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00" r:id="rId2"/>
    <p:sldId id="370" r:id="rId3"/>
    <p:sldId id="304" r:id="rId4"/>
    <p:sldId id="302" r:id="rId5"/>
    <p:sldId id="292" r:id="rId6"/>
    <p:sldId id="368" r:id="rId7"/>
    <p:sldId id="369" r:id="rId8"/>
    <p:sldId id="301" r:id="rId9"/>
    <p:sldId id="357" r:id="rId10"/>
    <p:sldId id="306" r:id="rId11"/>
    <p:sldId id="358" r:id="rId12"/>
    <p:sldId id="359" r:id="rId13"/>
    <p:sldId id="360" r:id="rId14"/>
    <p:sldId id="361" r:id="rId15"/>
    <p:sldId id="362" r:id="rId16"/>
    <p:sldId id="363" r:id="rId17"/>
    <p:sldId id="364" r:id="rId18"/>
    <p:sldId id="343" r:id="rId19"/>
    <p:sldId id="365" r:id="rId20"/>
    <p:sldId id="315" r:id="rId21"/>
    <p:sldId id="332" r:id="rId22"/>
    <p:sldId id="366" r:id="rId23"/>
    <p:sldId id="367" r:id="rId24"/>
    <p:sldId id="331" r:id="rId25"/>
    <p:sldId id="328" r:id="rId26"/>
    <p:sldId id="329" r:id="rId27"/>
    <p:sldId id="33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21" autoAdjust="0"/>
    <p:restoredTop sz="94657"/>
  </p:normalViewPr>
  <p:slideViewPr>
    <p:cSldViewPr snapToGrid="0">
      <p:cViewPr varScale="1">
        <p:scale>
          <a:sx n="66" d="100"/>
          <a:sy n="66" d="100"/>
        </p:scale>
        <p:origin x="60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18/1/2025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8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19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66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150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28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10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35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1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tmp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tmp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eduhome.com.vn/DHALesson?idGrade=10&amp;idSubject=1&amp;idSeries=118&amp;idTheme=1067&amp;IdLevel=3&amp;idThemeServer=77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</a:rPr>
              <a:t>Unit 1: Free time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1.3: Pronunciation &amp; Speaking</a:t>
            </a:r>
          </a:p>
          <a:p>
            <a:pPr algn="ctr"/>
            <a:r>
              <a:rPr lang="en-US" sz="3200">
                <a:solidFill>
                  <a:srgbClr val="FF0000"/>
                </a:solidFill>
              </a:rPr>
              <a:t>Page</a:t>
            </a:r>
            <a:r>
              <a:rPr lang="en-US" sz="3200"/>
              <a:t> </a:t>
            </a:r>
            <a:r>
              <a:rPr lang="en-US" sz="3200">
                <a:solidFill>
                  <a:srgbClr val="FF0000"/>
                </a:solidFill>
              </a:rPr>
              <a:t>6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210AC6-E19C-4238-952D-A6BB022F38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0" y="473996"/>
            <a:ext cx="5914114" cy="120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SW MOET 7 SB Unit 1.pdf - Foxit Reader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8" t="37019" r="59318" b="39129"/>
          <a:stretch/>
        </p:blipFill>
        <p:spPr>
          <a:xfrm>
            <a:off x="298739" y="736664"/>
            <a:ext cx="5581648" cy="2095436"/>
          </a:xfrm>
          <a:prstGeom prst="rect">
            <a:avLst/>
          </a:prstGeom>
        </p:spPr>
      </p:pic>
      <p:pic>
        <p:nvPicPr>
          <p:cNvPr id="9" name="Picture 8" descr="iSW MOET 7 SB Unit 1.pdf - Foxit Reader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3" t="49261" r="7386" b="38074"/>
          <a:stretch/>
        </p:blipFill>
        <p:spPr>
          <a:xfrm>
            <a:off x="447949" y="3468680"/>
            <a:ext cx="9034894" cy="1201982"/>
          </a:xfrm>
          <a:prstGeom prst="rect">
            <a:avLst/>
          </a:prstGeom>
        </p:spPr>
      </p:pic>
      <p:pic>
        <p:nvPicPr>
          <p:cNvPr id="12" name="CD1-TRACK 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8879" y="2527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8972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SW MOET 7 SB Unit 1.pdf - Foxit Reader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4" t="61504" r="32159" b="27731"/>
          <a:stretch/>
        </p:blipFill>
        <p:spPr>
          <a:xfrm>
            <a:off x="152403" y="1363758"/>
            <a:ext cx="10915647" cy="1056354"/>
          </a:xfrm>
          <a:prstGeom prst="rect">
            <a:avLst/>
          </a:prstGeom>
        </p:spPr>
      </p:pic>
      <p:pic>
        <p:nvPicPr>
          <p:cNvPr id="11" name="Picture 10" descr="iSW MOET 7 SB Unit 1.pdf - Foxit Reader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" t="72692" r="39658" b="18865"/>
          <a:stretch/>
        </p:blipFill>
        <p:spPr>
          <a:xfrm>
            <a:off x="0" y="3210749"/>
            <a:ext cx="9957715" cy="856576"/>
          </a:xfrm>
          <a:prstGeom prst="rect">
            <a:avLst/>
          </a:prstGeom>
        </p:spPr>
      </p:pic>
      <p:pic>
        <p:nvPicPr>
          <p:cNvPr id="13" name="CD1-TRACK 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8994" y="1383625"/>
            <a:ext cx="609600" cy="609600"/>
          </a:xfrm>
          <a:prstGeom prst="rect">
            <a:avLst/>
          </a:prstGeom>
        </p:spPr>
      </p:pic>
      <p:cxnSp>
        <p:nvCxnSpPr>
          <p:cNvPr id="15" name="Straight Connector 14"/>
          <p:cNvCxnSpPr>
            <a:cxnSpLocks/>
          </p:cNvCxnSpPr>
          <p:nvPr/>
        </p:nvCxnSpPr>
        <p:spPr>
          <a:xfrm>
            <a:off x="3671049" y="2208709"/>
            <a:ext cx="6138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319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W MOET 7 SB Unit 1.pdf - Foxit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9" t="41874" r="16719" b="9947"/>
          <a:stretch/>
        </p:blipFill>
        <p:spPr>
          <a:xfrm>
            <a:off x="1164833" y="987591"/>
            <a:ext cx="10153648" cy="51861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26657" y="3264015"/>
            <a:ext cx="168392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make vlogs</a:t>
            </a:r>
          </a:p>
        </p:txBody>
      </p:sp>
      <p:sp>
        <p:nvSpPr>
          <p:cNvPr id="9" name="Rectangle 8"/>
          <p:cNvSpPr/>
          <p:nvPr/>
        </p:nvSpPr>
        <p:spPr>
          <a:xfrm>
            <a:off x="5176984" y="3264015"/>
            <a:ext cx="163673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bake cakes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8262600" y="3264015"/>
            <a:ext cx="260891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play online games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024741" y="5942927"/>
            <a:ext cx="180132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read comics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76984" y="5942927"/>
            <a:ext cx="192713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build models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907484" y="5942927"/>
            <a:ext cx="309681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collect soccer stickers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34176" y="402814"/>
            <a:ext cx="48215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dirty="0">
                <a:solidFill>
                  <a:srgbClr val="00B0F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Look and name the pictures</a:t>
            </a:r>
          </a:p>
        </p:txBody>
      </p:sp>
    </p:spTree>
    <p:extLst>
      <p:ext uri="{BB962C8B-B14F-4D97-AF65-F5344CB8AC3E}">
        <p14:creationId xmlns:p14="http://schemas.microsoft.com/office/powerpoint/2010/main" val="418059496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966" y="1749809"/>
            <a:ext cx="1215303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A: What do you do…………………….….…</a:t>
            </a:r>
          </a:p>
          <a:p>
            <a:pPr>
              <a:spcAft>
                <a:spcPts val="0"/>
              </a:spcAft>
            </a:pPr>
            <a:r>
              <a:rPr lang="en-US" sz="32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B: I ………………………….</a:t>
            </a:r>
          </a:p>
          <a:p>
            <a:pPr>
              <a:spcAft>
                <a:spcPts val="0"/>
              </a:spcAft>
            </a:pPr>
            <a:r>
              <a:rPr lang="en-US" sz="32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A: …….……………do you arrange flowers?</a:t>
            </a:r>
          </a:p>
          <a:p>
            <a:pPr>
              <a:spcAft>
                <a:spcPts val="0"/>
              </a:spcAft>
            </a:pPr>
            <a:r>
              <a:rPr lang="en-US" sz="32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B: I arrange flowers ……..……………..</a:t>
            </a:r>
            <a:endParaRPr lang="en-US" sz="3200" dirty="0"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6600" y="552300"/>
            <a:ext cx="549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A sample conversation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196439" y="1663509"/>
            <a:ext cx="3594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in your free time?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3260" y="2161984"/>
            <a:ext cx="28873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arrange flowers.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802" y="2656608"/>
            <a:ext cx="2030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How often 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89671" y="3158934"/>
            <a:ext cx="24573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once a week. 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452125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SW MOET 7 SB Unit 1.pdf - Foxit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4" t="26200" r="16718" b="8786"/>
          <a:stretch/>
        </p:blipFill>
        <p:spPr>
          <a:xfrm>
            <a:off x="-3463" y="594149"/>
            <a:ext cx="12192001" cy="60037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56196" y="2019300"/>
            <a:ext cx="14592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sz="600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52403" y="4619852"/>
            <a:ext cx="2057397" cy="4474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732747" y="2019300"/>
            <a:ext cx="14592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sz="600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25138" y="3847872"/>
            <a:ext cx="1298861" cy="5526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40570" y="4335743"/>
            <a:ext cx="14592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sz="600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35263" y="3825176"/>
            <a:ext cx="1298861" cy="5526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989545" y="4305300"/>
            <a:ext cx="14592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sz="600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52403" y="4305299"/>
            <a:ext cx="2343147" cy="3814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905130" y="4504822"/>
            <a:ext cx="14592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sz="600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-3463" y="3443629"/>
            <a:ext cx="1927513" cy="575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7829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 animBg="1"/>
      <p:bldP spid="8" grpId="1" animBg="1"/>
      <p:bldP spid="11" grpId="0"/>
      <p:bldP spid="11" grpId="1"/>
      <p:bldP spid="12" grpId="0" animBg="1"/>
      <p:bldP spid="12" grpId="1" animBg="1"/>
      <p:bldP spid="13" grpId="0"/>
      <p:bldP spid="13" grpId="1"/>
      <p:bldP spid="14" grpId="0" animBg="1"/>
      <p:bldP spid="14" grpId="1" animBg="1"/>
      <p:bldP spid="15" grpId="0"/>
      <p:bldP spid="15" grpId="1"/>
      <p:bldP spid="16" grpId="0" animBg="1"/>
      <p:bldP spid="16" grpId="1" animBg="1"/>
      <p:bldP spid="17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966" y="1749809"/>
            <a:ext cx="121530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A: What do you do………….………….….…</a:t>
            </a:r>
          </a:p>
          <a:p>
            <a:pPr>
              <a:spcAft>
                <a:spcPts val="0"/>
              </a:spcAft>
            </a:pPr>
            <a:r>
              <a:rPr lang="en-US" sz="32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B: I …….…………………..</a:t>
            </a:r>
          </a:p>
          <a:p>
            <a:pPr>
              <a:spcAft>
                <a:spcPts val="0"/>
              </a:spcAft>
            </a:pPr>
            <a:r>
              <a:rPr lang="en-US" sz="32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A: …….……………do you arrange flowers?</a:t>
            </a:r>
          </a:p>
          <a:p>
            <a:pPr>
              <a:spcAft>
                <a:spcPts val="0"/>
              </a:spcAft>
            </a:pPr>
            <a:r>
              <a:rPr lang="en-US" sz="32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B: I arrange flowers ..…….………………..…or…...………..………………………….. such as my family members’ birthdays, Tet holiday, or Christmas.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23860" y="997272"/>
            <a:ext cx="937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Suggested conversation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238969" y="1664879"/>
            <a:ext cx="3594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in your free time?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3260" y="2161984"/>
            <a:ext cx="3360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arrange flowers.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802" y="2656608"/>
            <a:ext cx="2030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How often 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75853" y="3136611"/>
            <a:ext cx="31205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on the weekends 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33713" y="3147250"/>
            <a:ext cx="45494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on some special occasions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1" name="Picture 10" descr="iSW MOET 7 SB Unit 1.pdf - Foxit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76993" r="56875" b="16332"/>
          <a:stretch/>
        </p:blipFill>
        <p:spPr>
          <a:xfrm>
            <a:off x="152403" y="360144"/>
            <a:ext cx="5314948" cy="78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0852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SW MOET 7 SB Unit 1.pdf - Foxit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7" t="28812" r="16562" b="24749"/>
          <a:stretch/>
        </p:blipFill>
        <p:spPr>
          <a:xfrm>
            <a:off x="-1" y="330138"/>
            <a:ext cx="12192001" cy="60897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23414" y="3144158"/>
            <a:ext cx="201465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6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make vlogs</a:t>
            </a:r>
          </a:p>
        </p:txBody>
      </p:sp>
      <p:sp>
        <p:nvSpPr>
          <p:cNvPr id="7" name="Rectangle 6"/>
          <p:cNvSpPr/>
          <p:nvPr/>
        </p:nvSpPr>
        <p:spPr>
          <a:xfrm>
            <a:off x="5986130" y="3144158"/>
            <a:ext cx="201465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once a week</a:t>
            </a:r>
          </a:p>
        </p:txBody>
      </p:sp>
      <p:sp>
        <p:nvSpPr>
          <p:cNvPr id="8" name="Rectangle 7"/>
          <p:cNvSpPr/>
          <p:nvPr/>
        </p:nvSpPr>
        <p:spPr>
          <a:xfrm>
            <a:off x="8243279" y="3144160"/>
            <a:ext cx="309681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collect soccer stickers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3110591" y="3792275"/>
            <a:ext cx="36580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82733" y="3792274"/>
            <a:ext cx="33855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935111" y="4565459"/>
            <a:ext cx="33855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3440" y="4551171"/>
            <a:ext cx="33855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35111" y="3822500"/>
            <a:ext cx="33855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181868" y="3822500"/>
            <a:ext cx="33855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208528" y="4551171"/>
            <a:ext cx="33855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73440" y="5382168"/>
            <a:ext cx="33855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935111" y="5396456"/>
            <a:ext cx="33855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209689" y="5287027"/>
            <a:ext cx="33855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119725" y="4551170"/>
            <a:ext cx="36260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079963" y="5287026"/>
            <a:ext cx="38985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2452341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237C1C3-5F6B-4655-8FA5-8620FC379B26}"/>
              </a:ext>
            </a:extLst>
          </p:cNvPr>
          <p:cNvSpPr/>
          <p:nvPr/>
        </p:nvSpPr>
        <p:spPr>
          <a:xfrm>
            <a:off x="638302" y="1138741"/>
            <a:ext cx="5153844" cy="1079632"/>
          </a:xfrm>
          <a:prstGeom prst="wedgeRoundRectCallout">
            <a:avLst>
              <a:gd name="adj1" fmla="val -42820"/>
              <a:gd name="adj2" fmla="val 8615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i="0">
                <a:solidFill>
                  <a:srgbClr val="242021"/>
                </a:solidFill>
                <a:effectLst/>
              </a:rPr>
              <a:t>What</a:t>
            </a:r>
            <a:r>
              <a:rPr lang="en-US" sz="2600" b="0" i="0">
                <a:solidFill>
                  <a:srgbClr val="242021"/>
                </a:solidFill>
                <a:effectLst/>
              </a:rPr>
              <a:t> do you do in your free time?</a:t>
            </a:r>
            <a:endParaRPr lang="en-US" sz="2600" dirty="0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B13F7E0-FA70-485F-B476-87CB56A802F6}"/>
              </a:ext>
            </a:extLst>
          </p:cNvPr>
          <p:cNvSpPr/>
          <p:nvPr/>
        </p:nvSpPr>
        <p:spPr>
          <a:xfrm>
            <a:off x="6454011" y="1148753"/>
            <a:ext cx="4986233" cy="1166499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0" i="0">
                <a:solidFill>
                  <a:srgbClr val="242021"/>
                </a:solidFill>
                <a:effectLst/>
              </a:rPr>
              <a:t>I </a:t>
            </a:r>
            <a:r>
              <a:rPr lang="en-US" sz="2600" b="1" i="0">
                <a:solidFill>
                  <a:srgbClr val="242021"/>
                </a:solidFill>
                <a:effectLst/>
              </a:rPr>
              <a:t>make vlogs.</a:t>
            </a:r>
            <a:endParaRPr lang="en-US" sz="2600" b="1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97E5772-6F80-4039-86EA-A881F72DDDB5}"/>
              </a:ext>
            </a:extLst>
          </p:cNvPr>
          <p:cNvSpPr/>
          <p:nvPr/>
        </p:nvSpPr>
        <p:spPr>
          <a:xfrm rot="1173519">
            <a:off x="5811124" y="1608500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5D26724-3ECF-49E6-8D1C-5E34BE8712EC}"/>
              </a:ext>
            </a:extLst>
          </p:cNvPr>
          <p:cNvSpPr/>
          <p:nvPr/>
        </p:nvSpPr>
        <p:spPr>
          <a:xfrm>
            <a:off x="613532" y="2720284"/>
            <a:ext cx="5178614" cy="993904"/>
          </a:xfrm>
          <a:prstGeom prst="wedgeRoundRectCallout">
            <a:avLst>
              <a:gd name="adj1" fmla="val -44450"/>
              <a:gd name="adj2" fmla="val 8259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i="0">
                <a:solidFill>
                  <a:srgbClr val="242021"/>
                </a:solidFill>
                <a:effectLst/>
              </a:rPr>
              <a:t>How often </a:t>
            </a:r>
            <a:r>
              <a:rPr lang="en-US" sz="2600" b="0" i="0">
                <a:solidFill>
                  <a:srgbClr val="242021"/>
                </a:solidFill>
                <a:effectLst/>
              </a:rPr>
              <a:t>do you make vlogs?</a:t>
            </a:r>
            <a:r>
              <a:rPr lang="en-US" sz="2600"/>
              <a:t> </a:t>
            </a:r>
            <a:endParaRPr lang="en-US" sz="2600" dirty="0"/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1047FA5-5148-4C98-98A1-072F90B31F21}"/>
              </a:ext>
            </a:extLst>
          </p:cNvPr>
          <p:cNvSpPr/>
          <p:nvPr/>
        </p:nvSpPr>
        <p:spPr>
          <a:xfrm>
            <a:off x="6396736" y="2759147"/>
            <a:ext cx="5043509" cy="957060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>
                <a:solidFill>
                  <a:srgbClr val="242021"/>
                </a:solidFill>
              </a:rPr>
              <a:t>I make vlogs </a:t>
            </a:r>
            <a:r>
              <a:rPr lang="en-US" sz="2600" b="1">
                <a:solidFill>
                  <a:srgbClr val="242021"/>
                </a:solidFill>
              </a:rPr>
              <a:t>once a week.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26AAFC27-3977-4792-B8AA-4C167D853AD5}"/>
              </a:ext>
            </a:extLst>
          </p:cNvPr>
          <p:cNvSpPr/>
          <p:nvPr/>
        </p:nvSpPr>
        <p:spPr>
          <a:xfrm rot="1173519">
            <a:off x="5811125" y="3029866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A603A40D-2D53-4049-8513-60D0649A3CE4}"/>
              </a:ext>
            </a:extLst>
          </p:cNvPr>
          <p:cNvSpPr/>
          <p:nvPr/>
        </p:nvSpPr>
        <p:spPr>
          <a:xfrm>
            <a:off x="663094" y="4314996"/>
            <a:ext cx="5115863" cy="985499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i="0">
                <a:solidFill>
                  <a:srgbClr val="242021"/>
                </a:solidFill>
                <a:effectLst/>
              </a:rPr>
              <a:t>What else </a:t>
            </a:r>
            <a:r>
              <a:rPr lang="en-US" sz="2600" b="0" i="0">
                <a:solidFill>
                  <a:srgbClr val="242021"/>
                </a:solidFill>
                <a:effectLst/>
              </a:rPr>
              <a:t>do you like doing?</a:t>
            </a:r>
            <a:endParaRPr lang="en-US" sz="2600" dirty="0"/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146C7FFC-31D9-4A54-A788-2B326C6D1ABC}"/>
              </a:ext>
            </a:extLst>
          </p:cNvPr>
          <p:cNvSpPr/>
          <p:nvPr/>
        </p:nvSpPr>
        <p:spPr>
          <a:xfrm>
            <a:off x="6454014" y="4188083"/>
            <a:ext cx="4993637" cy="1040006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0" i="0">
                <a:solidFill>
                  <a:srgbClr val="242021"/>
                </a:solidFill>
                <a:effectLst/>
              </a:rPr>
              <a:t>I also like </a:t>
            </a:r>
            <a:r>
              <a:rPr lang="en-US" sz="2600" b="1" i="0">
                <a:solidFill>
                  <a:srgbClr val="242021"/>
                </a:solidFill>
                <a:effectLst/>
              </a:rPr>
              <a:t>collecting soccer stickers.</a:t>
            </a:r>
            <a:endParaRPr lang="en-US" sz="2600" b="1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F0937D2C-BEB2-4F8F-9588-7AA19BF3F32C}"/>
              </a:ext>
            </a:extLst>
          </p:cNvPr>
          <p:cNvSpPr/>
          <p:nvPr/>
        </p:nvSpPr>
        <p:spPr>
          <a:xfrm rot="1173519">
            <a:off x="5835916" y="4630140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75EF07B-2EF8-4B69-93B3-71C40A8F34FE}"/>
              </a:ext>
            </a:extLst>
          </p:cNvPr>
          <p:cNvSpPr txBox="1"/>
          <p:nvPr/>
        </p:nvSpPr>
        <p:spPr>
          <a:xfrm>
            <a:off x="2214303" y="308903"/>
            <a:ext cx="2120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STUDENT 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198F9B-A981-4526-ADFD-2E9DEE2C19B6}"/>
              </a:ext>
            </a:extLst>
          </p:cNvPr>
          <p:cNvSpPr txBox="1"/>
          <p:nvPr/>
        </p:nvSpPr>
        <p:spPr>
          <a:xfrm>
            <a:off x="7867178" y="308902"/>
            <a:ext cx="2102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STUDENT B</a:t>
            </a:r>
          </a:p>
        </p:txBody>
      </p:sp>
    </p:spTree>
    <p:extLst>
      <p:ext uri="{BB962C8B-B14F-4D97-AF65-F5344CB8AC3E}">
        <p14:creationId xmlns:p14="http://schemas.microsoft.com/office/powerpoint/2010/main" val="188259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739145"/>
            <a:ext cx="11441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b</a:t>
            </a:r>
            <a:r>
              <a:rPr lang="en-US" sz="3600" i="1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. What is the most popular hobby in your group?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855534" y="3226281"/>
            <a:ext cx="9730596" cy="1190445"/>
          </a:xfrm>
          <a:prstGeom prst="wedgeRoundRectCallout">
            <a:avLst>
              <a:gd name="adj1" fmla="val -40364"/>
              <a:gd name="adj2" fmla="val 10452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In our group, the most popular hobby is….</a:t>
            </a:r>
          </a:p>
        </p:txBody>
      </p:sp>
      <p:sp>
        <p:nvSpPr>
          <p:cNvPr id="6" name="Rectangle 5"/>
          <p:cNvSpPr/>
          <p:nvPr/>
        </p:nvSpPr>
        <p:spPr>
          <a:xfrm>
            <a:off x="402063" y="456969"/>
            <a:ext cx="422346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5000" b="1">
                <a:solidFill>
                  <a:srgbClr val="FF0000"/>
                </a:solidFill>
                <a:ea typeface="Times New Roman" panose="02020603050405020304" pitchFamily="18" charset="0"/>
              </a:rPr>
              <a:t>in groups</a:t>
            </a:r>
            <a:endParaRPr lang="en-US" sz="5000" b="1" dirty="0">
              <a:solidFill>
                <a:srgbClr val="FF0000"/>
              </a:solidFill>
            </a:endParaRPr>
          </a:p>
        </p:txBody>
      </p:sp>
      <p:pic>
        <p:nvPicPr>
          <p:cNvPr id="7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361" y="393197"/>
            <a:ext cx="1970715" cy="125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7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4170" y="1356249"/>
            <a:ext cx="116114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LUONG VAN CHANH SECONDARY SCHOOL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7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TRAN MAI THAO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255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9696" y="545695"/>
            <a:ext cx="11137847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Write a paragraph about your hobby. You can begin with:  </a:t>
            </a:r>
          </a:p>
        </p:txBody>
      </p:sp>
      <p:sp>
        <p:nvSpPr>
          <p:cNvPr id="3" name="Rectangle 2"/>
          <p:cNvSpPr/>
          <p:nvPr/>
        </p:nvSpPr>
        <p:spPr>
          <a:xfrm>
            <a:off x="589696" y="231172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My hobby is/ hobbies are…..</a:t>
            </a:r>
            <a:endParaRPr lang="en-US" sz="360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9697" y="545695"/>
            <a:ext cx="470801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B0F0"/>
                </a:solidFill>
              </a:rPr>
              <a:t>Suggested paragraph</a:t>
            </a:r>
            <a:endParaRPr lang="en-US" sz="3600" i="1" dirty="0">
              <a:solidFill>
                <a:srgbClr val="00B0F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9696" y="1828648"/>
            <a:ext cx="1109047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My hobby is baking cakes. I bake cakes when I have free time. I often spend one or two hours baking cakes. My mother is a good baker so she helps me a lot.  In addition, I like making vlogs. I make vlogs every week and it helps me make new friends. 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What about you? What do you do in your free time?</a:t>
            </a:r>
          </a:p>
        </p:txBody>
      </p:sp>
    </p:spTree>
    <p:extLst>
      <p:ext uri="{BB962C8B-B14F-4D97-AF65-F5344CB8AC3E}">
        <p14:creationId xmlns:p14="http://schemas.microsoft.com/office/powerpoint/2010/main" val="3680046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4062915" y="409036"/>
            <a:ext cx="3705858" cy="662474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8574833" y="886408"/>
            <a:ext cx="3032449" cy="36933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5364D-9A63-C65B-4647-665BD3734DA5}"/>
              </a:ext>
            </a:extLst>
          </p:cNvPr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DHA App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417" y="1710813"/>
            <a:ext cx="9425323" cy="418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13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902222" y="2694615"/>
            <a:ext cx="11124657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Speaking: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talk about your hobby.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practice pronouncing sound /</a:t>
            </a:r>
            <a:r>
              <a:rPr lang="en-US" sz="3600" i="1" dirty="0" err="1">
                <a:solidFill>
                  <a:srgbClr val="FF0000"/>
                </a:solidFill>
              </a:rPr>
              <a:t>ei</a:t>
            </a:r>
            <a:r>
              <a:rPr lang="en-US" sz="3600" i="1" dirty="0">
                <a:solidFill>
                  <a:srgbClr val="0070C0"/>
                </a:solidFill>
              </a:rPr>
              <a:t>/.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61257" y="1871045"/>
            <a:ext cx="11653935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Make 2 sentences containing some words with the sound /</a:t>
            </a:r>
            <a:r>
              <a:rPr lang="en-US" sz="3600" i="1" dirty="0" err="1">
                <a:solidFill>
                  <a:srgbClr val="FF0000"/>
                </a:solidFill>
              </a:rPr>
              <a:t>eɪ</a:t>
            </a:r>
            <a:r>
              <a:rPr lang="en-US" sz="3600" i="1" dirty="0">
                <a:solidFill>
                  <a:srgbClr val="0070C0"/>
                </a:solidFill>
              </a:rPr>
              <a:t>/, then practice saying them.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Redo the writing exercise on page 3 WB (Writing).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Lesson 2 – New words and Listening (page 7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189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631288" y="5633255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1082" y="2624114"/>
            <a:ext cx="3914181" cy="7984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1B4F24-C482-4251-9D8A-BC8ED20654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86" y="4007138"/>
            <a:ext cx="4057836" cy="827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7107" y="481487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70840" y="279593"/>
            <a:ext cx="598092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pronounce the sound /</a:t>
            </a:r>
            <a:r>
              <a:rPr lang="en-US" sz="3600" i="1" dirty="0" err="1">
                <a:solidFill>
                  <a:srgbClr val="FF0000"/>
                </a:solidFill>
              </a:rPr>
              <a:t>eɪ</a:t>
            </a:r>
            <a:r>
              <a:rPr lang="en-US" sz="3600" i="1" dirty="0">
                <a:solidFill>
                  <a:srgbClr val="0070C0"/>
                </a:solidFill>
              </a:rPr>
              <a:t>/ correctly.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ask and answer about free time activities, using time expressions of the Present Simple tense.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conduct a survey about hobbies.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883" y="968744"/>
            <a:ext cx="12055117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>
                <a:latin typeface="+mj-lt"/>
              </a:rPr>
              <a:t>A. mystery		B. balcony 		C. adventure 	D. fantasy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endParaRPr lang="en-US" sz="320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>
                <a:latin typeface="+mj-lt"/>
              </a:rPr>
              <a:t>2. A. dinner		B. kitchen 		C. laundry		D. garage</a:t>
            </a:r>
          </a:p>
          <a:p>
            <a:pPr>
              <a:lnSpc>
                <a:spcPct val="200000"/>
              </a:lnSpc>
            </a:pPr>
            <a:endParaRPr lang="en-US" sz="320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>
                <a:latin typeface="+mj-lt"/>
              </a:rPr>
              <a:t>3. A. dangerous		 B. exciting		C. mountainous	D. beautiful</a:t>
            </a:r>
          </a:p>
          <a:p>
            <a:pPr>
              <a:lnSpc>
                <a:spcPct val="200000"/>
              </a:lnSpc>
            </a:pPr>
            <a:r>
              <a:rPr lang="en-US" sz="3200">
                <a:latin typeface="+mj-lt"/>
              </a:rPr>
              <a:t/>
            </a:r>
            <a:br>
              <a:rPr lang="en-US" sz="3200">
                <a:latin typeface="+mj-lt"/>
              </a:rPr>
            </a:br>
            <a:endParaRPr lang="en-US" sz="320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28228" y="218902"/>
            <a:ext cx="105614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main stress is placed </a:t>
            </a:r>
          </a:p>
          <a:p>
            <a:r>
              <a:rPr lang="en-US" sz="3200">
                <a:solidFill>
                  <a:srgbClr val="0070C0"/>
                </a:solidFill>
              </a:rPr>
              <a:t>differently from the others. </a:t>
            </a:r>
            <a:br>
              <a:rPr lang="en-US" sz="320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501" y="349969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6512428" y="133149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59026" y="325681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869110" y="5151517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15069" y="1606302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/ˈmɪstəri/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69110" y="1625627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/ˈbælkəni/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47802" y="162036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/ədˈventʃər/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581559" y="1672438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/ˈfæntəsi/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83434" y="552450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/ɪkˈsaɪtɪŋ/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512428" y="5523096"/>
            <a:ext cx="27465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/ˈmaʊntənəs/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581559" y="3552292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/ɡəˈrɑːʒ/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12962" y="3585658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/ˈdɪnər/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797529" y="364089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kɪtʃɪn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499075" y="552309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bjuːtɪfl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582611" y="3541936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/ˈlɔːndri/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12961" y="5565015"/>
            <a:ext cx="29937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</a:rPr>
              <a:t>ˈ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deɪndʒərəs/</a:t>
            </a:r>
          </a:p>
        </p:txBody>
      </p:sp>
    </p:spTree>
    <p:extLst>
      <p:ext uri="{BB962C8B-B14F-4D97-AF65-F5344CB8AC3E}">
        <p14:creationId xmlns:p14="http://schemas.microsoft.com/office/powerpoint/2010/main" val="324563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3" y="1051247"/>
            <a:ext cx="12055117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>
                <a:latin typeface="+mj-lt"/>
              </a:rPr>
              <a:t>A. </a:t>
            </a:r>
            <a:r>
              <a:rPr lang="en-US" sz="3200" u="sng">
                <a:latin typeface="+mj-lt"/>
              </a:rPr>
              <a:t>c</a:t>
            </a:r>
            <a:r>
              <a:rPr lang="en-US" sz="3200">
                <a:latin typeface="+mj-lt"/>
              </a:rPr>
              <a:t>enter		B. </a:t>
            </a:r>
            <a:r>
              <a:rPr lang="en-US" sz="3200" u="sng">
                <a:latin typeface="+mj-lt"/>
              </a:rPr>
              <a:t>c</a:t>
            </a:r>
            <a:r>
              <a:rPr lang="en-US" sz="3200">
                <a:latin typeface="+mj-lt"/>
              </a:rPr>
              <a:t>ity		C. soc</a:t>
            </a:r>
            <a:r>
              <a:rPr lang="en-US" sz="3200" u="sng">
                <a:latin typeface="+mj-lt"/>
              </a:rPr>
              <a:t>c</a:t>
            </a:r>
            <a:r>
              <a:rPr lang="en-US" sz="3200">
                <a:latin typeface="+mj-lt"/>
              </a:rPr>
              <a:t>er 		D. i</a:t>
            </a:r>
            <a:r>
              <a:rPr lang="en-US" sz="3200" u="sng">
                <a:latin typeface="+mj-lt"/>
              </a:rPr>
              <a:t>c</a:t>
            </a:r>
            <a:r>
              <a:rPr lang="en-US" sz="3200">
                <a:latin typeface="+mj-lt"/>
              </a:rPr>
              <a:t>ing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endParaRPr lang="en-US" sz="320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>
                <a:latin typeface="+mj-lt"/>
              </a:rPr>
              <a:t>2. A. bowl</a:t>
            </a:r>
            <a:r>
              <a:rPr lang="en-US" sz="3200" u="sng">
                <a:latin typeface="+mj-lt"/>
              </a:rPr>
              <a:t>i</a:t>
            </a:r>
            <a:r>
              <a:rPr lang="en-US" sz="3200">
                <a:latin typeface="+mj-lt"/>
              </a:rPr>
              <a:t>ng		B. t</a:t>
            </a:r>
            <a:r>
              <a:rPr lang="en-US" sz="3200" u="sng">
                <a:latin typeface="+mj-lt"/>
              </a:rPr>
              <a:t>i</a:t>
            </a:r>
            <a:r>
              <a:rPr lang="en-US" sz="3200">
                <a:latin typeface="+mj-lt"/>
              </a:rPr>
              <a:t>ming 		C. ton</a:t>
            </a:r>
            <a:r>
              <a:rPr lang="en-US" sz="3200" u="sng">
                <a:latin typeface="+mj-lt"/>
              </a:rPr>
              <a:t>i</a:t>
            </a:r>
            <a:r>
              <a:rPr lang="en-US" sz="3200">
                <a:latin typeface="+mj-lt"/>
              </a:rPr>
              <a:t>ght		D. Fr</a:t>
            </a:r>
            <a:r>
              <a:rPr lang="en-US" sz="3200" u="sng">
                <a:latin typeface="+mj-lt"/>
              </a:rPr>
              <a:t>i</a:t>
            </a:r>
            <a:r>
              <a:rPr lang="en-US" sz="3200">
                <a:latin typeface="+mj-lt"/>
              </a:rPr>
              <a:t>day</a:t>
            </a:r>
          </a:p>
          <a:p>
            <a:pPr>
              <a:lnSpc>
                <a:spcPct val="200000"/>
              </a:lnSpc>
            </a:pPr>
            <a:endParaRPr lang="en-US" sz="320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>
                <a:latin typeface="+mj-lt"/>
              </a:rPr>
              <a:t>3. A. dram</a:t>
            </a:r>
            <a:r>
              <a:rPr lang="en-US" sz="3200" u="sng">
                <a:latin typeface="+mj-lt"/>
              </a:rPr>
              <a:t>a</a:t>
            </a:r>
            <a:r>
              <a:rPr lang="en-US" sz="3200">
                <a:latin typeface="+mj-lt"/>
              </a:rPr>
              <a:t>		B. g</a:t>
            </a:r>
            <a:r>
              <a:rPr lang="en-US" sz="3200" u="sng">
                <a:latin typeface="+mj-lt"/>
              </a:rPr>
              <a:t>a</a:t>
            </a:r>
            <a:r>
              <a:rPr lang="en-US" sz="3200">
                <a:latin typeface="+mj-lt"/>
              </a:rPr>
              <a:t>rage		C. vill</a:t>
            </a:r>
            <a:r>
              <a:rPr lang="en-US" sz="3200" u="sng">
                <a:latin typeface="+mj-lt"/>
              </a:rPr>
              <a:t>a</a:t>
            </a:r>
            <a:r>
              <a:rPr lang="en-US" sz="3200">
                <a:latin typeface="+mj-lt"/>
              </a:rPr>
              <a:t>		D. w</a:t>
            </a:r>
            <a:r>
              <a:rPr lang="en-US" sz="3200" u="sng">
                <a:latin typeface="+mj-lt"/>
              </a:rPr>
              <a:t>a</a:t>
            </a:r>
            <a:r>
              <a:rPr lang="en-US" sz="3200">
                <a:latin typeface="+mj-lt"/>
              </a:rPr>
              <a:t>ter</a:t>
            </a:r>
          </a:p>
          <a:p>
            <a:pPr>
              <a:lnSpc>
                <a:spcPct val="150000"/>
              </a:lnSpc>
            </a:pPr>
            <a:r>
              <a:rPr lang="en-US" sz="3200">
                <a:latin typeface="+mj-lt"/>
              </a:rPr>
              <a:t/>
            </a:r>
            <a:br>
              <a:rPr lang="en-US" sz="3200">
                <a:latin typeface="+mj-lt"/>
              </a:rPr>
            </a:br>
            <a:endParaRPr lang="en-US" sz="320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6506897" y="135517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55983" y="3328118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36666" y="343361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underlined part is </a:t>
            </a:r>
          </a:p>
          <a:p>
            <a:r>
              <a:rPr lang="en-US" sz="3200">
                <a:solidFill>
                  <a:srgbClr val="0070C0"/>
                </a:solidFill>
              </a:rPr>
              <a:t>pronounced differently from that of the other words.</a:t>
            </a:r>
          </a:p>
        </p:txBody>
      </p:sp>
      <p:sp>
        <p:nvSpPr>
          <p:cNvPr id="14" name="Oval 13"/>
          <p:cNvSpPr/>
          <p:nvPr/>
        </p:nvSpPr>
        <p:spPr>
          <a:xfrm>
            <a:off x="9316855" y="5303032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55983" y="18737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/ˈsentər/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26214" y="184384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/ˈsɪti/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459295" y="1873736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sɑːk</a:t>
            </a:r>
            <a:r>
              <a:rPr lang="en-US" sz="3200" dirty="0" err="1">
                <a:solidFill>
                  <a:srgbClr val="FF0000"/>
                </a:solidFill>
              </a:rPr>
              <a:t>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164224" y="187373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/ˈaɪsɪŋ/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55983" y="37321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boʊlɪŋ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768434" y="377649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/ˈtaɪmɪŋ/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506459" y="37321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/təˈnaɪt/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164224" y="377649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fraɪdeɪ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3122" y="56833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/ˈdrɑːmə/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926214" y="56833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/ɡəˈrɑːʒ/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746946" y="56833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/ˈvɪlə/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349229" y="562161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wɔːtər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8365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409257"/>
            <a:ext cx="370563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0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939" y="409257"/>
            <a:ext cx="1970715" cy="125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950098" y="1763185"/>
            <a:ext cx="8472299" cy="472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/>
          <a:srcRect t="21457" r="8120"/>
          <a:stretch/>
        </p:blipFill>
        <p:spPr>
          <a:xfrm>
            <a:off x="2268994" y="969313"/>
            <a:ext cx="7567733" cy="35365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41271" y="131840"/>
            <a:ext cx="8714510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</a:rPr>
              <a:t>Key answer</a:t>
            </a:r>
            <a:endParaRPr lang="en-US" sz="3600" b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837709" y="1806786"/>
            <a:ext cx="2064327" cy="2357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837708" y="2148823"/>
            <a:ext cx="2064328" cy="12316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837707" y="2540491"/>
            <a:ext cx="2064329" cy="11785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988533" y="2148823"/>
            <a:ext cx="1913503" cy="7951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685309" y="1753630"/>
            <a:ext cx="2216727" cy="16084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685309" y="2595410"/>
            <a:ext cx="2216727" cy="11767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281054" y="2998868"/>
            <a:ext cx="1620982" cy="12318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80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5217</TotalTime>
  <Words>609</Words>
  <Application>Microsoft Office PowerPoint</Application>
  <PresentationFormat>Widescreen</PresentationFormat>
  <Paragraphs>143</Paragraphs>
  <Slides>27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APPLE CHANCERY</vt:lpstr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247</cp:revision>
  <dcterms:created xsi:type="dcterms:W3CDTF">2020-12-08T03:17:05Z</dcterms:created>
  <dcterms:modified xsi:type="dcterms:W3CDTF">2025-01-18T08:50:48Z</dcterms:modified>
</cp:coreProperties>
</file>