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64" r:id="rId2"/>
    <p:sldId id="300" r:id="rId3"/>
    <p:sldId id="304" r:id="rId4"/>
    <p:sldId id="302" r:id="rId5"/>
    <p:sldId id="303" r:id="rId6"/>
    <p:sldId id="292" r:id="rId7"/>
    <p:sldId id="301" r:id="rId8"/>
    <p:sldId id="306" r:id="rId9"/>
    <p:sldId id="305" r:id="rId10"/>
    <p:sldId id="338" r:id="rId11"/>
    <p:sldId id="307" r:id="rId12"/>
    <p:sldId id="333" r:id="rId13"/>
    <p:sldId id="349" r:id="rId14"/>
    <p:sldId id="350" r:id="rId15"/>
    <p:sldId id="312" r:id="rId16"/>
    <p:sldId id="340" r:id="rId17"/>
    <p:sldId id="351" r:id="rId18"/>
    <p:sldId id="353" r:id="rId19"/>
    <p:sldId id="352" r:id="rId20"/>
    <p:sldId id="344" r:id="rId21"/>
    <p:sldId id="357" r:id="rId22"/>
    <p:sldId id="342" r:id="rId23"/>
    <p:sldId id="343" r:id="rId24"/>
    <p:sldId id="346" r:id="rId25"/>
    <p:sldId id="345" r:id="rId26"/>
    <p:sldId id="356" r:id="rId27"/>
    <p:sldId id="360" r:id="rId28"/>
    <p:sldId id="361" r:id="rId29"/>
    <p:sldId id="362" r:id="rId30"/>
    <p:sldId id="327" r:id="rId31"/>
    <p:sldId id="315" r:id="rId32"/>
    <p:sldId id="363" r:id="rId33"/>
    <p:sldId id="332" r:id="rId34"/>
    <p:sldId id="331" r:id="rId35"/>
    <p:sldId id="295" r:id="rId36"/>
    <p:sldId id="328" r:id="rId37"/>
    <p:sldId id="329" r:id="rId38"/>
    <p:sldId id="33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1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11" autoAdjust="0"/>
    <p:restoredTop sz="89818" autoAdjust="0"/>
  </p:normalViewPr>
  <p:slideViewPr>
    <p:cSldViewPr snapToGrid="0">
      <p:cViewPr varScale="1">
        <p:scale>
          <a:sx n="62" d="100"/>
          <a:sy n="62" d="100"/>
        </p:scale>
        <p:origin x="12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25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3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30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90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75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98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84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5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77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6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86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61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2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65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3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1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1.1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33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microsoft.com/office/2007/relationships/media" Target="../media/media15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32" Type="http://schemas.openxmlformats.org/officeDocument/2006/relationships/notesSlide" Target="../notesSlides/notesSlide2.xml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audio" Target="../media/media14.mp3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microsoft.com/office/2007/relationships/media" Target="../media/media14.mp3"/><Relationship Id="rId30" Type="http://schemas.openxmlformats.org/officeDocument/2006/relationships/audio" Target="../media/media15.mp3"/><Relationship Id="rId8" Type="http://schemas.openxmlformats.org/officeDocument/2006/relationships/audio" Target="../media/media4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eduhome.com.vn/DHALesson?idGrade=10&amp;idSubject=1&amp;idSeries=118&amp;idTheme=1067&amp;IdLevel=3&amp;idThemeServer=77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3437" y="1634481"/>
            <a:ext cx="112362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1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3720" r="8125" b="12268"/>
          <a:stretch/>
        </p:blipFill>
        <p:spPr>
          <a:xfrm>
            <a:off x="0" y="1194750"/>
            <a:ext cx="12192000" cy="5114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99503" y="550119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42753" y="5507842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2753" y="2997353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86003" y="5507842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86003" y="2997353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6164" y="446073"/>
            <a:ext cx="739288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Work in pairs. a. Number the pictures.</a:t>
            </a:r>
          </a:p>
        </p:txBody>
      </p:sp>
      <p:pic>
        <p:nvPicPr>
          <p:cNvPr id="20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71" y="308632"/>
            <a:ext cx="1444332" cy="9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1561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7807" y="26637"/>
            <a:ext cx="836051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B0F0"/>
                </a:solidFill>
              </a:rPr>
              <a:t>Listen and repeat. </a:t>
            </a:r>
            <a:r>
              <a:rPr lang="en-US" sz="2400" b="1" i="1" dirty="0">
                <a:solidFill>
                  <a:srgbClr val="00B0F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336" y="3019867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bake cakes </a:t>
            </a:r>
            <a:r>
              <a:rPr lang="en-US" sz="2400" dirty="0"/>
              <a:t>(V. </a:t>
            </a:r>
            <a:r>
              <a:rPr lang="en-US" sz="2400" dirty="0" err="1"/>
              <a:t>phr</a:t>
            </a:r>
            <a:r>
              <a:rPr lang="en-US" sz="2400" dirty="0"/>
              <a:t>)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beɪk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keɪks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723" y="2229569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build models</a:t>
            </a:r>
            <a:r>
              <a:rPr lang="en-US" sz="2800" dirty="0"/>
              <a:t> </a:t>
            </a:r>
            <a:r>
              <a:rPr lang="en-US" sz="2400" dirty="0"/>
              <a:t>(V. </a:t>
            </a:r>
            <a:r>
              <a:rPr lang="en-US" sz="2400" dirty="0" err="1"/>
              <a:t>phr</a:t>
            </a:r>
            <a:r>
              <a:rPr lang="en-US" sz="2400" dirty="0"/>
              <a:t>)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bɪld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mɑːdəlz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5336" y="966298"/>
            <a:ext cx="11419722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collect soccer stickers </a:t>
            </a:r>
            <a:r>
              <a:rPr lang="en-US" sz="2800" dirty="0"/>
              <a:t>(V. </a:t>
            </a:r>
            <a:r>
              <a:rPr lang="en-US" sz="2800" dirty="0" err="1"/>
              <a:t>phr</a:t>
            </a:r>
            <a:r>
              <a:rPr lang="en-US" sz="2800" dirty="0"/>
              <a:t>)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kəˈlekt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sɑːkə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stɪkəz</a:t>
            </a:r>
            <a:r>
              <a:rPr lang="en-US" sz="2800" dirty="0"/>
              <a:t>/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r>
              <a:rPr lang="en-US" sz="2800" dirty="0" err="1"/>
              <a:t>sưu</a:t>
            </a:r>
            <a:r>
              <a:rPr lang="en-US" sz="2800" dirty="0"/>
              <a:t> </a:t>
            </a:r>
            <a:r>
              <a:rPr lang="en-US" sz="2800" dirty="0" err="1"/>
              <a:t>tầm</a:t>
            </a:r>
            <a:r>
              <a:rPr lang="en-US" sz="2800" dirty="0"/>
              <a:t> </a:t>
            </a:r>
            <a:r>
              <a:rPr lang="en-US" sz="2800" dirty="0" err="1"/>
              <a:t>miếng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đá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	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2723" y="381016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make vlogs </a:t>
            </a:r>
            <a:r>
              <a:rPr lang="en-US" sz="2400" dirty="0"/>
              <a:t>(V. </a:t>
            </a:r>
            <a:r>
              <a:rPr lang="en-US" sz="2400" dirty="0" err="1"/>
              <a:t>phr</a:t>
            </a:r>
            <a:r>
              <a:rPr lang="en-US" sz="2400" dirty="0"/>
              <a:t>)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meɪk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vlɑːɡz</a:t>
            </a:r>
            <a:r>
              <a:rPr lang="vi-VN" sz="2800" dirty="0">
                <a:cs typeface="Calibri" panose="020F0502020204030204" pitchFamily="34" charset="0"/>
              </a:rPr>
              <a:t>/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quay video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723" y="4642549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read comics </a:t>
            </a:r>
            <a:r>
              <a:rPr lang="en-US" sz="2400" dirty="0"/>
              <a:t>(V. </a:t>
            </a:r>
            <a:r>
              <a:rPr lang="en-US" sz="2400" dirty="0" err="1"/>
              <a:t>phr</a:t>
            </a:r>
            <a:r>
              <a:rPr lang="en-US" sz="2400" dirty="0"/>
              <a:t>)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riːd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kɑːmɪks</a:t>
            </a:r>
            <a:r>
              <a:rPr lang="vi-VN" sz="2800" dirty="0"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5336" y="547493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play online games </a:t>
            </a:r>
            <a:r>
              <a:rPr lang="en-US" sz="2400" dirty="0"/>
              <a:t>(V. </a:t>
            </a:r>
            <a:r>
              <a:rPr lang="en-US" sz="2400" dirty="0" err="1"/>
              <a:t>phr</a:t>
            </a:r>
            <a:r>
              <a:rPr lang="en-US" sz="2400" dirty="0"/>
              <a:t>)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pleɪ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ɑːnlaɪn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ɡeɪmz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tuyến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heap to bui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47108" y="441180"/>
            <a:ext cx="487363" cy="487363"/>
          </a:xfrm>
          <a:prstGeom prst="rect">
            <a:avLst/>
          </a:prstGeom>
        </p:spPr>
      </p:pic>
      <p:pic>
        <p:nvPicPr>
          <p:cNvPr id="5" name="clear to ru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47107" y="441180"/>
            <a:ext cx="487363" cy="487363"/>
          </a:xfrm>
          <a:prstGeom prst="rect">
            <a:avLst/>
          </a:prstGeom>
        </p:spPr>
      </p:pic>
      <p:pic>
        <p:nvPicPr>
          <p:cNvPr id="6" name="dangerou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47107" y="429286"/>
            <a:ext cx="487363" cy="487363"/>
          </a:xfrm>
          <a:prstGeom prst="rect">
            <a:avLst/>
          </a:prstGeom>
        </p:spPr>
      </p:pic>
      <p:pic>
        <p:nvPicPr>
          <p:cNvPr id="7" name="expensive to ru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47107" y="448684"/>
            <a:ext cx="488594" cy="487363"/>
          </a:xfrm>
          <a:prstGeom prst="rect">
            <a:avLst/>
          </a:prstGeom>
        </p:spPr>
      </p:pic>
      <p:pic>
        <p:nvPicPr>
          <p:cNvPr id="8" name="nois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59590" y="452195"/>
            <a:ext cx="487363" cy="487363"/>
          </a:xfrm>
          <a:prstGeom prst="rect">
            <a:avLst/>
          </a:prstGeom>
        </p:spPr>
      </p:pic>
      <p:pic>
        <p:nvPicPr>
          <p:cNvPr id="15" name="nuclear powe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59590" y="452195"/>
            <a:ext cx="487363" cy="487363"/>
          </a:xfrm>
          <a:prstGeom prst="rect">
            <a:avLst/>
          </a:prstGeom>
        </p:spPr>
      </p:pic>
      <p:pic>
        <p:nvPicPr>
          <p:cNvPr id="28" name="power plan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45877" y="460240"/>
            <a:ext cx="487363" cy="487363"/>
          </a:xfrm>
          <a:prstGeom prst="rect">
            <a:avLst/>
          </a:prstGeom>
        </p:spPr>
      </p:pic>
      <p:pic>
        <p:nvPicPr>
          <p:cNvPr id="29" name="solar panel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52733" y="459699"/>
            <a:ext cx="487363" cy="487363"/>
          </a:xfrm>
          <a:prstGeom prst="rect">
            <a:avLst/>
          </a:prstGeom>
        </p:spPr>
      </p:pic>
      <p:pic>
        <p:nvPicPr>
          <p:cNvPr id="30" name="solar panel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52732" y="459699"/>
            <a:ext cx="487363" cy="487363"/>
          </a:xfrm>
          <a:prstGeom prst="rect">
            <a:avLst/>
          </a:prstGeom>
        </p:spPr>
      </p:pic>
      <p:pic>
        <p:nvPicPr>
          <p:cNvPr id="31" name="wind turbine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66447" y="452195"/>
            <a:ext cx="487363" cy="487363"/>
          </a:xfrm>
          <a:prstGeom prst="rect">
            <a:avLst/>
          </a:prstGeom>
        </p:spPr>
      </p:pic>
      <p:pic>
        <p:nvPicPr>
          <p:cNvPr id="33" name="clear to ru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93759" y="459699"/>
            <a:ext cx="487363" cy="48736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1436346" y="379642"/>
            <a:ext cx="720436" cy="84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llect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24206" y="648972"/>
            <a:ext cx="609600" cy="609600"/>
          </a:xfrm>
          <a:prstGeom prst="rect">
            <a:avLst/>
          </a:prstGeom>
        </p:spPr>
      </p:pic>
      <p:pic>
        <p:nvPicPr>
          <p:cNvPr id="23" name="collect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99694" y="786590"/>
            <a:ext cx="609600" cy="609600"/>
          </a:xfrm>
          <a:prstGeom prst="rect">
            <a:avLst/>
          </a:prstGeom>
        </p:spPr>
      </p:pic>
      <p:pic>
        <p:nvPicPr>
          <p:cNvPr id="24" name="build models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35458" y="635637"/>
            <a:ext cx="609600" cy="609600"/>
          </a:xfrm>
          <a:prstGeom prst="rect">
            <a:avLst/>
          </a:prstGeom>
        </p:spPr>
      </p:pic>
      <p:pic>
        <p:nvPicPr>
          <p:cNvPr id="25" name="bake cakes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131546" y="647621"/>
            <a:ext cx="609600" cy="609600"/>
          </a:xfrm>
          <a:prstGeom prst="rect">
            <a:avLst/>
          </a:prstGeom>
        </p:spPr>
      </p:pic>
      <p:pic>
        <p:nvPicPr>
          <p:cNvPr id="26" name="make vlogs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54911" y="728457"/>
            <a:ext cx="609600" cy="609600"/>
          </a:xfrm>
          <a:prstGeom prst="rect">
            <a:avLst/>
          </a:prstGeom>
        </p:spPr>
      </p:pic>
      <p:pic>
        <p:nvPicPr>
          <p:cNvPr id="27" name="readcomics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54911" y="607564"/>
            <a:ext cx="609600" cy="609600"/>
          </a:xfrm>
          <a:prstGeom prst="rect">
            <a:avLst/>
          </a:prstGeom>
        </p:spPr>
      </p:pic>
      <p:pic>
        <p:nvPicPr>
          <p:cNvPr id="32" name="playonline games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99693" y="415337"/>
            <a:ext cx="468765" cy="46876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006747" y="444903"/>
            <a:ext cx="1105927" cy="9935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9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69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3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59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01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9785"/>
            <a:ext cx="1209364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Work </a:t>
            </a:r>
            <a:r>
              <a:rPr lang="en-US" sz="3600" i="1">
                <a:solidFill>
                  <a:srgbClr val="00B0F0"/>
                </a:solidFill>
              </a:rPr>
              <a:t>in pairs</a:t>
            </a:r>
            <a:r>
              <a:rPr lang="en-US" sz="3600" i="1" dirty="0">
                <a:solidFill>
                  <a:srgbClr val="00B0F0"/>
                </a:solidFill>
              </a:rPr>
              <a:t>. </a:t>
            </a:r>
          </a:p>
          <a:p>
            <a:r>
              <a:rPr lang="en-US" sz="3600" i="1">
                <a:solidFill>
                  <a:srgbClr val="00B0F0"/>
                </a:solidFill>
              </a:rPr>
              <a:t>b. Note three more hobbies you know. Discuss if you like them.</a:t>
            </a:r>
            <a:endParaRPr lang="en-US" sz="3600" i="1" dirty="0">
              <a:solidFill>
                <a:srgbClr val="00B0F0"/>
              </a:solidFill>
            </a:endParaRPr>
          </a:p>
        </p:txBody>
      </p:sp>
      <p:pic>
        <p:nvPicPr>
          <p:cNvPr id="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44" y="4286251"/>
            <a:ext cx="2901763" cy="18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3" t="52902" r="7500" b="33747"/>
          <a:stretch/>
        </p:blipFill>
        <p:spPr>
          <a:xfrm>
            <a:off x="319314" y="2337981"/>
            <a:ext cx="11774326" cy="194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85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21" y="1810941"/>
            <a:ext cx="113167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/>
              <a:t>1. Frank likes stories with pictures and reads a lot. </a:t>
            </a:r>
          </a:p>
          <a:p>
            <a:r>
              <a:rPr lang="en-US" sz="3600"/>
              <a:t>His hobby is _____________.</a:t>
            </a:r>
            <a:br>
              <a:rPr lang="en-US" sz="3600"/>
            </a:br>
            <a:r>
              <a:rPr lang="en-US" sz="3600"/>
              <a:t>2. Carol creates videos and posts them on the internet. </a:t>
            </a:r>
          </a:p>
          <a:p>
            <a:r>
              <a:rPr lang="en-US" sz="3600"/>
              <a:t>Her hobby is ___________.</a:t>
            </a:r>
            <a:br>
              <a:rPr lang="en-US" sz="3600"/>
            </a:br>
            <a:r>
              <a:rPr lang="en-US" sz="3600"/>
              <a:t>3. James likes sports. He likes collecting things, too. </a:t>
            </a:r>
          </a:p>
          <a:p>
            <a:r>
              <a:rPr lang="en-US" sz="3600"/>
              <a:t>His hobby is _____________________.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121" y="39529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416132"/>
            <a:ext cx="101917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solidFill>
                  <a:srgbClr val="00B0F0"/>
                </a:solidFill>
              </a:rPr>
              <a:t>Fill in the blanks with the words you have learnt with correct form of verbs.</a:t>
            </a:r>
            <a:endParaRPr lang="en-US" sz="3600" i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1382" y="2385773"/>
            <a:ext cx="709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reading comics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0592" y="3478250"/>
            <a:ext cx="2779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making vlogs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1383" y="4580930"/>
            <a:ext cx="4760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collecting soccer stickers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044" y="1368811"/>
            <a:ext cx="1164430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4. Tom likes cooking and he likes making sweet food. </a:t>
            </a:r>
          </a:p>
          <a:p>
            <a:r>
              <a:rPr lang="en-US" sz="3600" dirty="0"/>
              <a:t>His hobby is ___________.</a:t>
            </a:r>
            <a:br>
              <a:rPr lang="en-US" sz="3600" dirty="0"/>
            </a:br>
            <a:r>
              <a:rPr lang="en-US" sz="3600" dirty="0"/>
              <a:t>5. Leo really likes making planes, trains, and boats. </a:t>
            </a:r>
          </a:p>
          <a:p>
            <a:r>
              <a:rPr lang="en-US" sz="3600" dirty="0"/>
              <a:t>His hobby is ______________.</a:t>
            </a:r>
            <a:br>
              <a:rPr lang="en-US" sz="3600" dirty="0"/>
            </a:br>
            <a:r>
              <a:rPr lang="en-US" sz="3600" dirty="0"/>
              <a:t>6. Tina likes using different characters to compete against people on the internet. </a:t>
            </a:r>
          </a:p>
          <a:p>
            <a:r>
              <a:rPr lang="en-US" sz="3600" dirty="0"/>
              <a:t>Her hobby is __________________.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6121" y="39529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62150" y="416132"/>
            <a:ext cx="99822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solidFill>
                  <a:srgbClr val="00B0F0"/>
                </a:solidFill>
              </a:rPr>
              <a:t>Fill in the blanks with the words you have learnt with correct form of verbs.</a:t>
            </a:r>
            <a:endParaRPr lang="en-US" sz="3600" i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87727" y="2447591"/>
            <a:ext cx="254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baking cakes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7260" y="3570262"/>
            <a:ext cx="334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building models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0273" y="5166208"/>
            <a:ext cx="4396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playing online games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1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0" y="306793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A3829A34-26A3-4D14-1716-7CBC4ACBD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858" y="323384"/>
            <a:ext cx="8892142" cy="611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86668" y="513678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What is the girl’s name?</a:t>
            </a:r>
            <a:endParaRPr lang="en-US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4786668" y="1067676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Her name is Kate.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6" r="2079"/>
          <a:stretch/>
        </p:blipFill>
        <p:spPr>
          <a:xfrm>
            <a:off x="685802" y="2025334"/>
            <a:ext cx="106680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175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9547" y="429016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What does she like doing?</a:t>
            </a:r>
            <a:endParaRPr lang="en-US" sz="3000" dirty="0"/>
          </a:p>
        </p:txBody>
      </p:sp>
      <p:sp>
        <p:nvSpPr>
          <p:cNvPr id="17" name="TextBox 16"/>
          <p:cNvSpPr txBox="1"/>
          <p:nvPr/>
        </p:nvSpPr>
        <p:spPr>
          <a:xfrm>
            <a:off x="4019547" y="999492"/>
            <a:ext cx="92685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She likes building models and blogging.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6" r="2079"/>
          <a:stretch/>
        </p:blipFill>
        <p:spPr>
          <a:xfrm>
            <a:off x="853786" y="1893533"/>
            <a:ext cx="106680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107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46383" y="443758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What are you going to do?</a:t>
            </a:r>
            <a:endParaRPr lang="en-US" sz="3000" dirty="0"/>
          </a:p>
        </p:txBody>
      </p:sp>
      <p:sp>
        <p:nvSpPr>
          <p:cNvPr id="19" name="TextBox 18"/>
          <p:cNvSpPr txBox="1"/>
          <p:nvPr/>
        </p:nvSpPr>
        <p:spPr>
          <a:xfrm>
            <a:off x="3546383" y="1120644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Read Kate’s blog post.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6" r="2079"/>
          <a:stretch/>
        </p:blipFill>
        <p:spPr>
          <a:xfrm>
            <a:off x="588818" y="1797530"/>
            <a:ext cx="11050731" cy="4279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0E2606-3EA5-E447-D4FF-AB49E89F103D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38701974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090150" y="445941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And then?</a:t>
            </a:r>
            <a:endParaRPr lang="en-US" sz="3000" dirty="0"/>
          </a:p>
        </p:txBody>
      </p:sp>
      <p:sp>
        <p:nvSpPr>
          <p:cNvPr id="21" name="TextBox 20"/>
          <p:cNvSpPr txBox="1"/>
          <p:nvPr/>
        </p:nvSpPr>
        <p:spPr>
          <a:xfrm>
            <a:off x="4090149" y="999939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Choose the best title.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6" r="2079"/>
          <a:stretch/>
        </p:blipFill>
        <p:spPr>
          <a:xfrm>
            <a:off x="1025236" y="1891984"/>
            <a:ext cx="10668000" cy="4133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442E7E-5FD8-BD47-9DA8-63BB6B154FE7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1733372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</a:rPr>
              <a:t>Lesson 1.1</a:t>
            </a:r>
            <a:r>
              <a:rPr lang="en-US" sz="3200" b="1" dirty="0">
                <a:solidFill>
                  <a:srgbClr val="00B050"/>
                </a:solidFill>
              </a:rPr>
              <a:t>: Vocabulary &amp; Reading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7968" y="33581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1. My Model Collection </a:t>
            </a:r>
            <a:r>
              <a:rPr lang="en-US" sz="3600" i="1" dirty="0">
                <a:solidFill>
                  <a:srgbClr val="0070C0"/>
                </a:solidFill>
              </a:rPr>
              <a:t/>
            </a:r>
            <a:br>
              <a:rPr lang="en-US" sz="3600" i="1" dirty="0">
                <a:solidFill>
                  <a:srgbClr val="0070C0"/>
                </a:solidFill>
              </a:rPr>
            </a:b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 and choose the correct title.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 flipV="1">
            <a:off x="3693842" y="3958303"/>
            <a:ext cx="1792558" cy="117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039244" y="336951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2. Building Model Cars Is Fun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>
                <a:latin typeface="Ca4"/>
              </a:rPr>
              <a:t/>
            </a:r>
            <a:br>
              <a:rPr lang="en-US" sz="3600" dirty="0">
                <a:latin typeface="Ca4"/>
              </a:rPr>
            </a:br>
            <a:endParaRPr lang="en-US" sz="3600" dirty="0">
              <a:latin typeface="Ca4"/>
            </a:endParaRP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204750" y="3997773"/>
            <a:ext cx="20786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E43F73F-3698-EA3B-5988-BF050D3E34AE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19091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 and choose the correct title.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199"/>
            <a:ext cx="2790958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While-reading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3771900" y="3997773"/>
            <a:ext cx="1600200" cy="3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483912" y="3997773"/>
            <a:ext cx="1764988" cy="67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996232" y="4676775"/>
            <a:ext cx="3043012" cy="10396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cars, planes, ships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4475018" y="4027784"/>
            <a:ext cx="193963" cy="62122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9172443" y="4042003"/>
            <a:ext cx="193963" cy="62122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911323" y="4678276"/>
            <a:ext cx="2716201" cy="10396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cars only</a:t>
            </a:r>
          </a:p>
        </p:txBody>
      </p:sp>
      <p:sp>
        <p:nvSpPr>
          <p:cNvPr id="3" name="Rectangle 2"/>
          <p:cNvSpPr/>
          <p:nvPr/>
        </p:nvSpPr>
        <p:spPr>
          <a:xfrm>
            <a:off x="1127968" y="33581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/>
              <a:t>1. My Model Collection </a:t>
            </a:r>
            <a:r>
              <a:rPr lang="en-US" sz="3600" i="1">
                <a:solidFill>
                  <a:srgbClr val="0070C0"/>
                </a:solidFill>
              </a:rPr>
              <a:t/>
            </a:r>
            <a:br>
              <a:rPr lang="en-US" sz="3600" i="1">
                <a:solidFill>
                  <a:srgbClr val="0070C0"/>
                </a:solidFill>
              </a:rPr>
            </a:br>
            <a:endParaRPr lang="en-US" sz="3600" i="1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39244" y="336951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2. Building Model Cars Is Fun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>
                <a:latin typeface="Ca4"/>
              </a:rPr>
              <a:t/>
            </a:r>
            <a:br>
              <a:rPr lang="en-US" sz="3600" dirty="0">
                <a:latin typeface="Ca4"/>
              </a:rPr>
            </a:br>
            <a:endParaRPr lang="en-US" sz="3600" dirty="0">
              <a:latin typeface="Ca4"/>
            </a:endParaRPr>
          </a:p>
        </p:txBody>
      </p:sp>
    </p:spTree>
    <p:extLst>
      <p:ext uri="{BB962C8B-B14F-4D97-AF65-F5344CB8AC3E}">
        <p14:creationId xmlns:p14="http://schemas.microsoft.com/office/powerpoint/2010/main" val="5651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Unit 1</a:t>
            </a:r>
          </a:p>
        </p:txBody>
      </p:sp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2" t="67013" r="19510" b="8146"/>
          <a:stretch/>
        </p:blipFill>
        <p:spPr>
          <a:xfrm>
            <a:off x="304801" y="1600200"/>
            <a:ext cx="11533237" cy="4360392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438153" y="2163542"/>
            <a:ext cx="40780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ular Callout 10"/>
          <p:cNvSpPr/>
          <p:nvPr/>
        </p:nvSpPr>
        <p:spPr>
          <a:xfrm>
            <a:off x="3519919" y="998939"/>
            <a:ext cx="6187786" cy="637309"/>
          </a:xfrm>
          <a:prstGeom prst="wedgeRoundRectCallout">
            <a:avLst>
              <a:gd name="adj1" fmla="val -41978"/>
              <a:gd name="adj2" fmla="val 7540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</a:rPr>
              <a:t>Building models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8529" y="267035"/>
            <a:ext cx="11973471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B0F0"/>
                </a:solidFill>
              </a:rPr>
              <a:t>Look at the topic sentence and guess. </a:t>
            </a:r>
          </a:p>
        </p:txBody>
      </p:sp>
    </p:spTree>
    <p:extLst>
      <p:ext uri="{BB962C8B-B14F-4D97-AF65-F5344CB8AC3E}">
        <p14:creationId xmlns:p14="http://schemas.microsoft.com/office/powerpoint/2010/main" val="20632769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Unit 1</a:t>
            </a:r>
          </a:p>
        </p:txBody>
      </p:sp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2" t="67013" r="19510" b="8146"/>
          <a:stretch/>
        </p:blipFill>
        <p:spPr>
          <a:xfrm>
            <a:off x="304802" y="1600200"/>
            <a:ext cx="11346424" cy="43603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3" y="365004"/>
            <a:ext cx="1203959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Skim the text. Underline the key words/phrases. Choose the best title.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62550" y="980558"/>
            <a:ext cx="686807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2. </a:t>
            </a:r>
            <a:r>
              <a:rPr lang="en-US" sz="3200" i="1">
                <a:solidFill>
                  <a:srgbClr val="FF0000"/>
                </a:solidFill>
              </a:rPr>
              <a:t>My Model Collection 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607845" y="2658842"/>
            <a:ext cx="74570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076073" y="2658842"/>
            <a:ext cx="515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70322" y="3135092"/>
            <a:ext cx="515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507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3" y="967432"/>
            <a:ext cx="7092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What are you going to do with </a:t>
            </a:r>
          </a:p>
          <a:p>
            <a:r>
              <a:rPr lang="en-US" sz="3000"/>
              <a:t>exercise b?</a:t>
            </a:r>
            <a:endParaRPr lang="en-US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40131" y="2071223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Read the blog post again.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131" y="2859966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And then?</a:t>
            </a:r>
            <a:endParaRPr lang="en-US" sz="3000" dirty="0"/>
          </a:p>
        </p:txBody>
      </p:sp>
      <p:sp>
        <p:nvSpPr>
          <p:cNvPr id="19" name="TextBox 18"/>
          <p:cNvSpPr txBox="1"/>
          <p:nvPr/>
        </p:nvSpPr>
        <p:spPr>
          <a:xfrm>
            <a:off x="16890" y="3654945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Circle the correct answer.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22" name="Picture 2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0" t="26781" r="22501" b="9657"/>
          <a:stretch/>
        </p:blipFill>
        <p:spPr>
          <a:xfrm>
            <a:off x="5209308" y="263235"/>
            <a:ext cx="6982691" cy="61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911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Unit 1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896617" y="2379829"/>
            <a:ext cx="36508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931415" y="3403922"/>
            <a:ext cx="2613042" cy="35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90504" y="4555677"/>
            <a:ext cx="7334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91485" y="4553869"/>
            <a:ext cx="8224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90504" y="5675086"/>
            <a:ext cx="733496" cy="13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77729" y="4553869"/>
            <a:ext cx="669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52403" y="433466"/>
            <a:ext cx="12039597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>
                <a:solidFill>
                  <a:srgbClr val="00B0F0"/>
                </a:solidFill>
              </a:rPr>
              <a:t>b. Read </a:t>
            </a:r>
            <a:r>
              <a:rPr lang="en-US" sz="3400" i="1" dirty="0">
                <a:solidFill>
                  <a:srgbClr val="00B0F0"/>
                </a:solidFill>
              </a:rPr>
              <a:t>the questions. Underline the key words. Scan the text </a:t>
            </a:r>
            <a:r>
              <a:rPr lang="en-US" sz="3400" i="1">
                <a:solidFill>
                  <a:srgbClr val="00B0F0"/>
                </a:solidFill>
              </a:rPr>
              <a:t>and choose the correct answer.</a:t>
            </a:r>
            <a:endParaRPr lang="en-US" sz="3400" i="1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3" y="1779687"/>
            <a:ext cx="1159147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1. How did Kate get most of her models?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a. They were gifts. b. She bought them. c. She found them.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2. What is her favorite model?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a. a car   b. a ship   c. a plane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3. Who does Kate build her models with?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a. her friend   b. her teacher   c. her sister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4. Why does Alice film them building models?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a. for school   b. for her vlogs   c. for her friends</a:t>
            </a:r>
            <a:r>
              <a:rPr lang="en-US" sz="3600" dirty="0">
                <a:latin typeface="+mj-lt"/>
              </a:rPr>
              <a:t> </a:t>
            </a:r>
            <a:br>
              <a:rPr lang="en-US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669829" y="5631029"/>
            <a:ext cx="6989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4591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5" name="Rectangle 4"/>
          <p:cNvSpPr/>
          <p:nvPr/>
        </p:nvSpPr>
        <p:spPr>
          <a:xfrm>
            <a:off x="260558" y="330138"/>
            <a:ext cx="115914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1. How did Kate get most of her models?</a:t>
            </a:r>
          </a:p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a. They were gifts.	b. She bought them. c. She found them. </a:t>
            </a:r>
            <a:r>
              <a:rPr lang="en-US" sz="3600" dirty="0">
                <a:latin typeface="+mj-lt"/>
              </a:rPr>
              <a:t/>
            </a:r>
            <a:br>
              <a:rPr lang="en-US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3915920" y="891614"/>
            <a:ext cx="455221" cy="631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221899" y="368394"/>
            <a:ext cx="263012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While-reading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8" y="1577711"/>
            <a:ext cx="11591470" cy="484017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3559277" y="3844413"/>
            <a:ext cx="2920181" cy="9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4142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5" name="Rectangle 4"/>
          <p:cNvSpPr/>
          <p:nvPr/>
        </p:nvSpPr>
        <p:spPr>
          <a:xfrm>
            <a:off x="260558" y="330138"/>
            <a:ext cx="115914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2. What is her favorite model?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	a. a car     b. a ship      c. a plane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>
                <a:latin typeface="+mj-lt"/>
              </a:rPr>
              <a:t/>
            </a:r>
            <a:br>
              <a:rPr lang="en-US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53056" y="970914"/>
            <a:ext cx="455221" cy="631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3" y="1602287"/>
            <a:ext cx="11591470" cy="484017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488047" y="4227872"/>
            <a:ext cx="5206559" cy="9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12E112-93EE-F096-CF60-4AB649BE0CAF}"/>
              </a:ext>
            </a:extLst>
          </p:cNvPr>
          <p:cNvSpPr txBox="1"/>
          <p:nvPr/>
        </p:nvSpPr>
        <p:spPr>
          <a:xfrm>
            <a:off x="9221899" y="368394"/>
            <a:ext cx="263012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While-reading</a:t>
            </a:r>
          </a:p>
        </p:txBody>
      </p:sp>
    </p:spTree>
    <p:extLst>
      <p:ext uri="{BB962C8B-B14F-4D97-AF65-F5344CB8AC3E}">
        <p14:creationId xmlns:p14="http://schemas.microsoft.com/office/powerpoint/2010/main" val="1473558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5" name="Rectangle 4"/>
          <p:cNvSpPr/>
          <p:nvPr/>
        </p:nvSpPr>
        <p:spPr>
          <a:xfrm>
            <a:off x="260558" y="330138"/>
            <a:ext cx="115914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3. Who does Kate build her models with?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	a. her friend 	b. her teacher   c. her sister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>
                <a:latin typeface="+mj-lt"/>
              </a:rPr>
              <a:t/>
            </a:r>
            <a:br>
              <a:rPr lang="en-US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94854" y="891614"/>
            <a:ext cx="455221" cy="631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3" y="1602287"/>
            <a:ext cx="11591470" cy="484017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260558" y="5476568"/>
            <a:ext cx="3918152" cy="196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7DDABAE-8211-5BC0-6C46-184DFB0F322C}"/>
              </a:ext>
            </a:extLst>
          </p:cNvPr>
          <p:cNvSpPr txBox="1"/>
          <p:nvPr/>
        </p:nvSpPr>
        <p:spPr>
          <a:xfrm>
            <a:off x="9221899" y="368394"/>
            <a:ext cx="263012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While-reading</a:t>
            </a:r>
          </a:p>
        </p:txBody>
      </p:sp>
    </p:spTree>
    <p:extLst>
      <p:ext uri="{BB962C8B-B14F-4D97-AF65-F5344CB8AC3E}">
        <p14:creationId xmlns:p14="http://schemas.microsoft.com/office/powerpoint/2010/main" val="30169144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5" name="Rectangle 4"/>
          <p:cNvSpPr/>
          <p:nvPr/>
        </p:nvSpPr>
        <p:spPr>
          <a:xfrm>
            <a:off x="260558" y="330138"/>
            <a:ext cx="11591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4. Why does Alice film them building models?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	a. for school   b. for her vlogs   c. for her friends</a:t>
            </a:r>
            <a:endParaRPr lang="en-US" sz="3600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32465" y="891614"/>
            <a:ext cx="455221" cy="631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3" y="1602287"/>
            <a:ext cx="11591470" cy="484017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777520" y="5458822"/>
            <a:ext cx="5068527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56031FD-00FF-CFD7-5C39-280743D1E657}"/>
              </a:ext>
            </a:extLst>
          </p:cNvPr>
          <p:cNvSpPr txBox="1"/>
          <p:nvPr/>
        </p:nvSpPr>
        <p:spPr>
          <a:xfrm>
            <a:off x="9221899" y="368394"/>
            <a:ext cx="263012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While-reading</a:t>
            </a:r>
          </a:p>
        </p:txBody>
      </p:sp>
    </p:spTree>
    <p:extLst>
      <p:ext uri="{BB962C8B-B14F-4D97-AF65-F5344CB8AC3E}">
        <p14:creationId xmlns:p14="http://schemas.microsoft.com/office/powerpoint/2010/main" val="34052714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8870" y="3575419"/>
            <a:ext cx="4343472" cy="885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735" y="48098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1928" y="3481218"/>
            <a:ext cx="8562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/>
              <a:t>Talk about cool things you can make.</a:t>
            </a:r>
            <a:endParaRPr lang="en-US" sz="3200" b="1" dirty="0"/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82" y="657255"/>
            <a:ext cx="3557355" cy="226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6999" y="457200"/>
            <a:ext cx="2409723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Post-reading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5875" y="1345513"/>
            <a:ext cx="3254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  <a:ea typeface="Times New Roman" panose="02020603050405020304" pitchFamily="18" charset="0"/>
              </a:rPr>
              <a:t>Work in pairs.</a:t>
            </a: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17" y="1710813"/>
            <a:ext cx="9425323" cy="41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1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Write about what activities you like doing in your free time and why you like doing them, using the words you learned today. (about 70 words) 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442791" y="693071"/>
            <a:ext cx="470418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>
                <a:solidFill>
                  <a:srgbClr val="00B0F0"/>
                </a:solidFill>
              </a:rPr>
              <a:t>- collect soccer stickers</a:t>
            </a:r>
          </a:p>
          <a:p>
            <a:r>
              <a:rPr lang="en-US" sz="3600" i="1">
                <a:solidFill>
                  <a:srgbClr val="00B0F0"/>
                </a:solidFill>
              </a:rPr>
              <a:t>- build models</a:t>
            </a:r>
          </a:p>
          <a:p>
            <a:r>
              <a:rPr lang="en-US" sz="3600" i="1">
                <a:solidFill>
                  <a:srgbClr val="00B0F0"/>
                </a:solidFill>
              </a:rPr>
              <a:t>- bake cakes</a:t>
            </a:r>
          </a:p>
          <a:p>
            <a:r>
              <a:rPr lang="en-US" sz="3600" i="1">
                <a:solidFill>
                  <a:srgbClr val="00B0F0"/>
                </a:solidFill>
              </a:rPr>
              <a:t>- make vlogs</a:t>
            </a:r>
          </a:p>
          <a:p>
            <a:r>
              <a:rPr lang="en-US" sz="3600" i="1">
                <a:solidFill>
                  <a:srgbClr val="00B0F0"/>
                </a:solidFill>
              </a:rPr>
              <a:t>- read comics</a:t>
            </a:r>
          </a:p>
          <a:p>
            <a:r>
              <a:rPr lang="en-US" sz="3600" i="1">
                <a:solidFill>
                  <a:srgbClr val="00B0F0"/>
                </a:solidFill>
              </a:rPr>
              <a:t>- play online games</a:t>
            </a:r>
            <a:endParaRPr lang="en-US" sz="36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1143" y="1828282"/>
            <a:ext cx="10573657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Reading:</a:t>
            </a:r>
            <a:r>
              <a:rPr lang="en-US" sz="3600" i="1" dirty="0">
                <a:solidFill>
                  <a:srgbClr val="00B0F0"/>
                </a:solidFill>
              </a:rPr>
              <a:t> 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-    Understanding instructions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B0F0"/>
                </a:solidFill>
              </a:rPr>
              <a:t>Skimming and scanning for general and specific information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-    Talking about cool things you do in your free time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Reading exercise on page 3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2.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622338"/>
            <a:ext cx="5828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r>
              <a:rPr lang="en-US" sz="3600" i="1">
                <a:solidFill>
                  <a:srgbClr val="0070C0"/>
                </a:solidFill>
              </a:rPr>
              <a:t>- talk about their hobbies. </a:t>
            </a:r>
          </a:p>
          <a:p>
            <a:r>
              <a:rPr lang="en-US" sz="3600" i="1">
                <a:solidFill>
                  <a:srgbClr val="0070C0"/>
                </a:solidFill>
              </a:rPr>
              <a:t>- practice reading and understanding general and specific information about a teen’s hobby.</a:t>
            </a:r>
            <a:endParaRPr lang="en-US" dirty="0">
              <a:solidFill>
                <a:srgbClr val="FF0000"/>
              </a:solidFill>
            </a:endParaRPr>
          </a:p>
          <a:p>
            <a:endParaRPr lang="en-US" sz="3600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19607" y="774560"/>
            <a:ext cx="4340593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collect soccer stickers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build models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bake cakes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make vlogs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read comics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play online games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1624" y="2662674"/>
            <a:ext cx="110185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/>
              <a:t>1. What do you often do in your free time?</a:t>
            </a:r>
          </a:p>
          <a:p>
            <a:pPr>
              <a:lnSpc>
                <a:spcPct val="150000"/>
              </a:lnSpc>
            </a:pPr>
            <a:r>
              <a:rPr lang="en-US" sz="3600" i="1"/>
              <a:t>2. How much time do you spend doing it?</a:t>
            </a:r>
          </a:p>
          <a:p>
            <a:pPr>
              <a:lnSpc>
                <a:spcPct val="150000"/>
              </a:lnSpc>
            </a:pPr>
            <a:r>
              <a:rPr lang="en-US" sz="3600" i="1"/>
              <a:t>3. Do you find it useful? Why</a:t>
            </a:r>
            <a:r>
              <a:rPr lang="en-US" sz="3600" i="1" dirty="0"/>
              <a:t>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602" y="584289"/>
            <a:ext cx="3258616" cy="20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04113" y="2076585"/>
            <a:ext cx="8392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/>
          </a:p>
        </p:txBody>
      </p:sp>
      <p:sp>
        <p:nvSpPr>
          <p:cNvPr id="11" name="Rectangle 10"/>
          <p:cNvSpPr/>
          <p:nvPr/>
        </p:nvSpPr>
        <p:spPr>
          <a:xfrm>
            <a:off x="3204113" y="2976702"/>
            <a:ext cx="8225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/>
          </a:p>
        </p:txBody>
      </p:sp>
      <p:sp>
        <p:nvSpPr>
          <p:cNvPr id="12" name="Rectangle 11"/>
          <p:cNvSpPr/>
          <p:nvPr/>
        </p:nvSpPr>
        <p:spPr>
          <a:xfrm>
            <a:off x="3204113" y="39909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78088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Work in pairs. </a:t>
            </a:r>
          </a:p>
          <a:p>
            <a:r>
              <a:rPr lang="en-US" sz="3600" i="1">
                <a:solidFill>
                  <a:srgbClr val="00B0F0"/>
                </a:solidFill>
              </a:rPr>
              <a:t>What does each person do in each picture?</a:t>
            </a:r>
            <a:endParaRPr lang="en-US" sz="3600" i="1" dirty="0">
              <a:solidFill>
                <a:srgbClr val="00B0F0"/>
              </a:solidFill>
            </a:endParaRPr>
          </a:p>
        </p:txBody>
      </p:sp>
      <p:pic>
        <p:nvPicPr>
          <p:cNvPr id="5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82" y="378088"/>
            <a:ext cx="1887018" cy="12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7" t="45053" r="25063" b="23771"/>
          <a:stretch/>
        </p:blipFill>
        <p:spPr>
          <a:xfrm>
            <a:off x="601517" y="1797205"/>
            <a:ext cx="11017945" cy="443734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16000" y="3517900"/>
            <a:ext cx="3683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6750</TotalTime>
  <Words>824</Words>
  <Application>Microsoft Office PowerPoint</Application>
  <PresentationFormat>Widescreen</PresentationFormat>
  <Paragraphs>163</Paragraphs>
  <Slides>38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APPLE CHANCERY</vt:lpstr>
      <vt:lpstr>Arial</vt:lpstr>
      <vt:lpstr>Ca4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302</cp:revision>
  <dcterms:created xsi:type="dcterms:W3CDTF">2020-12-08T03:17:05Z</dcterms:created>
  <dcterms:modified xsi:type="dcterms:W3CDTF">2025-01-18T08:48:34Z</dcterms:modified>
</cp:coreProperties>
</file>