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77" r:id="rId2"/>
    <p:sldId id="365" r:id="rId3"/>
    <p:sldId id="349" r:id="rId4"/>
    <p:sldId id="374" r:id="rId5"/>
    <p:sldId id="372" r:id="rId6"/>
    <p:sldId id="373" r:id="rId7"/>
    <p:sldId id="375" r:id="rId8"/>
    <p:sldId id="367" r:id="rId9"/>
    <p:sldId id="368" r:id="rId10"/>
    <p:sldId id="369" r:id="rId11"/>
    <p:sldId id="370" r:id="rId12"/>
    <p:sldId id="371" r:id="rId13"/>
    <p:sldId id="376" r:id="rId14"/>
    <p:sldId id="274" r:id="rId15"/>
    <p:sldId id="366" r:id="rId16"/>
  </p:sldIdLst>
  <p:sldSz cx="18288000" cy="10287000"/>
  <p:notesSz cx="6858000" cy="9144000"/>
  <p:embeddedFontLst>
    <p:embeddedFont>
      <p:font typeface="DejaVu Serif" panose="020B0604020202020204" charset="0"/>
      <p:regular r:id="rId18"/>
      <p:bold r:id="rId19"/>
      <p:italic r:id="rId20"/>
      <p:boldItalic r:id="rId21"/>
    </p:embeddedFont>
    <p:embeddedFont>
      <p:font typeface="Constantia" panose="02030602050306030303" pitchFamily="18" charset="0"/>
      <p:regular r:id="rId22"/>
      <p:bold r:id="rId23"/>
      <p:italic r:id="rId24"/>
      <p:boldItalic r:id="rId25"/>
    </p:embeddedFont>
    <p:embeddedFont>
      <p:font typeface="Helvetica" panose="020B060402020202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Kiểu Trung bình 2 - Màu chủ đề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5A9F2-9B7D-45E7-804C-23DB2DC3E539}" type="datetimeFigureOut">
              <a:rPr lang="en-US" smtClean="0"/>
              <a:t>17/1/2025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FFA82-680D-4A9F-89B1-1DA892B1EE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62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167640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38364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3757548-A766-4018-A50A-F0253D115574}"/>
              </a:ext>
            </a:extLst>
          </p:cNvPr>
          <p:cNvSpPr txBox="1"/>
          <p:nvPr/>
        </p:nvSpPr>
        <p:spPr>
          <a:xfrm>
            <a:off x="838200" y="660421"/>
            <a:ext cx="16306800" cy="9603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Hello. I'm Annie Jones and I'm here at Shell Beach in Greenview City. Today, Clean Global is here with over one hundred volunteers to clean up the beach.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Here I have Robert Owen, the organizer of today's event. Hi Robert!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Hello.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Tell us about your organization.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We're Clean Global. We organize fifteen clean-ups every year all over the country. We help keep beaches, parks, and forests clean.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That's great.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Thanks. But we need more volunteers. On Saturday, July twentieth, we are meeting at Lakeside Forest. If you want to contact us, get more information, or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join in, please visit us at www.cleanglobal.com. For every clean-up we provide trash bags, gloves, and a small lunch for all volunteers. Just remember to bring water and sunscreen! </a:t>
            </a:r>
          </a:p>
        </p:txBody>
      </p:sp>
    </p:spTree>
    <p:extLst>
      <p:ext uri="{BB962C8B-B14F-4D97-AF65-F5344CB8AC3E}">
        <p14:creationId xmlns:p14="http://schemas.microsoft.com/office/powerpoint/2010/main" val="1640676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0429EDF-34E9-46A3-92D9-9604D48B6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933700"/>
            <a:ext cx="17140455" cy="670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C1416-3E3A-4A03-BEB3-6C7C50999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85900"/>
            <a:ext cx="16156528" cy="1295400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13D80E4C-11F9-4B3A-AD7D-4D80A2509E03}"/>
              </a:ext>
            </a:extLst>
          </p:cNvPr>
          <p:cNvSpPr/>
          <p:nvPr/>
        </p:nvSpPr>
        <p:spPr>
          <a:xfrm>
            <a:off x="1447800" y="2171700"/>
            <a:ext cx="17526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0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A96E30-8330-4DE0-8DBC-B70683E58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23900"/>
            <a:ext cx="9448800" cy="239314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1A601B5-2504-49C9-9C28-9FC27ED30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314700"/>
            <a:ext cx="17140455" cy="67056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11BB2F-BE32-43E9-A423-830C85B5F040}"/>
              </a:ext>
            </a:extLst>
          </p:cNvPr>
          <p:cNvSpPr txBox="1"/>
          <p:nvPr/>
        </p:nvSpPr>
        <p:spPr>
          <a:xfrm>
            <a:off x="12344400" y="723900"/>
            <a:ext cx="3581400" cy="95410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Now, read and write True or False.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D588468E-2B70-480C-BF94-289E7D81CCEE}"/>
              </a:ext>
            </a:extLst>
          </p:cNvPr>
          <p:cNvSpPr txBox="1"/>
          <p:nvPr/>
        </p:nvSpPr>
        <p:spPr>
          <a:xfrm>
            <a:off x="10134600" y="647700"/>
            <a:ext cx="104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True</a:t>
            </a:r>
            <a:r>
              <a:rPr lang="en-US" sz="3600" dirty="0"/>
              <a:t> </a:t>
            </a:r>
          </a:p>
        </p:txBody>
      </p:sp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38FF0502-4D57-4F97-B882-96C5BD8FAF05}"/>
              </a:ext>
            </a:extLst>
          </p:cNvPr>
          <p:cNvCxnSpPr>
            <a:cxnSpLocks/>
          </p:cNvCxnSpPr>
          <p:nvPr/>
        </p:nvCxnSpPr>
        <p:spPr>
          <a:xfrm>
            <a:off x="6477000" y="5991860"/>
            <a:ext cx="5486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5">
            <a:extLst>
              <a:ext uri="{FF2B5EF4-FFF2-40B4-BE49-F238E27FC236}">
                <a16:creationId xmlns:a16="http://schemas.microsoft.com/office/drawing/2014/main" id="{A6B6C1EF-3F7F-47D1-B474-4244498B2D2D}"/>
              </a:ext>
            </a:extLst>
          </p:cNvPr>
          <p:cNvSpPr txBox="1"/>
          <p:nvPr/>
        </p:nvSpPr>
        <p:spPr>
          <a:xfrm>
            <a:off x="9220200" y="1181100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False</a:t>
            </a:r>
          </a:p>
        </p:txBody>
      </p:sp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19B8E1F1-A500-4721-AFA1-4E519CD32AA3}"/>
              </a:ext>
            </a:extLst>
          </p:cNvPr>
          <p:cNvCxnSpPr>
            <a:cxnSpLocks/>
          </p:cNvCxnSpPr>
          <p:nvPr/>
        </p:nvCxnSpPr>
        <p:spPr>
          <a:xfrm>
            <a:off x="12420600" y="5981700"/>
            <a:ext cx="4191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6">
            <a:extLst>
              <a:ext uri="{FF2B5EF4-FFF2-40B4-BE49-F238E27FC236}">
                <a16:creationId xmlns:a16="http://schemas.microsoft.com/office/drawing/2014/main" id="{FCAA0782-3EE0-424F-9689-4066EE51E8DB}"/>
              </a:ext>
            </a:extLst>
          </p:cNvPr>
          <p:cNvCxnSpPr>
            <a:cxnSpLocks/>
          </p:cNvCxnSpPr>
          <p:nvPr/>
        </p:nvCxnSpPr>
        <p:spPr>
          <a:xfrm>
            <a:off x="1066800" y="6286500"/>
            <a:ext cx="2590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6">
            <a:extLst>
              <a:ext uri="{FF2B5EF4-FFF2-40B4-BE49-F238E27FC236}">
                <a16:creationId xmlns:a16="http://schemas.microsoft.com/office/drawing/2014/main" id="{33A0AC9D-2F74-4DEF-A452-ABC38AB12EA1}"/>
              </a:ext>
            </a:extLst>
          </p:cNvPr>
          <p:cNvSpPr txBox="1"/>
          <p:nvPr/>
        </p:nvSpPr>
        <p:spPr>
          <a:xfrm>
            <a:off x="10515600" y="1866900"/>
            <a:ext cx="1217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True</a:t>
            </a:r>
          </a:p>
        </p:txBody>
      </p:sp>
      <p:cxnSp>
        <p:nvCxnSpPr>
          <p:cNvPr id="24" name="Straight Connector 6">
            <a:extLst>
              <a:ext uri="{FF2B5EF4-FFF2-40B4-BE49-F238E27FC236}">
                <a16:creationId xmlns:a16="http://schemas.microsoft.com/office/drawing/2014/main" id="{E2A41118-B1DE-4C34-B24D-A27FFF1542BB}"/>
              </a:ext>
            </a:extLst>
          </p:cNvPr>
          <p:cNvCxnSpPr>
            <a:cxnSpLocks/>
          </p:cNvCxnSpPr>
          <p:nvPr/>
        </p:nvCxnSpPr>
        <p:spPr>
          <a:xfrm>
            <a:off x="1066800" y="6743700"/>
            <a:ext cx="87630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5">
            <a:extLst>
              <a:ext uri="{FF2B5EF4-FFF2-40B4-BE49-F238E27FC236}">
                <a16:creationId xmlns:a16="http://schemas.microsoft.com/office/drawing/2014/main" id="{859E1D17-A931-4060-A53E-99B6FE24524D}"/>
              </a:ext>
            </a:extLst>
          </p:cNvPr>
          <p:cNvSpPr txBox="1"/>
          <p:nvPr/>
        </p:nvSpPr>
        <p:spPr>
          <a:xfrm>
            <a:off x="9677400" y="2400300"/>
            <a:ext cx="174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False</a:t>
            </a:r>
          </a:p>
        </p:txBody>
      </p:sp>
      <p:cxnSp>
        <p:nvCxnSpPr>
          <p:cNvPr id="26" name="Straight Connector 6">
            <a:extLst>
              <a:ext uri="{FF2B5EF4-FFF2-40B4-BE49-F238E27FC236}">
                <a16:creationId xmlns:a16="http://schemas.microsoft.com/office/drawing/2014/main" id="{F8115501-EC49-4C63-83D6-C57942EF0ADC}"/>
              </a:ext>
            </a:extLst>
          </p:cNvPr>
          <p:cNvCxnSpPr>
            <a:cxnSpLocks/>
          </p:cNvCxnSpPr>
          <p:nvPr/>
        </p:nvCxnSpPr>
        <p:spPr>
          <a:xfrm>
            <a:off x="1219200" y="7124700"/>
            <a:ext cx="10210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19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AEE3826F-D03E-479A-9CE7-B4B310A93193}"/>
              </a:ext>
            </a:extLst>
          </p:cNvPr>
          <p:cNvGraphicFramePr>
            <a:graphicFrameLocks noGrp="1"/>
          </p:cNvGraphicFramePr>
          <p:nvPr/>
        </p:nvGraphicFramePr>
        <p:xfrm>
          <a:off x="1143000" y="1181100"/>
          <a:ext cx="16154400" cy="792480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6424">
                  <a:extLst>
                    <a:ext uri="{9D8B030D-6E8A-4147-A177-3AD203B41FA5}">
                      <a16:colId xmlns:a16="http://schemas.microsoft.com/office/drawing/2014/main" val="1571695611"/>
                    </a:ext>
                  </a:extLst>
                </a:gridCol>
                <a:gridCol w="5543176">
                  <a:extLst>
                    <a:ext uri="{9D8B030D-6E8A-4147-A177-3AD203B41FA5}">
                      <a16:colId xmlns:a16="http://schemas.microsoft.com/office/drawing/2014/main" val="4157621304"/>
                    </a:ext>
                  </a:extLst>
                </a:gridCol>
                <a:gridCol w="5384800">
                  <a:extLst>
                    <a:ext uri="{9D8B030D-6E8A-4147-A177-3AD203B41FA5}">
                      <a16:colId xmlns:a16="http://schemas.microsoft.com/office/drawing/2014/main" val="1070067796"/>
                    </a:ext>
                  </a:extLst>
                </a:gridCol>
              </a:tblGrid>
              <a:tr h="940231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433869"/>
                  </a:ext>
                </a:extLst>
              </a:tr>
              <a:tr h="940231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022691"/>
                  </a:ext>
                </a:extLst>
              </a:tr>
              <a:tr h="1343186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913540"/>
                  </a:ext>
                </a:extLst>
              </a:tr>
              <a:tr h="940231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446493"/>
                  </a:ext>
                </a:extLst>
              </a:tr>
              <a:tr h="940231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269552"/>
                  </a:ext>
                </a:extLst>
              </a:tr>
              <a:tr h="940231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717199"/>
                  </a:ext>
                </a:extLst>
              </a:tr>
              <a:tr h="940231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471073"/>
                  </a:ext>
                </a:extLst>
              </a:tr>
              <a:tr h="940231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706000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B718D7E-3ACB-42F3-AFAB-A6298F3723A3}"/>
              </a:ext>
            </a:extLst>
          </p:cNvPr>
          <p:cNvSpPr txBox="1"/>
          <p:nvPr/>
        </p:nvSpPr>
        <p:spPr>
          <a:xfrm>
            <a:off x="1295400" y="2171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clean-up (n)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BB4235-FCA9-4153-8ACE-D0C252CEAD4C}"/>
              </a:ext>
            </a:extLst>
          </p:cNvPr>
          <p:cNvSpPr txBox="1"/>
          <p:nvPr/>
        </p:nvSpPr>
        <p:spPr>
          <a:xfrm>
            <a:off x="1219200" y="3314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reporter (n)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6F20465-1090-4414-B4D7-68B794B40B20}"/>
              </a:ext>
            </a:extLst>
          </p:cNvPr>
          <p:cNvSpPr txBox="1"/>
          <p:nvPr/>
        </p:nvSpPr>
        <p:spPr>
          <a:xfrm>
            <a:off x="1219200" y="46101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experience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n,v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C3966E2-F6E5-49D0-84C2-869B316A3373}"/>
              </a:ext>
            </a:extLst>
          </p:cNvPr>
          <p:cNvSpPr txBox="1"/>
          <p:nvPr/>
        </p:nvSpPr>
        <p:spPr>
          <a:xfrm>
            <a:off x="1219200" y="5600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organize (v)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8F54596-D541-4E6D-AAA3-03896824CC37}"/>
              </a:ext>
            </a:extLst>
          </p:cNvPr>
          <p:cNvSpPr txBox="1"/>
          <p:nvPr/>
        </p:nvSpPr>
        <p:spPr>
          <a:xfrm>
            <a:off x="1295400" y="64389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organizer (n)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26E0F52-6D4D-4003-BE9E-6A49F06EC4D0}"/>
              </a:ext>
            </a:extLst>
          </p:cNvPr>
          <p:cNvSpPr txBox="1"/>
          <p:nvPr/>
        </p:nvSpPr>
        <p:spPr>
          <a:xfrm>
            <a:off x="1371600" y="73533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organization (n)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54BDF5C-6829-41EF-8401-DE6217BBDF7A}"/>
              </a:ext>
            </a:extLst>
          </p:cNvPr>
          <p:cNvSpPr txBox="1"/>
          <p:nvPr/>
        </p:nvSpPr>
        <p:spPr>
          <a:xfrm>
            <a:off x="1295400" y="8267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trash (n)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C35C25D-B593-4047-88AD-F82DEA1F12C9}"/>
              </a:ext>
            </a:extLst>
          </p:cNvPr>
          <p:cNvSpPr txBox="1"/>
          <p:nvPr/>
        </p:nvSpPr>
        <p:spPr>
          <a:xfrm>
            <a:off x="7086600" y="21717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kliːn-ʌp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3D89B9-C833-4035-9CFD-FEA36723DB40}"/>
              </a:ext>
            </a:extLst>
          </p:cNvPr>
          <p:cNvSpPr txBox="1"/>
          <p:nvPr/>
        </p:nvSpPr>
        <p:spPr>
          <a:xfrm>
            <a:off x="7010400" y="33147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rɪˈpɔːtə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1F51236-400C-4000-A156-45DE334C4E15}"/>
              </a:ext>
            </a:extLst>
          </p:cNvPr>
          <p:cNvSpPr txBox="1"/>
          <p:nvPr/>
        </p:nvSpPr>
        <p:spPr>
          <a:xfrm>
            <a:off x="6781800" y="45339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ɪksˈpɪərɪəns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E93C41-5B81-43FB-9FA1-A3F79FFD2C18}"/>
              </a:ext>
            </a:extLst>
          </p:cNvPr>
          <p:cNvSpPr txBox="1"/>
          <p:nvPr/>
        </p:nvSpPr>
        <p:spPr>
          <a:xfrm>
            <a:off x="6705600" y="55245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/ˈ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ɔːgənaɪz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BDF0186-C753-40C1-A231-3ECD2EA31422}"/>
              </a:ext>
            </a:extLst>
          </p:cNvPr>
          <p:cNvSpPr txBox="1"/>
          <p:nvPr/>
        </p:nvSpPr>
        <p:spPr>
          <a:xfrm>
            <a:off x="6705600" y="64389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/ˈ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ɔːgənaɪzə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FCC173C-54DC-47D9-92C4-6AD52DDE4283}"/>
              </a:ext>
            </a:extLst>
          </p:cNvPr>
          <p:cNvSpPr txBox="1"/>
          <p:nvPr/>
        </p:nvSpPr>
        <p:spPr>
          <a:xfrm>
            <a:off x="6629400" y="727710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/ˌ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ɔːgənaɪˈzeɪʃən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D3A3110-6505-4C2B-AE97-03FCED1F11F0}"/>
              </a:ext>
            </a:extLst>
          </p:cNvPr>
          <p:cNvSpPr txBox="1"/>
          <p:nvPr/>
        </p:nvSpPr>
        <p:spPr>
          <a:xfrm>
            <a:off x="7086600" y="8267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træʃ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3C38E7-8856-4827-BB15-EF2A325F955B}"/>
              </a:ext>
            </a:extLst>
          </p:cNvPr>
          <p:cNvSpPr txBox="1"/>
          <p:nvPr/>
        </p:nvSpPr>
        <p:spPr>
          <a:xfrm>
            <a:off x="12496800" y="24003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4B12594-4533-4545-9317-3D131C341755}"/>
              </a:ext>
            </a:extLst>
          </p:cNvPr>
          <p:cNvSpPr txBox="1"/>
          <p:nvPr/>
        </p:nvSpPr>
        <p:spPr>
          <a:xfrm>
            <a:off x="12496800" y="33909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0C2032F-BE6F-4B60-8600-D95FDC4DA14C}"/>
              </a:ext>
            </a:extLst>
          </p:cNvPr>
          <p:cNvSpPr txBox="1"/>
          <p:nvPr/>
        </p:nvSpPr>
        <p:spPr>
          <a:xfrm>
            <a:off x="11887200" y="43815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10C446B-048A-4CEC-8592-FED21B4733BF}"/>
              </a:ext>
            </a:extLst>
          </p:cNvPr>
          <p:cNvSpPr txBox="1"/>
          <p:nvPr/>
        </p:nvSpPr>
        <p:spPr>
          <a:xfrm>
            <a:off x="12192000" y="55245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E24C3CA-CCE5-4CEF-859D-DB3E12648A36}"/>
              </a:ext>
            </a:extLst>
          </p:cNvPr>
          <p:cNvSpPr txBox="1"/>
          <p:nvPr/>
        </p:nvSpPr>
        <p:spPr>
          <a:xfrm>
            <a:off x="12192000" y="6362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E9794B8-4A16-41B5-8F6C-A62EB6A4EE1C}"/>
              </a:ext>
            </a:extLst>
          </p:cNvPr>
          <p:cNvSpPr txBox="1"/>
          <p:nvPr/>
        </p:nvSpPr>
        <p:spPr>
          <a:xfrm>
            <a:off x="12192000" y="73533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6285A4F-A69A-490E-A965-CD99E2B4C6AD}"/>
              </a:ext>
            </a:extLst>
          </p:cNvPr>
          <p:cNvSpPr txBox="1"/>
          <p:nvPr/>
        </p:nvSpPr>
        <p:spPr>
          <a:xfrm>
            <a:off x="12268200" y="8267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125" y="22860"/>
            <a:ext cx="18175875" cy="10067546"/>
            <a:chOff x="91440" y="91439"/>
            <a:chExt cx="12117250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91440" y="91439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/>
            <a:p>
              <a:pPr algn="ctr"/>
              <a:endParaRPr lang="en-US" sz="54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endParaRPr sz="270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2438400" y="1562100"/>
            <a:ext cx="161217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i="1" u="sng" dirty="0">
                <a:latin typeface="DejaVu Serif" panose="02060603050605020204" pitchFamily="18" charset="0"/>
                <a:ea typeface="DejaVu Serif" panose="02060603050605020204" pitchFamily="18" charset="0"/>
                <a:sym typeface="Wingdings" panose="05000000000000000000" pitchFamily="2" charset="2"/>
              </a:rPr>
              <a:t>Unit 4</a:t>
            </a:r>
            <a:endParaRPr lang="en-US" sz="5400" b="1" i="1" dirty="0">
              <a:latin typeface="DejaVu Serif" panose="02060603050605020204" pitchFamily="18" charset="0"/>
              <a:ea typeface="DejaVu Serif" panose="02060603050605020204" pitchFamily="18" charset="0"/>
              <a:sym typeface="Wingdings" panose="05000000000000000000" pitchFamily="2" charset="2"/>
            </a:endParaRPr>
          </a:p>
          <a:p>
            <a:pPr lvl="0" algn="ctr"/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COMMUNITY SERVICE</a:t>
            </a:r>
          </a:p>
          <a:p>
            <a:pPr lvl="0"/>
            <a:r>
              <a:rPr lang="en-US" sz="5400" b="1" i="1" u="sng" dirty="0">
                <a:latin typeface="Constantia" panose="02030602050306030303" pitchFamily="18" charset="0"/>
                <a:sym typeface="Wingdings" panose="05000000000000000000" pitchFamily="2" charset="2"/>
              </a:rPr>
              <a:t>Lesson 7:</a:t>
            </a:r>
            <a:r>
              <a:rPr lang="en-US" sz="5400" b="1" i="1" dirty="0">
                <a:latin typeface="Constantia" panose="02030602050306030303" pitchFamily="18" charset="0"/>
                <a:sym typeface="Wingdings" panose="05000000000000000000" pitchFamily="2" charset="2"/>
              </a:rPr>
              <a:t> </a:t>
            </a:r>
            <a:r>
              <a:rPr lang="en-US" sz="54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Listening + reading</a:t>
            </a: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Listening: </a:t>
            </a: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Listen for gist and comprehension.</a:t>
            </a: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Reading: </a:t>
            </a:r>
          </a:p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Skim and scan for general and specific information</a:t>
            </a: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BECFE9A0-1BF0-4923-8ECC-8D9A8EEBC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8F07ACF-F9BD-45C5-9BA4-DD782B79B058}"/>
              </a:ext>
            </a:extLst>
          </p:cNvPr>
          <p:cNvSpPr txBox="1"/>
          <p:nvPr/>
        </p:nvSpPr>
        <p:spPr>
          <a:xfrm>
            <a:off x="-4161032" y="3306036"/>
            <a:ext cx="396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ontastia"/>
              </a:rPr>
              <a:t>   Ms Phương </a:t>
            </a:r>
          </a:p>
          <a:p>
            <a:r>
              <a:rPr lang="en-US" sz="3600" b="1">
                <a:latin typeface="Contastia"/>
              </a:rPr>
              <a:t>Zalo: 0966765064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998" cy="1028604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7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1824895"/>
            <a:ext cx="1097278" cy="101019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19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18" y="920931"/>
            <a:ext cx="16361231" cy="28411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54BFEB0-568B-4C76-9410-53F047D3A8AA}"/>
              </a:ext>
            </a:extLst>
          </p:cNvPr>
          <p:cNvSpPr/>
          <p:nvPr/>
        </p:nvSpPr>
        <p:spPr>
          <a:xfrm>
            <a:off x="1567542" y="1111830"/>
            <a:ext cx="14914074" cy="23317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HOMEWORK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36732AD2-D14A-48CB-BF77-84FCB2E5E180}"/>
              </a:ext>
            </a:extLst>
          </p:cNvPr>
          <p:cNvSpPr txBox="1"/>
          <p:nvPr/>
        </p:nvSpPr>
        <p:spPr>
          <a:xfrm>
            <a:off x="1684744" y="4482905"/>
            <a:ext cx="14911978" cy="4686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effectLst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57300" y="9727969"/>
            <a:ext cx="157734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3A35BA8-F703-433B-B18A-BD4CB6100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3891167" y="494481"/>
            <a:ext cx="2622687" cy="26004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AE4FAB-E591-49C8-A0C9-B2CE6F32F477}"/>
              </a:ext>
            </a:extLst>
          </p:cNvPr>
          <p:cNvSpPr txBox="1"/>
          <p:nvPr/>
        </p:nvSpPr>
        <p:spPr>
          <a:xfrm>
            <a:off x="-4161032" y="3306036"/>
            <a:ext cx="3968157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sz="3600" b="1">
                <a:latin typeface="Contastia"/>
              </a:rPr>
              <a:t>   Ms Phương </a:t>
            </a:r>
          </a:p>
          <a:p>
            <a:pPr>
              <a:spcAft>
                <a:spcPts val="900"/>
              </a:spcAft>
            </a:pPr>
            <a:r>
              <a:rPr lang="en-US" sz="3600" b="1">
                <a:latin typeface="Contastia"/>
              </a:rPr>
              <a:t>Zalo: 0966765064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45C05FDA-527C-4884-B07F-71465FA1B191}"/>
              </a:ext>
            </a:extLst>
          </p:cNvPr>
          <p:cNvSpPr txBox="1"/>
          <p:nvPr/>
        </p:nvSpPr>
        <p:spPr>
          <a:xfrm>
            <a:off x="1143000" y="5067300"/>
            <a:ext cx="1629918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Listening and Reading exercises on page 24 WB.</a:t>
            </a:r>
          </a:p>
          <a:p>
            <a:pPr marL="571500" indent="-571500">
              <a:buFontTx/>
              <a:buChar char="-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the exercises in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7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-Learn Smart World Notebook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page 26.</a:t>
            </a:r>
          </a:p>
          <a:p>
            <a:pPr marL="571500" indent="-571500">
              <a:buFontTx/>
              <a:buChar char="-"/>
            </a:pP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the next lesson (page 34 SB).</a:t>
            </a:r>
          </a:p>
        </p:txBody>
      </p:sp>
    </p:spTree>
    <p:extLst>
      <p:ext uri="{BB962C8B-B14F-4D97-AF65-F5344CB8AC3E}">
        <p14:creationId xmlns:p14="http://schemas.microsoft.com/office/powerpoint/2010/main" val="340470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830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1615283" y="3413747"/>
            <a:ext cx="7350216" cy="355926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37160" tIns="68580" rIns="137160" bIns="6858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endParaRPr lang="en-US" sz="81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81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87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7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900"/>
              </a:spcAft>
            </a:pPr>
            <a:r>
              <a:rPr lang="en-US" sz="81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99841" y="1579057"/>
            <a:ext cx="6487274" cy="202645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1B48EA0-11D3-462E-A132-AA1290B13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899842" y="4180153"/>
            <a:ext cx="6487274" cy="2026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12452799" y="2102979"/>
            <a:ext cx="46329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13EF2-C642-45B6-950F-A60BF83E30A0}"/>
              </a:ext>
            </a:extLst>
          </p:cNvPr>
          <p:cNvSpPr txBox="1"/>
          <p:nvPr/>
        </p:nvSpPr>
        <p:spPr>
          <a:xfrm>
            <a:off x="12681260" y="4678601"/>
            <a:ext cx="3776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READING</a:t>
            </a:r>
          </a:p>
        </p:txBody>
      </p:sp>
      <p:pic>
        <p:nvPicPr>
          <p:cNvPr id="10" name="Picture 17">
            <a:extLst>
              <a:ext uri="{FF2B5EF4-FFF2-40B4-BE49-F238E27FC236}">
                <a16:creationId xmlns:a16="http://schemas.microsoft.com/office/drawing/2014/main" id="{7E7010E7-6CC2-48BC-93AE-2C5C828FC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367685">
            <a:off x="6107725" y="3232758"/>
            <a:ext cx="3793496" cy="1193226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CD9DC5D2-3865-467D-AF3C-FB40D08F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217732" y="4467942"/>
            <a:ext cx="1252314" cy="1252314"/>
          </a:xfrm>
          <a:prstGeom prst="rect">
            <a:avLst/>
          </a:prstGeom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57421F11-87A8-44B8-B613-531D7F0EFF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79812" y="2086226"/>
            <a:ext cx="847750" cy="8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45B7CA05-9267-45B7-B9FA-B1CA385C0DD5}"/>
              </a:ext>
            </a:extLst>
          </p:cNvPr>
          <p:cNvSpPr/>
          <p:nvPr/>
        </p:nvSpPr>
        <p:spPr>
          <a:xfrm>
            <a:off x="6553200" y="647700"/>
            <a:ext cx="4876800" cy="1143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4291504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25E2331-A86C-4B2D-8CE0-3FDA48E21A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800" y="876300"/>
            <a:ext cx="7467600" cy="3733800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75F83EE-838E-4F74-B0DF-6804B1F56A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067800" y="190500"/>
            <a:ext cx="6299201" cy="4724400"/>
          </a:xfrm>
          <a:prstGeom prst="rect">
            <a:avLst/>
          </a:prstGeom>
        </p:spPr>
      </p:pic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4B89F1FE-34F9-4901-A4FD-1FAAEAD48402}"/>
              </a:ext>
            </a:extLst>
          </p:cNvPr>
          <p:cNvSpPr/>
          <p:nvPr/>
        </p:nvSpPr>
        <p:spPr>
          <a:xfrm>
            <a:off x="3733800" y="1104900"/>
            <a:ext cx="3886200" cy="914400"/>
          </a:xfrm>
          <a:prstGeom prst="roundRect">
            <a:avLst>
              <a:gd name="adj" fmla="val 3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clean -up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27F5756D-9BED-4A7E-B46E-2A9383991677}"/>
              </a:ext>
            </a:extLst>
          </p:cNvPr>
          <p:cNvSpPr/>
          <p:nvPr/>
        </p:nvSpPr>
        <p:spPr>
          <a:xfrm>
            <a:off x="11506200" y="266700"/>
            <a:ext cx="3810000" cy="838200"/>
          </a:xfrm>
          <a:prstGeom prst="roundRect">
            <a:avLst>
              <a:gd name="adj" fmla="val 3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reporter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1B0A35-9F6F-4021-8C08-0DF31F247D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5800" y="5143500"/>
            <a:ext cx="6164495" cy="4114800"/>
          </a:xfrm>
          <a:prstGeom prst="rect">
            <a:avLst/>
          </a:prstGeom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129506ED-E450-49CA-92C7-E4C7D5123A3D}"/>
              </a:ext>
            </a:extLst>
          </p:cNvPr>
          <p:cNvSpPr/>
          <p:nvPr/>
        </p:nvSpPr>
        <p:spPr>
          <a:xfrm>
            <a:off x="762000" y="8039100"/>
            <a:ext cx="3810000" cy="990600"/>
          </a:xfrm>
          <a:prstGeom prst="roundRect">
            <a:avLst>
              <a:gd name="adj" fmla="val 3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</a:p>
        </p:txBody>
      </p:sp>
    </p:spTree>
    <p:extLst>
      <p:ext uri="{BB962C8B-B14F-4D97-AF65-F5344CB8AC3E}">
        <p14:creationId xmlns:p14="http://schemas.microsoft.com/office/powerpoint/2010/main" val="53843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D303CDC-8BF3-474F-9C8C-BAE349508D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800" y="952500"/>
            <a:ext cx="7534382" cy="502920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D822E0C-6260-4E1D-8D1D-E590BC955E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763000" y="876300"/>
            <a:ext cx="7791879" cy="5181600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B98FE83-E290-4ADD-9987-CC2E6D128348}"/>
              </a:ext>
            </a:extLst>
          </p:cNvPr>
          <p:cNvSpPr/>
          <p:nvPr/>
        </p:nvSpPr>
        <p:spPr>
          <a:xfrm>
            <a:off x="990600" y="6362700"/>
            <a:ext cx="5257800" cy="838200"/>
          </a:xfrm>
          <a:prstGeom prst="roundRect">
            <a:avLst>
              <a:gd name="adj" fmla="val 3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Organize (v)</a:t>
            </a:r>
          </a:p>
        </p:txBody>
      </p:sp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860BEE9D-1D23-4E2F-8E9E-7EDF032786BD}"/>
              </a:ext>
            </a:extLst>
          </p:cNvPr>
          <p:cNvSpPr/>
          <p:nvPr/>
        </p:nvSpPr>
        <p:spPr>
          <a:xfrm>
            <a:off x="990600" y="7581900"/>
            <a:ext cx="5257800" cy="838200"/>
          </a:xfrm>
          <a:prstGeom prst="roundRect">
            <a:avLst>
              <a:gd name="adj" fmla="val 3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Organizer (n)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5DEBDEC2-8C4B-4102-AAA5-835E7EAFBD52}"/>
              </a:ext>
            </a:extLst>
          </p:cNvPr>
          <p:cNvSpPr/>
          <p:nvPr/>
        </p:nvSpPr>
        <p:spPr>
          <a:xfrm>
            <a:off x="1066800" y="8648700"/>
            <a:ext cx="5257800" cy="838200"/>
          </a:xfrm>
          <a:prstGeom prst="roundRect">
            <a:avLst>
              <a:gd name="adj" fmla="val 3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Organization (n)</a:t>
            </a: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37B643A3-DFF8-4233-A65E-982BCA150B72}"/>
              </a:ext>
            </a:extLst>
          </p:cNvPr>
          <p:cNvSpPr/>
          <p:nvPr/>
        </p:nvSpPr>
        <p:spPr>
          <a:xfrm>
            <a:off x="8915400" y="6286500"/>
            <a:ext cx="7772400" cy="1447800"/>
          </a:xfrm>
          <a:prstGeom prst="roundRect">
            <a:avLst>
              <a:gd name="adj" fmla="val 3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trash = garbage rubbish = litter</a:t>
            </a:r>
          </a:p>
        </p:txBody>
      </p:sp>
    </p:spTree>
    <p:extLst>
      <p:ext uri="{BB962C8B-B14F-4D97-AF65-F5344CB8AC3E}">
        <p14:creationId xmlns:p14="http://schemas.microsoft.com/office/powerpoint/2010/main" val="72939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AEE3826F-D03E-479A-9CE7-B4B310A93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986293"/>
              </p:ext>
            </p:extLst>
          </p:nvPr>
        </p:nvGraphicFramePr>
        <p:xfrm>
          <a:off x="1143000" y="1181100"/>
          <a:ext cx="16154400" cy="792480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6424">
                  <a:extLst>
                    <a:ext uri="{9D8B030D-6E8A-4147-A177-3AD203B41FA5}">
                      <a16:colId xmlns:a16="http://schemas.microsoft.com/office/drawing/2014/main" val="1571695611"/>
                    </a:ext>
                  </a:extLst>
                </a:gridCol>
                <a:gridCol w="5543176">
                  <a:extLst>
                    <a:ext uri="{9D8B030D-6E8A-4147-A177-3AD203B41FA5}">
                      <a16:colId xmlns:a16="http://schemas.microsoft.com/office/drawing/2014/main" val="4157621304"/>
                    </a:ext>
                  </a:extLst>
                </a:gridCol>
                <a:gridCol w="5384800">
                  <a:extLst>
                    <a:ext uri="{9D8B030D-6E8A-4147-A177-3AD203B41FA5}">
                      <a16:colId xmlns:a16="http://schemas.microsoft.com/office/drawing/2014/main" val="1070067796"/>
                    </a:ext>
                  </a:extLst>
                </a:gridCol>
              </a:tblGrid>
              <a:tr h="940231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433869"/>
                  </a:ext>
                </a:extLst>
              </a:tr>
              <a:tr h="940231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3022691"/>
                  </a:ext>
                </a:extLst>
              </a:tr>
              <a:tr h="1343186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913540"/>
                  </a:ext>
                </a:extLst>
              </a:tr>
              <a:tr h="940231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3446493"/>
                  </a:ext>
                </a:extLst>
              </a:tr>
              <a:tr h="940231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269552"/>
                  </a:ext>
                </a:extLst>
              </a:tr>
              <a:tr h="940231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1717199"/>
                  </a:ext>
                </a:extLst>
              </a:tr>
              <a:tr h="940231"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471073"/>
                  </a:ext>
                </a:extLst>
              </a:tr>
              <a:tr h="940231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706000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B718D7E-3ACB-42F3-AFAB-A6298F3723A3}"/>
              </a:ext>
            </a:extLst>
          </p:cNvPr>
          <p:cNvSpPr txBox="1"/>
          <p:nvPr/>
        </p:nvSpPr>
        <p:spPr>
          <a:xfrm>
            <a:off x="1295400" y="2171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clean-up (n)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BB4235-FCA9-4153-8ACE-D0C252CEAD4C}"/>
              </a:ext>
            </a:extLst>
          </p:cNvPr>
          <p:cNvSpPr txBox="1"/>
          <p:nvPr/>
        </p:nvSpPr>
        <p:spPr>
          <a:xfrm>
            <a:off x="1219200" y="3314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reporter (n)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6F20465-1090-4414-B4D7-68B794B40B20}"/>
              </a:ext>
            </a:extLst>
          </p:cNvPr>
          <p:cNvSpPr txBox="1"/>
          <p:nvPr/>
        </p:nvSpPr>
        <p:spPr>
          <a:xfrm>
            <a:off x="1219200" y="46101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experience 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n,v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C3966E2-F6E5-49D0-84C2-869B316A3373}"/>
              </a:ext>
            </a:extLst>
          </p:cNvPr>
          <p:cNvSpPr txBox="1"/>
          <p:nvPr/>
        </p:nvSpPr>
        <p:spPr>
          <a:xfrm>
            <a:off x="1219200" y="5600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organize (v)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8F54596-D541-4E6D-AAA3-03896824CC37}"/>
              </a:ext>
            </a:extLst>
          </p:cNvPr>
          <p:cNvSpPr txBox="1"/>
          <p:nvPr/>
        </p:nvSpPr>
        <p:spPr>
          <a:xfrm>
            <a:off x="1295400" y="64389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organizer (n)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26E0F52-6D4D-4003-BE9E-6A49F06EC4D0}"/>
              </a:ext>
            </a:extLst>
          </p:cNvPr>
          <p:cNvSpPr txBox="1"/>
          <p:nvPr/>
        </p:nvSpPr>
        <p:spPr>
          <a:xfrm>
            <a:off x="1371600" y="73533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organization (n)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54BDF5C-6829-41EF-8401-DE6217BBDF7A}"/>
              </a:ext>
            </a:extLst>
          </p:cNvPr>
          <p:cNvSpPr txBox="1"/>
          <p:nvPr/>
        </p:nvSpPr>
        <p:spPr>
          <a:xfrm>
            <a:off x="1295400" y="8267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trash (n)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C35C25D-B593-4047-88AD-F82DEA1F12C9}"/>
              </a:ext>
            </a:extLst>
          </p:cNvPr>
          <p:cNvSpPr txBox="1"/>
          <p:nvPr/>
        </p:nvSpPr>
        <p:spPr>
          <a:xfrm>
            <a:off x="7086600" y="21717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kliːn-ʌp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3D89B9-C833-4035-9CFD-FEA36723DB40}"/>
              </a:ext>
            </a:extLst>
          </p:cNvPr>
          <p:cNvSpPr txBox="1"/>
          <p:nvPr/>
        </p:nvSpPr>
        <p:spPr>
          <a:xfrm>
            <a:off x="7010400" y="33147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rɪˈpɔːtə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1F51236-400C-4000-A156-45DE334C4E15}"/>
              </a:ext>
            </a:extLst>
          </p:cNvPr>
          <p:cNvSpPr txBox="1"/>
          <p:nvPr/>
        </p:nvSpPr>
        <p:spPr>
          <a:xfrm>
            <a:off x="6781800" y="4533900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ɪksˈpɪərɪəns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4E93C41-5B81-43FB-9FA1-A3F79FFD2C18}"/>
              </a:ext>
            </a:extLst>
          </p:cNvPr>
          <p:cNvSpPr txBox="1"/>
          <p:nvPr/>
        </p:nvSpPr>
        <p:spPr>
          <a:xfrm>
            <a:off x="6705600" y="55245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/ˈ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ɔːgənaɪz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8BDF0186-C753-40C1-A231-3ECD2EA31422}"/>
              </a:ext>
            </a:extLst>
          </p:cNvPr>
          <p:cNvSpPr txBox="1"/>
          <p:nvPr/>
        </p:nvSpPr>
        <p:spPr>
          <a:xfrm>
            <a:off x="6705600" y="64389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/ˈ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ɔːgənaɪzə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FCC173C-54DC-47D9-92C4-6AD52DDE4283}"/>
              </a:ext>
            </a:extLst>
          </p:cNvPr>
          <p:cNvSpPr txBox="1"/>
          <p:nvPr/>
        </p:nvSpPr>
        <p:spPr>
          <a:xfrm>
            <a:off x="6629400" y="727710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/ˌ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ɔːgənaɪˈzeɪʃən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D3A3110-6505-4C2B-AE97-03FCED1F11F0}"/>
              </a:ext>
            </a:extLst>
          </p:cNvPr>
          <p:cNvSpPr txBox="1"/>
          <p:nvPr/>
        </p:nvSpPr>
        <p:spPr>
          <a:xfrm>
            <a:off x="7086600" y="8267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r>
              <a:rPr lang="en-US" sz="4000" b="0" i="0" dirty="0" err="1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træʃ</a:t>
            </a:r>
            <a:r>
              <a:rPr lang="en-US" sz="4000" b="0" i="0" dirty="0">
                <a:solidFill>
                  <a:srgbClr val="373737"/>
                </a:solidFill>
                <a:effectLst/>
                <a:latin typeface="Helvetica" panose="020B0604020202020204" pitchFamily="34" charset="0"/>
              </a:rPr>
              <a:t>/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23C38E7-8856-4827-BB15-EF2A325F955B}"/>
              </a:ext>
            </a:extLst>
          </p:cNvPr>
          <p:cNvSpPr txBox="1"/>
          <p:nvPr/>
        </p:nvSpPr>
        <p:spPr>
          <a:xfrm>
            <a:off x="12496800" y="24003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4B12594-4533-4545-9317-3D131C341755}"/>
              </a:ext>
            </a:extLst>
          </p:cNvPr>
          <p:cNvSpPr txBox="1"/>
          <p:nvPr/>
        </p:nvSpPr>
        <p:spPr>
          <a:xfrm>
            <a:off x="12496800" y="33909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0C2032F-BE6F-4B60-8600-D95FDC4DA14C}"/>
              </a:ext>
            </a:extLst>
          </p:cNvPr>
          <p:cNvSpPr txBox="1"/>
          <p:nvPr/>
        </p:nvSpPr>
        <p:spPr>
          <a:xfrm>
            <a:off x="11887200" y="43815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010C446B-048A-4CEC-8592-FED21B4733BF}"/>
              </a:ext>
            </a:extLst>
          </p:cNvPr>
          <p:cNvSpPr txBox="1"/>
          <p:nvPr/>
        </p:nvSpPr>
        <p:spPr>
          <a:xfrm>
            <a:off x="12192000" y="55245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7E24C3CA-CCE5-4CEF-859D-DB3E12648A36}"/>
              </a:ext>
            </a:extLst>
          </p:cNvPr>
          <p:cNvSpPr txBox="1"/>
          <p:nvPr/>
        </p:nvSpPr>
        <p:spPr>
          <a:xfrm>
            <a:off x="12192000" y="6362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6E9794B8-4A16-41B5-8F6C-A62EB6A4EE1C}"/>
              </a:ext>
            </a:extLst>
          </p:cNvPr>
          <p:cNvSpPr txBox="1"/>
          <p:nvPr/>
        </p:nvSpPr>
        <p:spPr>
          <a:xfrm>
            <a:off x="12192000" y="73533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6285A4F-A69A-490E-A965-CD99E2B4C6AD}"/>
              </a:ext>
            </a:extLst>
          </p:cNvPr>
          <p:cNvSpPr txBox="1"/>
          <p:nvPr/>
        </p:nvSpPr>
        <p:spPr>
          <a:xfrm>
            <a:off x="12268200" y="8267700"/>
            <a:ext cx="396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DB3D43B1-271E-413D-BD40-C52A87A21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3009900"/>
            <a:ext cx="12334875" cy="67056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9A737C2-80BF-482A-94D0-355E6A2D598E}"/>
              </a:ext>
            </a:extLst>
          </p:cNvPr>
          <p:cNvSpPr txBox="1"/>
          <p:nvPr/>
        </p:nvSpPr>
        <p:spPr>
          <a:xfrm>
            <a:off x="1828800" y="5715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What can you see from the picture?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3EF1CED8-FB1D-483C-8EE0-A181EF11AC53}"/>
              </a:ext>
            </a:extLst>
          </p:cNvPr>
          <p:cNvSpPr txBox="1"/>
          <p:nvPr/>
        </p:nvSpPr>
        <p:spPr>
          <a:xfrm>
            <a:off x="1905000" y="1409700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How do you feel about the beach?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82804C4-8A46-4055-9AB1-A41575D1B9EF}"/>
              </a:ext>
            </a:extLst>
          </p:cNvPr>
          <p:cNvSpPr txBox="1"/>
          <p:nvPr/>
        </p:nvSpPr>
        <p:spPr>
          <a:xfrm>
            <a:off x="1905000" y="2171700"/>
            <a:ext cx="1348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 What things can the people do to help the local beach? </a:t>
            </a:r>
          </a:p>
        </p:txBody>
      </p:sp>
    </p:spTree>
    <p:extLst>
      <p:ext uri="{BB962C8B-B14F-4D97-AF65-F5344CB8AC3E}">
        <p14:creationId xmlns:p14="http://schemas.microsoft.com/office/powerpoint/2010/main" val="14645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8A06A97-BC29-49C6-B7F6-5444772D0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876300"/>
            <a:ext cx="16937714" cy="8763000"/>
          </a:xfrm>
          <a:prstGeom prst="rect">
            <a:avLst/>
          </a:prstGeom>
        </p:spPr>
      </p:pic>
      <p:pic>
        <p:nvPicPr>
          <p:cNvPr id="5" name="CD1-TRACK 46">
            <a:hlinkClick r:id="" action="ppaction://media"/>
            <a:extLst>
              <a:ext uri="{FF2B5EF4-FFF2-40B4-BE49-F238E27FC236}">
                <a16:creationId xmlns:a16="http://schemas.microsoft.com/office/drawing/2014/main" id="{1C264408-821E-43A5-A574-FC350DFD31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8600" y="190500"/>
            <a:ext cx="807221" cy="807221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3F4B6BB-40B6-4C65-8493-0F3528C89E78}"/>
              </a:ext>
            </a:extLst>
          </p:cNvPr>
          <p:cNvSpPr/>
          <p:nvPr/>
        </p:nvSpPr>
        <p:spPr>
          <a:xfrm>
            <a:off x="3505200" y="2247900"/>
            <a:ext cx="762000" cy="762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39964D64-4EA4-4387-B5B7-FA158C43DC78}"/>
              </a:ext>
            </a:extLst>
          </p:cNvPr>
          <p:cNvSpPr/>
          <p:nvPr/>
        </p:nvSpPr>
        <p:spPr>
          <a:xfrm>
            <a:off x="1600200" y="4229100"/>
            <a:ext cx="762000" cy="762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6A94F642-12C0-4064-8E4B-FCFE389A8EC3}"/>
              </a:ext>
            </a:extLst>
          </p:cNvPr>
          <p:cNvSpPr/>
          <p:nvPr/>
        </p:nvSpPr>
        <p:spPr>
          <a:xfrm>
            <a:off x="7239000" y="5372100"/>
            <a:ext cx="762000" cy="762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E5AA45D0-BE16-4995-A4DE-C8E8DB9A5688}"/>
              </a:ext>
            </a:extLst>
          </p:cNvPr>
          <p:cNvSpPr/>
          <p:nvPr/>
        </p:nvSpPr>
        <p:spPr>
          <a:xfrm>
            <a:off x="12268200" y="6438900"/>
            <a:ext cx="762000" cy="762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5767DD9F-BF3A-40C3-B9C8-190DDABE7600}"/>
              </a:ext>
            </a:extLst>
          </p:cNvPr>
          <p:cNvSpPr/>
          <p:nvPr/>
        </p:nvSpPr>
        <p:spPr>
          <a:xfrm>
            <a:off x="7239000" y="7429500"/>
            <a:ext cx="762000" cy="762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ình Bầu dục 10">
            <a:extLst>
              <a:ext uri="{FF2B5EF4-FFF2-40B4-BE49-F238E27FC236}">
                <a16:creationId xmlns:a16="http://schemas.microsoft.com/office/drawing/2014/main" id="{DFA076C1-7705-4273-B592-E53F785E1F8C}"/>
              </a:ext>
            </a:extLst>
          </p:cNvPr>
          <p:cNvSpPr/>
          <p:nvPr/>
        </p:nvSpPr>
        <p:spPr>
          <a:xfrm>
            <a:off x="7315200" y="8648700"/>
            <a:ext cx="762000" cy="76200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8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93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493</Words>
  <Application>Microsoft Office PowerPoint</Application>
  <PresentationFormat>Custom</PresentationFormat>
  <Paragraphs>95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HL Brush 1BK</vt:lpstr>
      <vt:lpstr>DejaVu Serif</vt:lpstr>
      <vt:lpstr>Times New Roman</vt:lpstr>
      <vt:lpstr>Constantia</vt:lpstr>
      <vt:lpstr>Helvetica</vt:lpstr>
      <vt:lpstr>Arial</vt:lpstr>
      <vt:lpstr>Contastia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Teal Turquoise 3D School Elements Final Defense Presentation Deck</dc:title>
  <dc:creator>PHUONG</dc:creator>
  <cp:lastModifiedBy>Admin</cp:lastModifiedBy>
  <cp:revision>47</cp:revision>
  <dcterms:created xsi:type="dcterms:W3CDTF">2006-08-16T00:00:00Z</dcterms:created>
  <dcterms:modified xsi:type="dcterms:W3CDTF">2025-01-17T08:56:06Z</dcterms:modified>
  <dc:identifier>DAFCzLKM10w</dc:identifier>
</cp:coreProperties>
</file>