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396" r:id="rId2"/>
    <p:sldId id="350" r:id="rId3"/>
    <p:sldId id="349" r:id="rId4"/>
    <p:sldId id="391" r:id="rId5"/>
    <p:sldId id="256" r:id="rId6"/>
    <p:sldId id="265" r:id="rId7"/>
    <p:sldId id="266" r:id="rId8"/>
    <p:sldId id="267" r:id="rId9"/>
    <p:sldId id="268" r:id="rId10"/>
    <p:sldId id="395" r:id="rId11"/>
    <p:sldId id="384" r:id="rId12"/>
    <p:sldId id="386" r:id="rId13"/>
    <p:sldId id="387" r:id="rId14"/>
    <p:sldId id="385" r:id="rId15"/>
    <p:sldId id="388" r:id="rId16"/>
    <p:sldId id="389" r:id="rId17"/>
    <p:sldId id="392" r:id="rId18"/>
    <p:sldId id="393" r:id="rId19"/>
    <p:sldId id="390" r:id="rId20"/>
    <p:sldId id="394" r:id="rId21"/>
    <p:sldId id="274" r:id="rId22"/>
    <p:sldId id="342" r:id="rId23"/>
    <p:sldId id="382" r:id="rId24"/>
  </p:sldIdLst>
  <p:sldSz cx="18288000" cy="10287000"/>
  <p:notesSz cx="6858000" cy="9144000"/>
  <p:embeddedFontLst>
    <p:embeddedFont>
      <p:font typeface="DejaVu Serif" panose="020B0604020202020204" charset="0"/>
      <p:regular r:id="rId26"/>
      <p:bold r:id="rId27"/>
      <p:italic r:id="rId28"/>
      <p:boldItalic r:id="rId29"/>
    </p:embeddedFont>
    <p:embeddedFont>
      <p:font typeface="Roboto" panose="020B0604020202020204" charset="0"/>
      <p:regular r:id="rId30"/>
      <p:bold r:id="rId31"/>
      <p:italic r:id="rId32"/>
      <p:boldItalic r:id="rId33"/>
    </p:embeddedFont>
    <p:embeddedFont>
      <p:font typeface="Constantia" panose="02030602050306030303" pitchFamily="18" charset="0"/>
      <p:regular r:id="rId34"/>
      <p:bold r:id="rId35"/>
      <p:italic r:id="rId36"/>
      <p:boldItalic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9B"/>
    <a:srgbClr val="FFF2C9"/>
    <a:srgbClr val="FFE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7" d="100"/>
          <a:sy n="47" d="100"/>
        </p:scale>
        <p:origin x="63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5A9F2-9B7D-45E7-804C-23DB2DC3E539}" type="datetimeFigureOut">
              <a:rPr lang="en-US" smtClean="0"/>
              <a:t>17/1/2025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FFA82-680D-4A9F-89B1-1DA892B1EE04}" type="slidenum">
              <a:rPr lang="en-US" smtClean="0"/>
              <a:t>‹#›</a:t>
            </a:fld>
            <a:endParaRPr lang="en-US"/>
          </a:p>
        </p:txBody>
      </p:sp>
    </p:spTree>
    <p:extLst>
      <p:ext uri="{BB962C8B-B14F-4D97-AF65-F5344CB8AC3E}">
        <p14:creationId xmlns:p14="http://schemas.microsoft.com/office/powerpoint/2010/main" val="1863762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freepngimg.com/png/78155-icons-light-idea-computer-lighting-incandescent-bulb"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2.svg"/><Relationship Id="rId5" Type="http://schemas.microsoft.com/office/2007/relationships/media" Target="../media/media3.mp3"/><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6.mp3"/><Relationship Id="rId7" Type="http://schemas.openxmlformats.org/officeDocument/2006/relationships/image" Target="../media/image12.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slideLayout" Target="../slideLayouts/slideLayout7.xml"/><Relationship Id="rId10" Type="http://schemas.openxmlformats.org/officeDocument/2006/relationships/image" Target="../media/image8.png"/><Relationship Id="rId4" Type="http://schemas.openxmlformats.org/officeDocument/2006/relationships/audio" Target="../media/media6.mp3"/><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8.mp3"/><Relationship Id="rId7" Type="http://schemas.openxmlformats.org/officeDocument/2006/relationships/slideLayout" Target="../slideLayouts/slideLayout7.xml"/><Relationship Id="rId12" Type="http://schemas.openxmlformats.org/officeDocument/2006/relationships/image" Target="../media/image12.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image" Target="../media/image8.png"/><Relationship Id="rId5" Type="http://schemas.microsoft.com/office/2007/relationships/media" Target="../media/media9.mp3"/><Relationship Id="rId10" Type="http://schemas.openxmlformats.org/officeDocument/2006/relationships/image" Target="../media/image10.png"/><Relationship Id="rId4" Type="http://schemas.openxmlformats.org/officeDocument/2006/relationships/audio" Target="../media/media8.mp3"/><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1.mp3"/><Relationship Id="rId7" Type="http://schemas.openxmlformats.org/officeDocument/2006/relationships/image" Target="../media/image12.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slideLayout" Target="../slideLayouts/slideLayout7.xml"/><Relationship Id="rId10" Type="http://schemas.openxmlformats.org/officeDocument/2006/relationships/image" Target="../media/image8.png"/><Relationship Id="rId4" Type="http://schemas.openxmlformats.org/officeDocument/2006/relationships/audio" Target="../media/media11.mp3"/><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16916400" cy="4525963"/>
          </a:xfrm>
        </p:spPr>
        <p:txBody>
          <a:bodyPr>
            <a:normAutofit/>
          </a:bodyPr>
          <a:lstStyle/>
          <a:p>
            <a:pPr marL="0" indent="0" algn="ctr">
              <a:buNone/>
            </a:pPr>
            <a:r>
              <a:rPr lang="en-US" sz="5400" dirty="0">
                <a:solidFill>
                  <a:srgbClr val="FF0000"/>
                </a:solidFill>
                <a:latin typeface="Times New Roman" panose="02020603050405020304" pitchFamily="18" charset="0"/>
                <a:cs typeface="Times New Roman" panose="02020603050405020304" pitchFamily="18" charset="0"/>
              </a:rPr>
              <a:t>LUONG VAN CHANH SECONDARY SCHOOL</a:t>
            </a:r>
          </a:p>
          <a:p>
            <a:pPr marL="0" indent="0" algn="ctr">
              <a:buNone/>
            </a:pPr>
            <a:r>
              <a:rPr lang="en-US" sz="5400" dirty="0">
                <a:solidFill>
                  <a:srgbClr val="FF0000"/>
                </a:solidFill>
                <a:latin typeface="Times New Roman" panose="02020603050405020304" pitchFamily="18" charset="0"/>
                <a:cs typeface="Times New Roman" panose="02020603050405020304" pitchFamily="18" charset="0"/>
              </a:rPr>
              <a:t>ENGLISH 7 </a:t>
            </a:r>
          </a:p>
          <a:p>
            <a:pPr marL="0" indent="0" algn="ctr">
              <a:buNone/>
            </a:pPr>
            <a:r>
              <a:rPr lang="en-US" sz="5400" dirty="0">
                <a:solidFill>
                  <a:srgbClr val="FF0000"/>
                </a:solidFill>
                <a:latin typeface="Times New Roman" panose="02020603050405020304" pitchFamily="18" charset="0"/>
                <a:cs typeface="Times New Roman" panose="02020603050405020304" pitchFamily="18" charset="0"/>
              </a:rPr>
              <a:t>TEACHER: TRAN MAI THAO</a:t>
            </a:r>
          </a:p>
          <a:p>
            <a:endParaRPr lang="en-US" sz="5400" dirty="0"/>
          </a:p>
        </p:txBody>
      </p:sp>
    </p:spTree>
    <p:extLst>
      <p:ext uri="{BB962C8B-B14F-4D97-AF65-F5344CB8AC3E}">
        <p14:creationId xmlns:p14="http://schemas.microsoft.com/office/powerpoint/2010/main" val="378936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750109-3B91-4506-B997-0CD8E35A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2D8D1B-59F6-4FF3-8547-9BBB6129F2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6" y="720090"/>
            <a:ext cx="5163830" cy="41821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Ảnh có chứa ngoài trời, cỏ, cây, người&#10;&#10;Mô tả được tạo tự động">
            <a:extLst>
              <a:ext uri="{FF2B5EF4-FFF2-40B4-BE49-F238E27FC236}">
                <a16:creationId xmlns:a16="http://schemas.microsoft.com/office/drawing/2014/main" id="{DD07D753-B3AB-4B8C-97FD-A99B2DEC9EB4}"/>
              </a:ext>
            </a:extLst>
          </p:cNvPr>
          <p:cNvPicPr>
            <a:picLocks noChangeAspect="1"/>
          </p:cNvPicPr>
          <p:nvPr/>
        </p:nvPicPr>
        <p:blipFill>
          <a:blip r:embed="rId2"/>
          <a:stretch>
            <a:fillRect/>
          </a:stretch>
        </p:blipFill>
        <p:spPr>
          <a:xfrm>
            <a:off x="933823" y="1258917"/>
            <a:ext cx="4683215" cy="3126046"/>
          </a:xfrm>
          <a:prstGeom prst="rect">
            <a:avLst/>
          </a:prstGeom>
        </p:spPr>
      </p:pic>
      <p:sp>
        <p:nvSpPr>
          <p:cNvPr id="15" name="Rectangle 14">
            <a:extLst>
              <a:ext uri="{FF2B5EF4-FFF2-40B4-BE49-F238E27FC236}">
                <a16:creationId xmlns:a16="http://schemas.microsoft.com/office/drawing/2014/main" id="{14044C96-7CFD-44DB-A579-D77B0D37C6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03997" y="730635"/>
            <a:ext cx="5382261" cy="417156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descr="Ảnh có chứa người, ngoài trời&#10;&#10;Mô tả được tạo tự động">
            <a:extLst>
              <a:ext uri="{FF2B5EF4-FFF2-40B4-BE49-F238E27FC236}">
                <a16:creationId xmlns:a16="http://schemas.microsoft.com/office/drawing/2014/main" id="{61978041-890F-4036-A6B1-C0E6673196EB}"/>
              </a:ext>
            </a:extLst>
          </p:cNvPr>
          <p:cNvPicPr>
            <a:picLocks noChangeAspect="1"/>
          </p:cNvPicPr>
          <p:nvPr/>
        </p:nvPicPr>
        <p:blipFill>
          <a:blip r:embed="rId3"/>
          <a:stretch>
            <a:fillRect/>
          </a:stretch>
        </p:blipFill>
        <p:spPr>
          <a:xfrm>
            <a:off x="12470277" y="1198728"/>
            <a:ext cx="4879354" cy="3256968"/>
          </a:xfrm>
          <a:prstGeom prst="rect">
            <a:avLst/>
          </a:prstGeom>
        </p:spPr>
      </p:pic>
      <p:sp>
        <p:nvSpPr>
          <p:cNvPr id="17" name="Rectangle 16">
            <a:extLst>
              <a:ext uri="{FF2B5EF4-FFF2-40B4-BE49-F238E27FC236}">
                <a16:creationId xmlns:a16="http://schemas.microsoft.com/office/drawing/2014/main" id="{8FC8C21F-9484-4A71-ABFA-6C10682FA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6" y="5405505"/>
            <a:ext cx="5163830" cy="41821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EA36AB32-E98A-4292-897F-72E444BF5B9E}"/>
              </a:ext>
            </a:extLst>
          </p:cNvPr>
          <p:cNvPicPr>
            <a:picLocks noChangeAspect="1"/>
          </p:cNvPicPr>
          <p:nvPr/>
        </p:nvPicPr>
        <p:blipFill>
          <a:blip r:embed="rId4"/>
          <a:stretch>
            <a:fillRect/>
          </a:stretch>
        </p:blipFill>
        <p:spPr>
          <a:xfrm>
            <a:off x="933823" y="5921602"/>
            <a:ext cx="4657415" cy="3108824"/>
          </a:xfrm>
          <a:prstGeom prst="rect">
            <a:avLst/>
          </a:prstGeom>
        </p:spPr>
      </p:pic>
      <p:sp>
        <p:nvSpPr>
          <p:cNvPr id="19" name="Rectangle 18">
            <a:extLst>
              <a:ext uri="{FF2B5EF4-FFF2-40B4-BE49-F238E27FC236}">
                <a16:creationId xmlns:a16="http://schemas.microsoft.com/office/drawing/2014/main" id="{2C444748-5A8D-4B53-89FE-42B455DFA2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8427" y="730635"/>
            <a:ext cx="5382256" cy="884682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98A4A246-E92F-4EFE-8C21-32FA26B93B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572514" y="2826537"/>
            <a:ext cx="4879354" cy="4655015"/>
          </a:xfrm>
          <a:prstGeom prst="rect">
            <a:avLst/>
          </a:prstGeom>
        </p:spPr>
      </p:pic>
      <p:sp>
        <p:nvSpPr>
          <p:cNvPr id="21" name="Rectangle 20">
            <a:extLst>
              <a:ext uri="{FF2B5EF4-FFF2-40B4-BE49-F238E27FC236}">
                <a16:creationId xmlns:a16="http://schemas.microsoft.com/office/drawing/2014/main" id="{F4FFA271-A10A-4AC3-8F06-E3313A197A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4253" y="5405505"/>
            <a:ext cx="5401750" cy="41821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D05D3CD-750B-4558-8B01-C398A0C4270C}"/>
              </a:ext>
            </a:extLst>
          </p:cNvPr>
          <p:cNvPicPr>
            <a:picLocks noChangeAspect="1"/>
          </p:cNvPicPr>
          <p:nvPr/>
        </p:nvPicPr>
        <p:blipFill>
          <a:blip r:embed="rId7"/>
          <a:stretch>
            <a:fillRect/>
          </a:stretch>
        </p:blipFill>
        <p:spPr>
          <a:xfrm>
            <a:off x="12470277" y="6108968"/>
            <a:ext cx="4879354" cy="2744636"/>
          </a:xfrm>
          <a:prstGeom prst="rect">
            <a:avLst/>
          </a:prstGeom>
        </p:spPr>
      </p:pic>
      <p:sp>
        <p:nvSpPr>
          <p:cNvPr id="7" name="Hộp Văn bản 6">
            <a:extLst>
              <a:ext uri="{FF2B5EF4-FFF2-40B4-BE49-F238E27FC236}">
                <a16:creationId xmlns:a16="http://schemas.microsoft.com/office/drawing/2014/main" id="{31955895-AE29-4B31-82CE-5913E81B0DB4}"/>
              </a:ext>
            </a:extLst>
          </p:cNvPr>
          <p:cNvSpPr txBox="1"/>
          <p:nvPr/>
        </p:nvSpPr>
        <p:spPr>
          <a:xfrm>
            <a:off x="1752600" y="4229100"/>
            <a:ext cx="3505200" cy="707886"/>
          </a:xfrm>
          <a:prstGeom prst="rect">
            <a:avLst/>
          </a:prstGeom>
          <a:noFill/>
        </p:spPr>
        <p:txBody>
          <a:bodyPr wrap="square" rtlCol="0">
            <a:spAutoFit/>
          </a:bodyPr>
          <a:lstStyle/>
          <a:p>
            <a:r>
              <a:rPr lang="en-US" sz="4000" b="1" dirty="0">
                <a:solidFill>
                  <a:schemeClr val="accent6">
                    <a:lumMod val="50000"/>
                  </a:schemeClr>
                </a:solidFill>
                <a:latin typeface="Arial" panose="020B0604020202020204" pitchFamily="34" charset="0"/>
                <a:cs typeface="Arial" panose="020B0604020202020204" pitchFamily="34" charset="0"/>
              </a:rPr>
              <a:t>clean up</a:t>
            </a:r>
          </a:p>
        </p:txBody>
      </p:sp>
      <p:sp>
        <p:nvSpPr>
          <p:cNvPr id="14" name="Hộp Văn bản 13">
            <a:extLst>
              <a:ext uri="{FF2B5EF4-FFF2-40B4-BE49-F238E27FC236}">
                <a16:creationId xmlns:a16="http://schemas.microsoft.com/office/drawing/2014/main" id="{0EC2205F-3AB4-4E90-9234-EC9A0DB5C441}"/>
              </a:ext>
            </a:extLst>
          </p:cNvPr>
          <p:cNvSpPr txBox="1"/>
          <p:nvPr/>
        </p:nvSpPr>
        <p:spPr>
          <a:xfrm>
            <a:off x="1981200" y="8877300"/>
            <a:ext cx="3505200" cy="707886"/>
          </a:xfrm>
          <a:prstGeom prst="rect">
            <a:avLst/>
          </a:prstGeom>
          <a:noFill/>
        </p:spPr>
        <p:txBody>
          <a:bodyPr wrap="square" rtlCol="0">
            <a:spAutoFit/>
          </a:bodyPr>
          <a:lstStyle/>
          <a:p>
            <a:r>
              <a:rPr lang="en-US" sz="4000" b="1" dirty="0">
                <a:solidFill>
                  <a:schemeClr val="accent6">
                    <a:lumMod val="50000"/>
                  </a:schemeClr>
                </a:solidFill>
                <a:latin typeface="Arial" panose="020B0604020202020204" pitchFamily="34" charset="0"/>
                <a:cs typeface="Arial" panose="020B0604020202020204" pitchFamily="34" charset="0"/>
              </a:rPr>
              <a:t>donate</a:t>
            </a:r>
          </a:p>
        </p:txBody>
      </p:sp>
      <p:sp>
        <p:nvSpPr>
          <p:cNvPr id="16" name="Hộp Văn bản 15">
            <a:extLst>
              <a:ext uri="{FF2B5EF4-FFF2-40B4-BE49-F238E27FC236}">
                <a16:creationId xmlns:a16="http://schemas.microsoft.com/office/drawing/2014/main" id="{7D53BC7E-378A-4746-8FDC-CAB39FD47D19}"/>
              </a:ext>
            </a:extLst>
          </p:cNvPr>
          <p:cNvSpPr txBox="1"/>
          <p:nvPr/>
        </p:nvSpPr>
        <p:spPr>
          <a:xfrm>
            <a:off x="8153400" y="7886700"/>
            <a:ext cx="2362200" cy="707886"/>
          </a:xfrm>
          <a:prstGeom prst="rect">
            <a:avLst/>
          </a:prstGeom>
          <a:noFill/>
        </p:spPr>
        <p:txBody>
          <a:bodyPr wrap="square" rtlCol="0">
            <a:spAutoFit/>
          </a:bodyPr>
          <a:lstStyle/>
          <a:p>
            <a:r>
              <a:rPr lang="en-US" sz="4000" b="1" dirty="0">
                <a:solidFill>
                  <a:schemeClr val="accent6">
                    <a:lumMod val="50000"/>
                  </a:schemeClr>
                </a:solidFill>
                <a:latin typeface="Arial" panose="020B0604020202020204" pitchFamily="34" charset="0"/>
                <a:cs typeface="Arial" panose="020B0604020202020204" pitchFamily="34" charset="0"/>
              </a:rPr>
              <a:t>recycle</a:t>
            </a:r>
          </a:p>
        </p:txBody>
      </p:sp>
      <p:sp>
        <p:nvSpPr>
          <p:cNvPr id="18" name="Hộp Văn bản 17">
            <a:extLst>
              <a:ext uri="{FF2B5EF4-FFF2-40B4-BE49-F238E27FC236}">
                <a16:creationId xmlns:a16="http://schemas.microsoft.com/office/drawing/2014/main" id="{5242D443-06AE-4DA9-96D2-AE33714548A9}"/>
              </a:ext>
            </a:extLst>
          </p:cNvPr>
          <p:cNvSpPr txBox="1"/>
          <p:nvPr/>
        </p:nvSpPr>
        <p:spPr>
          <a:xfrm>
            <a:off x="14173200" y="4229100"/>
            <a:ext cx="2362200" cy="707886"/>
          </a:xfrm>
          <a:prstGeom prst="rect">
            <a:avLst/>
          </a:prstGeom>
          <a:noFill/>
        </p:spPr>
        <p:txBody>
          <a:bodyPr wrap="square" rtlCol="0">
            <a:spAutoFit/>
          </a:bodyPr>
          <a:lstStyle/>
          <a:p>
            <a:r>
              <a:rPr lang="en-US" sz="4000" b="1" dirty="0">
                <a:solidFill>
                  <a:schemeClr val="accent6">
                    <a:lumMod val="50000"/>
                  </a:schemeClr>
                </a:solidFill>
                <a:latin typeface="Arial" panose="020B0604020202020204" pitchFamily="34" charset="0"/>
                <a:cs typeface="Arial" panose="020B0604020202020204" pitchFamily="34" charset="0"/>
              </a:rPr>
              <a:t>raise</a:t>
            </a:r>
          </a:p>
        </p:txBody>
      </p:sp>
      <p:sp>
        <p:nvSpPr>
          <p:cNvPr id="20" name="Hộp Văn bản 19">
            <a:extLst>
              <a:ext uri="{FF2B5EF4-FFF2-40B4-BE49-F238E27FC236}">
                <a16:creationId xmlns:a16="http://schemas.microsoft.com/office/drawing/2014/main" id="{381F1968-EF79-4DD4-98FD-F8426BE9B9DB}"/>
              </a:ext>
            </a:extLst>
          </p:cNvPr>
          <p:cNvSpPr txBox="1"/>
          <p:nvPr/>
        </p:nvSpPr>
        <p:spPr>
          <a:xfrm>
            <a:off x="14249400" y="8877300"/>
            <a:ext cx="2362200" cy="707886"/>
          </a:xfrm>
          <a:prstGeom prst="rect">
            <a:avLst/>
          </a:prstGeom>
          <a:noFill/>
        </p:spPr>
        <p:txBody>
          <a:bodyPr wrap="square" rtlCol="0">
            <a:spAutoFit/>
          </a:bodyPr>
          <a:lstStyle/>
          <a:p>
            <a:r>
              <a:rPr lang="en-US" sz="4000" b="1" dirty="0">
                <a:solidFill>
                  <a:schemeClr val="accent6">
                    <a:lumMod val="50000"/>
                  </a:schemeClr>
                </a:solidFill>
                <a:latin typeface="Arial" panose="020B0604020202020204" pitchFamily="34" charset="0"/>
                <a:cs typeface="Arial" panose="020B0604020202020204" pitchFamily="34" charset="0"/>
              </a:rPr>
              <a:t>plant</a:t>
            </a:r>
          </a:p>
        </p:txBody>
      </p:sp>
    </p:spTree>
    <p:extLst>
      <p:ext uri="{BB962C8B-B14F-4D97-AF65-F5344CB8AC3E}">
        <p14:creationId xmlns:p14="http://schemas.microsoft.com/office/powerpoint/2010/main" val="76126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7156E299-BA54-4D42-958D-5208E089D6E1}"/>
              </a:ext>
            </a:extLst>
          </p:cNvPr>
          <p:cNvGraphicFramePr>
            <a:graphicFrameLocks noGrp="1"/>
          </p:cNvGraphicFramePr>
          <p:nvPr>
            <p:extLst>
              <p:ext uri="{D42A27DB-BD31-4B8C-83A1-F6EECF244321}">
                <p14:modId xmlns:p14="http://schemas.microsoft.com/office/powerpoint/2010/main" val="2994718868"/>
              </p:ext>
            </p:extLst>
          </p:nvPr>
        </p:nvGraphicFramePr>
        <p:xfrm>
          <a:off x="1752600" y="4305300"/>
          <a:ext cx="15621000" cy="3733800"/>
        </p:xfrm>
        <a:graphic>
          <a:graphicData uri="http://schemas.openxmlformats.org/drawingml/2006/table">
            <a:tbl>
              <a:tblPr firstRow="1" bandRow="1">
                <a:tableStyleId>{7DF18680-E054-41AD-8BC1-D1AEF772440D}</a:tableStyleId>
              </a:tblPr>
              <a:tblGrid>
                <a:gridCol w="2375717">
                  <a:extLst>
                    <a:ext uri="{9D8B030D-6E8A-4147-A177-3AD203B41FA5}">
                      <a16:colId xmlns:a16="http://schemas.microsoft.com/office/drawing/2014/main" val="20000"/>
                    </a:ext>
                  </a:extLst>
                </a:gridCol>
                <a:gridCol w="2426813">
                  <a:extLst>
                    <a:ext uri="{9D8B030D-6E8A-4147-A177-3AD203B41FA5}">
                      <a16:colId xmlns:a16="http://schemas.microsoft.com/office/drawing/2014/main" val="20001"/>
                    </a:ext>
                  </a:extLst>
                </a:gridCol>
                <a:gridCol w="3384764">
                  <a:extLst>
                    <a:ext uri="{9D8B030D-6E8A-4147-A177-3AD203B41FA5}">
                      <a16:colId xmlns:a16="http://schemas.microsoft.com/office/drawing/2014/main" val="20002"/>
                    </a:ext>
                  </a:extLst>
                </a:gridCol>
                <a:gridCol w="2746129">
                  <a:extLst>
                    <a:ext uri="{9D8B030D-6E8A-4147-A177-3AD203B41FA5}">
                      <a16:colId xmlns:a16="http://schemas.microsoft.com/office/drawing/2014/main" val="20003"/>
                    </a:ext>
                  </a:extLst>
                </a:gridCol>
                <a:gridCol w="4687577">
                  <a:extLst>
                    <a:ext uri="{9D8B030D-6E8A-4147-A177-3AD203B41FA5}">
                      <a16:colId xmlns:a16="http://schemas.microsoft.com/office/drawing/2014/main" val="20004"/>
                    </a:ext>
                  </a:extLst>
                </a:gridCol>
              </a:tblGrid>
              <a:tr h="99857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2735223">
                <a:tc>
                  <a:txBody>
                    <a:bodyPr/>
                    <a:lstStyle/>
                    <a:p>
                      <a:r>
                        <a:rPr lang="en-US" sz="3600" dirty="0">
                          <a:latin typeface="Arial" panose="020B0604020202020204" pitchFamily="34" charset="0"/>
                          <a:cs typeface="Arial" panose="020B0604020202020204" pitchFamily="34" charset="0"/>
                        </a:rPr>
                        <a:t>trees</a:t>
                      </a:r>
                    </a:p>
                    <a:p>
                      <a:r>
                        <a:rPr lang="en-US" sz="3600" dirty="0">
                          <a:latin typeface="Arial" panose="020B0604020202020204" pitchFamily="34" charset="0"/>
                          <a:cs typeface="Arial" panose="020B0604020202020204" pitchFamily="34" charset="0"/>
                        </a:rPr>
                        <a:t>flowers</a:t>
                      </a:r>
                    </a:p>
                  </a:txBody>
                  <a:tcPr/>
                </a:tc>
                <a:tc>
                  <a:txBody>
                    <a:bodyPr/>
                    <a:lstStyle/>
                    <a:p>
                      <a:r>
                        <a:rPr lang="en-US" sz="3600" dirty="0">
                          <a:latin typeface="Arial" panose="020B0604020202020204" pitchFamily="34" charset="0"/>
                          <a:cs typeface="Arial" panose="020B0604020202020204" pitchFamily="34" charset="0"/>
                        </a:rPr>
                        <a:t>money </a:t>
                      </a:r>
                    </a:p>
                  </a:txBody>
                  <a:tcPr/>
                </a:tc>
                <a:tc>
                  <a:txBody>
                    <a:bodyPr/>
                    <a:lstStyle/>
                    <a:p>
                      <a:r>
                        <a:rPr lang="en-US" sz="3600" dirty="0">
                          <a:latin typeface="Arial" panose="020B0604020202020204" pitchFamily="34" charset="0"/>
                          <a:cs typeface="Arial" panose="020B0604020202020204" pitchFamily="34" charset="0"/>
                        </a:rPr>
                        <a:t>parks</a:t>
                      </a:r>
                    </a:p>
                    <a:p>
                      <a:r>
                        <a:rPr lang="en-US" sz="3600" dirty="0">
                          <a:latin typeface="Arial" panose="020B0604020202020204" pitchFamily="34" charset="0"/>
                          <a:cs typeface="Arial" panose="020B0604020202020204" pitchFamily="34" charset="0"/>
                        </a:rPr>
                        <a:t>streets </a:t>
                      </a:r>
                    </a:p>
                  </a:txBody>
                  <a:tcPr/>
                </a:tc>
                <a:tc>
                  <a:txBody>
                    <a:bodyPr/>
                    <a:lstStyle/>
                    <a:p>
                      <a:r>
                        <a:rPr lang="en-US" sz="3600" dirty="0">
                          <a:latin typeface="Arial" panose="020B0604020202020204" pitchFamily="34" charset="0"/>
                          <a:cs typeface="Arial" panose="020B0604020202020204" pitchFamily="34" charset="0"/>
                        </a:rPr>
                        <a:t>cans </a:t>
                      </a:r>
                    </a:p>
                    <a:p>
                      <a:r>
                        <a:rPr lang="en-US" sz="3600" dirty="0">
                          <a:latin typeface="Arial" panose="020B0604020202020204" pitchFamily="34" charset="0"/>
                          <a:cs typeface="Arial" panose="020B0604020202020204" pitchFamily="34" charset="0"/>
                        </a:rPr>
                        <a:t>bottles </a:t>
                      </a:r>
                    </a:p>
                  </a:txBody>
                  <a:tcPr/>
                </a:tc>
                <a:tc>
                  <a:txBody>
                    <a:bodyPr/>
                    <a:lstStyle/>
                    <a:p>
                      <a:r>
                        <a:rPr lang="en-US" sz="3600" dirty="0">
                          <a:latin typeface="Arial" panose="020B0604020202020204" pitchFamily="34" charset="0"/>
                          <a:cs typeface="Arial" panose="020B0604020202020204" pitchFamily="34" charset="0"/>
                        </a:rPr>
                        <a:t>books </a:t>
                      </a:r>
                    </a:p>
                    <a:p>
                      <a:r>
                        <a:rPr lang="en-US" sz="3600" dirty="0">
                          <a:latin typeface="Arial" panose="020B0604020202020204" pitchFamily="34" charset="0"/>
                          <a:cs typeface="Arial" panose="020B0604020202020204" pitchFamily="34" charset="0"/>
                        </a:rPr>
                        <a:t>old clothes</a:t>
                      </a:r>
                    </a:p>
                  </a:txBody>
                  <a:tcPr/>
                </a:tc>
                <a:extLst>
                  <a:ext uri="{0D108BD9-81ED-4DB2-BD59-A6C34878D82A}">
                    <a16:rowId xmlns:a16="http://schemas.microsoft.com/office/drawing/2014/main" val="10001"/>
                  </a:ext>
                </a:extLst>
              </a:tr>
            </a:tbl>
          </a:graphicData>
        </a:graphic>
      </p:graphicFrame>
      <p:sp>
        <p:nvSpPr>
          <p:cNvPr id="4" name="Hình chữ nhật: Góc Tròn 3">
            <a:extLst>
              <a:ext uri="{FF2B5EF4-FFF2-40B4-BE49-F238E27FC236}">
                <a16:creationId xmlns:a16="http://schemas.microsoft.com/office/drawing/2014/main" id="{1A702CCC-36F2-405E-A53D-D7BBDDE03034}"/>
              </a:ext>
            </a:extLst>
          </p:cNvPr>
          <p:cNvSpPr/>
          <p:nvPr/>
        </p:nvSpPr>
        <p:spPr>
          <a:xfrm>
            <a:off x="1828800" y="2628900"/>
            <a:ext cx="13487400" cy="1219200"/>
          </a:xfrm>
          <a:prstGeom prst="roundRect">
            <a:avLst>
              <a:gd name="adj" fmla="val 4041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solidFill>
                  <a:schemeClr val="accent5">
                    <a:lumMod val="50000"/>
                  </a:schemeClr>
                </a:solidFill>
              </a:rPr>
              <a:t>recycle    raise    plant    donate    clean up</a:t>
            </a:r>
          </a:p>
        </p:txBody>
      </p:sp>
      <p:sp>
        <p:nvSpPr>
          <p:cNvPr id="5" name="Hình chữ nhật: Góc Tròn 4">
            <a:extLst>
              <a:ext uri="{FF2B5EF4-FFF2-40B4-BE49-F238E27FC236}">
                <a16:creationId xmlns:a16="http://schemas.microsoft.com/office/drawing/2014/main" id="{4F5CA539-D81C-429B-89CA-8EF89471EAB5}"/>
              </a:ext>
            </a:extLst>
          </p:cNvPr>
          <p:cNvSpPr/>
          <p:nvPr/>
        </p:nvSpPr>
        <p:spPr>
          <a:xfrm>
            <a:off x="3048000" y="1028700"/>
            <a:ext cx="10835640" cy="1097280"/>
          </a:xfrm>
          <a:prstGeom prst="roundRect">
            <a:avLst>
              <a:gd name="adj" fmla="val 40417"/>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a:solidFill>
                  <a:schemeClr val="accent5">
                    <a:lumMod val="50000"/>
                  </a:schemeClr>
                </a:solidFill>
              </a:rPr>
              <a:t>Fill in the table. Listen and repeat. </a:t>
            </a:r>
          </a:p>
        </p:txBody>
      </p:sp>
      <p:sp>
        <p:nvSpPr>
          <p:cNvPr id="6" name="TextBox 12">
            <a:extLst>
              <a:ext uri="{FF2B5EF4-FFF2-40B4-BE49-F238E27FC236}">
                <a16:creationId xmlns:a16="http://schemas.microsoft.com/office/drawing/2014/main" id="{F9DBAB97-A876-4BEE-97CE-EAC824BF00FD}"/>
              </a:ext>
            </a:extLst>
          </p:cNvPr>
          <p:cNvSpPr txBox="1"/>
          <p:nvPr/>
        </p:nvSpPr>
        <p:spPr>
          <a:xfrm>
            <a:off x="2057400" y="4381500"/>
            <a:ext cx="167640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plant</a:t>
            </a:r>
          </a:p>
        </p:txBody>
      </p:sp>
      <p:sp>
        <p:nvSpPr>
          <p:cNvPr id="7" name="TextBox 12">
            <a:extLst>
              <a:ext uri="{FF2B5EF4-FFF2-40B4-BE49-F238E27FC236}">
                <a16:creationId xmlns:a16="http://schemas.microsoft.com/office/drawing/2014/main" id="{92D2419C-CE56-42DF-ABF8-6AFFB6C2A459}"/>
              </a:ext>
            </a:extLst>
          </p:cNvPr>
          <p:cNvSpPr txBox="1"/>
          <p:nvPr/>
        </p:nvSpPr>
        <p:spPr>
          <a:xfrm>
            <a:off x="4419600" y="4381500"/>
            <a:ext cx="167640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raise</a:t>
            </a:r>
          </a:p>
        </p:txBody>
      </p:sp>
      <p:sp>
        <p:nvSpPr>
          <p:cNvPr id="8" name="TextBox 12">
            <a:extLst>
              <a:ext uri="{FF2B5EF4-FFF2-40B4-BE49-F238E27FC236}">
                <a16:creationId xmlns:a16="http://schemas.microsoft.com/office/drawing/2014/main" id="{8C6A22E7-9616-41DD-865B-06FD111ADAB0}"/>
              </a:ext>
            </a:extLst>
          </p:cNvPr>
          <p:cNvSpPr txBox="1"/>
          <p:nvPr/>
        </p:nvSpPr>
        <p:spPr>
          <a:xfrm>
            <a:off x="7162800" y="4305300"/>
            <a:ext cx="259080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a:solidFill>
                  <a:srgbClr val="FF0000"/>
                </a:solidFill>
                <a:latin typeface="Arial" panose="020B0604020202020204" pitchFamily="34" charset="0"/>
                <a:cs typeface="Arial" panose="020B0604020202020204" pitchFamily="34" charset="0"/>
              </a:rPr>
              <a:t>c</a:t>
            </a:r>
            <a:r>
              <a:rPr kumimoji="0" lang="en-US" sz="4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lean up</a:t>
            </a:r>
          </a:p>
        </p:txBody>
      </p:sp>
      <p:sp>
        <p:nvSpPr>
          <p:cNvPr id="9" name="TextBox 12">
            <a:extLst>
              <a:ext uri="{FF2B5EF4-FFF2-40B4-BE49-F238E27FC236}">
                <a16:creationId xmlns:a16="http://schemas.microsoft.com/office/drawing/2014/main" id="{46681A9E-DC92-4B38-8B68-5E68F12F80F9}"/>
              </a:ext>
            </a:extLst>
          </p:cNvPr>
          <p:cNvSpPr txBox="1"/>
          <p:nvPr/>
        </p:nvSpPr>
        <p:spPr>
          <a:xfrm>
            <a:off x="9982200" y="4381500"/>
            <a:ext cx="259080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a:solidFill>
                  <a:srgbClr val="FF0000"/>
                </a:solidFill>
                <a:latin typeface="Arial" panose="020B0604020202020204" pitchFamily="34" charset="0"/>
                <a:cs typeface="Arial" panose="020B0604020202020204" pitchFamily="34" charset="0"/>
              </a:rPr>
              <a:t>recycle</a:t>
            </a:r>
            <a:endParaRPr kumimoji="0" lang="en-US" sz="4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TextBox 12">
            <a:extLst>
              <a:ext uri="{FF2B5EF4-FFF2-40B4-BE49-F238E27FC236}">
                <a16:creationId xmlns:a16="http://schemas.microsoft.com/office/drawing/2014/main" id="{0B0EB690-93AC-4EA0-AA49-DED0BFB15BEA}"/>
              </a:ext>
            </a:extLst>
          </p:cNvPr>
          <p:cNvSpPr txBox="1"/>
          <p:nvPr/>
        </p:nvSpPr>
        <p:spPr>
          <a:xfrm>
            <a:off x="13030200" y="4305300"/>
            <a:ext cx="259080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a:solidFill>
                  <a:srgbClr val="FF0000"/>
                </a:solidFill>
                <a:latin typeface="Arial" panose="020B0604020202020204" pitchFamily="34" charset="0"/>
                <a:cs typeface="Arial" panose="020B0604020202020204" pitchFamily="34" charset="0"/>
              </a:rPr>
              <a:t>donate</a:t>
            </a:r>
            <a:endParaRPr kumimoji="0" lang="en-US" sz="4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73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3FED9D62-5665-4A9F-8BBA-CE5BF11E3BF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600200" y="723900"/>
            <a:ext cx="1905000" cy="1905000"/>
          </a:xfrm>
          <a:prstGeom prst="rect">
            <a:avLst/>
          </a:prstGeom>
        </p:spPr>
      </p:pic>
      <p:sp>
        <p:nvSpPr>
          <p:cNvPr id="5" name="Hình chữ nhật 4">
            <a:extLst>
              <a:ext uri="{FF2B5EF4-FFF2-40B4-BE49-F238E27FC236}">
                <a16:creationId xmlns:a16="http://schemas.microsoft.com/office/drawing/2014/main" id="{390A96DF-6730-439C-A9D8-E5FBAD146D09}"/>
              </a:ext>
            </a:extLst>
          </p:cNvPr>
          <p:cNvSpPr/>
          <p:nvPr/>
        </p:nvSpPr>
        <p:spPr>
          <a:xfrm>
            <a:off x="4191000" y="800100"/>
            <a:ext cx="9372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In pairs. Add more word and share your ideas with your class. </a:t>
            </a:r>
          </a:p>
        </p:txBody>
      </p:sp>
      <p:sp>
        <p:nvSpPr>
          <p:cNvPr id="6" name="Rectangle: Rounded Corners 9">
            <a:extLst>
              <a:ext uri="{FF2B5EF4-FFF2-40B4-BE49-F238E27FC236}">
                <a16:creationId xmlns:a16="http://schemas.microsoft.com/office/drawing/2014/main" id="{D6BAC5AC-3E9A-4A84-8DB8-669A123AA605}"/>
              </a:ext>
            </a:extLst>
          </p:cNvPr>
          <p:cNvSpPr/>
          <p:nvPr/>
        </p:nvSpPr>
        <p:spPr>
          <a:xfrm>
            <a:off x="1066800" y="3086100"/>
            <a:ext cx="3200400" cy="1143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recycle</a:t>
            </a:r>
          </a:p>
        </p:txBody>
      </p:sp>
      <p:sp>
        <p:nvSpPr>
          <p:cNvPr id="7" name="Rectangle: Rounded Corners 9">
            <a:extLst>
              <a:ext uri="{FF2B5EF4-FFF2-40B4-BE49-F238E27FC236}">
                <a16:creationId xmlns:a16="http://schemas.microsoft.com/office/drawing/2014/main" id="{E7634570-A3D3-4EC2-B0BF-3BF1CB3820E1}"/>
              </a:ext>
            </a:extLst>
          </p:cNvPr>
          <p:cNvSpPr/>
          <p:nvPr/>
        </p:nvSpPr>
        <p:spPr>
          <a:xfrm>
            <a:off x="990600" y="4457700"/>
            <a:ext cx="3276600" cy="1143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raise</a:t>
            </a:r>
          </a:p>
        </p:txBody>
      </p:sp>
      <p:sp>
        <p:nvSpPr>
          <p:cNvPr id="8" name="Rectangle: Rounded Corners 9">
            <a:extLst>
              <a:ext uri="{FF2B5EF4-FFF2-40B4-BE49-F238E27FC236}">
                <a16:creationId xmlns:a16="http://schemas.microsoft.com/office/drawing/2014/main" id="{317ACD36-3658-4DC9-9C70-6BAC2FBAC92C}"/>
              </a:ext>
            </a:extLst>
          </p:cNvPr>
          <p:cNvSpPr/>
          <p:nvPr/>
        </p:nvSpPr>
        <p:spPr>
          <a:xfrm>
            <a:off x="990600" y="5905500"/>
            <a:ext cx="3276600" cy="1066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plant</a:t>
            </a:r>
          </a:p>
        </p:txBody>
      </p:sp>
      <p:sp>
        <p:nvSpPr>
          <p:cNvPr id="9" name="Rectangle: Rounded Corners 9">
            <a:extLst>
              <a:ext uri="{FF2B5EF4-FFF2-40B4-BE49-F238E27FC236}">
                <a16:creationId xmlns:a16="http://schemas.microsoft.com/office/drawing/2014/main" id="{53592D10-A550-4AB1-8053-3C6B46874792}"/>
              </a:ext>
            </a:extLst>
          </p:cNvPr>
          <p:cNvSpPr/>
          <p:nvPr/>
        </p:nvSpPr>
        <p:spPr>
          <a:xfrm>
            <a:off x="990600" y="7277100"/>
            <a:ext cx="3352800" cy="1066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donate</a:t>
            </a:r>
          </a:p>
        </p:txBody>
      </p:sp>
      <p:sp>
        <p:nvSpPr>
          <p:cNvPr id="10" name="Rectangle: Rounded Corners 9">
            <a:extLst>
              <a:ext uri="{FF2B5EF4-FFF2-40B4-BE49-F238E27FC236}">
                <a16:creationId xmlns:a16="http://schemas.microsoft.com/office/drawing/2014/main" id="{BCE03750-99B1-4492-B6E3-7A11C63266AF}"/>
              </a:ext>
            </a:extLst>
          </p:cNvPr>
          <p:cNvSpPr/>
          <p:nvPr/>
        </p:nvSpPr>
        <p:spPr>
          <a:xfrm>
            <a:off x="990600" y="8648700"/>
            <a:ext cx="3429000" cy="1143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clean up</a:t>
            </a:r>
          </a:p>
        </p:txBody>
      </p:sp>
      <p:sp>
        <p:nvSpPr>
          <p:cNvPr id="11" name="Hộp Văn bản 10">
            <a:extLst>
              <a:ext uri="{FF2B5EF4-FFF2-40B4-BE49-F238E27FC236}">
                <a16:creationId xmlns:a16="http://schemas.microsoft.com/office/drawing/2014/main" id="{73B94D62-7776-466E-91A0-9D54A69A1707}"/>
              </a:ext>
            </a:extLst>
          </p:cNvPr>
          <p:cNvSpPr txBox="1"/>
          <p:nvPr/>
        </p:nvSpPr>
        <p:spPr>
          <a:xfrm>
            <a:off x="4343400" y="31623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Plastic bottles</a:t>
            </a:r>
          </a:p>
        </p:txBody>
      </p:sp>
      <p:sp>
        <p:nvSpPr>
          <p:cNvPr id="12" name="Hộp Văn bản 11">
            <a:extLst>
              <a:ext uri="{FF2B5EF4-FFF2-40B4-BE49-F238E27FC236}">
                <a16:creationId xmlns:a16="http://schemas.microsoft.com/office/drawing/2014/main" id="{A624E338-0FA2-452C-BDCB-52E2E8E8958D}"/>
              </a:ext>
            </a:extLst>
          </p:cNvPr>
          <p:cNvSpPr txBox="1"/>
          <p:nvPr/>
        </p:nvSpPr>
        <p:spPr>
          <a:xfrm>
            <a:off x="7772400" y="30861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glass bottles</a:t>
            </a:r>
          </a:p>
        </p:txBody>
      </p:sp>
      <p:sp>
        <p:nvSpPr>
          <p:cNvPr id="13" name="Hộp Văn bản 12">
            <a:extLst>
              <a:ext uri="{FF2B5EF4-FFF2-40B4-BE49-F238E27FC236}">
                <a16:creationId xmlns:a16="http://schemas.microsoft.com/office/drawing/2014/main" id="{04543099-2ACB-49C0-BC81-B144A28A859B}"/>
              </a:ext>
            </a:extLst>
          </p:cNvPr>
          <p:cNvSpPr txBox="1"/>
          <p:nvPr/>
        </p:nvSpPr>
        <p:spPr>
          <a:xfrm>
            <a:off x="10896600" y="30861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old newspaper</a:t>
            </a:r>
          </a:p>
        </p:txBody>
      </p:sp>
      <p:sp>
        <p:nvSpPr>
          <p:cNvPr id="14" name="Hộp Văn bản 13">
            <a:extLst>
              <a:ext uri="{FF2B5EF4-FFF2-40B4-BE49-F238E27FC236}">
                <a16:creationId xmlns:a16="http://schemas.microsoft.com/office/drawing/2014/main" id="{ABF1351C-C67F-41F0-A0D7-A482C9592DCF}"/>
              </a:ext>
            </a:extLst>
          </p:cNvPr>
          <p:cNvSpPr txBox="1"/>
          <p:nvPr/>
        </p:nvSpPr>
        <p:spPr>
          <a:xfrm>
            <a:off x="14554200" y="3086100"/>
            <a:ext cx="3124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plastic bags.</a:t>
            </a:r>
          </a:p>
        </p:txBody>
      </p:sp>
      <p:sp>
        <p:nvSpPr>
          <p:cNvPr id="15" name="Hộp Văn bản 14">
            <a:extLst>
              <a:ext uri="{FF2B5EF4-FFF2-40B4-BE49-F238E27FC236}">
                <a16:creationId xmlns:a16="http://schemas.microsoft.com/office/drawing/2014/main" id="{AB0B49FA-03EE-4365-83C4-5D925AFA1A2C}"/>
              </a:ext>
            </a:extLst>
          </p:cNvPr>
          <p:cNvSpPr txBox="1"/>
          <p:nvPr/>
        </p:nvSpPr>
        <p:spPr>
          <a:xfrm>
            <a:off x="4419600" y="46863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money</a:t>
            </a:r>
          </a:p>
        </p:txBody>
      </p:sp>
      <p:sp>
        <p:nvSpPr>
          <p:cNvPr id="16" name="Hộp Văn bản 15">
            <a:extLst>
              <a:ext uri="{FF2B5EF4-FFF2-40B4-BE49-F238E27FC236}">
                <a16:creationId xmlns:a16="http://schemas.microsoft.com/office/drawing/2014/main" id="{E1191873-EA4C-4D75-9E75-583E9F325C01}"/>
              </a:ext>
            </a:extLst>
          </p:cNvPr>
          <p:cNvSpPr txBox="1"/>
          <p:nvPr/>
        </p:nvSpPr>
        <p:spPr>
          <a:xfrm>
            <a:off x="6629400" y="46101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food</a:t>
            </a:r>
          </a:p>
        </p:txBody>
      </p:sp>
      <p:sp>
        <p:nvSpPr>
          <p:cNvPr id="17" name="Hộp Văn bản 16">
            <a:extLst>
              <a:ext uri="{FF2B5EF4-FFF2-40B4-BE49-F238E27FC236}">
                <a16:creationId xmlns:a16="http://schemas.microsoft.com/office/drawing/2014/main" id="{D00E0129-C7D4-458C-9B76-025AD1231B55}"/>
              </a:ext>
            </a:extLst>
          </p:cNvPr>
          <p:cNvSpPr txBox="1"/>
          <p:nvPr/>
        </p:nvSpPr>
        <p:spPr>
          <a:xfrm>
            <a:off x="8001000" y="45339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money</a:t>
            </a:r>
          </a:p>
        </p:txBody>
      </p:sp>
      <p:sp>
        <p:nvSpPr>
          <p:cNvPr id="18" name="Hộp Văn bản 17">
            <a:extLst>
              <a:ext uri="{FF2B5EF4-FFF2-40B4-BE49-F238E27FC236}">
                <a16:creationId xmlns:a16="http://schemas.microsoft.com/office/drawing/2014/main" id="{4500E94A-BA49-43C7-9FC7-BC0EEDF1B3F8}"/>
              </a:ext>
            </a:extLst>
          </p:cNvPr>
          <p:cNvSpPr txBox="1"/>
          <p:nvPr/>
        </p:nvSpPr>
        <p:spPr>
          <a:xfrm>
            <a:off x="4419600" y="59817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trees</a:t>
            </a:r>
          </a:p>
        </p:txBody>
      </p:sp>
      <p:sp>
        <p:nvSpPr>
          <p:cNvPr id="19" name="Hộp Văn bản 18">
            <a:extLst>
              <a:ext uri="{FF2B5EF4-FFF2-40B4-BE49-F238E27FC236}">
                <a16:creationId xmlns:a16="http://schemas.microsoft.com/office/drawing/2014/main" id="{D9FC12AB-7BD6-4514-8B54-D03CD7DF2FE9}"/>
              </a:ext>
            </a:extLst>
          </p:cNvPr>
          <p:cNvSpPr txBox="1"/>
          <p:nvPr/>
        </p:nvSpPr>
        <p:spPr>
          <a:xfrm>
            <a:off x="6324600" y="59817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flowers</a:t>
            </a:r>
          </a:p>
        </p:txBody>
      </p:sp>
      <p:sp>
        <p:nvSpPr>
          <p:cNvPr id="20" name="Hộp Văn bản 19">
            <a:extLst>
              <a:ext uri="{FF2B5EF4-FFF2-40B4-BE49-F238E27FC236}">
                <a16:creationId xmlns:a16="http://schemas.microsoft.com/office/drawing/2014/main" id="{91D683B5-DF07-43EA-BEE0-245F8682053D}"/>
              </a:ext>
            </a:extLst>
          </p:cNvPr>
          <p:cNvSpPr txBox="1"/>
          <p:nvPr/>
        </p:nvSpPr>
        <p:spPr>
          <a:xfrm>
            <a:off x="4495800" y="74295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money</a:t>
            </a:r>
          </a:p>
        </p:txBody>
      </p:sp>
      <p:sp>
        <p:nvSpPr>
          <p:cNvPr id="21" name="Hộp Văn bản 20">
            <a:extLst>
              <a:ext uri="{FF2B5EF4-FFF2-40B4-BE49-F238E27FC236}">
                <a16:creationId xmlns:a16="http://schemas.microsoft.com/office/drawing/2014/main" id="{8ACA7A2F-72B9-4318-A147-2ED426261DC5}"/>
              </a:ext>
            </a:extLst>
          </p:cNvPr>
          <p:cNvSpPr txBox="1"/>
          <p:nvPr/>
        </p:nvSpPr>
        <p:spPr>
          <a:xfrm>
            <a:off x="6629400" y="73533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food</a:t>
            </a:r>
          </a:p>
        </p:txBody>
      </p:sp>
      <p:sp>
        <p:nvSpPr>
          <p:cNvPr id="22" name="Hộp Văn bản 21">
            <a:extLst>
              <a:ext uri="{FF2B5EF4-FFF2-40B4-BE49-F238E27FC236}">
                <a16:creationId xmlns:a16="http://schemas.microsoft.com/office/drawing/2014/main" id="{AB72B416-C621-4857-80FE-B701203F62E6}"/>
              </a:ext>
            </a:extLst>
          </p:cNvPr>
          <p:cNvSpPr txBox="1"/>
          <p:nvPr/>
        </p:nvSpPr>
        <p:spPr>
          <a:xfrm>
            <a:off x="8305800" y="73533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clothes</a:t>
            </a:r>
          </a:p>
        </p:txBody>
      </p:sp>
      <p:sp>
        <p:nvSpPr>
          <p:cNvPr id="23" name="Hộp Văn bản 22">
            <a:extLst>
              <a:ext uri="{FF2B5EF4-FFF2-40B4-BE49-F238E27FC236}">
                <a16:creationId xmlns:a16="http://schemas.microsoft.com/office/drawing/2014/main" id="{6ABD0BA4-3964-4329-83B2-69696F2904FD}"/>
              </a:ext>
            </a:extLst>
          </p:cNvPr>
          <p:cNvSpPr txBox="1"/>
          <p:nvPr/>
        </p:nvSpPr>
        <p:spPr>
          <a:xfrm>
            <a:off x="10668000" y="73533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blood</a:t>
            </a:r>
          </a:p>
        </p:txBody>
      </p:sp>
      <p:sp>
        <p:nvSpPr>
          <p:cNvPr id="24" name="Hộp Văn bản 23">
            <a:extLst>
              <a:ext uri="{FF2B5EF4-FFF2-40B4-BE49-F238E27FC236}">
                <a16:creationId xmlns:a16="http://schemas.microsoft.com/office/drawing/2014/main" id="{C34397E1-7D04-4305-B4ED-760DC5383947}"/>
              </a:ext>
            </a:extLst>
          </p:cNvPr>
          <p:cNvSpPr txBox="1"/>
          <p:nvPr/>
        </p:nvSpPr>
        <p:spPr>
          <a:xfrm>
            <a:off x="4648200" y="88011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street</a:t>
            </a:r>
          </a:p>
        </p:txBody>
      </p:sp>
      <p:sp>
        <p:nvSpPr>
          <p:cNvPr id="25" name="Hộp Văn bản 24">
            <a:extLst>
              <a:ext uri="{FF2B5EF4-FFF2-40B4-BE49-F238E27FC236}">
                <a16:creationId xmlns:a16="http://schemas.microsoft.com/office/drawing/2014/main" id="{E61B198E-747E-4ABB-AC16-5FAF5EA39B76}"/>
              </a:ext>
            </a:extLst>
          </p:cNvPr>
          <p:cNvSpPr txBox="1"/>
          <p:nvPr/>
        </p:nvSpPr>
        <p:spPr>
          <a:xfrm>
            <a:off x="6705600" y="88011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school</a:t>
            </a:r>
          </a:p>
        </p:txBody>
      </p:sp>
      <p:sp>
        <p:nvSpPr>
          <p:cNvPr id="26" name="Hộp Văn bản 25">
            <a:extLst>
              <a:ext uri="{FF2B5EF4-FFF2-40B4-BE49-F238E27FC236}">
                <a16:creationId xmlns:a16="http://schemas.microsoft.com/office/drawing/2014/main" id="{42DC31DA-664A-40C5-98E5-B1B1BAF69DD2}"/>
              </a:ext>
            </a:extLst>
          </p:cNvPr>
          <p:cNvSpPr txBox="1"/>
          <p:nvPr/>
        </p:nvSpPr>
        <p:spPr>
          <a:xfrm>
            <a:off x="8915400" y="88011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neighborhood</a:t>
            </a:r>
          </a:p>
        </p:txBody>
      </p:sp>
      <p:sp>
        <p:nvSpPr>
          <p:cNvPr id="27" name="Hộp Văn bản 26">
            <a:extLst>
              <a:ext uri="{FF2B5EF4-FFF2-40B4-BE49-F238E27FC236}">
                <a16:creationId xmlns:a16="http://schemas.microsoft.com/office/drawing/2014/main" id="{07BD59A2-6A5C-434F-8CE8-2F1777EAE718}"/>
              </a:ext>
            </a:extLst>
          </p:cNvPr>
          <p:cNvSpPr txBox="1"/>
          <p:nvPr/>
        </p:nvSpPr>
        <p:spPr>
          <a:xfrm>
            <a:off x="12496800" y="8724900"/>
            <a:ext cx="3505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park</a:t>
            </a:r>
          </a:p>
        </p:txBody>
      </p:sp>
      <p:sp>
        <p:nvSpPr>
          <p:cNvPr id="2" name="Bong bóng Lời nói: Hình chữ nhật với Góc Tròn 1">
            <a:extLst>
              <a:ext uri="{FF2B5EF4-FFF2-40B4-BE49-F238E27FC236}">
                <a16:creationId xmlns:a16="http://schemas.microsoft.com/office/drawing/2014/main" id="{A80132EB-5411-4E97-82C3-49C460BCCDD3}"/>
              </a:ext>
            </a:extLst>
          </p:cNvPr>
          <p:cNvSpPr/>
          <p:nvPr/>
        </p:nvSpPr>
        <p:spPr>
          <a:xfrm>
            <a:off x="10363200" y="4305300"/>
            <a:ext cx="7239000" cy="1066800"/>
          </a:xfrm>
          <a:prstGeom prst="wedgeRoundRectCallout">
            <a:avLst>
              <a:gd name="adj1" fmla="val -37751"/>
              <a:gd name="adj2" fmla="val 85090"/>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We can plant vegetables in our school garden. </a:t>
            </a:r>
          </a:p>
        </p:txBody>
      </p:sp>
      <p:sp>
        <p:nvSpPr>
          <p:cNvPr id="29" name="Bong bóng Lời nói: Hình chữ nhật với Góc Tròn 28">
            <a:extLst>
              <a:ext uri="{FF2B5EF4-FFF2-40B4-BE49-F238E27FC236}">
                <a16:creationId xmlns:a16="http://schemas.microsoft.com/office/drawing/2014/main" id="{6A3D9199-5B4E-4025-AAC0-253E0D5A09CD}"/>
              </a:ext>
            </a:extLst>
          </p:cNvPr>
          <p:cNvSpPr/>
          <p:nvPr/>
        </p:nvSpPr>
        <p:spPr>
          <a:xfrm>
            <a:off x="10515600" y="5981700"/>
            <a:ext cx="7239000" cy="1066800"/>
          </a:xfrm>
          <a:prstGeom prst="wedgeRoundRectCallout">
            <a:avLst>
              <a:gd name="adj1" fmla="val -40278"/>
              <a:gd name="adj2" fmla="val 87947"/>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We </a:t>
            </a:r>
            <a:r>
              <a:rPr lang="en-US" sz="3200" dirty="0">
                <a:solidFill>
                  <a:schemeClr val="tx1"/>
                </a:solidFill>
                <a:latin typeface="Arial" panose="020B0604020202020204" pitchFamily="34" charset="0"/>
                <a:cs typeface="Arial" panose="020B0604020202020204" pitchFamily="34" charset="0"/>
              </a:rPr>
              <a:t>can donate food to homeless people. </a:t>
            </a:r>
            <a:endParaRPr lang="en-US" sz="2800" dirty="0">
              <a:solidFill>
                <a:schemeClr val="tx1"/>
              </a:solidFill>
              <a:latin typeface="Arial" panose="020B0604020202020204" pitchFamily="34" charset="0"/>
              <a:cs typeface="Arial" panose="020B0604020202020204" pitchFamily="34" charset="0"/>
            </a:endParaRPr>
          </a:p>
        </p:txBody>
      </p:sp>
      <p:pic>
        <p:nvPicPr>
          <p:cNvPr id="30" name="Picture 2">
            <a:extLst>
              <a:ext uri="{FF2B5EF4-FFF2-40B4-BE49-F238E27FC236}">
                <a16:creationId xmlns:a16="http://schemas.microsoft.com/office/drawing/2014/main" id="{FA53F41E-9F52-4F07-B392-97AAFE49A258}"/>
              </a:ext>
            </a:extLst>
          </p:cNvPr>
          <p:cNvPicPr>
            <a:picLocks noChangeAspect="1"/>
          </p:cNvPicPr>
          <p:nvPr/>
        </p:nvPicPr>
        <p:blipFill rotWithShape="1">
          <a:blip r:embed="rId4"/>
          <a:srcRect l="2893" t="3704" r="-893" b="4715"/>
          <a:stretch/>
        </p:blipFill>
        <p:spPr>
          <a:xfrm>
            <a:off x="10515600" y="1485900"/>
            <a:ext cx="6451787" cy="1524000"/>
          </a:xfrm>
          <a:prstGeom prst="rect">
            <a:avLst/>
          </a:prstGeom>
        </p:spPr>
      </p:pic>
    </p:spTree>
    <p:extLst>
      <p:ext uri="{BB962C8B-B14F-4D97-AF65-F5344CB8AC3E}">
        <p14:creationId xmlns:p14="http://schemas.microsoft.com/office/powerpoint/2010/main" val="28264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additive="base">
                                        <p:cTn id="4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additive="base">
                                        <p:cTn id="103" dur="500" fill="hold"/>
                                        <p:tgtEl>
                                          <p:spTgt spid="23"/>
                                        </p:tgtEl>
                                        <p:attrNameLst>
                                          <p:attrName>ppt_x</p:attrName>
                                        </p:attrNameLst>
                                      </p:cBhvr>
                                      <p:tavLst>
                                        <p:tav tm="0">
                                          <p:val>
                                            <p:strVal val="#ppt_x"/>
                                          </p:val>
                                        </p:tav>
                                        <p:tav tm="100000">
                                          <p:val>
                                            <p:strVal val="#ppt_x"/>
                                          </p:val>
                                        </p:tav>
                                      </p:tavLst>
                                    </p:anim>
                                    <p:anim calcmode="lin" valueType="num">
                                      <p:cBhvr additive="base">
                                        <p:cTn id="10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additive="base">
                                        <p:cTn id="109" dur="500" fill="hold"/>
                                        <p:tgtEl>
                                          <p:spTgt spid="10"/>
                                        </p:tgtEl>
                                        <p:attrNameLst>
                                          <p:attrName>ppt_x</p:attrName>
                                        </p:attrNameLst>
                                      </p:cBhvr>
                                      <p:tavLst>
                                        <p:tav tm="0">
                                          <p:val>
                                            <p:strVal val="#ppt_x"/>
                                          </p:val>
                                        </p:tav>
                                        <p:tav tm="100000">
                                          <p:val>
                                            <p:strVal val="#ppt_x"/>
                                          </p:val>
                                        </p:tav>
                                      </p:tavLst>
                                    </p:anim>
                                    <p:anim calcmode="lin" valueType="num">
                                      <p:cBhvr additive="base">
                                        <p:cTn id="1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additive="base">
                                        <p:cTn id="115" dur="500" fill="hold"/>
                                        <p:tgtEl>
                                          <p:spTgt spid="24"/>
                                        </p:tgtEl>
                                        <p:attrNameLst>
                                          <p:attrName>ppt_x</p:attrName>
                                        </p:attrNameLst>
                                      </p:cBhvr>
                                      <p:tavLst>
                                        <p:tav tm="0">
                                          <p:val>
                                            <p:strVal val="#ppt_x"/>
                                          </p:val>
                                        </p:tav>
                                        <p:tav tm="100000">
                                          <p:val>
                                            <p:strVal val="#ppt_x"/>
                                          </p:val>
                                        </p:tav>
                                      </p:tavLst>
                                    </p:anim>
                                    <p:anim calcmode="lin" valueType="num">
                                      <p:cBhvr additive="base">
                                        <p:cTn id="1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additive="base">
                                        <p:cTn id="121" dur="500" fill="hold"/>
                                        <p:tgtEl>
                                          <p:spTgt spid="25"/>
                                        </p:tgtEl>
                                        <p:attrNameLst>
                                          <p:attrName>ppt_x</p:attrName>
                                        </p:attrNameLst>
                                      </p:cBhvr>
                                      <p:tavLst>
                                        <p:tav tm="0">
                                          <p:val>
                                            <p:strVal val="#ppt_x"/>
                                          </p:val>
                                        </p:tav>
                                        <p:tav tm="100000">
                                          <p:val>
                                            <p:strVal val="#ppt_x"/>
                                          </p:val>
                                        </p:tav>
                                      </p:tavLst>
                                    </p:anim>
                                    <p:anim calcmode="lin" valueType="num">
                                      <p:cBhvr additive="base">
                                        <p:cTn id="1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6"/>
                                        </p:tgtEl>
                                        <p:attrNameLst>
                                          <p:attrName>style.visibility</p:attrName>
                                        </p:attrNameLst>
                                      </p:cBhvr>
                                      <p:to>
                                        <p:strVal val="visible"/>
                                      </p:to>
                                    </p:set>
                                    <p:anim calcmode="lin" valueType="num">
                                      <p:cBhvr additive="base">
                                        <p:cTn id="127" dur="500" fill="hold"/>
                                        <p:tgtEl>
                                          <p:spTgt spid="26"/>
                                        </p:tgtEl>
                                        <p:attrNameLst>
                                          <p:attrName>ppt_x</p:attrName>
                                        </p:attrNameLst>
                                      </p:cBhvr>
                                      <p:tavLst>
                                        <p:tav tm="0">
                                          <p:val>
                                            <p:strVal val="#ppt_x"/>
                                          </p:val>
                                        </p:tav>
                                        <p:tav tm="100000">
                                          <p:val>
                                            <p:strVal val="#ppt_x"/>
                                          </p:val>
                                        </p:tav>
                                      </p:tavLst>
                                    </p:anim>
                                    <p:anim calcmode="lin" valueType="num">
                                      <p:cBhvr additive="base">
                                        <p:cTn id="1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additive="base">
                                        <p:cTn id="133" dur="500" fill="hold"/>
                                        <p:tgtEl>
                                          <p:spTgt spid="27"/>
                                        </p:tgtEl>
                                        <p:attrNameLst>
                                          <p:attrName>ppt_x</p:attrName>
                                        </p:attrNameLst>
                                      </p:cBhvr>
                                      <p:tavLst>
                                        <p:tav tm="0">
                                          <p:val>
                                            <p:strVal val="#ppt_x"/>
                                          </p:val>
                                        </p:tav>
                                        <p:tav tm="100000">
                                          <p:val>
                                            <p:strVal val="#ppt_x"/>
                                          </p:val>
                                        </p:tav>
                                      </p:tavLst>
                                    </p:anim>
                                    <p:anim calcmode="lin" valueType="num">
                                      <p:cBhvr additive="base">
                                        <p:cTn id="1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
                                        </p:tgtEl>
                                        <p:attrNameLst>
                                          <p:attrName>style.visibility</p:attrName>
                                        </p:attrNameLst>
                                      </p:cBhvr>
                                      <p:to>
                                        <p:strVal val="visible"/>
                                      </p:to>
                                    </p:set>
                                    <p:anim calcmode="lin" valueType="num">
                                      <p:cBhvr additive="base">
                                        <p:cTn id="139" dur="500" fill="hold"/>
                                        <p:tgtEl>
                                          <p:spTgt spid="2"/>
                                        </p:tgtEl>
                                        <p:attrNameLst>
                                          <p:attrName>ppt_x</p:attrName>
                                        </p:attrNameLst>
                                      </p:cBhvr>
                                      <p:tavLst>
                                        <p:tav tm="0">
                                          <p:val>
                                            <p:strVal val="#ppt_x"/>
                                          </p:val>
                                        </p:tav>
                                        <p:tav tm="100000">
                                          <p:val>
                                            <p:strVal val="#ppt_x"/>
                                          </p:val>
                                        </p:tav>
                                      </p:tavLst>
                                    </p:anim>
                                    <p:anim calcmode="lin" valueType="num">
                                      <p:cBhvr additive="base">
                                        <p:cTn id="1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9"/>
                                        </p:tgtEl>
                                        <p:attrNameLst>
                                          <p:attrName>style.visibility</p:attrName>
                                        </p:attrNameLst>
                                      </p:cBhvr>
                                      <p:to>
                                        <p:strVal val="visible"/>
                                      </p:to>
                                    </p:set>
                                    <p:anim calcmode="lin" valueType="num">
                                      <p:cBhvr additive="base">
                                        <p:cTn id="145" dur="500" fill="hold"/>
                                        <p:tgtEl>
                                          <p:spTgt spid="29"/>
                                        </p:tgtEl>
                                        <p:attrNameLst>
                                          <p:attrName>ppt_x</p:attrName>
                                        </p:attrNameLst>
                                      </p:cBhvr>
                                      <p:tavLst>
                                        <p:tav tm="0">
                                          <p:val>
                                            <p:strVal val="#ppt_x"/>
                                          </p:val>
                                        </p:tav>
                                        <p:tav tm="100000">
                                          <p:val>
                                            <p:strVal val="#ppt_x"/>
                                          </p:val>
                                        </p:tav>
                                      </p:tavLst>
                                    </p:anim>
                                    <p:anim calcmode="lin" valueType="num">
                                      <p:cBhvr additive="base">
                                        <p:cTn id="1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6" grpId="0"/>
      <p:bldP spid="17" grpId="0"/>
      <p:bldP spid="18" grpId="0"/>
      <p:bldP spid="19" grpId="0"/>
      <p:bldP spid="20" grpId="0"/>
      <p:bldP spid="21" grpId="0"/>
      <p:bldP spid="22" grpId="0"/>
      <p:bldP spid="23" grpId="0"/>
      <p:bldP spid="24" grpId="0"/>
      <p:bldP spid="25" grpId="0"/>
      <p:bldP spid="26" grpId="0"/>
      <p:bldP spid="27" grpId="0"/>
      <p:bldP spid="2"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CF692681-D8CB-4C66-9232-59D5CBBF8DCF}"/>
              </a:ext>
            </a:extLst>
          </p:cNvPr>
          <p:cNvPicPr>
            <a:picLocks noChangeAspect="1"/>
          </p:cNvPicPr>
          <p:nvPr/>
        </p:nvPicPr>
        <p:blipFill>
          <a:blip r:embed="rId4"/>
          <a:stretch>
            <a:fillRect/>
          </a:stretch>
        </p:blipFill>
        <p:spPr>
          <a:xfrm>
            <a:off x="838200" y="3314700"/>
            <a:ext cx="16082833" cy="2362200"/>
          </a:xfrm>
          <a:prstGeom prst="rect">
            <a:avLst/>
          </a:prstGeom>
        </p:spPr>
      </p:pic>
      <p:pic>
        <p:nvPicPr>
          <p:cNvPr id="3" name="CD1-TRACK 41">
            <a:hlinkClick r:id="" action="ppaction://media"/>
            <a:extLst>
              <a:ext uri="{FF2B5EF4-FFF2-40B4-BE49-F238E27FC236}">
                <a16:creationId xmlns:a16="http://schemas.microsoft.com/office/drawing/2014/main" id="{83496197-BE09-41BB-A4B6-EF8B447EA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87600" y="1028700"/>
            <a:ext cx="838985" cy="838985"/>
          </a:xfrm>
          <a:prstGeom prst="rect">
            <a:avLst/>
          </a:prstGeom>
        </p:spPr>
      </p:pic>
      <p:sp>
        <p:nvSpPr>
          <p:cNvPr id="4" name="Hình chữ nhật: Góc Tròn 3">
            <a:extLst>
              <a:ext uri="{FF2B5EF4-FFF2-40B4-BE49-F238E27FC236}">
                <a16:creationId xmlns:a16="http://schemas.microsoft.com/office/drawing/2014/main" id="{56936552-11BB-4E6E-9BE3-A50428FDD414}"/>
              </a:ext>
            </a:extLst>
          </p:cNvPr>
          <p:cNvSpPr/>
          <p:nvPr/>
        </p:nvSpPr>
        <p:spPr>
          <a:xfrm>
            <a:off x="914400" y="1028700"/>
            <a:ext cx="2743200" cy="914400"/>
          </a:xfrm>
          <a:prstGeom prst="roundRect">
            <a:avLst>
              <a:gd name="adj" fmla="val 30513"/>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Listening</a:t>
            </a:r>
          </a:p>
        </p:txBody>
      </p:sp>
      <p:sp>
        <p:nvSpPr>
          <p:cNvPr id="5" name="Hộp Văn bản 4">
            <a:extLst>
              <a:ext uri="{FF2B5EF4-FFF2-40B4-BE49-F238E27FC236}">
                <a16:creationId xmlns:a16="http://schemas.microsoft.com/office/drawing/2014/main" id="{40D5C378-19B9-4BFE-9A61-A4B4F568DA35}"/>
              </a:ext>
            </a:extLst>
          </p:cNvPr>
          <p:cNvSpPr txBox="1"/>
          <p:nvPr/>
        </p:nvSpPr>
        <p:spPr>
          <a:xfrm>
            <a:off x="3962400" y="800100"/>
            <a:ext cx="10210800" cy="1323439"/>
          </a:xfrm>
          <a:prstGeom prst="rect">
            <a:avLst/>
          </a:prstGeom>
          <a:noFill/>
        </p:spPr>
        <p:txBody>
          <a:bodyPr wrap="square" rtlCol="0">
            <a:spAutoFit/>
          </a:bodyPr>
          <a:lstStyle/>
          <a:p>
            <a:r>
              <a:rPr lang="en-US" sz="4000" dirty="0">
                <a:solidFill>
                  <a:schemeClr val="accent6">
                    <a:lumMod val="50000"/>
                  </a:schemeClr>
                </a:solidFill>
                <a:latin typeface="Arial" panose="020B0604020202020204" pitchFamily="34" charset="0"/>
                <a:cs typeface="Arial" panose="020B0604020202020204" pitchFamily="34" charset="0"/>
              </a:rPr>
              <a:t>Listen to two people talking. What is the purpose of the interview?</a:t>
            </a:r>
          </a:p>
        </p:txBody>
      </p:sp>
      <p:sp>
        <p:nvSpPr>
          <p:cNvPr id="6" name="Hình Bầu dục 5">
            <a:extLst>
              <a:ext uri="{FF2B5EF4-FFF2-40B4-BE49-F238E27FC236}">
                <a16:creationId xmlns:a16="http://schemas.microsoft.com/office/drawing/2014/main" id="{9F536A07-1C59-4418-AEEA-7128F0C4E4CC}"/>
              </a:ext>
            </a:extLst>
          </p:cNvPr>
          <p:cNvSpPr/>
          <p:nvPr/>
        </p:nvSpPr>
        <p:spPr>
          <a:xfrm>
            <a:off x="1219200" y="4076700"/>
            <a:ext cx="11582400" cy="838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2650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6204"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30F9A1E-A44B-4076-A139-2FF43B23A547}"/>
              </a:ext>
            </a:extLst>
          </p:cNvPr>
          <p:cNvPicPr>
            <a:picLocks noChangeAspect="1"/>
          </p:cNvPicPr>
          <p:nvPr/>
        </p:nvPicPr>
        <p:blipFill>
          <a:blip r:embed="rId4"/>
          <a:stretch>
            <a:fillRect/>
          </a:stretch>
        </p:blipFill>
        <p:spPr>
          <a:xfrm>
            <a:off x="1371600" y="1485900"/>
            <a:ext cx="14706600" cy="8235154"/>
          </a:xfrm>
          <a:prstGeom prst="rect">
            <a:avLst/>
          </a:prstGeom>
        </p:spPr>
      </p:pic>
      <p:sp>
        <p:nvSpPr>
          <p:cNvPr id="3" name="Hộp Văn bản 2">
            <a:extLst>
              <a:ext uri="{FF2B5EF4-FFF2-40B4-BE49-F238E27FC236}">
                <a16:creationId xmlns:a16="http://schemas.microsoft.com/office/drawing/2014/main" id="{45CA290B-A193-487F-AB99-CEEAABE16CDC}"/>
              </a:ext>
            </a:extLst>
          </p:cNvPr>
          <p:cNvSpPr txBox="1"/>
          <p:nvPr/>
        </p:nvSpPr>
        <p:spPr>
          <a:xfrm>
            <a:off x="3505200" y="571500"/>
            <a:ext cx="10210800" cy="707886"/>
          </a:xfrm>
          <a:prstGeom prst="rect">
            <a:avLst/>
          </a:prstGeom>
          <a:noFill/>
        </p:spPr>
        <p:txBody>
          <a:bodyPr wrap="square" rtlCol="0">
            <a:spAutoFit/>
          </a:bodyPr>
          <a:lstStyle/>
          <a:p>
            <a:r>
              <a:rPr lang="en-US" sz="4000" dirty="0">
                <a:solidFill>
                  <a:schemeClr val="accent6">
                    <a:lumMod val="50000"/>
                  </a:schemeClr>
                </a:solidFill>
                <a:latin typeface="Arial" panose="020B0604020202020204" pitchFamily="34" charset="0"/>
                <a:cs typeface="Arial" panose="020B0604020202020204" pitchFamily="34" charset="0"/>
              </a:rPr>
              <a:t>b. Now, listen again and circle </a:t>
            </a:r>
            <a:r>
              <a:rPr lang="en-US" sz="4000" dirty="0" err="1">
                <a:solidFill>
                  <a:schemeClr val="accent6">
                    <a:lumMod val="50000"/>
                  </a:schemeClr>
                </a:solidFill>
                <a:latin typeface="Arial" panose="020B0604020202020204" pitchFamily="34" charset="0"/>
                <a:cs typeface="Arial" panose="020B0604020202020204" pitchFamily="34" charset="0"/>
              </a:rPr>
              <a:t>a,b,c</a:t>
            </a:r>
            <a:r>
              <a:rPr lang="en-US" sz="4000" dirty="0">
                <a:solidFill>
                  <a:schemeClr val="accent6">
                    <a:lumMod val="50000"/>
                  </a:schemeClr>
                </a:solidFill>
                <a:latin typeface="Arial" panose="020B0604020202020204" pitchFamily="34" charset="0"/>
                <a:cs typeface="Arial" panose="020B0604020202020204" pitchFamily="34" charset="0"/>
              </a:rPr>
              <a:t>. </a:t>
            </a:r>
          </a:p>
        </p:txBody>
      </p:sp>
      <p:sp>
        <p:nvSpPr>
          <p:cNvPr id="4" name="Oval 3">
            <a:extLst>
              <a:ext uri="{FF2B5EF4-FFF2-40B4-BE49-F238E27FC236}">
                <a16:creationId xmlns:a16="http://schemas.microsoft.com/office/drawing/2014/main" id="{2533405B-8FF1-44BA-961D-6E8F40ADB6D2}"/>
              </a:ext>
            </a:extLst>
          </p:cNvPr>
          <p:cNvSpPr/>
          <p:nvPr/>
        </p:nvSpPr>
        <p:spPr>
          <a:xfrm>
            <a:off x="7696200" y="2324100"/>
            <a:ext cx="675248" cy="685799"/>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3">
            <a:extLst>
              <a:ext uri="{FF2B5EF4-FFF2-40B4-BE49-F238E27FC236}">
                <a16:creationId xmlns:a16="http://schemas.microsoft.com/office/drawing/2014/main" id="{B095F610-11FE-4896-B043-C2695AA0EC72}"/>
              </a:ext>
            </a:extLst>
          </p:cNvPr>
          <p:cNvSpPr/>
          <p:nvPr/>
        </p:nvSpPr>
        <p:spPr>
          <a:xfrm>
            <a:off x="1828800" y="4000500"/>
            <a:ext cx="675248" cy="685799"/>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3">
            <a:extLst>
              <a:ext uri="{FF2B5EF4-FFF2-40B4-BE49-F238E27FC236}">
                <a16:creationId xmlns:a16="http://schemas.microsoft.com/office/drawing/2014/main" id="{F7EA8F51-2691-423B-BFBF-AE1872BB46C9}"/>
              </a:ext>
            </a:extLst>
          </p:cNvPr>
          <p:cNvSpPr/>
          <p:nvPr/>
        </p:nvSpPr>
        <p:spPr>
          <a:xfrm>
            <a:off x="7696200" y="5600700"/>
            <a:ext cx="675248" cy="685799"/>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3">
            <a:extLst>
              <a:ext uri="{FF2B5EF4-FFF2-40B4-BE49-F238E27FC236}">
                <a16:creationId xmlns:a16="http://schemas.microsoft.com/office/drawing/2014/main" id="{100F0B0E-B5ED-462D-914C-11E2D8CE6617}"/>
              </a:ext>
            </a:extLst>
          </p:cNvPr>
          <p:cNvSpPr/>
          <p:nvPr/>
        </p:nvSpPr>
        <p:spPr>
          <a:xfrm>
            <a:off x="12649200" y="7353300"/>
            <a:ext cx="675248" cy="685799"/>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3">
            <a:extLst>
              <a:ext uri="{FF2B5EF4-FFF2-40B4-BE49-F238E27FC236}">
                <a16:creationId xmlns:a16="http://schemas.microsoft.com/office/drawing/2014/main" id="{40878ADF-4E52-4CB0-A401-CFE8D3844A90}"/>
              </a:ext>
            </a:extLst>
          </p:cNvPr>
          <p:cNvSpPr/>
          <p:nvPr/>
        </p:nvSpPr>
        <p:spPr>
          <a:xfrm>
            <a:off x="12801600" y="9029700"/>
            <a:ext cx="675248" cy="685799"/>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CD1-TRACK 41">
            <a:hlinkClick r:id="" action="ppaction://media"/>
            <a:extLst>
              <a:ext uri="{FF2B5EF4-FFF2-40B4-BE49-F238E27FC236}">
                <a16:creationId xmlns:a16="http://schemas.microsoft.com/office/drawing/2014/main" id="{C3B4C921-4507-404A-9C8C-2377A96326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35200" y="495300"/>
            <a:ext cx="838985" cy="838985"/>
          </a:xfrm>
          <a:prstGeom prst="rect">
            <a:avLst/>
          </a:prstGeom>
        </p:spPr>
      </p:pic>
    </p:spTree>
    <p:extLst>
      <p:ext uri="{BB962C8B-B14F-4D97-AF65-F5344CB8AC3E}">
        <p14:creationId xmlns:p14="http://schemas.microsoft.com/office/powerpoint/2010/main" val="339707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86204" fill="hold"/>
                                        <p:tgtEl>
                                          <p:spTgt spid="9"/>
                                        </p:tgtEl>
                                      </p:cBhvr>
                                    </p:cmd>
                                  </p:childTnLst>
                                </p:cTn>
                              </p:par>
                            </p:childTnLst>
                          </p:cTn>
                        </p:par>
                      </p:childTnLst>
                    </p:cTn>
                  </p:par>
                </p:childTnLst>
              </p:cTn>
              <p:nextCondLst>
                <p:cond evt="onClick" delay="0">
                  <p:tgtEl>
                    <p:spTgt spid="9"/>
                  </p:tgtEl>
                </p:cond>
              </p:nextCondLst>
            </p:seq>
            <p:audio>
              <p:cMediaNode vol="80000">
                <p:cTn id="33"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ED9FD37-271A-4FD7-AED1-2A26D1855D28}"/>
              </a:ext>
            </a:extLst>
          </p:cNvPr>
          <p:cNvSpPr txBox="1"/>
          <p:nvPr/>
        </p:nvSpPr>
        <p:spPr>
          <a:xfrm>
            <a:off x="685800" y="2400300"/>
            <a:ext cx="16154400" cy="6740307"/>
          </a:xfrm>
          <a:prstGeom prst="rect">
            <a:avLst/>
          </a:prstGeom>
          <a:noFill/>
        </p:spPr>
        <p:txBody>
          <a:bodyPr wrap="square">
            <a:spAutoFit/>
          </a:bodyPr>
          <a:lstStyle/>
          <a:p>
            <a:r>
              <a:rPr lang="en-US" sz="3600" dirty="0">
                <a:highlight>
                  <a:srgbClr val="FFFF00"/>
                </a:highlight>
                <a:latin typeface="Arial" panose="020B0604020202020204" pitchFamily="34" charset="0"/>
                <a:cs typeface="Arial" panose="020B0604020202020204" pitchFamily="34" charset="0"/>
              </a:rPr>
              <a:t>Ms. White: </a:t>
            </a:r>
            <a:r>
              <a:rPr lang="en-US" sz="3600" dirty="0">
                <a:latin typeface="Arial" panose="020B0604020202020204" pitchFamily="34" charset="0"/>
                <a:cs typeface="Arial" panose="020B0604020202020204" pitchFamily="34" charset="0"/>
              </a:rPr>
              <a:t>So, Annie, let's talk about what you did to help our community.</a:t>
            </a:r>
          </a:p>
          <a:p>
            <a:r>
              <a:rPr lang="en-US" sz="3600" dirty="0">
                <a:highlight>
                  <a:srgbClr val="00FFFF"/>
                </a:highlight>
                <a:latin typeface="Arial" panose="020B0604020202020204" pitchFamily="34" charset="0"/>
                <a:cs typeface="Arial" panose="020B0604020202020204" pitchFamily="34" charset="0"/>
              </a:rPr>
              <a:t>Annie: </a:t>
            </a:r>
            <a:r>
              <a:rPr lang="en-US" sz="3600" dirty="0">
                <a:latin typeface="Arial" panose="020B0604020202020204" pitchFamily="34" charset="0"/>
                <a:cs typeface="Arial" panose="020B0604020202020204" pitchFamily="34" charset="0"/>
              </a:rPr>
              <a:t>Last month, I donated warm clothes and my old toys. My sister donated some comics. They went to the poor children.</a:t>
            </a:r>
          </a:p>
          <a:p>
            <a:r>
              <a:rPr lang="en-US" sz="3600" dirty="0">
                <a:highlight>
                  <a:srgbClr val="FFFF00"/>
                </a:highlight>
                <a:latin typeface="Arial" panose="020B0604020202020204" pitchFamily="34" charset="0"/>
                <a:cs typeface="Arial" panose="020B0604020202020204" pitchFamily="34" charset="0"/>
              </a:rPr>
              <a:t>Ms. White</a:t>
            </a:r>
            <a:r>
              <a:rPr lang="en-US" sz="3600" dirty="0">
                <a:latin typeface="Arial" panose="020B0604020202020204" pitchFamily="34" charset="0"/>
                <a:cs typeface="Arial" panose="020B0604020202020204" pitchFamily="34" charset="0"/>
              </a:rPr>
              <a:t>: Great. What else did you do?</a:t>
            </a:r>
          </a:p>
          <a:p>
            <a:r>
              <a:rPr lang="en-US" sz="3600" dirty="0">
                <a:highlight>
                  <a:srgbClr val="00FFFF"/>
                </a:highlight>
                <a:latin typeface="Arial" panose="020B0604020202020204" pitchFamily="34" charset="0"/>
                <a:cs typeface="Arial" panose="020B0604020202020204" pitchFamily="34" charset="0"/>
              </a:rPr>
              <a:t>Annie: </a:t>
            </a:r>
            <a:r>
              <a:rPr lang="en-US" sz="3600" dirty="0">
                <a:latin typeface="Arial" panose="020B0604020202020204" pitchFamily="34" charset="0"/>
                <a:cs typeface="Arial" panose="020B0604020202020204" pitchFamily="34" charset="0"/>
              </a:rPr>
              <a:t>Last week, I cleaned up the park near my house. It was dirty so we picked up the garbage. We also planted flowers and trees there. Now, kids can enjoy playing in the park.</a:t>
            </a:r>
          </a:p>
          <a:p>
            <a:r>
              <a:rPr lang="en-US" sz="3600" dirty="0">
                <a:highlight>
                  <a:srgbClr val="FFFF00"/>
                </a:highlight>
                <a:latin typeface="Arial" panose="020B0604020202020204" pitchFamily="34" charset="0"/>
                <a:cs typeface="Arial" panose="020B0604020202020204" pitchFamily="34" charset="0"/>
              </a:rPr>
              <a:t>Ms. White</a:t>
            </a:r>
            <a:r>
              <a:rPr lang="en-US" sz="3600" dirty="0">
                <a:latin typeface="Arial" panose="020B0604020202020204" pitchFamily="34" charset="0"/>
                <a:cs typeface="Arial" panose="020B0604020202020204" pitchFamily="34" charset="0"/>
              </a:rPr>
              <a:t>: Fantastic. Can you tell us about your  volunteer work? </a:t>
            </a:r>
          </a:p>
          <a:p>
            <a:r>
              <a:rPr lang="en-US" sz="3600" dirty="0">
                <a:highlight>
                  <a:srgbClr val="00FFFF"/>
                </a:highlight>
                <a:latin typeface="Arial" panose="020B0604020202020204" pitchFamily="34" charset="0"/>
                <a:cs typeface="Arial" panose="020B0604020202020204" pitchFamily="34" charset="0"/>
              </a:rPr>
              <a:t>Annie: </a:t>
            </a:r>
            <a:r>
              <a:rPr lang="en-US" sz="3600" dirty="0">
                <a:latin typeface="Arial" panose="020B0604020202020204" pitchFamily="34" charset="0"/>
                <a:cs typeface="Arial" panose="020B0604020202020204" pitchFamily="34" charset="0"/>
              </a:rPr>
              <a:t>Well, yesterday, my friends and I volunteered at Fair View's soup kitchen.</a:t>
            </a:r>
          </a:p>
          <a:p>
            <a:r>
              <a:rPr lang="en-US" sz="3600" dirty="0">
                <a:highlight>
                  <a:srgbClr val="FFFF00"/>
                </a:highlight>
                <a:latin typeface="Arial" panose="020B0604020202020204" pitchFamily="34" charset="0"/>
                <a:cs typeface="Arial" panose="020B0604020202020204" pitchFamily="34" charset="0"/>
              </a:rPr>
              <a:t>Ms. White</a:t>
            </a:r>
            <a:r>
              <a:rPr lang="en-US" sz="3600" dirty="0">
                <a:latin typeface="Arial" panose="020B0604020202020204" pitchFamily="34" charset="0"/>
                <a:cs typeface="Arial" panose="020B0604020202020204" pitchFamily="34" charset="0"/>
              </a:rPr>
              <a:t>: Wow! You guys did a great job to help our community. </a:t>
            </a:r>
          </a:p>
          <a:p>
            <a:r>
              <a:rPr lang="en-US" sz="3600" dirty="0">
                <a:highlight>
                  <a:srgbClr val="00FFFF"/>
                </a:highlight>
                <a:latin typeface="Arial" panose="020B0604020202020204" pitchFamily="34" charset="0"/>
                <a:cs typeface="Arial" panose="020B0604020202020204" pitchFamily="34" charset="0"/>
              </a:rPr>
              <a:t>Annie: </a:t>
            </a:r>
            <a:r>
              <a:rPr lang="en-US" sz="3600" dirty="0">
                <a:latin typeface="Arial" panose="020B0604020202020204" pitchFamily="34" charset="0"/>
                <a:cs typeface="Arial" panose="020B0604020202020204" pitchFamily="34" charset="0"/>
              </a:rPr>
              <a:t>Thank you, Ms. White.</a:t>
            </a:r>
          </a:p>
        </p:txBody>
      </p:sp>
      <p:sp>
        <p:nvSpPr>
          <p:cNvPr id="5" name="Hộp Văn bản 4">
            <a:extLst>
              <a:ext uri="{FF2B5EF4-FFF2-40B4-BE49-F238E27FC236}">
                <a16:creationId xmlns:a16="http://schemas.microsoft.com/office/drawing/2014/main" id="{11EB5385-5412-4110-9927-1DDEAA8DDE37}"/>
              </a:ext>
            </a:extLst>
          </p:cNvPr>
          <p:cNvSpPr txBox="1"/>
          <p:nvPr/>
        </p:nvSpPr>
        <p:spPr>
          <a:xfrm>
            <a:off x="3429000" y="1104900"/>
            <a:ext cx="10591800" cy="769441"/>
          </a:xfrm>
          <a:prstGeom prst="rect">
            <a:avLst/>
          </a:prstGeom>
          <a:noFill/>
        </p:spPr>
        <p:txBody>
          <a:bodyPr wrap="square">
            <a:spAutoFit/>
          </a:bodyPr>
          <a:lstStyle/>
          <a:p>
            <a:r>
              <a:rPr lang="en-US" sz="4400" dirty="0">
                <a:solidFill>
                  <a:schemeClr val="accent6">
                    <a:lumMod val="50000"/>
                  </a:schemeClr>
                </a:solidFill>
                <a:latin typeface="Arial" panose="020B0604020202020204" pitchFamily="34" charset="0"/>
                <a:cs typeface="Arial" panose="020B0604020202020204" pitchFamily="34" charset="0"/>
              </a:rPr>
              <a:t>Practice the conversation with a partner.</a:t>
            </a:r>
          </a:p>
        </p:txBody>
      </p:sp>
      <p:sp>
        <p:nvSpPr>
          <p:cNvPr id="6" name="TextBox 2">
            <a:extLst>
              <a:ext uri="{FF2B5EF4-FFF2-40B4-BE49-F238E27FC236}">
                <a16:creationId xmlns:a16="http://schemas.microsoft.com/office/drawing/2014/main" id="{6C2E19F1-6A85-4C1A-B15A-8E8FD5BFE7F7}"/>
              </a:ext>
            </a:extLst>
          </p:cNvPr>
          <p:cNvSpPr txBox="1"/>
          <p:nvPr/>
        </p:nvSpPr>
        <p:spPr>
          <a:xfrm>
            <a:off x="13639800" y="342900"/>
            <a:ext cx="2895600" cy="523220"/>
          </a:xfrm>
          <a:prstGeom prst="rect">
            <a:avLst/>
          </a:prstGeom>
          <a:solidFill>
            <a:srgbClr val="7030A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Audio - Scripts</a:t>
            </a:r>
          </a:p>
        </p:txBody>
      </p:sp>
    </p:spTree>
    <p:extLst>
      <p:ext uri="{BB962C8B-B14F-4D97-AF65-F5344CB8AC3E}">
        <p14:creationId xmlns:p14="http://schemas.microsoft.com/office/powerpoint/2010/main" val="2557489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D596ADF-B6D8-40B2-97F4-8B218F9CE47E}"/>
              </a:ext>
            </a:extLst>
          </p:cNvPr>
          <p:cNvSpPr txBox="1"/>
          <p:nvPr/>
        </p:nvSpPr>
        <p:spPr>
          <a:xfrm>
            <a:off x="1143000" y="1562100"/>
            <a:ext cx="13563600" cy="7848302"/>
          </a:xfrm>
          <a:prstGeom prst="rect">
            <a:avLst/>
          </a:prstGeom>
          <a:noFill/>
        </p:spPr>
        <p:txBody>
          <a:bodyPr wrap="square">
            <a:spAutoFit/>
          </a:bodyPr>
          <a:lstStyle/>
          <a:p>
            <a:r>
              <a:rPr lang="en-US" sz="3600" dirty="0">
                <a:highlight>
                  <a:srgbClr val="00FFFF"/>
                </a:highlight>
                <a:latin typeface="Arial" panose="020B0604020202020204" pitchFamily="34" charset="0"/>
                <a:cs typeface="Arial" panose="020B0604020202020204" pitchFamily="34" charset="0"/>
              </a:rPr>
              <a:t>James: </a:t>
            </a:r>
            <a:r>
              <a:rPr lang="en-US" sz="3600" dirty="0">
                <a:latin typeface="Arial" panose="020B0604020202020204" pitchFamily="34" charset="0"/>
                <a:cs typeface="Arial" panose="020B0604020202020204" pitchFamily="34" charset="0"/>
              </a:rPr>
              <a:t>Hi, are you Ann from Maple Falls Energy?</a:t>
            </a:r>
          </a:p>
          <a:p>
            <a:r>
              <a:rPr lang="en-US" sz="3600" dirty="0">
                <a:highlight>
                  <a:srgbClr val="FFFF00"/>
                </a:highlight>
                <a:latin typeface="Arial" panose="020B0604020202020204" pitchFamily="34" charset="0"/>
                <a:cs typeface="Arial" panose="020B0604020202020204" pitchFamily="34" charset="0"/>
              </a:rPr>
              <a:t>Ann: </a:t>
            </a:r>
            <a:r>
              <a:rPr lang="en-US" sz="3600" dirty="0">
                <a:latin typeface="Arial" panose="020B0604020202020204" pitchFamily="34" charset="0"/>
                <a:cs typeface="Arial" panose="020B0604020202020204" pitchFamily="34" charset="0"/>
              </a:rPr>
              <a:t>Yes.</a:t>
            </a:r>
          </a:p>
          <a:p>
            <a:r>
              <a:rPr lang="en-US" sz="3600" dirty="0">
                <a:highlight>
                  <a:srgbClr val="00FFFF"/>
                </a:highlight>
                <a:latin typeface="Arial" panose="020B0604020202020204" pitchFamily="34" charset="0"/>
                <a:cs typeface="Arial" panose="020B0604020202020204" pitchFamily="34" charset="0"/>
              </a:rPr>
              <a:t>James: </a:t>
            </a:r>
            <a:r>
              <a:rPr lang="en-US" sz="3600" dirty="0">
                <a:latin typeface="Arial" panose="020B0604020202020204" pitchFamily="34" charset="0"/>
                <a:cs typeface="Arial" panose="020B0604020202020204" pitchFamily="34" charset="0"/>
              </a:rPr>
              <a:t>Can I ask you some questions?</a:t>
            </a:r>
          </a:p>
          <a:p>
            <a:r>
              <a:rPr lang="en-US" sz="3600" dirty="0">
                <a:highlight>
                  <a:srgbClr val="FFFF00"/>
                </a:highlight>
                <a:latin typeface="Arial" panose="020B0604020202020204" pitchFamily="34" charset="0"/>
                <a:cs typeface="Arial" panose="020B0604020202020204" pitchFamily="34" charset="0"/>
              </a:rPr>
              <a:t>Ann: </a:t>
            </a:r>
            <a:r>
              <a:rPr lang="en-US" sz="3600" dirty="0">
                <a:latin typeface="Arial" panose="020B0604020202020204" pitchFamily="34" charset="0"/>
                <a:cs typeface="Arial" panose="020B0604020202020204" pitchFamily="34" charset="0"/>
              </a:rPr>
              <a:t>OK.</a:t>
            </a:r>
          </a:p>
          <a:p>
            <a:r>
              <a:rPr lang="en-US" sz="3600" dirty="0">
                <a:highlight>
                  <a:srgbClr val="00FFFF"/>
                </a:highlight>
                <a:latin typeface="Arial" panose="020B0604020202020204" pitchFamily="34" charset="0"/>
                <a:cs typeface="Arial" panose="020B0604020202020204" pitchFamily="34" charset="0"/>
              </a:rPr>
              <a:t>James: </a:t>
            </a:r>
            <a:r>
              <a:rPr lang="en-US" sz="3600" dirty="0">
                <a:latin typeface="Arial" panose="020B0604020202020204" pitchFamily="34" charset="0"/>
                <a:cs typeface="Arial" panose="020B0604020202020204" pitchFamily="34" charset="0"/>
              </a:rPr>
              <a:t>How much energy does Maple Falls get from coal?</a:t>
            </a:r>
          </a:p>
          <a:p>
            <a:r>
              <a:rPr lang="en-US" sz="3600" dirty="0">
                <a:highlight>
                  <a:srgbClr val="FFFF00"/>
                </a:highlight>
                <a:latin typeface="Arial" panose="020B0604020202020204" pitchFamily="34" charset="0"/>
                <a:cs typeface="Arial" panose="020B0604020202020204" pitchFamily="34" charset="0"/>
              </a:rPr>
              <a:t>Ann: </a:t>
            </a:r>
            <a:r>
              <a:rPr lang="en-US" sz="3600" dirty="0">
                <a:latin typeface="Arial" panose="020B0604020202020204" pitchFamily="34" charset="0"/>
                <a:cs typeface="Arial" panose="020B0604020202020204" pitchFamily="34" charset="0"/>
              </a:rPr>
              <a:t>Sixty percent.</a:t>
            </a:r>
          </a:p>
          <a:p>
            <a:r>
              <a:rPr lang="en-US" sz="3600" dirty="0">
                <a:highlight>
                  <a:srgbClr val="00FFFF"/>
                </a:highlight>
                <a:latin typeface="Arial" panose="020B0604020202020204" pitchFamily="34" charset="0"/>
                <a:cs typeface="Arial" panose="020B0604020202020204" pitchFamily="34" charset="0"/>
              </a:rPr>
              <a:t>James: </a:t>
            </a:r>
            <a:r>
              <a:rPr lang="en-US" sz="3600" dirty="0">
                <a:latin typeface="Arial" panose="020B0604020202020204" pitchFamily="34" charset="0"/>
                <a:cs typeface="Arial" panose="020B0604020202020204" pitchFamily="34" charset="0"/>
              </a:rPr>
              <a:t>How much energy does it get from wind power?</a:t>
            </a:r>
          </a:p>
          <a:p>
            <a:r>
              <a:rPr lang="en-US" sz="3600" dirty="0">
                <a:highlight>
                  <a:srgbClr val="FFFF00"/>
                </a:highlight>
                <a:latin typeface="Arial" panose="020B0604020202020204" pitchFamily="34" charset="0"/>
                <a:cs typeface="Arial" panose="020B0604020202020204" pitchFamily="34" charset="0"/>
              </a:rPr>
              <a:t>Ann: </a:t>
            </a:r>
            <a:r>
              <a:rPr lang="en-US" sz="3600" dirty="0">
                <a:latin typeface="Arial" panose="020B0604020202020204" pitchFamily="34" charset="0"/>
                <a:cs typeface="Arial" panose="020B0604020202020204" pitchFamily="34" charset="0"/>
              </a:rPr>
              <a:t>Just under three percent.</a:t>
            </a:r>
          </a:p>
          <a:p>
            <a:r>
              <a:rPr lang="en-US" sz="3600" dirty="0">
                <a:highlight>
                  <a:srgbClr val="00FFFF"/>
                </a:highlight>
                <a:latin typeface="Arial" panose="020B0604020202020204" pitchFamily="34" charset="0"/>
                <a:cs typeface="Arial" panose="020B0604020202020204" pitchFamily="34" charset="0"/>
              </a:rPr>
              <a:t>James: </a:t>
            </a:r>
            <a:r>
              <a:rPr lang="en-US" sz="3600" dirty="0">
                <a:latin typeface="Arial" panose="020B0604020202020204" pitchFamily="34" charset="0"/>
                <a:cs typeface="Arial" panose="020B0604020202020204" pitchFamily="34" charset="0"/>
              </a:rPr>
              <a:t>Thank you.</a:t>
            </a:r>
          </a:p>
          <a:p>
            <a:r>
              <a:rPr lang="en-US" sz="3600" dirty="0">
                <a:highlight>
                  <a:srgbClr val="00FFFF"/>
                </a:highlight>
                <a:latin typeface="Arial" panose="020B0604020202020204" pitchFamily="34" charset="0"/>
                <a:cs typeface="Arial" panose="020B0604020202020204" pitchFamily="34" charset="0"/>
              </a:rPr>
              <a:t>James: </a:t>
            </a:r>
            <a:r>
              <a:rPr lang="en-US" sz="3600" dirty="0">
                <a:latin typeface="Arial" panose="020B0604020202020204" pitchFamily="34" charset="0"/>
                <a:cs typeface="Arial" panose="020B0604020202020204" pitchFamily="34" charset="0"/>
              </a:rPr>
              <a:t>Hey Emma, Maple Falls gets less than three percent of its energy from renewable sources.</a:t>
            </a:r>
          </a:p>
          <a:p>
            <a:r>
              <a:rPr lang="en-US" sz="3600" dirty="0">
                <a:highlight>
                  <a:srgbClr val="008000"/>
                </a:highlight>
                <a:latin typeface="Arial" panose="020B0604020202020204" pitchFamily="34" charset="0"/>
                <a:cs typeface="Arial" panose="020B0604020202020204" pitchFamily="34" charset="0"/>
              </a:rPr>
              <a:t>Emma: </a:t>
            </a:r>
            <a:r>
              <a:rPr lang="en-US" sz="3600" dirty="0">
                <a:latin typeface="Arial" panose="020B0604020202020204" pitchFamily="34" charset="0"/>
                <a:cs typeface="Arial" panose="020B0604020202020204" pitchFamily="34" charset="0"/>
              </a:rPr>
              <a:t>Greenwood gets fifty percent. It uses more renewable energy sources than Maple Falls.</a:t>
            </a:r>
          </a:p>
          <a:p>
            <a:r>
              <a:rPr lang="en-US" sz="3600" dirty="0">
                <a:highlight>
                  <a:srgbClr val="00FFFF"/>
                </a:highlight>
                <a:latin typeface="Arial" panose="020B0604020202020204" pitchFamily="34" charset="0"/>
                <a:cs typeface="Arial" panose="020B0604020202020204" pitchFamily="34" charset="0"/>
              </a:rPr>
              <a:t>James: </a:t>
            </a:r>
            <a:r>
              <a:rPr lang="en-US" sz="3600" dirty="0">
                <a:latin typeface="Arial" panose="020B0604020202020204" pitchFamily="34" charset="0"/>
                <a:cs typeface="Arial" panose="020B0604020202020204" pitchFamily="34" charset="0"/>
              </a:rPr>
              <a:t>So, Greenwood is greener than Maple Falls.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8317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4">
            <a:extLst>
              <a:ext uri="{FF2B5EF4-FFF2-40B4-BE49-F238E27FC236}">
                <a16:creationId xmlns:a16="http://schemas.microsoft.com/office/drawing/2014/main" id="{5C01E1FF-23E2-4758-8715-45F9FDE00E8F}"/>
              </a:ext>
            </a:extLst>
          </p:cNvPr>
          <p:cNvSpPr/>
          <p:nvPr/>
        </p:nvSpPr>
        <p:spPr>
          <a:xfrm>
            <a:off x="1066800" y="2705100"/>
            <a:ext cx="5098466" cy="2514600"/>
          </a:xfrm>
          <a:prstGeom prst="wedgeRoundRectCallout">
            <a:avLst>
              <a:gd name="adj1" fmla="val 74314"/>
              <a:gd name="adj2" fmla="val 90774"/>
              <a:gd name="adj3" fmla="val 16667"/>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a:solidFill>
                  <a:srgbClr val="0070C0"/>
                </a:solidFill>
              </a:rPr>
              <a:t>What kinds of things could you do to help your local community?</a:t>
            </a:r>
          </a:p>
        </p:txBody>
      </p:sp>
      <p:sp>
        <p:nvSpPr>
          <p:cNvPr id="3" name="Rounded Rectangular Callout 9">
            <a:extLst>
              <a:ext uri="{FF2B5EF4-FFF2-40B4-BE49-F238E27FC236}">
                <a16:creationId xmlns:a16="http://schemas.microsoft.com/office/drawing/2014/main" id="{0253CD9B-B411-44DE-B190-E1A4683D1792}"/>
              </a:ext>
            </a:extLst>
          </p:cNvPr>
          <p:cNvSpPr/>
          <p:nvPr/>
        </p:nvSpPr>
        <p:spPr>
          <a:xfrm>
            <a:off x="10515600" y="2324100"/>
            <a:ext cx="5334000" cy="1752600"/>
          </a:xfrm>
          <a:prstGeom prst="wedgeRoundRectCallout">
            <a:avLst>
              <a:gd name="adj1" fmla="val -45821"/>
              <a:gd name="adj2" fmla="val 88854"/>
              <a:gd name="adj3" fmla="val 16667"/>
            </a:avLst>
          </a:prstGeom>
          <a:solidFill>
            <a:schemeClr val="accent6">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sz="3600" dirty="0">
                <a:solidFill>
                  <a:schemeClr val="accent6">
                    <a:lumMod val="50000"/>
                  </a:schemeClr>
                </a:solidFill>
              </a:rPr>
              <a:t>I recycle plastic bottles, cans and newspaper…</a:t>
            </a:r>
          </a:p>
          <a:p>
            <a:endParaRPr lang="en-US" sz="3600" dirty="0">
              <a:solidFill>
                <a:srgbClr val="C00000"/>
              </a:solidFill>
            </a:endParaRPr>
          </a:p>
        </p:txBody>
      </p:sp>
      <p:sp>
        <p:nvSpPr>
          <p:cNvPr id="4" name="Rounded Rectangular Callout 9">
            <a:extLst>
              <a:ext uri="{FF2B5EF4-FFF2-40B4-BE49-F238E27FC236}">
                <a16:creationId xmlns:a16="http://schemas.microsoft.com/office/drawing/2014/main" id="{DDB91A9F-C285-45BD-99EC-8EC12D731644}"/>
              </a:ext>
            </a:extLst>
          </p:cNvPr>
          <p:cNvSpPr/>
          <p:nvPr/>
        </p:nvSpPr>
        <p:spPr>
          <a:xfrm>
            <a:off x="10515600" y="5524500"/>
            <a:ext cx="5334000" cy="1752600"/>
          </a:xfrm>
          <a:prstGeom prst="wedgeRoundRectCallout">
            <a:avLst>
              <a:gd name="adj1" fmla="val -47249"/>
              <a:gd name="adj2" fmla="val 81898"/>
              <a:gd name="adj3" fmla="val 16667"/>
            </a:avLst>
          </a:prstGeom>
          <a:solidFill>
            <a:schemeClr val="accent6">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sz="3600" dirty="0">
                <a:solidFill>
                  <a:schemeClr val="accent6">
                    <a:lumMod val="50000"/>
                  </a:schemeClr>
                </a:solidFill>
              </a:rPr>
              <a:t>I can plant trees and pick up trash. </a:t>
            </a:r>
          </a:p>
          <a:p>
            <a:endParaRPr lang="en-US" sz="3600" dirty="0">
              <a:solidFill>
                <a:srgbClr val="C00000"/>
              </a:solidFill>
            </a:endParaRPr>
          </a:p>
        </p:txBody>
      </p:sp>
    </p:spTree>
    <p:extLst>
      <p:ext uri="{BB962C8B-B14F-4D97-AF65-F5344CB8AC3E}">
        <p14:creationId xmlns:p14="http://schemas.microsoft.com/office/powerpoint/2010/main" val="27574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F43EF-D128-4E62-95FC-873174DB564A}"/>
              </a:ext>
            </a:extLst>
          </p:cNvPr>
          <p:cNvPicPr>
            <a:picLocks noChangeAspect="1"/>
          </p:cNvPicPr>
          <p:nvPr/>
        </p:nvPicPr>
        <p:blipFill>
          <a:blip r:embed="rId4"/>
          <a:stretch>
            <a:fillRect/>
          </a:stretch>
        </p:blipFill>
        <p:spPr>
          <a:xfrm>
            <a:off x="1295400" y="2933700"/>
            <a:ext cx="14953406" cy="4419600"/>
          </a:xfrm>
          <a:prstGeom prst="rect">
            <a:avLst/>
          </a:prstGeom>
        </p:spPr>
      </p:pic>
      <p:pic>
        <p:nvPicPr>
          <p:cNvPr id="3" name="CD1-TRACK 42">
            <a:hlinkClick r:id="" action="ppaction://media"/>
            <a:extLst>
              <a:ext uri="{FF2B5EF4-FFF2-40B4-BE49-F238E27FC236}">
                <a16:creationId xmlns:a16="http://schemas.microsoft.com/office/drawing/2014/main" id="{8BC1A8CA-8B56-4890-A533-0C5F8DFC40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1333500"/>
            <a:ext cx="1269324" cy="1269324"/>
          </a:xfrm>
          <a:prstGeom prst="rect">
            <a:avLst/>
          </a:prstGeom>
        </p:spPr>
      </p:pic>
    </p:spTree>
    <p:extLst>
      <p:ext uri="{BB962C8B-B14F-4D97-AF65-F5344CB8AC3E}">
        <p14:creationId xmlns:p14="http://schemas.microsoft.com/office/powerpoint/2010/main" val="3598721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A123BFB-3FA0-4C27-97D7-B11A25AB051A}"/>
              </a:ext>
            </a:extLst>
          </p:cNvPr>
          <p:cNvSpPr/>
          <p:nvPr/>
        </p:nvSpPr>
        <p:spPr>
          <a:xfrm>
            <a:off x="5486400" y="571500"/>
            <a:ext cx="6553200" cy="12192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WARP - UP</a:t>
            </a:r>
          </a:p>
        </p:txBody>
      </p:sp>
      <p:pic>
        <p:nvPicPr>
          <p:cNvPr id="3" name="Picture 12">
            <a:extLst>
              <a:ext uri="{FF2B5EF4-FFF2-40B4-BE49-F238E27FC236}">
                <a16:creationId xmlns:a16="http://schemas.microsoft.com/office/drawing/2014/main" id="{65A1739B-830E-48AA-A0B2-F55981E682B5}"/>
              </a:ext>
            </a:extLst>
          </p:cNvPr>
          <p:cNvPicPr>
            <a:picLocks noChangeAspect="1"/>
          </p:cNvPicPr>
          <p:nvPr/>
        </p:nvPicPr>
        <p:blipFill>
          <a:blip r:embed="rId2"/>
          <a:stretch>
            <a:fillRect/>
          </a:stretch>
        </p:blipFill>
        <p:spPr>
          <a:xfrm>
            <a:off x="914400" y="4838700"/>
            <a:ext cx="15849600" cy="2063027"/>
          </a:xfrm>
          <a:prstGeom prst="rect">
            <a:avLst/>
          </a:prstGeom>
        </p:spPr>
      </p:pic>
      <p:pic>
        <p:nvPicPr>
          <p:cNvPr id="4" name="Picture 27">
            <a:extLst>
              <a:ext uri="{FF2B5EF4-FFF2-40B4-BE49-F238E27FC236}">
                <a16:creationId xmlns:a16="http://schemas.microsoft.com/office/drawing/2014/main" id="{FCF5F911-E095-47A0-957E-90F87FCAF87C}"/>
              </a:ext>
            </a:extLst>
          </p:cNvPr>
          <p:cNvPicPr>
            <a:picLocks noChangeAspect="1"/>
          </p:cNvPicPr>
          <p:nvPr/>
        </p:nvPicPr>
        <p:blipFill>
          <a:blip r:embed="rId3"/>
          <a:stretch>
            <a:fillRect/>
          </a:stretch>
        </p:blipFill>
        <p:spPr>
          <a:xfrm>
            <a:off x="990600" y="2933700"/>
            <a:ext cx="14321017" cy="914400"/>
          </a:xfrm>
          <a:prstGeom prst="rect">
            <a:avLst/>
          </a:prstGeom>
        </p:spPr>
      </p:pic>
      <p:sp>
        <p:nvSpPr>
          <p:cNvPr id="5" name="TextBox 15">
            <a:extLst>
              <a:ext uri="{FF2B5EF4-FFF2-40B4-BE49-F238E27FC236}">
                <a16:creationId xmlns:a16="http://schemas.microsoft.com/office/drawing/2014/main" id="{6CA732C3-1FE2-4DAD-BC41-2EB5B8245E6B}"/>
              </a:ext>
            </a:extLst>
          </p:cNvPr>
          <p:cNvSpPr txBox="1"/>
          <p:nvPr/>
        </p:nvSpPr>
        <p:spPr>
          <a:xfrm>
            <a:off x="6934200" y="5067300"/>
            <a:ext cx="407406" cy="646331"/>
          </a:xfrm>
          <a:prstGeom prst="rect">
            <a:avLst/>
          </a:prstGeom>
          <a:noFill/>
        </p:spPr>
        <p:txBody>
          <a:bodyPr wrap="square" rtlCol="0">
            <a:spAutoFit/>
          </a:bodyPr>
          <a:lstStyle/>
          <a:p>
            <a:r>
              <a:rPr lang="en-US" sz="3600" dirty="0">
                <a:solidFill>
                  <a:srgbClr val="FF0000"/>
                </a:solidFill>
              </a:rPr>
              <a:t>e</a:t>
            </a:r>
          </a:p>
        </p:txBody>
      </p:sp>
      <p:sp>
        <p:nvSpPr>
          <p:cNvPr id="6" name="TextBox 16">
            <a:extLst>
              <a:ext uri="{FF2B5EF4-FFF2-40B4-BE49-F238E27FC236}">
                <a16:creationId xmlns:a16="http://schemas.microsoft.com/office/drawing/2014/main" id="{CC58BA95-0F04-4389-A666-16824D4DCA58}"/>
              </a:ext>
            </a:extLst>
          </p:cNvPr>
          <p:cNvSpPr txBox="1"/>
          <p:nvPr/>
        </p:nvSpPr>
        <p:spPr>
          <a:xfrm>
            <a:off x="8153400" y="4991100"/>
            <a:ext cx="353086" cy="646331"/>
          </a:xfrm>
          <a:prstGeom prst="rect">
            <a:avLst/>
          </a:prstGeom>
          <a:noFill/>
        </p:spPr>
        <p:txBody>
          <a:bodyPr wrap="square" rtlCol="0">
            <a:spAutoFit/>
          </a:bodyPr>
          <a:lstStyle/>
          <a:p>
            <a:r>
              <a:rPr lang="en-US" sz="3600" dirty="0">
                <a:solidFill>
                  <a:srgbClr val="FF0000"/>
                </a:solidFill>
              </a:rPr>
              <a:t>y</a:t>
            </a:r>
          </a:p>
        </p:txBody>
      </p:sp>
      <p:sp>
        <p:nvSpPr>
          <p:cNvPr id="7" name="TextBox 17">
            <a:extLst>
              <a:ext uri="{FF2B5EF4-FFF2-40B4-BE49-F238E27FC236}">
                <a16:creationId xmlns:a16="http://schemas.microsoft.com/office/drawing/2014/main" id="{DB91A59D-ECA7-46ED-810B-A2F8049FCEDC}"/>
              </a:ext>
            </a:extLst>
          </p:cNvPr>
          <p:cNvSpPr txBox="1"/>
          <p:nvPr/>
        </p:nvSpPr>
        <p:spPr>
          <a:xfrm>
            <a:off x="9448800" y="4991100"/>
            <a:ext cx="380245" cy="646331"/>
          </a:xfrm>
          <a:prstGeom prst="rect">
            <a:avLst/>
          </a:prstGeom>
          <a:noFill/>
        </p:spPr>
        <p:txBody>
          <a:bodyPr wrap="square" rtlCol="0">
            <a:spAutoFit/>
          </a:bodyPr>
          <a:lstStyle/>
          <a:p>
            <a:r>
              <a:rPr lang="en-US" sz="3600" dirty="0">
                <a:solidFill>
                  <a:srgbClr val="FF0000"/>
                </a:solidFill>
              </a:rPr>
              <a:t>e</a:t>
            </a:r>
          </a:p>
        </p:txBody>
      </p:sp>
      <p:sp>
        <p:nvSpPr>
          <p:cNvPr id="8" name="TextBox 15">
            <a:extLst>
              <a:ext uri="{FF2B5EF4-FFF2-40B4-BE49-F238E27FC236}">
                <a16:creationId xmlns:a16="http://schemas.microsoft.com/office/drawing/2014/main" id="{BD4B3EA6-AFFA-4ED4-AFB4-63DFD8628D10}"/>
              </a:ext>
            </a:extLst>
          </p:cNvPr>
          <p:cNvSpPr txBox="1"/>
          <p:nvPr/>
        </p:nvSpPr>
        <p:spPr>
          <a:xfrm>
            <a:off x="2514600" y="6057900"/>
            <a:ext cx="407406" cy="646331"/>
          </a:xfrm>
          <a:prstGeom prst="rect">
            <a:avLst/>
          </a:prstGeom>
          <a:noFill/>
        </p:spPr>
        <p:txBody>
          <a:bodyPr wrap="square" rtlCol="0">
            <a:spAutoFit/>
          </a:bodyPr>
          <a:lstStyle/>
          <a:p>
            <a:r>
              <a:rPr lang="en-US" sz="3600" dirty="0">
                <a:solidFill>
                  <a:srgbClr val="FF0000"/>
                </a:solidFill>
              </a:rPr>
              <a:t>a</a:t>
            </a:r>
          </a:p>
        </p:txBody>
      </p:sp>
      <p:sp>
        <p:nvSpPr>
          <p:cNvPr id="9" name="TextBox 15">
            <a:extLst>
              <a:ext uri="{FF2B5EF4-FFF2-40B4-BE49-F238E27FC236}">
                <a16:creationId xmlns:a16="http://schemas.microsoft.com/office/drawing/2014/main" id="{BA28564B-5007-41C7-8D17-F54583C2E81B}"/>
              </a:ext>
            </a:extLst>
          </p:cNvPr>
          <p:cNvSpPr txBox="1"/>
          <p:nvPr/>
        </p:nvSpPr>
        <p:spPr>
          <a:xfrm>
            <a:off x="7391400" y="6057900"/>
            <a:ext cx="407406" cy="646331"/>
          </a:xfrm>
          <a:prstGeom prst="rect">
            <a:avLst/>
          </a:prstGeom>
          <a:noFill/>
        </p:spPr>
        <p:txBody>
          <a:bodyPr wrap="square" rtlCol="0">
            <a:spAutoFit/>
          </a:bodyPr>
          <a:lstStyle/>
          <a:p>
            <a:r>
              <a:rPr lang="en-US" sz="3600" dirty="0">
                <a:solidFill>
                  <a:srgbClr val="FF0000"/>
                </a:solidFill>
              </a:rPr>
              <a:t>e</a:t>
            </a:r>
          </a:p>
        </p:txBody>
      </p:sp>
      <p:sp>
        <p:nvSpPr>
          <p:cNvPr id="10" name="TextBox 15">
            <a:extLst>
              <a:ext uri="{FF2B5EF4-FFF2-40B4-BE49-F238E27FC236}">
                <a16:creationId xmlns:a16="http://schemas.microsoft.com/office/drawing/2014/main" id="{4E577F37-6356-497A-8EBF-BFF5F9C9652D}"/>
              </a:ext>
            </a:extLst>
          </p:cNvPr>
          <p:cNvSpPr txBox="1"/>
          <p:nvPr/>
        </p:nvSpPr>
        <p:spPr>
          <a:xfrm>
            <a:off x="8001000" y="6057900"/>
            <a:ext cx="407406" cy="646331"/>
          </a:xfrm>
          <a:prstGeom prst="rect">
            <a:avLst/>
          </a:prstGeom>
          <a:noFill/>
        </p:spPr>
        <p:txBody>
          <a:bodyPr wrap="square" rtlCol="0">
            <a:spAutoFit/>
          </a:bodyPr>
          <a:lstStyle/>
          <a:p>
            <a:r>
              <a:rPr lang="en-US" sz="3600" dirty="0">
                <a:solidFill>
                  <a:srgbClr val="FF0000"/>
                </a:solidFill>
              </a:rPr>
              <a:t>a</a:t>
            </a:r>
          </a:p>
        </p:txBody>
      </p:sp>
      <p:sp>
        <p:nvSpPr>
          <p:cNvPr id="11" name="TextBox 15">
            <a:extLst>
              <a:ext uri="{FF2B5EF4-FFF2-40B4-BE49-F238E27FC236}">
                <a16:creationId xmlns:a16="http://schemas.microsoft.com/office/drawing/2014/main" id="{4E166F93-8C14-4482-98B2-0B6091370547}"/>
              </a:ext>
            </a:extLst>
          </p:cNvPr>
          <p:cNvSpPr txBox="1"/>
          <p:nvPr/>
        </p:nvSpPr>
        <p:spPr>
          <a:xfrm>
            <a:off x="9601200" y="6057900"/>
            <a:ext cx="407406" cy="646331"/>
          </a:xfrm>
          <a:prstGeom prst="rect">
            <a:avLst/>
          </a:prstGeom>
          <a:noFill/>
        </p:spPr>
        <p:txBody>
          <a:bodyPr wrap="square" rtlCol="0">
            <a:spAutoFit/>
          </a:bodyPr>
          <a:lstStyle/>
          <a:p>
            <a:r>
              <a:rPr lang="en-US" sz="3600" dirty="0">
                <a:solidFill>
                  <a:srgbClr val="FF0000"/>
                </a:solidFill>
              </a:rPr>
              <a:t>u</a:t>
            </a:r>
          </a:p>
        </p:txBody>
      </p:sp>
      <p:sp>
        <p:nvSpPr>
          <p:cNvPr id="12" name="TextBox 15">
            <a:extLst>
              <a:ext uri="{FF2B5EF4-FFF2-40B4-BE49-F238E27FC236}">
                <a16:creationId xmlns:a16="http://schemas.microsoft.com/office/drawing/2014/main" id="{01373BAF-2410-4A78-A10B-3D46D3524689}"/>
              </a:ext>
            </a:extLst>
          </p:cNvPr>
          <p:cNvSpPr txBox="1"/>
          <p:nvPr/>
        </p:nvSpPr>
        <p:spPr>
          <a:xfrm>
            <a:off x="13716000" y="6057900"/>
            <a:ext cx="407406" cy="646331"/>
          </a:xfrm>
          <a:prstGeom prst="rect">
            <a:avLst/>
          </a:prstGeom>
          <a:noFill/>
        </p:spPr>
        <p:txBody>
          <a:bodyPr wrap="square" rtlCol="0">
            <a:spAutoFit/>
          </a:bodyPr>
          <a:lstStyle/>
          <a:p>
            <a:r>
              <a:rPr lang="en-US" sz="3600" dirty="0">
                <a:solidFill>
                  <a:srgbClr val="FF0000"/>
                </a:solidFill>
              </a:rPr>
              <a:t>o</a:t>
            </a:r>
          </a:p>
        </p:txBody>
      </p:sp>
      <p:sp>
        <p:nvSpPr>
          <p:cNvPr id="13" name="TextBox 15">
            <a:extLst>
              <a:ext uri="{FF2B5EF4-FFF2-40B4-BE49-F238E27FC236}">
                <a16:creationId xmlns:a16="http://schemas.microsoft.com/office/drawing/2014/main" id="{0B9056BF-AFD3-4A5C-BE50-BCCC136E1033}"/>
              </a:ext>
            </a:extLst>
          </p:cNvPr>
          <p:cNvSpPr txBox="1"/>
          <p:nvPr/>
        </p:nvSpPr>
        <p:spPr>
          <a:xfrm>
            <a:off x="14706600" y="6057900"/>
            <a:ext cx="407406" cy="646331"/>
          </a:xfrm>
          <a:prstGeom prst="rect">
            <a:avLst/>
          </a:prstGeom>
          <a:noFill/>
        </p:spPr>
        <p:txBody>
          <a:bodyPr wrap="square" rtlCol="0">
            <a:spAutoFit/>
          </a:bodyPr>
          <a:lstStyle/>
          <a:p>
            <a:r>
              <a:rPr lang="en-US" sz="3600" dirty="0">
                <a:solidFill>
                  <a:srgbClr val="FF0000"/>
                </a:solidFill>
              </a:rPr>
              <a:t>a</a:t>
            </a:r>
          </a:p>
        </p:txBody>
      </p:sp>
      <p:sp>
        <p:nvSpPr>
          <p:cNvPr id="14" name="TextBox 15">
            <a:extLst>
              <a:ext uri="{FF2B5EF4-FFF2-40B4-BE49-F238E27FC236}">
                <a16:creationId xmlns:a16="http://schemas.microsoft.com/office/drawing/2014/main" id="{270A17AE-0ED7-441D-8CF4-0C94B7B293E8}"/>
              </a:ext>
            </a:extLst>
          </p:cNvPr>
          <p:cNvSpPr txBox="1"/>
          <p:nvPr/>
        </p:nvSpPr>
        <p:spPr>
          <a:xfrm>
            <a:off x="15773400" y="6057900"/>
            <a:ext cx="407406" cy="646331"/>
          </a:xfrm>
          <a:prstGeom prst="rect">
            <a:avLst/>
          </a:prstGeom>
          <a:noFill/>
        </p:spPr>
        <p:txBody>
          <a:bodyPr wrap="square" rtlCol="0">
            <a:spAutoFit/>
          </a:bodyPr>
          <a:lstStyle/>
          <a:p>
            <a:r>
              <a:rPr lang="en-US" sz="3600" dirty="0">
                <a:solidFill>
                  <a:srgbClr val="FF0000"/>
                </a:solidFill>
              </a:rPr>
              <a:t>e</a:t>
            </a:r>
          </a:p>
        </p:txBody>
      </p:sp>
    </p:spTree>
    <p:extLst>
      <p:ext uri="{BB962C8B-B14F-4D97-AF65-F5344CB8AC3E}">
        <p14:creationId xmlns:p14="http://schemas.microsoft.com/office/powerpoint/2010/main" val="33713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743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1329AF8-7893-4106-9B9A-8190D3AFEDF3}"/>
              </a:ext>
            </a:extLst>
          </p:cNvPr>
          <p:cNvPicPr>
            <a:picLocks noChangeAspect="1"/>
          </p:cNvPicPr>
          <p:nvPr/>
        </p:nvPicPr>
        <p:blipFill>
          <a:blip r:embed="rId2"/>
          <a:stretch>
            <a:fillRect/>
          </a:stretch>
        </p:blipFill>
        <p:spPr>
          <a:xfrm>
            <a:off x="2819400" y="1028700"/>
            <a:ext cx="11115675" cy="838200"/>
          </a:xfrm>
          <a:prstGeom prst="rect">
            <a:avLst/>
          </a:prstGeom>
        </p:spPr>
      </p:pic>
      <p:pic>
        <p:nvPicPr>
          <p:cNvPr id="3" name="Picture 4">
            <a:extLst>
              <a:ext uri="{FF2B5EF4-FFF2-40B4-BE49-F238E27FC236}">
                <a16:creationId xmlns:a16="http://schemas.microsoft.com/office/drawing/2014/main" id="{0212EB6B-3764-4A79-A900-182E5C3672A1}"/>
              </a:ext>
            </a:extLst>
          </p:cNvPr>
          <p:cNvPicPr>
            <a:picLocks noChangeAspect="1"/>
          </p:cNvPicPr>
          <p:nvPr/>
        </p:nvPicPr>
        <p:blipFill>
          <a:blip r:embed="rId3"/>
          <a:stretch>
            <a:fillRect/>
          </a:stretch>
        </p:blipFill>
        <p:spPr>
          <a:xfrm>
            <a:off x="914400" y="2171700"/>
            <a:ext cx="15713074" cy="6934200"/>
          </a:xfrm>
          <a:prstGeom prst="rect">
            <a:avLst/>
          </a:prstGeom>
        </p:spPr>
      </p:pic>
      <p:sp>
        <p:nvSpPr>
          <p:cNvPr id="4" name="TextBox 5">
            <a:extLst>
              <a:ext uri="{FF2B5EF4-FFF2-40B4-BE49-F238E27FC236}">
                <a16:creationId xmlns:a16="http://schemas.microsoft.com/office/drawing/2014/main" id="{626286EA-0699-40BC-9D51-E2164C42F2B8}"/>
              </a:ext>
            </a:extLst>
          </p:cNvPr>
          <p:cNvSpPr txBox="1"/>
          <p:nvPr/>
        </p:nvSpPr>
        <p:spPr>
          <a:xfrm>
            <a:off x="2971800" y="3924300"/>
            <a:ext cx="1946496" cy="769441"/>
          </a:xfrm>
          <a:prstGeom prst="rect">
            <a:avLst/>
          </a:prstGeom>
          <a:noFill/>
        </p:spPr>
        <p:txBody>
          <a:bodyPr wrap="square" rtlCol="0">
            <a:spAutoFit/>
          </a:bodyPr>
          <a:lstStyle/>
          <a:p>
            <a:r>
              <a:rPr lang="en-US" sz="4400" dirty="0">
                <a:solidFill>
                  <a:srgbClr val="FF0000"/>
                </a:solidFill>
              </a:rPr>
              <a:t>donate </a:t>
            </a:r>
          </a:p>
        </p:txBody>
      </p:sp>
      <p:sp>
        <p:nvSpPr>
          <p:cNvPr id="5" name="TextBox 6">
            <a:extLst>
              <a:ext uri="{FF2B5EF4-FFF2-40B4-BE49-F238E27FC236}">
                <a16:creationId xmlns:a16="http://schemas.microsoft.com/office/drawing/2014/main" id="{148E678C-1025-4E51-BB8D-21F6779659FB}"/>
              </a:ext>
            </a:extLst>
          </p:cNvPr>
          <p:cNvSpPr txBox="1"/>
          <p:nvPr/>
        </p:nvSpPr>
        <p:spPr>
          <a:xfrm>
            <a:off x="2743200" y="5067300"/>
            <a:ext cx="2971800" cy="769441"/>
          </a:xfrm>
          <a:prstGeom prst="rect">
            <a:avLst/>
          </a:prstGeom>
          <a:noFill/>
        </p:spPr>
        <p:txBody>
          <a:bodyPr wrap="square" rtlCol="0">
            <a:spAutoFit/>
          </a:bodyPr>
          <a:lstStyle/>
          <a:p>
            <a:r>
              <a:rPr lang="en-US" sz="4400" dirty="0">
                <a:solidFill>
                  <a:srgbClr val="FF0000"/>
                </a:solidFill>
              </a:rPr>
              <a:t>clean up</a:t>
            </a:r>
          </a:p>
        </p:txBody>
      </p:sp>
      <p:sp>
        <p:nvSpPr>
          <p:cNvPr id="6" name="TextBox 7">
            <a:extLst>
              <a:ext uri="{FF2B5EF4-FFF2-40B4-BE49-F238E27FC236}">
                <a16:creationId xmlns:a16="http://schemas.microsoft.com/office/drawing/2014/main" id="{A5A54F7A-A37B-4B34-B4B4-20346E1F0B13}"/>
              </a:ext>
            </a:extLst>
          </p:cNvPr>
          <p:cNvSpPr txBox="1"/>
          <p:nvPr/>
        </p:nvSpPr>
        <p:spPr>
          <a:xfrm>
            <a:off x="3276600" y="6362700"/>
            <a:ext cx="1620570" cy="830997"/>
          </a:xfrm>
          <a:prstGeom prst="rect">
            <a:avLst/>
          </a:prstGeom>
          <a:noFill/>
        </p:spPr>
        <p:txBody>
          <a:bodyPr wrap="square" rtlCol="0">
            <a:spAutoFit/>
          </a:bodyPr>
          <a:lstStyle/>
          <a:p>
            <a:r>
              <a:rPr lang="en-US" sz="4800" dirty="0">
                <a:solidFill>
                  <a:srgbClr val="FF0000"/>
                </a:solidFill>
              </a:rPr>
              <a:t>plant</a:t>
            </a:r>
          </a:p>
        </p:txBody>
      </p:sp>
      <p:sp>
        <p:nvSpPr>
          <p:cNvPr id="7" name="TextBox 8">
            <a:extLst>
              <a:ext uri="{FF2B5EF4-FFF2-40B4-BE49-F238E27FC236}">
                <a16:creationId xmlns:a16="http://schemas.microsoft.com/office/drawing/2014/main" id="{6B5529E3-E977-404F-86B7-B4021E3C959F}"/>
              </a:ext>
            </a:extLst>
          </p:cNvPr>
          <p:cNvSpPr txBox="1"/>
          <p:nvPr/>
        </p:nvSpPr>
        <p:spPr>
          <a:xfrm>
            <a:off x="2971800" y="7581900"/>
            <a:ext cx="2209800" cy="769441"/>
          </a:xfrm>
          <a:prstGeom prst="rect">
            <a:avLst/>
          </a:prstGeom>
          <a:noFill/>
        </p:spPr>
        <p:txBody>
          <a:bodyPr wrap="square" rtlCol="0">
            <a:spAutoFit/>
          </a:bodyPr>
          <a:lstStyle/>
          <a:p>
            <a:r>
              <a:rPr lang="en-US" sz="4400" dirty="0">
                <a:solidFill>
                  <a:srgbClr val="FF0000"/>
                </a:solidFill>
              </a:rPr>
              <a:t>recycle</a:t>
            </a:r>
          </a:p>
        </p:txBody>
      </p:sp>
      <p:sp>
        <p:nvSpPr>
          <p:cNvPr id="8" name="TextBox 9">
            <a:extLst>
              <a:ext uri="{FF2B5EF4-FFF2-40B4-BE49-F238E27FC236}">
                <a16:creationId xmlns:a16="http://schemas.microsoft.com/office/drawing/2014/main" id="{98B8C6E1-44CF-4C91-A801-78B3535A6AA8}"/>
              </a:ext>
            </a:extLst>
          </p:cNvPr>
          <p:cNvSpPr txBox="1"/>
          <p:nvPr/>
        </p:nvSpPr>
        <p:spPr>
          <a:xfrm>
            <a:off x="10972800" y="2781300"/>
            <a:ext cx="1394233" cy="769441"/>
          </a:xfrm>
          <a:prstGeom prst="rect">
            <a:avLst/>
          </a:prstGeom>
          <a:noFill/>
        </p:spPr>
        <p:txBody>
          <a:bodyPr wrap="square" rtlCol="0">
            <a:spAutoFit/>
          </a:bodyPr>
          <a:lstStyle/>
          <a:p>
            <a:r>
              <a:rPr lang="en-US" sz="4400" dirty="0">
                <a:solidFill>
                  <a:srgbClr val="FF0000"/>
                </a:solidFill>
              </a:rPr>
              <a:t>plant</a:t>
            </a:r>
          </a:p>
        </p:txBody>
      </p:sp>
      <p:sp>
        <p:nvSpPr>
          <p:cNvPr id="9" name="TextBox 10">
            <a:extLst>
              <a:ext uri="{FF2B5EF4-FFF2-40B4-BE49-F238E27FC236}">
                <a16:creationId xmlns:a16="http://schemas.microsoft.com/office/drawing/2014/main" id="{BB66BDF9-DE24-43B4-8C1E-2D578899F2D5}"/>
              </a:ext>
            </a:extLst>
          </p:cNvPr>
          <p:cNvSpPr txBox="1"/>
          <p:nvPr/>
        </p:nvSpPr>
        <p:spPr>
          <a:xfrm>
            <a:off x="10515600" y="4000500"/>
            <a:ext cx="2349375" cy="769441"/>
          </a:xfrm>
          <a:prstGeom prst="rect">
            <a:avLst/>
          </a:prstGeom>
          <a:noFill/>
        </p:spPr>
        <p:txBody>
          <a:bodyPr wrap="square" rtlCol="0">
            <a:spAutoFit/>
          </a:bodyPr>
          <a:lstStyle/>
          <a:p>
            <a:r>
              <a:rPr lang="en-US" sz="4400" dirty="0">
                <a:solidFill>
                  <a:srgbClr val="FF0000"/>
                </a:solidFill>
              </a:rPr>
              <a:t>clean up </a:t>
            </a:r>
          </a:p>
        </p:txBody>
      </p:sp>
      <p:sp>
        <p:nvSpPr>
          <p:cNvPr id="10" name="TextBox 11">
            <a:extLst>
              <a:ext uri="{FF2B5EF4-FFF2-40B4-BE49-F238E27FC236}">
                <a16:creationId xmlns:a16="http://schemas.microsoft.com/office/drawing/2014/main" id="{CBB7AF86-AE4D-4593-BAD8-4CC7047B78A4}"/>
              </a:ext>
            </a:extLst>
          </p:cNvPr>
          <p:cNvSpPr txBox="1"/>
          <p:nvPr/>
        </p:nvSpPr>
        <p:spPr>
          <a:xfrm>
            <a:off x="10744200" y="5219700"/>
            <a:ext cx="1981200" cy="769441"/>
          </a:xfrm>
          <a:prstGeom prst="rect">
            <a:avLst/>
          </a:prstGeom>
          <a:noFill/>
        </p:spPr>
        <p:txBody>
          <a:bodyPr wrap="square" rtlCol="0">
            <a:spAutoFit/>
          </a:bodyPr>
          <a:lstStyle/>
          <a:p>
            <a:r>
              <a:rPr lang="en-US" sz="4400" dirty="0">
                <a:solidFill>
                  <a:srgbClr val="FF0000"/>
                </a:solidFill>
              </a:rPr>
              <a:t>donate</a:t>
            </a:r>
          </a:p>
        </p:txBody>
      </p:sp>
      <p:sp>
        <p:nvSpPr>
          <p:cNvPr id="11" name="TextBox 12">
            <a:extLst>
              <a:ext uri="{FF2B5EF4-FFF2-40B4-BE49-F238E27FC236}">
                <a16:creationId xmlns:a16="http://schemas.microsoft.com/office/drawing/2014/main" id="{D42131C4-8778-481C-95A9-30EB4955F998}"/>
              </a:ext>
            </a:extLst>
          </p:cNvPr>
          <p:cNvSpPr txBox="1"/>
          <p:nvPr/>
        </p:nvSpPr>
        <p:spPr>
          <a:xfrm>
            <a:off x="10972800" y="6362700"/>
            <a:ext cx="2133600" cy="769441"/>
          </a:xfrm>
          <a:prstGeom prst="rect">
            <a:avLst/>
          </a:prstGeom>
          <a:noFill/>
        </p:spPr>
        <p:txBody>
          <a:bodyPr wrap="square" rtlCol="0">
            <a:spAutoFit/>
          </a:bodyPr>
          <a:lstStyle/>
          <a:p>
            <a:r>
              <a:rPr lang="en-US" sz="4400" dirty="0">
                <a:solidFill>
                  <a:srgbClr val="FF0000"/>
                </a:solidFill>
              </a:rPr>
              <a:t>recycle</a:t>
            </a:r>
          </a:p>
        </p:txBody>
      </p:sp>
    </p:spTree>
    <p:extLst>
      <p:ext uri="{BB962C8B-B14F-4D97-AF65-F5344CB8AC3E}">
        <p14:creationId xmlns:p14="http://schemas.microsoft.com/office/powerpoint/2010/main" val="13998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ircle(in)">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circle(in)">
                                      <p:cBhvr>
                                        <p:cTn id="37" dur="20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125" y="0"/>
            <a:ext cx="18175875" cy="10067546"/>
            <a:chOff x="91440" y="91439"/>
            <a:chExt cx="12117250"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137138" tIns="137138" rIns="137138" bIns="137138" anchor="ctr" anchorCtr="0">
              <a:noAutofit/>
            </a:bodyPr>
            <a:lstStyle/>
            <a:p>
              <a:endParaRPr sz="2700"/>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137138" tIns="137138" rIns="137138" bIns="137138" anchor="ctr" anchorCtr="0">
              <a:noAutofit/>
            </a:bodyPr>
            <a:lstStyle/>
            <a:p>
              <a:endParaRPr sz="2700"/>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137138" tIns="137138" rIns="137138" bIns="137138" anchor="t" anchorCtr="0">
              <a:noAutofit/>
            </a:bodyPr>
            <a:lstStyle/>
            <a:p>
              <a:pPr algn="ctr"/>
              <a:endParaRPr lang="en-US" sz="5400" dirty="0">
                <a:solidFill>
                  <a:srgbClr val="C82600"/>
                </a:solidFill>
                <a:latin typeface="HL Brush 1BK" pitchFamily="2" charset="0"/>
              </a:endParaRPr>
            </a:p>
          </p:txBody>
        </p:sp>
        <p:sp>
          <p:nvSpPr>
            <p:cNvPr id="19" name="Google Shape;907;p36"/>
            <p:cNvSpPr/>
            <p:nvPr/>
          </p:nvSpPr>
          <p:spPr>
            <a:xfrm>
              <a:off x="91440" y="91439"/>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137138" tIns="137138" rIns="137138" bIns="137138" anchor="t" anchorCtr="0">
              <a:noAutofit/>
            </a:bodyPr>
            <a:lstStyle/>
            <a:p>
              <a:pPr algn="ctr"/>
              <a:endParaRPr lang="en-US" sz="54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endParaRPr sz="2700"/>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137138" tIns="137138" rIns="137138" bIns="137138" anchor="ctr" anchorCtr="0">
              <a:noAutofit/>
            </a:bodyPr>
            <a:lstStyle/>
            <a:p>
              <a:endParaRPr sz="2700"/>
            </a:p>
          </p:txBody>
        </p:sp>
      </p:grpSp>
      <p:sp>
        <p:nvSpPr>
          <p:cNvPr id="36" name="Rectangle 35"/>
          <p:cNvSpPr/>
          <p:nvPr/>
        </p:nvSpPr>
        <p:spPr>
          <a:xfrm>
            <a:off x="2058438" y="952500"/>
            <a:ext cx="16121712" cy="2872005"/>
          </a:xfrm>
          <a:prstGeom prst="rect">
            <a:avLst/>
          </a:prstGeom>
        </p:spPr>
        <p:txBody>
          <a:bodyPr wrap="square">
            <a:spAutoFit/>
          </a:bodyPr>
          <a:lstStyle/>
          <a:p>
            <a:pPr lvl="0" algn="ctr"/>
            <a:r>
              <a:rPr lang="en-US" sz="5400" b="1" i="1" u="sng" dirty="0">
                <a:latin typeface="DejaVu Serif" panose="02060603050605020204" pitchFamily="18" charset="0"/>
                <a:ea typeface="DejaVu Serif" panose="02060603050605020204" pitchFamily="18" charset="0"/>
                <a:sym typeface="Wingdings" panose="05000000000000000000" pitchFamily="2" charset="2"/>
              </a:rPr>
              <a:t>Unit 4: COMMUNITY SERVICE</a:t>
            </a:r>
            <a:endParaRPr lang="en-US" sz="5400" b="1" i="1" dirty="0">
              <a:latin typeface="DejaVu Serif" panose="02060603050605020204" pitchFamily="18" charset="0"/>
              <a:ea typeface="DejaVu Serif" panose="02060603050605020204" pitchFamily="18" charset="0"/>
              <a:sym typeface="Wingdings" panose="05000000000000000000" pitchFamily="2" charset="2"/>
            </a:endParaRPr>
          </a:p>
          <a:p>
            <a:pPr lvl="0"/>
            <a:r>
              <a:rPr lang="en-US" sz="5400" b="1" i="1" u="sng" dirty="0">
                <a:latin typeface="Constantia" panose="02030602050306030303" pitchFamily="18" charset="0"/>
                <a:sym typeface="Wingdings" panose="05000000000000000000" pitchFamily="2" charset="2"/>
              </a:rPr>
              <a:t>Lesson 4:</a:t>
            </a:r>
            <a:r>
              <a:rPr lang="en-US" sz="5400" b="1" i="1" dirty="0">
                <a:latin typeface="Constantia" panose="02030602050306030303" pitchFamily="18" charset="0"/>
                <a:sym typeface="Wingdings" panose="05000000000000000000" pitchFamily="2" charset="2"/>
              </a:rPr>
              <a:t> </a:t>
            </a:r>
            <a:r>
              <a:rPr lang="en-US" sz="5400" b="1" i="1" dirty="0">
                <a:solidFill>
                  <a:schemeClr val="accent6">
                    <a:lumMod val="50000"/>
                  </a:schemeClr>
                </a:solidFill>
                <a:latin typeface="Constantia" panose="02030602050306030303" pitchFamily="18" charset="0"/>
                <a:sym typeface="Wingdings" panose="05000000000000000000" pitchFamily="2" charset="2"/>
              </a:rPr>
              <a:t>Vocabulary + listening</a:t>
            </a:r>
          </a:p>
          <a:p>
            <a:pPr marL="0" marR="0">
              <a:lnSpc>
                <a:spcPct val="150000"/>
              </a:lnSpc>
              <a:spcBef>
                <a:spcPts val="0"/>
              </a:spcBef>
              <a:spcAft>
                <a:spcPts val="0"/>
              </a:spcAft>
            </a:pPr>
            <a:endParaRPr lang="en-US" sz="5400" i="1" dirty="0">
              <a:latin typeface="Constantia" panose="02030602050306030303" pitchFamily="18"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id="{BECFE9A0-1BF0-4923-8ECC-8D9A8EEBC900}"/>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33" name="TextBox 32">
            <a:extLst>
              <a:ext uri="{FF2B5EF4-FFF2-40B4-BE49-F238E27FC236}">
                <a16:creationId xmlns:a16="http://schemas.microsoft.com/office/drawing/2014/main" id="{C8F07ACF-F9BD-45C5-9BA4-DD782B79B058}"/>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38" name="Rectangle 4">
            <a:extLst>
              <a:ext uri="{FF2B5EF4-FFF2-40B4-BE49-F238E27FC236}">
                <a16:creationId xmlns:a16="http://schemas.microsoft.com/office/drawing/2014/main" id="{0C0D60FB-4A4F-4820-B6E7-530435F6C4F1}"/>
              </a:ext>
            </a:extLst>
          </p:cNvPr>
          <p:cNvSpPr/>
          <p:nvPr/>
        </p:nvSpPr>
        <p:spPr>
          <a:xfrm>
            <a:off x="2590800" y="3238500"/>
            <a:ext cx="12877800" cy="4698659"/>
          </a:xfrm>
          <a:prstGeom prst="rect">
            <a:avLst/>
          </a:prstGeom>
          <a:solidFill>
            <a:schemeClr val="bg2"/>
          </a:solidFill>
          <a:ln>
            <a:noFill/>
          </a:ln>
          <a:effectLst>
            <a:outerShdw blurRad="50800" dist="38100" dir="5400000" algn="t" rotWithShape="0">
              <a:prstClr val="black">
                <a:alpha val="40000"/>
              </a:prstClr>
            </a:outerShdw>
          </a:effectLst>
        </p:spPr>
        <p:txBody>
          <a:bodyPr wrap="square">
            <a:spAutoFit/>
            <a:scene3d>
              <a:camera prst="orthographicFront"/>
              <a:lightRig rig="soft" dir="t">
                <a:rot lat="0" lon="0" rev="15600000"/>
              </a:lightRig>
            </a:scene3d>
            <a:sp3d extrusionH="57150" prstMaterial="softEdge">
              <a:bevelT w="25400" h="38100"/>
            </a:sp3d>
          </a:bodyPr>
          <a:lstStyle/>
          <a:p>
            <a:r>
              <a:rPr lang="en-US" sz="3600" b="1" i="1" dirty="0">
                <a:ln/>
                <a:solidFill>
                  <a:schemeClr val="accent4"/>
                </a:solidFill>
                <a:latin typeface="Arial" panose="020B0604020202020204" pitchFamily="34" charset="0"/>
                <a:cs typeface="Arial" panose="020B0604020202020204" pitchFamily="34" charset="0"/>
              </a:rPr>
              <a:t>                          </a:t>
            </a:r>
            <a:endParaRPr lang="en-US" sz="3600" b="1" dirty="0">
              <a:ln/>
              <a:solidFill>
                <a:schemeClr val="accent6">
                  <a:lumMod val="50000"/>
                </a:schemeClr>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recycle (v): </a:t>
            </a:r>
            <a:r>
              <a:rPr lang="en-US" sz="36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tái</a:t>
            </a:r>
            <a:r>
              <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chế</a:t>
            </a:r>
            <a:endPar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raise (v): </a:t>
            </a:r>
            <a:r>
              <a:rPr lang="en-US" sz="36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gây</a:t>
            </a:r>
            <a:r>
              <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quỹ</a:t>
            </a:r>
            <a:endPar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donate (v): </a:t>
            </a:r>
            <a:r>
              <a:rPr lang="en-US" sz="36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quyên</a:t>
            </a:r>
            <a:r>
              <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góp</a:t>
            </a:r>
            <a:endPar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clean up: </a:t>
            </a:r>
            <a:r>
              <a:rPr lang="en-US" sz="36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làm</a:t>
            </a:r>
            <a:r>
              <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6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sạch</a:t>
            </a:r>
            <a:endPar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Plant : (v): </a:t>
            </a:r>
            <a:r>
              <a:rPr lang="en-US" sz="36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trồng</a:t>
            </a:r>
            <a:endParaRPr lang="en-US"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A23608-6D35-4316-8AB1-8D9D57D574BB}"/>
              </a:ext>
            </a:extLst>
          </p:cNvPr>
          <p:cNvSpPr txBox="1"/>
          <p:nvPr/>
        </p:nvSpPr>
        <p:spPr>
          <a:xfrm>
            <a:off x="569928" y="1671161"/>
            <a:ext cx="7074122" cy="1415772"/>
          </a:xfrm>
          <a:prstGeom prst="rect">
            <a:avLst/>
          </a:prstGeom>
          <a:noFill/>
        </p:spPr>
        <p:txBody>
          <a:bodyPr wrap="square" rtlCol="0">
            <a:spAutoFit/>
          </a:bodyPr>
          <a:lstStyle/>
          <a:p>
            <a:r>
              <a:rPr lang="en-US" sz="4200" b="1" dirty="0">
                <a:latin typeface="Roboto" panose="02000000000000000000" pitchFamily="2" charset="0"/>
                <a:ea typeface="Roboto" panose="02000000000000000000" pitchFamily="2" charset="0"/>
              </a:rPr>
              <a:t>1. </a:t>
            </a:r>
            <a:r>
              <a:rPr lang="en-US" sz="4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recycle</a:t>
            </a:r>
          </a:p>
          <a:p>
            <a:endParaRPr lang="en-US" sz="4200" b="1" dirty="0">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A4B1EA85-854B-4F73-8B3D-AC70385346D3}"/>
              </a:ext>
            </a:extLst>
          </p:cNvPr>
          <p:cNvSpPr txBox="1"/>
          <p:nvPr/>
        </p:nvSpPr>
        <p:spPr>
          <a:xfrm>
            <a:off x="10466905" y="1439444"/>
            <a:ext cx="7260209" cy="830997"/>
          </a:xfrm>
          <a:prstGeom prst="rect">
            <a:avLst/>
          </a:prstGeom>
          <a:noFill/>
        </p:spPr>
        <p:txBody>
          <a:bodyPr wrap="square" rtlCol="0">
            <a:spAutoFit/>
          </a:bodyPr>
          <a:lstStyle/>
          <a:p>
            <a:r>
              <a:rPr lang="en-US" sz="4800" dirty="0" err="1">
                <a:latin typeface="+mj-lt"/>
              </a:rPr>
              <a:t>Tái</a:t>
            </a:r>
            <a:r>
              <a:rPr lang="en-US" sz="4800" dirty="0">
                <a:latin typeface="+mj-lt"/>
              </a:rPr>
              <a:t> </a:t>
            </a:r>
            <a:r>
              <a:rPr lang="en-US" sz="4800" dirty="0" err="1">
                <a:latin typeface="+mj-lt"/>
              </a:rPr>
              <a:t>chế</a:t>
            </a:r>
            <a:endParaRPr lang="en-US" sz="4800" dirty="0">
              <a:latin typeface="+mj-lt"/>
            </a:endParaRPr>
          </a:p>
        </p:txBody>
      </p:sp>
      <p:sp>
        <p:nvSpPr>
          <p:cNvPr id="34" name="TextBox 33">
            <a:extLst>
              <a:ext uri="{FF2B5EF4-FFF2-40B4-BE49-F238E27FC236}">
                <a16:creationId xmlns:a16="http://schemas.microsoft.com/office/drawing/2014/main" id="{07D96200-ED0C-4B9B-AB8E-ED5FB244EF2F}"/>
              </a:ext>
            </a:extLst>
          </p:cNvPr>
          <p:cNvSpPr txBox="1"/>
          <p:nvPr/>
        </p:nvSpPr>
        <p:spPr>
          <a:xfrm>
            <a:off x="601958" y="2691622"/>
            <a:ext cx="7074122"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2.raise</a:t>
            </a:r>
            <a:endParaRPr lang="en-US" sz="4200" b="1" dirty="0">
              <a:latin typeface="Roboto" panose="02000000000000000000" pitchFamily="2" charset="0"/>
              <a:ea typeface="Roboto" panose="02000000000000000000" pitchFamily="2" charset="0"/>
            </a:endParaRPr>
          </a:p>
        </p:txBody>
      </p:sp>
      <p:sp>
        <p:nvSpPr>
          <p:cNvPr id="35" name="TextBox 34">
            <a:extLst>
              <a:ext uri="{FF2B5EF4-FFF2-40B4-BE49-F238E27FC236}">
                <a16:creationId xmlns:a16="http://schemas.microsoft.com/office/drawing/2014/main" id="{7E70C5D4-C878-42A0-96A0-0AE1B097E328}"/>
              </a:ext>
            </a:extLst>
          </p:cNvPr>
          <p:cNvSpPr txBox="1"/>
          <p:nvPr/>
        </p:nvSpPr>
        <p:spPr>
          <a:xfrm>
            <a:off x="631573" y="3729751"/>
            <a:ext cx="551710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3. plant</a:t>
            </a:r>
            <a:endParaRPr lang="en-US" sz="4200" b="1" dirty="0">
              <a:latin typeface="Roboto" panose="02000000000000000000" pitchFamily="2" charset="0"/>
              <a:ea typeface="Roboto" panose="02000000000000000000" pitchFamily="2" charset="0"/>
            </a:endParaRPr>
          </a:p>
        </p:txBody>
      </p:sp>
      <p:sp>
        <p:nvSpPr>
          <p:cNvPr id="36" name="TextBox 35">
            <a:extLst>
              <a:ext uri="{FF2B5EF4-FFF2-40B4-BE49-F238E27FC236}">
                <a16:creationId xmlns:a16="http://schemas.microsoft.com/office/drawing/2014/main" id="{98D25A7C-CD00-43DB-996E-4DF22181507C}"/>
              </a:ext>
            </a:extLst>
          </p:cNvPr>
          <p:cNvSpPr txBox="1"/>
          <p:nvPr/>
        </p:nvSpPr>
        <p:spPr>
          <a:xfrm>
            <a:off x="617456" y="4669357"/>
            <a:ext cx="518011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4. donate</a:t>
            </a:r>
            <a:endParaRPr lang="en-US" sz="4200" b="1" dirty="0">
              <a:latin typeface="Roboto" panose="02000000000000000000" pitchFamily="2" charset="0"/>
              <a:ea typeface="Roboto" panose="02000000000000000000" pitchFamily="2" charset="0"/>
            </a:endParaRPr>
          </a:p>
        </p:txBody>
      </p:sp>
      <p:sp>
        <p:nvSpPr>
          <p:cNvPr id="37" name="TextBox 36">
            <a:extLst>
              <a:ext uri="{FF2B5EF4-FFF2-40B4-BE49-F238E27FC236}">
                <a16:creationId xmlns:a16="http://schemas.microsoft.com/office/drawing/2014/main" id="{53B56A18-BABF-43A8-9FAD-D870DAB59E14}"/>
              </a:ext>
            </a:extLst>
          </p:cNvPr>
          <p:cNvSpPr txBox="1"/>
          <p:nvPr/>
        </p:nvSpPr>
        <p:spPr>
          <a:xfrm>
            <a:off x="609600" y="5676900"/>
            <a:ext cx="6499882"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5. clean up</a:t>
            </a:r>
            <a:endParaRPr lang="en-US" sz="4200" b="1" dirty="0">
              <a:latin typeface="Roboto" panose="02000000000000000000" pitchFamily="2" charset="0"/>
              <a:ea typeface="Roboto" panose="02000000000000000000" pitchFamily="2" charset="0"/>
            </a:endParaRPr>
          </a:p>
        </p:txBody>
      </p:sp>
      <p:sp>
        <p:nvSpPr>
          <p:cNvPr id="40" name="TextBox 39">
            <a:extLst>
              <a:ext uri="{FF2B5EF4-FFF2-40B4-BE49-F238E27FC236}">
                <a16:creationId xmlns:a16="http://schemas.microsoft.com/office/drawing/2014/main" id="{86A31E7C-8A3B-43F9-BB55-EA2AC5E676E9}"/>
              </a:ext>
            </a:extLst>
          </p:cNvPr>
          <p:cNvSpPr txBox="1"/>
          <p:nvPr/>
        </p:nvSpPr>
        <p:spPr>
          <a:xfrm>
            <a:off x="10466905" y="2499704"/>
            <a:ext cx="7215353" cy="830997"/>
          </a:xfrm>
          <a:prstGeom prst="rect">
            <a:avLst/>
          </a:prstGeom>
          <a:noFill/>
        </p:spPr>
        <p:txBody>
          <a:bodyPr wrap="square" rtlCol="0">
            <a:spAutoFit/>
          </a:bodyPr>
          <a:lstStyle/>
          <a:p>
            <a:r>
              <a:rPr lang="en-US" sz="4800" dirty="0" err="1">
                <a:latin typeface="+mj-lt"/>
              </a:rPr>
              <a:t>gây</a:t>
            </a:r>
            <a:r>
              <a:rPr lang="en-US" sz="4800" dirty="0">
                <a:latin typeface="+mj-lt"/>
              </a:rPr>
              <a:t> </a:t>
            </a:r>
            <a:r>
              <a:rPr lang="en-US" sz="4800" dirty="0" err="1">
                <a:latin typeface="+mj-lt"/>
              </a:rPr>
              <a:t>quỹ</a:t>
            </a:r>
            <a:r>
              <a:rPr lang="en-US" sz="4800" dirty="0">
                <a:latin typeface="+mj-lt"/>
              </a:rPr>
              <a:t>,  </a:t>
            </a:r>
            <a:r>
              <a:rPr lang="en-US" sz="4800" dirty="0" err="1">
                <a:latin typeface="+mj-lt"/>
              </a:rPr>
              <a:t>quyên</a:t>
            </a:r>
            <a:r>
              <a:rPr lang="en-US" sz="4800" dirty="0">
                <a:latin typeface="+mj-lt"/>
              </a:rPr>
              <a:t> </a:t>
            </a:r>
            <a:r>
              <a:rPr lang="en-US" sz="4800" dirty="0" err="1">
                <a:latin typeface="+mj-lt"/>
              </a:rPr>
              <a:t>góp</a:t>
            </a:r>
            <a:endParaRPr lang="en-US" sz="4800" dirty="0">
              <a:latin typeface="+mj-lt"/>
            </a:endParaRPr>
          </a:p>
        </p:txBody>
      </p:sp>
      <p:sp>
        <p:nvSpPr>
          <p:cNvPr id="41" name="TextBox 40">
            <a:extLst>
              <a:ext uri="{FF2B5EF4-FFF2-40B4-BE49-F238E27FC236}">
                <a16:creationId xmlns:a16="http://schemas.microsoft.com/office/drawing/2014/main" id="{4B701793-4996-4FD8-9DD0-044D0B3130F2}"/>
              </a:ext>
            </a:extLst>
          </p:cNvPr>
          <p:cNvSpPr txBox="1"/>
          <p:nvPr/>
        </p:nvSpPr>
        <p:spPr>
          <a:xfrm>
            <a:off x="10466905" y="3559964"/>
            <a:ext cx="7215353" cy="830997"/>
          </a:xfrm>
          <a:prstGeom prst="rect">
            <a:avLst/>
          </a:prstGeom>
          <a:noFill/>
        </p:spPr>
        <p:txBody>
          <a:bodyPr wrap="square" rtlCol="0">
            <a:spAutoFit/>
          </a:bodyPr>
          <a:lstStyle/>
          <a:p>
            <a:r>
              <a:rPr lang="en-US" sz="4800" dirty="0" err="1">
                <a:latin typeface="+mj-lt"/>
              </a:rPr>
              <a:t>trồng</a:t>
            </a:r>
            <a:endParaRPr lang="en-US" sz="4800" dirty="0">
              <a:latin typeface="+mj-lt"/>
            </a:endParaRPr>
          </a:p>
        </p:txBody>
      </p:sp>
      <p:sp>
        <p:nvSpPr>
          <p:cNvPr id="42" name="TextBox 41">
            <a:extLst>
              <a:ext uri="{FF2B5EF4-FFF2-40B4-BE49-F238E27FC236}">
                <a16:creationId xmlns:a16="http://schemas.microsoft.com/office/drawing/2014/main" id="{75A1EA0B-9588-421B-AEC0-B2DCC6DD0BE9}"/>
              </a:ext>
            </a:extLst>
          </p:cNvPr>
          <p:cNvSpPr txBox="1"/>
          <p:nvPr/>
        </p:nvSpPr>
        <p:spPr>
          <a:xfrm>
            <a:off x="10466905" y="4620224"/>
            <a:ext cx="6400964" cy="830997"/>
          </a:xfrm>
          <a:prstGeom prst="rect">
            <a:avLst/>
          </a:prstGeom>
          <a:noFill/>
        </p:spPr>
        <p:txBody>
          <a:bodyPr wrap="square" rtlCol="0">
            <a:spAutoFit/>
          </a:bodyPr>
          <a:lstStyle/>
          <a:p>
            <a:r>
              <a:rPr lang="en-US" sz="4800" dirty="0" err="1">
                <a:latin typeface="+mj-lt"/>
              </a:rPr>
              <a:t>hiến</a:t>
            </a:r>
            <a:r>
              <a:rPr lang="en-US" sz="4800" dirty="0">
                <a:latin typeface="+mj-lt"/>
              </a:rPr>
              <a:t>, </a:t>
            </a:r>
            <a:r>
              <a:rPr lang="en-US" sz="4800" dirty="0" err="1">
                <a:latin typeface="+mj-lt"/>
              </a:rPr>
              <a:t>tặng</a:t>
            </a:r>
            <a:endParaRPr lang="en-US" sz="4800" dirty="0">
              <a:latin typeface="+mj-lt"/>
            </a:endParaRPr>
          </a:p>
        </p:txBody>
      </p:sp>
      <p:sp>
        <p:nvSpPr>
          <p:cNvPr id="44" name="TextBox 43">
            <a:extLst>
              <a:ext uri="{FF2B5EF4-FFF2-40B4-BE49-F238E27FC236}">
                <a16:creationId xmlns:a16="http://schemas.microsoft.com/office/drawing/2014/main" id="{827D4CB2-DD2B-443C-B48E-D1CC1CB05306}"/>
              </a:ext>
            </a:extLst>
          </p:cNvPr>
          <p:cNvSpPr txBox="1"/>
          <p:nvPr/>
        </p:nvSpPr>
        <p:spPr>
          <a:xfrm>
            <a:off x="10287000" y="5600700"/>
            <a:ext cx="8304126" cy="830997"/>
          </a:xfrm>
          <a:prstGeom prst="rect">
            <a:avLst/>
          </a:prstGeom>
          <a:noFill/>
        </p:spPr>
        <p:txBody>
          <a:bodyPr wrap="square" rtlCol="0">
            <a:spAutoFit/>
          </a:bodyPr>
          <a:lstStyle/>
          <a:p>
            <a:r>
              <a:rPr lang="en-US" sz="4800" dirty="0" err="1">
                <a:latin typeface="+mj-lt"/>
              </a:rPr>
              <a:t>làm</a:t>
            </a:r>
            <a:r>
              <a:rPr lang="en-US" sz="4800" dirty="0">
                <a:latin typeface="+mj-lt"/>
              </a:rPr>
              <a:t> </a:t>
            </a:r>
            <a:r>
              <a:rPr lang="en-US" sz="4800" dirty="0" err="1">
                <a:latin typeface="+mj-lt"/>
              </a:rPr>
              <a:t>sạch</a:t>
            </a:r>
            <a:endParaRPr lang="en-US" sz="4800" dirty="0">
              <a:latin typeface="+mj-lt"/>
            </a:endParaRPr>
          </a:p>
        </p:txBody>
      </p:sp>
      <p:sp>
        <p:nvSpPr>
          <p:cNvPr id="3" name="TextBox 2">
            <a:extLst>
              <a:ext uri="{FF2B5EF4-FFF2-40B4-BE49-F238E27FC236}">
                <a16:creationId xmlns:a16="http://schemas.microsoft.com/office/drawing/2014/main" id="{F66FBC45-A05D-40F3-BC91-6655153E6F79}"/>
              </a:ext>
            </a:extLst>
          </p:cNvPr>
          <p:cNvSpPr txBox="1"/>
          <p:nvPr/>
        </p:nvSpPr>
        <p:spPr>
          <a:xfrm>
            <a:off x="5509014" y="543821"/>
            <a:ext cx="7672388" cy="923330"/>
          </a:xfrm>
          <a:prstGeom prst="rect">
            <a:avLst/>
          </a:prstGeom>
          <a:noFill/>
        </p:spPr>
        <p:txBody>
          <a:bodyPr wrap="square" rtlCol="0">
            <a:spAutoFit/>
          </a:bodyPr>
          <a:lstStyle/>
          <a:p>
            <a:r>
              <a:rPr lang="en-US" sz="5400" b="1" dirty="0">
                <a:solidFill>
                  <a:schemeClr val="accent2">
                    <a:lumMod val="75000"/>
                  </a:schemeClr>
                </a:solidFill>
              </a:rPr>
              <a:t>CHECKING MEMORY</a:t>
            </a:r>
          </a:p>
        </p:txBody>
      </p:sp>
      <p:pic>
        <p:nvPicPr>
          <p:cNvPr id="24" name="Picture 23" descr="Logo, company name&#10;&#10;Description automatically generated">
            <a:extLst>
              <a:ext uri="{FF2B5EF4-FFF2-40B4-BE49-F238E27FC236}">
                <a16:creationId xmlns:a16="http://schemas.microsoft.com/office/drawing/2014/main" id="{B726F4C8-253A-4E1D-93F9-EA438DF679DD}"/>
              </a:ext>
            </a:extLst>
          </p:cNvPr>
          <p:cNvPicPr>
            <a:picLocks noChangeAspect="1"/>
          </p:cNvPicPr>
          <p:nvPr/>
        </p:nvPicPr>
        <p:blipFill rotWithShape="1">
          <a:blip r:embed="rId2">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25" name="TextBox 24">
            <a:extLst>
              <a:ext uri="{FF2B5EF4-FFF2-40B4-BE49-F238E27FC236}">
                <a16:creationId xmlns:a16="http://schemas.microsoft.com/office/drawing/2014/main" id="{B51724A5-98D7-4B11-9F27-D37EE38F0AE0}"/>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7" name="Hộp Văn bản 16">
            <a:extLst>
              <a:ext uri="{FF2B5EF4-FFF2-40B4-BE49-F238E27FC236}">
                <a16:creationId xmlns:a16="http://schemas.microsoft.com/office/drawing/2014/main" id="{65C93D99-4965-491E-B5C5-5801797295FF}"/>
              </a:ext>
            </a:extLst>
          </p:cNvPr>
          <p:cNvSpPr txBox="1"/>
          <p:nvPr/>
        </p:nvSpPr>
        <p:spPr>
          <a:xfrm>
            <a:off x="5410200" y="1562100"/>
            <a:ext cx="3733800" cy="830997"/>
          </a:xfrm>
          <a:prstGeom prst="rect">
            <a:avLst/>
          </a:prstGeom>
          <a:noFill/>
        </p:spPr>
        <p:txBody>
          <a:bodyPr wrap="square">
            <a:spAutoFit/>
          </a:bodyPr>
          <a:lstStyle/>
          <a:p>
            <a:r>
              <a:rPr lang="en-US" sz="4800" dirty="0">
                <a:solidFill>
                  <a:srgbClr val="FF0000"/>
                </a:solidFill>
                <a:latin typeface="Arial" panose="020B0604020202020204" pitchFamily="34" charset="0"/>
                <a:cs typeface="Arial" panose="020B0604020202020204" pitchFamily="34" charset="0"/>
              </a:rPr>
              <a:t>/ˌ</a:t>
            </a:r>
            <a:r>
              <a:rPr lang="en-US" sz="4800" dirty="0" err="1">
                <a:solidFill>
                  <a:srgbClr val="FF0000"/>
                </a:solidFill>
                <a:latin typeface="Arial" panose="020B0604020202020204" pitchFamily="34" charset="0"/>
                <a:cs typeface="Arial" panose="020B0604020202020204" pitchFamily="34" charset="0"/>
              </a:rPr>
              <a:t>ri</a:t>
            </a:r>
            <a:r>
              <a:rPr lang="en-US" sz="4800" dirty="0">
                <a:solidFill>
                  <a:srgbClr val="FF0000"/>
                </a:solidFill>
                <a:latin typeface="Arial" panose="020B0604020202020204" pitchFamily="34" charset="0"/>
                <a:cs typeface="Arial" panose="020B0604020202020204" pitchFamily="34" charset="0"/>
              </a:rPr>
              <a:t>ːˈ</a:t>
            </a:r>
            <a:r>
              <a:rPr lang="en-US" sz="4800" dirty="0" err="1">
                <a:solidFill>
                  <a:srgbClr val="FF0000"/>
                </a:solidFill>
                <a:latin typeface="Arial" panose="020B0604020202020204" pitchFamily="34" charset="0"/>
                <a:cs typeface="Arial" panose="020B0604020202020204" pitchFamily="34" charset="0"/>
              </a:rPr>
              <a:t>saɪkəl</a:t>
            </a:r>
            <a:r>
              <a:rPr lang="en-US" sz="4800" dirty="0">
                <a:solidFill>
                  <a:srgbClr val="FF0000"/>
                </a:solidFill>
                <a:latin typeface="Arial" panose="020B0604020202020204" pitchFamily="34" charset="0"/>
                <a:cs typeface="Arial" panose="020B0604020202020204" pitchFamily="34" charset="0"/>
              </a:rPr>
              <a:t> /</a:t>
            </a:r>
          </a:p>
        </p:txBody>
      </p:sp>
      <p:sp>
        <p:nvSpPr>
          <p:cNvPr id="18" name="Hộp Văn bản 17">
            <a:extLst>
              <a:ext uri="{FF2B5EF4-FFF2-40B4-BE49-F238E27FC236}">
                <a16:creationId xmlns:a16="http://schemas.microsoft.com/office/drawing/2014/main" id="{002B1C14-329C-4F68-8D1E-6497AD264F35}"/>
              </a:ext>
            </a:extLst>
          </p:cNvPr>
          <p:cNvSpPr txBox="1"/>
          <p:nvPr/>
        </p:nvSpPr>
        <p:spPr>
          <a:xfrm>
            <a:off x="5791200" y="2400300"/>
            <a:ext cx="2133600" cy="830997"/>
          </a:xfrm>
          <a:prstGeom prst="rect">
            <a:avLst/>
          </a:prstGeom>
          <a:noFill/>
        </p:spPr>
        <p:txBody>
          <a:bodyPr wrap="square">
            <a:spAutoFit/>
          </a:bodyPr>
          <a:lstStyle/>
          <a:p>
            <a:r>
              <a:rPr lang="en-US" sz="4800" dirty="0">
                <a:solidFill>
                  <a:srgbClr val="FF0000"/>
                </a:solidFill>
                <a:latin typeface="Calibri (body)"/>
              </a:rPr>
              <a:t>/</a:t>
            </a:r>
            <a:r>
              <a:rPr lang="en-US" sz="4800" dirty="0" err="1">
                <a:solidFill>
                  <a:srgbClr val="FF0000"/>
                </a:solidFill>
                <a:latin typeface="Calibri (body)"/>
              </a:rPr>
              <a:t>reɪz</a:t>
            </a:r>
            <a:r>
              <a:rPr lang="en-US" sz="4800" dirty="0">
                <a:solidFill>
                  <a:srgbClr val="FF0000"/>
                </a:solidFill>
                <a:latin typeface="Calibri (body)"/>
              </a:rPr>
              <a:t> ˈ/</a:t>
            </a:r>
            <a:endParaRPr lang="en-US" sz="4800" dirty="0"/>
          </a:p>
        </p:txBody>
      </p:sp>
      <p:sp>
        <p:nvSpPr>
          <p:cNvPr id="20" name="Hộp Văn bản 19">
            <a:extLst>
              <a:ext uri="{FF2B5EF4-FFF2-40B4-BE49-F238E27FC236}">
                <a16:creationId xmlns:a16="http://schemas.microsoft.com/office/drawing/2014/main" id="{B31D4D59-DCEA-426C-B2A9-219E1603861A}"/>
              </a:ext>
            </a:extLst>
          </p:cNvPr>
          <p:cNvSpPr txBox="1"/>
          <p:nvPr/>
        </p:nvSpPr>
        <p:spPr>
          <a:xfrm>
            <a:off x="5715000" y="3314700"/>
            <a:ext cx="2819400" cy="830997"/>
          </a:xfrm>
          <a:prstGeom prst="rect">
            <a:avLst/>
          </a:prstGeom>
          <a:noFill/>
        </p:spPr>
        <p:txBody>
          <a:bodyPr wrap="square">
            <a:spAutoFit/>
          </a:bodyPr>
          <a:lstStyle/>
          <a:p>
            <a:r>
              <a:rPr lang="en-US" sz="4800" dirty="0">
                <a:solidFill>
                  <a:srgbClr val="FF0000"/>
                </a:solidFill>
                <a:latin typeface="Calibri (body)"/>
              </a:rPr>
              <a:t>/</a:t>
            </a:r>
            <a:r>
              <a:rPr lang="en-US" sz="4800" dirty="0" err="1">
                <a:solidFill>
                  <a:srgbClr val="FF0000"/>
                </a:solidFill>
                <a:latin typeface="Calibri (body)"/>
              </a:rPr>
              <a:t>plænt</a:t>
            </a:r>
            <a:r>
              <a:rPr lang="en-US" sz="4800" dirty="0">
                <a:solidFill>
                  <a:srgbClr val="FF0000"/>
                </a:solidFill>
                <a:latin typeface="Calibri (body)"/>
              </a:rPr>
              <a:t>/ </a:t>
            </a:r>
            <a:endParaRPr lang="en-US" sz="4800" dirty="0"/>
          </a:p>
        </p:txBody>
      </p:sp>
      <p:sp>
        <p:nvSpPr>
          <p:cNvPr id="22" name="Hộp Văn bản 21">
            <a:extLst>
              <a:ext uri="{FF2B5EF4-FFF2-40B4-BE49-F238E27FC236}">
                <a16:creationId xmlns:a16="http://schemas.microsoft.com/office/drawing/2014/main" id="{ED984C0F-C628-446C-8C7A-81D94D237A55}"/>
              </a:ext>
            </a:extLst>
          </p:cNvPr>
          <p:cNvSpPr txBox="1"/>
          <p:nvPr/>
        </p:nvSpPr>
        <p:spPr>
          <a:xfrm>
            <a:off x="5638800" y="4457700"/>
            <a:ext cx="3657600" cy="830997"/>
          </a:xfrm>
          <a:prstGeom prst="rect">
            <a:avLst/>
          </a:prstGeom>
          <a:noFill/>
        </p:spPr>
        <p:txBody>
          <a:bodyPr wrap="square">
            <a:spAutoFit/>
          </a:bodyPr>
          <a:lstStyle/>
          <a:p>
            <a:r>
              <a:rPr lang="en-US" sz="4800" dirty="0">
                <a:solidFill>
                  <a:srgbClr val="FF0000"/>
                </a:solidFill>
              </a:rPr>
              <a:t>/ˈ</a:t>
            </a:r>
            <a:r>
              <a:rPr lang="en-US" sz="4800" dirty="0" err="1">
                <a:solidFill>
                  <a:srgbClr val="FF0000"/>
                </a:solidFill>
              </a:rPr>
              <a:t>doʊneɪt</a:t>
            </a:r>
            <a:r>
              <a:rPr lang="en-US" sz="4800" dirty="0">
                <a:solidFill>
                  <a:srgbClr val="FF0000"/>
                </a:solidFill>
              </a:rPr>
              <a:t>/ </a:t>
            </a:r>
            <a:endParaRPr lang="en-US" sz="4800" dirty="0"/>
          </a:p>
        </p:txBody>
      </p:sp>
      <p:sp>
        <p:nvSpPr>
          <p:cNvPr id="23" name="Hộp Văn bản 22">
            <a:extLst>
              <a:ext uri="{FF2B5EF4-FFF2-40B4-BE49-F238E27FC236}">
                <a16:creationId xmlns:a16="http://schemas.microsoft.com/office/drawing/2014/main" id="{A846A5FB-6CAE-495B-8116-36378C28143C}"/>
              </a:ext>
            </a:extLst>
          </p:cNvPr>
          <p:cNvSpPr txBox="1"/>
          <p:nvPr/>
        </p:nvSpPr>
        <p:spPr>
          <a:xfrm>
            <a:off x="5791200" y="5600700"/>
            <a:ext cx="2514600" cy="769441"/>
          </a:xfrm>
          <a:prstGeom prst="rect">
            <a:avLst/>
          </a:prstGeom>
          <a:noFill/>
        </p:spPr>
        <p:txBody>
          <a:bodyPr wrap="square">
            <a:spAutoFit/>
          </a:bodyPr>
          <a:lstStyle/>
          <a:p>
            <a:r>
              <a:rPr lang="en-US" sz="4400" dirty="0">
                <a:solidFill>
                  <a:srgbClr val="FF0000"/>
                </a:solidFill>
              </a:rPr>
              <a:t>/</a:t>
            </a:r>
            <a:r>
              <a:rPr lang="en-US" sz="4400" dirty="0" err="1">
                <a:solidFill>
                  <a:srgbClr val="FF0000"/>
                </a:solidFill>
              </a:rPr>
              <a:t>kliːn</a:t>
            </a:r>
            <a:r>
              <a:rPr lang="en-US" sz="4400" dirty="0">
                <a:solidFill>
                  <a:srgbClr val="FF0000"/>
                </a:solidFill>
              </a:rPr>
              <a:t> </a:t>
            </a:r>
            <a:r>
              <a:rPr lang="en-US" sz="4400" dirty="0" err="1">
                <a:solidFill>
                  <a:srgbClr val="FF0000"/>
                </a:solidFill>
              </a:rPr>
              <a:t>ʌp</a:t>
            </a:r>
            <a:r>
              <a:rPr lang="en-US" sz="4400" dirty="0">
                <a:solidFill>
                  <a:srgbClr val="FF0000"/>
                </a:solidFill>
              </a:rPr>
              <a:t>/ </a:t>
            </a:r>
            <a:endParaRPr lang="en-US" sz="4400" dirty="0"/>
          </a:p>
        </p:txBody>
      </p:sp>
    </p:spTree>
    <p:extLst>
      <p:ext uri="{BB962C8B-B14F-4D97-AF65-F5344CB8AC3E}">
        <p14:creationId xmlns:p14="http://schemas.microsoft.com/office/powerpoint/2010/main" val="4009325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ppt_x"/>
                                          </p:val>
                                        </p:tav>
                                        <p:tav tm="100000">
                                          <p:val>
                                            <p:strVal val="#ppt_x"/>
                                          </p:val>
                                        </p:tav>
                                      </p:tavLst>
                                    </p:anim>
                                    <p:anim calcmode="lin" valueType="num">
                                      <p:cBhvr additive="base">
                                        <p:cTn id="8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34" grpId="0"/>
      <p:bldP spid="35" grpId="0"/>
      <p:bldP spid="36" grpId="0"/>
      <p:bldP spid="37" grpId="0"/>
      <p:bldP spid="40" grpId="0"/>
      <p:bldP spid="41" grpId="0"/>
      <p:bldP spid="42" grpId="0"/>
      <p:bldP spid="44" grpId="0"/>
      <p:bldP spid="17" grpId="0"/>
      <p:bldP spid="18" grpId="0"/>
      <p:bldP spid="20"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loseup of hands holding an open book">
            <a:extLst>
              <a:ext uri="{FF2B5EF4-FFF2-40B4-BE49-F238E27FC236}">
                <a16:creationId xmlns:a16="http://schemas.microsoft.com/office/drawing/2014/main" id="{9BC7C9AE-A1BA-D0FC-FA21-F660E9F472BF}"/>
              </a:ext>
            </a:extLst>
          </p:cNvPr>
          <p:cNvPicPr>
            <a:picLocks noChangeAspect="1"/>
          </p:cNvPicPr>
          <p:nvPr/>
        </p:nvPicPr>
        <p:blipFill rotWithShape="1">
          <a:blip r:embed="rId2"/>
          <a:srcRect b="15730"/>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7417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125211" y="-3"/>
            <a:ext cx="8162789"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C2D76D2-FEB0-483A-A4F1-41BCAE187D24}"/>
              </a:ext>
            </a:extLst>
          </p:cNvPr>
          <p:cNvSpPr/>
          <p:nvPr/>
        </p:nvSpPr>
        <p:spPr>
          <a:xfrm>
            <a:off x="11776546" y="949485"/>
            <a:ext cx="6093965" cy="156511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lvl="2">
              <a:lnSpc>
                <a:spcPct val="90000"/>
              </a:lnSpc>
              <a:spcBef>
                <a:spcPct val="0"/>
              </a:spcBef>
              <a:spcAft>
                <a:spcPts val="600"/>
              </a:spcAft>
            </a:pPr>
            <a:r>
              <a:rPr lang="en-US" sz="5400" b="1" dirty="0">
                <a:solidFill>
                  <a:schemeClr val="tx1"/>
                </a:solidFill>
                <a:latin typeface="+mj-lt"/>
                <a:ea typeface="+mj-ea"/>
                <a:cs typeface="+mj-cs"/>
              </a:rPr>
              <a:t>HOMEWORK</a:t>
            </a:r>
          </a:p>
        </p:txBody>
      </p:sp>
      <p:sp>
        <p:nvSpPr>
          <p:cNvPr id="6" name="Hộp Văn bản 5">
            <a:extLst>
              <a:ext uri="{FF2B5EF4-FFF2-40B4-BE49-F238E27FC236}">
                <a16:creationId xmlns:a16="http://schemas.microsoft.com/office/drawing/2014/main" id="{9C037D5E-45BC-4D60-85F8-E8F0C5959EA0}"/>
              </a:ext>
            </a:extLst>
          </p:cNvPr>
          <p:cNvSpPr txBox="1"/>
          <p:nvPr/>
        </p:nvSpPr>
        <p:spPr>
          <a:xfrm>
            <a:off x="11776546" y="2692798"/>
            <a:ext cx="6093963" cy="4131129"/>
          </a:xfrm>
          <a:prstGeom prst="rect">
            <a:avLst/>
          </a:prstGeom>
        </p:spPr>
        <p:txBody>
          <a:bodyPr vert="horz" lIns="91440" tIns="45720" rIns="91440" bIns="45720" rtlCol="0" anchor="t">
            <a:normAutofit/>
          </a:bodyPr>
          <a:lstStyle/>
          <a:p>
            <a:pPr marR="0">
              <a:lnSpc>
                <a:spcPct val="90000"/>
              </a:lnSpc>
              <a:spcBef>
                <a:spcPts val="0"/>
              </a:spcBef>
              <a:spcAft>
                <a:spcPts val="600"/>
              </a:spcAft>
            </a:pPr>
            <a:endParaRPr lang="en-US" sz="2700" dirty="0">
              <a:effectLst/>
            </a:endParaRPr>
          </a:p>
        </p:txBody>
      </p:sp>
      <p:sp>
        <p:nvSpPr>
          <p:cNvPr id="11" name="Hộp Văn bản 10">
            <a:extLst>
              <a:ext uri="{FF2B5EF4-FFF2-40B4-BE49-F238E27FC236}">
                <a16:creationId xmlns:a16="http://schemas.microsoft.com/office/drawing/2014/main" id="{C999AB31-B527-45EA-869F-409F5F0771A7}"/>
              </a:ext>
            </a:extLst>
          </p:cNvPr>
          <p:cNvSpPr txBox="1"/>
          <p:nvPr/>
        </p:nvSpPr>
        <p:spPr>
          <a:xfrm>
            <a:off x="10363200" y="2628900"/>
            <a:ext cx="7924800" cy="3982822"/>
          </a:xfrm>
          <a:prstGeom prst="rect">
            <a:avLst/>
          </a:prstGeom>
          <a:noFill/>
        </p:spPr>
        <p:txBody>
          <a:bodyPr wrap="square">
            <a:spAutoFit/>
          </a:bodyPr>
          <a:lstStyle/>
          <a:p>
            <a:pPr marL="571500" indent="-571500">
              <a:buFontTx/>
              <a:buChar char="-"/>
            </a:pPr>
            <a:r>
              <a:rPr lang="en-US" sz="3600" dirty="0">
                <a:solidFill>
                  <a:srgbClr val="0070C0"/>
                </a:solidFill>
                <a:latin typeface="Arial" panose="020B0604020202020204" pitchFamily="34" charset="0"/>
                <a:cs typeface="Arial" panose="020B0604020202020204" pitchFamily="34" charset="0"/>
              </a:rPr>
              <a:t>Practice the vocabularies and make sentences using them. </a:t>
            </a:r>
          </a:p>
          <a:p>
            <a:pPr marL="571500" indent="-571500">
              <a:buFontTx/>
              <a:buChar char="-"/>
            </a:pPr>
            <a:r>
              <a:rPr lang="en-US" sz="3600" dirty="0">
                <a:solidFill>
                  <a:srgbClr val="0070C0"/>
                </a:solidFill>
                <a:latin typeface="Arial" panose="020B0604020202020204" pitchFamily="34" charset="0"/>
                <a:cs typeface="Arial" panose="020B0604020202020204" pitchFamily="34" charset="0"/>
              </a:rPr>
              <a:t>Do the Listening exercise on page 22 WB.</a:t>
            </a:r>
          </a:p>
          <a:p>
            <a:pPr marL="571500" indent="-571500">
              <a:buFontTx/>
              <a:buChar char="-"/>
            </a:pPr>
            <a:r>
              <a:rPr lang="en-US" sz="3600" dirty="0">
                <a:solidFill>
                  <a:srgbClr val="0070C0"/>
                </a:solidFill>
                <a:latin typeface="Arial" panose="020B0604020202020204" pitchFamily="34" charset="0"/>
                <a:cs typeface="Arial" panose="020B0604020202020204" pitchFamily="34" charset="0"/>
              </a:rPr>
              <a:t>Prepare the next lesson (page 32 SB).</a:t>
            </a:r>
          </a:p>
          <a:p>
            <a:pPr marL="571500" indent="-571500">
              <a:lnSpc>
                <a:spcPct val="150000"/>
              </a:lnSpc>
              <a:buFontTx/>
              <a:buChar char="-"/>
            </a:pP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13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39091-969E-4373-B714-8F44BDED342F}"/>
              </a:ext>
            </a:extLst>
          </p:cNvPr>
          <p:cNvSpPr/>
          <p:nvPr/>
        </p:nvSpPr>
        <p:spPr>
          <a:xfrm>
            <a:off x="1219201" y="3261361"/>
            <a:ext cx="7746299" cy="3711650"/>
          </a:xfrm>
          <a:prstGeom prst="roundRect">
            <a:avLst/>
          </a:prstGeom>
          <a:solidFill>
            <a:schemeClr val="accent4">
              <a:lumMod val="60000"/>
              <a:lumOff val="4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137160" tIns="68580" rIns="137160" bIns="68580" rtlCol="0" anchor="t">
            <a:normAutofit fontScale="92500" lnSpcReduction="10000"/>
          </a:bodyPr>
          <a:lstStyle/>
          <a:p>
            <a:pPr>
              <a:lnSpc>
                <a:spcPct val="90000"/>
              </a:lnSpc>
              <a:spcBef>
                <a:spcPct val="0"/>
              </a:spcBef>
              <a:spcAft>
                <a:spcPts val="900"/>
              </a:spcAft>
            </a:pPr>
            <a:endParaRPr lang="en-US" sz="8100" b="1">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900"/>
              </a:spcAft>
            </a:pPr>
            <a:r>
              <a:rPr lang="en-US" sz="8100" b="1">
                <a:solidFill>
                  <a:schemeClr val="tx1"/>
                </a:solidFill>
                <a:effectLst>
                  <a:glow rad="228600">
                    <a:schemeClr val="accent2">
                      <a:satMod val="175000"/>
                      <a:alpha val="40000"/>
                    </a:schemeClr>
                  </a:glow>
                </a:effectLst>
                <a:latin typeface="+mj-lt"/>
                <a:ea typeface="+mj-ea"/>
                <a:cs typeface="+mj-cs"/>
              </a:rPr>
              <a:t>   </a:t>
            </a:r>
            <a:r>
              <a:rPr lang="en-US" sz="8700" b="1">
                <a:solidFill>
                  <a:schemeClr val="bg1"/>
                </a:solidFill>
                <a:effectLst>
                  <a:glow rad="228600">
                    <a:schemeClr val="accent2">
                      <a:satMod val="175000"/>
                      <a:alpha val="40000"/>
                    </a:schemeClr>
                  </a:glow>
                </a:effectLst>
                <a:latin typeface="+mj-lt"/>
                <a:ea typeface="+mj-ea"/>
                <a:cs typeface="+mj-cs"/>
              </a:rPr>
              <a:t>LESSON 4</a:t>
            </a:r>
          </a:p>
          <a:p>
            <a:pPr>
              <a:lnSpc>
                <a:spcPct val="90000"/>
              </a:lnSpc>
              <a:spcBef>
                <a:spcPct val="0"/>
              </a:spcBef>
              <a:spcAft>
                <a:spcPts val="900"/>
              </a:spcAft>
            </a:pPr>
            <a:r>
              <a:rPr lang="en-US" sz="8100" b="1">
                <a:solidFill>
                  <a:schemeClr val="bg1"/>
                </a:solidFill>
                <a:effectLst>
                  <a:glow rad="228600">
                    <a:schemeClr val="accent2">
                      <a:satMod val="175000"/>
                      <a:alpha val="40000"/>
                    </a:schemeClr>
                  </a:glow>
                </a:effectLst>
                <a:latin typeface="+mj-lt"/>
                <a:ea typeface="+mj-ea"/>
                <a:cs typeface="+mj-cs"/>
              </a:rPr>
              <a:t> </a:t>
            </a:r>
          </a:p>
        </p:txBody>
      </p:sp>
      <p:pic>
        <p:nvPicPr>
          <p:cNvPr id="5" name="Picture 9">
            <a:extLst>
              <a:ext uri="{FF2B5EF4-FFF2-40B4-BE49-F238E27FC236}">
                <a16:creationId xmlns:a16="http://schemas.microsoft.com/office/drawing/2014/main" id="{22CC5540-88DF-4A9E-81EE-669110F32A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581527" y="2102980"/>
            <a:ext cx="6487274" cy="2026451"/>
          </a:xfrm>
          <a:prstGeom prst="rect">
            <a:avLst/>
          </a:prstGeom>
        </p:spPr>
      </p:pic>
      <p:sp>
        <p:nvSpPr>
          <p:cNvPr id="7" name="TextBox 6">
            <a:extLst>
              <a:ext uri="{FF2B5EF4-FFF2-40B4-BE49-F238E27FC236}">
                <a16:creationId xmlns:a16="http://schemas.microsoft.com/office/drawing/2014/main" id="{0D871C71-D0E2-4614-8FEF-8B704EC16BBC}"/>
              </a:ext>
            </a:extLst>
          </p:cNvPr>
          <p:cNvSpPr txBox="1"/>
          <p:nvPr/>
        </p:nvSpPr>
        <p:spPr>
          <a:xfrm>
            <a:off x="12159507" y="2723789"/>
            <a:ext cx="5260473" cy="738664"/>
          </a:xfrm>
          <a:prstGeom prst="rect">
            <a:avLst/>
          </a:prstGeom>
          <a:noFill/>
        </p:spPr>
        <p:txBody>
          <a:bodyPr wrap="square" rtlCol="0">
            <a:spAutoFit/>
          </a:bodyPr>
          <a:lstStyle/>
          <a:p>
            <a:r>
              <a:rPr lang="en-US" sz="4200" b="1">
                <a:solidFill>
                  <a:schemeClr val="bg2">
                    <a:lumMod val="10000"/>
                  </a:schemeClr>
                </a:solidFill>
                <a:effectLst>
                  <a:glow rad="228600">
                    <a:schemeClr val="accent4">
                      <a:satMod val="175000"/>
                      <a:alpha val="40000"/>
                    </a:schemeClr>
                  </a:glow>
                </a:effectLst>
              </a:rPr>
              <a:t>NEW WORDS</a:t>
            </a:r>
          </a:p>
        </p:txBody>
      </p:sp>
      <p:pic>
        <p:nvPicPr>
          <p:cNvPr id="11" name="Picture 17">
            <a:extLst>
              <a:ext uri="{FF2B5EF4-FFF2-40B4-BE49-F238E27FC236}">
                <a16:creationId xmlns:a16="http://schemas.microsoft.com/office/drawing/2014/main" id="{6408DC38-B82B-4542-8AE0-C6966B8271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367685">
            <a:off x="6107725" y="3232758"/>
            <a:ext cx="3793496" cy="1193226"/>
          </a:xfrm>
          <a:prstGeom prst="rect">
            <a:avLst/>
          </a:prstGeom>
        </p:spPr>
      </p:pic>
      <p:pic>
        <p:nvPicPr>
          <p:cNvPr id="9" name="Picture 9">
            <a:extLst>
              <a:ext uri="{FF2B5EF4-FFF2-40B4-BE49-F238E27FC236}">
                <a16:creationId xmlns:a16="http://schemas.microsoft.com/office/drawing/2014/main" id="{CD88B625-C043-426B-8101-F2D8A63A38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581527" y="5509598"/>
            <a:ext cx="6487274" cy="2026451"/>
          </a:xfrm>
          <a:prstGeom prst="rect">
            <a:avLst/>
          </a:prstGeom>
        </p:spPr>
      </p:pic>
      <p:sp>
        <p:nvSpPr>
          <p:cNvPr id="12" name="TextBox 11">
            <a:extLst>
              <a:ext uri="{FF2B5EF4-FFF2-40B4-BE49-F238E27FC236}">
                <a16:creationId xmlns:a16="http://schemas.microsoft.com/office/drawing/2014/main" id="{8A80FA9D-1277-4B0D-9480-B7D9C26D4F3F}"/>
              </a:ext>
            </a:extLst>
          </p:cNvPr>
          <p:cNvSpPr txBox="1"/>
          <p:nvPr/>
        </p:nvSpPr>
        <p:spPr>
          <a:xfrm>
            <a:off x="12588239" y="6054617"/>
            <a:ext cx="3413761" cy="830997"/>
          </a:xfrm>
          <a:prstGeom prst="rect">
            <a:avLst/>
          </a:prstGeom>
          <a:noFill/>
        </p:spPr>
        <p:txBody>
          <a:bodyPr wrap="square" rtlCol="0">
            <a:spAutoFit/>
          </a:bodyPr>
          <a:lstStyle/>
          <a:p>
            <a:r>
              <a:rPr lang="en-US" sz="4800" b="1" dirty="0">
                <a:solidFill>
                  <a:schemeClr val="bg2">
                    <a:lumMod val="10000"/>
                  </a:schemeClr>
                </a:solidFill>
                <a:effectLst>
                  <a:glow rad="228600">
                    <a:schemeClr val="accent4">
                      <a:satMod val="175000"/>
                      <a:alpha val="40000"/>
                    </a:schemeClr>
                  </a:glow>
                </a:effectLst>
              </a:rPr>
              <a:t>LISTENING</a:t>
            </a:r>
          </a:p>
        </p:txBody>
      </p:sp>
      <p:pic>
        <p:nvPicPr>
          <p:cNvPr id="14" name="Picture 18">
            <a:extLst>
              <a:ext uri="{FF2B5EF4-FFF2-40B4-BE49-F238E27FC236}">
                <a16:creationId xmlns:a16="http://schemas.microsoft.com/office/drawing/2014/main" id="{64983110-AEF0-40ED-B526-D9F6762559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68921" y="2585128"/>
            <a:ext cx="990587" cy="822599"/>
          </a:xfrm>
          <a:prstGeom prst="rect">
            <a:avLst/>
          </a:prstGeom>
        </p:spPr>
      </p:pic>
      <p:pic>
        <p:nvPicPr>
          <p:cNvPr id="13" name="Picture 19">
            <a:extLst>
              <a:ext uri="{FF2B5EF4-FFF2-40B4-BE49-F238E27FC236}">
                <a16:creationId xmlns:a16="http://schemas.microsoft.com/office/drawing/2014/main" id="{D521FDD6-F50F-41B4-8D0F-62151D5806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161008" y="6015004"/>
            <a:ext cx="847750" cy="847750"/>
          </a:xfrm>
          <a:prstGeom prst="rect">
            <a:avLst/>
          </a:prstGeom>
        </p:spPr>
      </p:pic>
    </p:spTree>
    <p:extLst>
      <p:ext uri="{BB962C8B-B14F-4D97-AF65-F5344CB8AC3E}">
        <p14:creationId xmlns:p14="http://schemas.microsoft.com/office/powerpoint/2010/main" val="64901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6C32122-2F53-4789-B7A4-84AC196299B9}"/>
              </a:ext>
            </a:extLst>
          </p:cNvPr>
          <p:cNvSpPr/>
          <p:nvPr/>
        </p:nvSpPr>
        <p:spPr>
          <a:xfrm>
            <a:off x="5410200" y="800100"/>
            <a:ext cx="6553200" cy="12192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WARM UP</a:t>
            </a:r>
          </a:p>
        </p:txBody>
      </p:sp>
      <p:sp>
        <p:nvSpPr>
          <p:cNvPr id="3" name="Rectangle 8">
            <a:extLst>
              <a:ext uri="{FF2B5EF4-FFF2-40B4-BE49-F238E27FC236}">
                <a16:creationId xmlns:a16="http://schemas.microsoft.com/office/drawing/2014/main" id="{E3E2E3B8-6E4A-4630-A580-619A20382C89}"/>
              </a:ext>
            </a:extLst>
          </p:cNvPr>
          <p:cNvSpPr/>
          <p:nvPr/>
        </p:nvSpPr>
        <p:spPr>
          <a:xfrm>
            <a:off x="1676400" y="2324100"/>
            <a:ext cx="4267200" cy="6096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3600" dirty="0">
                <a:solidFill>
                  <a:srgbClr val="FF0000"/>
                </a:solidFill>
                <a:latin typeface="Arial" panose="020B0604020202020204" pitchFamily="34" charset="0"/>
                <a:cs typeface="Arial" panose="020B0604020202020204" pitchFamily="34" charset="0"/>
              </a:rPr>
              <a:t>VERBS </a:t>
            </a:r>
          </a:p>
          <a:p>
            <a:pPr marL="342900" indent="-342900">
              <a:lnSpc>
                <a:spcPct val="150000"/>
              </a:lnSpc>
              <a:buAutoNum type="arabicPeriod"/>
            </a:pPr>
            <a:r>
              <a:rPr lang="en-US" sz="3600" dirty="0">
                <a:latin typeface="Arial" panose="020B0604020202020204" pitchFamily="34" charset="0"/>
                <a:cs typeface="Arial" panose="020B0604020202020204" pitchFamily="34" charset="0"/>
              </a:rPr>
              <a:t>Clean up</a:t>
            </a:r>
          </a:p>
          <a:p>
            <a:pPr marL="342900" indent="-342900">
              <a:lnSpc>
                <a:spcPct val="150000"/>
              </a:lnSpc>
              <a:buAutoNum type="arabicPeriod"/>
            </a:pPr>
            <a:r>
              <a:rPr lang="en-US" sz="3600" dirty="0">
                <a:latin typeface="Arial" panose="020B0604020202020204" pitchFamily="34" charset="0"/>
                <a:cs typeface="Arial" panose="020B0604020202020204" pitchFamily="34" charset="0"/>
              </a:rPr>
              <a:t>Bake  </a:t>
            </a:r>
          </a:p>
          <a:p>
            <a:pPr marL="342900" indent="-342900">
              <a:lnSpc>
                <a:spcPct val="150000"/>
              </a:lnSpc>
              <a:buAutoNum type="arabicPeriod"/>
            </a:pPr>
            <a:r>
              <a:rPr lang="en-US" sz="3600" dirty="0">
                <a:latin typeface="Arial" panose="020B0604020202020204" pitchFamily="34" charset="0"/>
                <a:cs typeface="Arial" panose="020B0604020202020204" pitchFamily="34" charset="0"/>
              </a:rPr>
              <a:t>Plant </a:t>
            </a:r>
          </a:p>
          <a:p>
            <a:pPr marL="342900" indent="-342900">
              <a:lnSpc>
                <a:spcPct val="150000"/>
              </a:lnSpc>
              <a:buAutoNum type="arabicPeriod"/>
            </a:pPr>
            <a:r>
              <a:rPr lang="en-US" sz="3600" dirty="0">
                <a:latin typeface="Arial" panose="020B0604020202020204" pitchFamily="34" charset="0"/>
                <a:cs typeface="Arial" panose="020B0604020202020204" pitchFamily="34" charset="0"/>
              </a:rPr>
              <a:t>Donate</a:t>
            </a:r>
          </a:p>
          <a:p>
            <a:pPr marL="342900" indent="-342900">
              <a:lnSpc>
                <a:spcPct val="150000"/>
              </a:lnSpc>
              <a:buAutoNum type="arabicPeriod"/>
            </a:pPr>
            <a:r>
              <a:rPr lang="en-US" sz="3600" dirty="0">
                <a:latin typeface="Arial" panose="020B0604020202020204" pitchFamily="34" charset="0"/>
                <a:cs typeface="Arial" panose="020B0604020202020204" pitchFamily="34" charset="0"/>
              </a:rPr>
              <a:t>Raise </a:t>
            </a:r>
          </a:p>
          <a:p>
            <a:pPr marL="342900" indent="-342900">
              <a:lnSpc>
                <a:spcPct val="150000"/>
              </a:lnSpc>
              <a:buAutoNum type="arabicPeriod"/>
            </a:pPr>
            <a:r>
              <a:rPr lang="en-US" sz="3600" dirty="0">
                <a:latin typeface="Arial" panose="020B0604020202020204" pitchFamily="34" charset="0"/>
                <a:cs typeface="Arial" panose="020B0604020202020204" pitchFamily="34" charset="0"/>
              </a:rPr>
              <a:t>Recycle</a:t>
            </a:r>
          </a:p>
          <a:p>
            <a:pPr marL="342900" indent="-342900">
              <a:lnSpc>
                <a:spcPct val="150000"/>
              </a:lnSpc>
              <a:buAutoNum type="arabicPeriod"/>
            </a:pPr>
            <a:r>
              <a:rPr lang="en-US" sz="3600" dirty="0">
                <a:latin typeface="Arial" panose="020B0604020202020204" pitchFamily="34" charset="0"/>
                <a:cs typeface="Arial" panose="020B0604020202020204" pitchFamily="34" charset="0"/>
              </a:rPr>
              <a:t>Wash  </a:t>
            </a:r>
          </a:p>
        </p:txBody>
      </p:sp>
      <p:sp>
        <p:nvSpPr>
          <p:cNvPr id="5" name="Rectangle 9">
            <a:extLst>
              <a:ext uri="{FF2B5EF4-FFF2-40B4-BE49-F238E27FC236}">
                <a16:creationId xmlns:a16="http://schemas.microsoft.com/office/drawing/2014/main" id="{42796D24-3BE8-4C58-89FD-E880C8BA370A}"/>
              </a:ext>
            </a:extLst>
          </p:cNvPr>
          <p:cNvSpPr/>
          <p:nvPr/>
        </p:nvSpPr>
        <p:spPr>
          <a:xfrm>
            <a:off x="9906000" y="2400300"/>
            <a:ext cx="5177033" cy="609600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600" dirty="0">
              <a:solidFill>
                <a:srgbClr val="FF0000"/>
              </a:solidFill>
            </a:endParaRPr>
          </a:p>
          <a:p>
            <a:pPr algn="ctr">
              <a:lnSpc>
                <a:spcPct val="150000"/>
              </a:lnSpc>
            </a:pPr>
            <a:r>
              <a:rPr lang="en-US" sz="3600" dirty="0">
                <a:solidFill>
                  <a:srgbClr val="FF0000"/>
                </a:solidFill>
                <a:latin typeface="Arial" panose="020B0604020202020204" pitchFamily="34" charset="0"/>
                <a:cs typeface="Arial" panose="020B0604020202020204" pitchFamily="34" charset="0"/>
              </a:rPr>
              <a:t>NOUNS </a:t>
            </a:r>
          </a:p>
          <a:p>
            <a:pPr marL="342900" indent="-342900">
              <a:lnSpc>
                <a:spcPct val="150000"/>
              </a:lnSpc>
              <a:buAutoNum type="alphaLcPeriod"/>
            </a:pPr>
            <a:r>
              <a:rPr lang="en-US" sz="3600" dirty="0">
                <a:latin typeface="Arial" panose="020B0604020202020204" pitchFamily="34" charset="0"/>
                <a:cs typeface="Arial" panose="020B0604020202020204" pitchFamily="34" charset="0"/>
              </a:rPr>
              <a:t>money</a:t>
            </a:r>
          </a:p>
          <a:p>
            <a:pPr marL="342900" indent="-342900">
              <a:lnSpc>
                <a:spcPct val="150000"/>
              </a:lnSpc>
              <a:buAutoNum type="alphaLcPeriod"/>
            </a:pPr>
            <a:r>
              <a:rPr lang="en-US" sz="3600" dirty="0">
                <a:latin typeface="Arial" panose="020B0604020202020204" pitchFamily="34" charset="0"/>
                <a:cs typeface="Arial" panose="020B0604020202020204" pitchFamily="34" charset="0"/>
              </a:rPr>
              <a:t>paper</a:t>
            </a:r>
          </a:p>
          <a:p>
            <a:pPr marL="342900" indent="-342900">
              <a:lnSpc>
                <a:spcPct val="150000"/>
              </a:lnSpc>
              <a:buAutoNum type="alphaLcPeriod"/>
            </a:pPr>
            <a:r>
              <a:rPr lang="en-US" sz="3600" dirty="0">
                <a:latin typeface="Arial" panose="020B0604020202020204" pitchFamily="34" charset="0"/>
                <a:cs typeface="Arial" panose="020B0604020202020204" pitchFamily="34" charset="0"/>
              </a:rPr>
              <a:t>beaches</a:t>
            </a:r>
          </a:p>
          <a:p>
            <a:pPr marL="342900" indent="-342900">
              <a:lnSpc>
                <a:spcPct val="150000"/>
              </a:lnSpc>
              <a:buAutoNum type="alphaLcPeriod"/>
            </a:pPr>
            <a:r>
              <a:rPr lang="en-US" sz="3600" dirty="0">
                <a:latin typeface="Arial" panose="020B0604020202020204" pitchFamily="34" charset="0"/>
                <a:cs typeface="Arial" panose="020B0604020202020204" pitchFamily="34" charset="0"/>
              </a:rPr>
              <a:t>trees</a:t>
            </a:r>
          </a:p>
          <a:p>
            <a:pPr marL="342900" indent="-342900">
              <a:lnSpc>
                <a:spcPct val="150000"/>
              </a:lnSpc>
              <a:buAutoNum type="alphaLcPeriod"/>
            </a:pPr>
            <a:r>
              <a:rPr lang="en-US" sz="3600" dirty="0">
                <a:latin typeface="Arial" panose="020B0604020202020204" pitchFamily="34" charset="0"/>
                <a:cs typeface="Arial" panose="020B0604020202020204" pitchFamily="34" charset="0"/>
              </a:rPr>
              <a:t>cars</a:t>
            </a:r>
          </a:p>
          <a:p>
            <a:pPr marL="342900" indent="-342900">
              <a:lnSpc>
                <a:spcPct val="150000"/>
              </a:lnSpc>
              <a:buAutoNum type="alphaLcPeriod"/>
            </a:pPr>
            <a:r>
              <a:rPr lang="en-US" sz="3600" dirty="0">
                <a:latin typeface="Arial" panose="020B0604020202020204" pitchFamily="34" charset="0"/>
                <a:cs typeface="Arial" panose="020B0604020202020204" pitchFamily="34" charset="0"/>
              </a:rPr>
              <a:t>food</a:t>
            </a:r>
          </a:p>
          <a:p>
            <a:pPr marL="342900" indent="-342900">
              <a:lnSpc>
                <a:spcPct val="150000"/>
              </a:lnSpc>
              <a:buAutoNum type="alphaLcPeriod"/>
            </a:pPr>
            <a:r>
              <a:rPr lang="en-US" sz="3600" dirty="0">
                <a:latin typeface="Arial" panose="020B0604020202020204" pitchFamily="34" charset="0"/>
                <a:cs typeface="Arial" panose="020B0604020202020204" pitchFamily="34" charset="0"/>
              </a:rPr>
              <a:t>Cookies</a:t>
            </a:r>
          </a:p>
          <a:p>
            <a:pPr algn="ctr">
              <a:lnSpc>
                <a:spcPct val="150000"/>
              </a:lnSpc>
            </a:pPr>
            <a:endParaRPr lang="en-US" sz="3600" dirty="0">
              <a:latin typeface="Arial" panose="020B0604020202020204" pitchFamily="34" charset="0"/>
              <a:cs typeface="Arial" panose="020B0604020202020204" pitchFamily="34" charset="0"/>
            </a:endParaRPr>
          </a:p>
          <a:p>
            <a:pPr marL="342900" indent="-342900" algn="ctr">
              <a:buAutoNum type="alphaLcPeriod"/>
            </a:pPr>
            <a:endParaRPr lang="en-US" dirty="0"/>
          </a:p>
        </p:txBody>
      </p:sp>
      <p:cxnSp>
        <p:nvCxnSpPr>
          <p:cNvPr id="6" name="Straight Connector 11">
            <a:extLst>
              <a:ext uri="{FF2B5EF4-FFF2-40B4-BE49-F238E27FC236}">
                <a16:creationId xmlns:a16="http://schemas.microsoft.com/office/drawing/2014/main" id="{FE425CB0-B279-41C8-B1EA-46CF56968C8E}"/>
              </a:ext>
            </a:extLst>
          </p:cNvPr>
          <p:cNvCxnSpPr>
            <a:cxnSpLocks/>
          </p:cNvCxnSpPr>
          <p:nvPr/>
        </p:nvCxnSpPr>
        <p:spPr>
          <a:xfrm>
            <a:off x="4038600" y="3467100"/>
            <a:ext cx="5867400" cy="1371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11">
            <a:extLst>
              <a:ext uri="{FF2B5EF4-FFF2-40B4-BE49-F238E27FC236}">
                <a16:creationId xmlns:a16="http://schemas.microsoft.com/office/drawing/2014/main" id="{1254FB58-0916-4870-9480-A4E54371635D}"/>
              </a:ext>
            </a:extLst>
          </p:cNvPr>
          <p:cNvCxnSpPr>
            <a:cxnSpLocks/>
          </p:cNvCxnSpPr>
          <p:nvPr/>
        </p:nvCxnSpPr>
        <p:spPr>
          <a:xfrm>
            <a:off x="3352800" y="4305300"/>
            <a:ext cx="6553200" cy="388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11">
            <a:extLst>
              <a:ext uri="{FF2B5EF4-FFF2-40B4-BE49-F238E27FC236}">
                <a16:creationId xmlns:a16="http://schemas.microsoft.com/office/drawing/2014/main" id="{3FB1C5ED-E6FB-49F1-A5C5-0438F95ED33C}"/>
              </a:ext>
            </a:extLst>
          </p:cNvPr>
          <p:cNvCxnSpPr>
            <a:cxnSpLocks/>
          </p:cNvCxnSpPr>
          <p:nvPr/>
        </p:nvCxnSpPr>
        <p:spPr>
          <a:xfrm>
            <a:off x="3352800" y="5067300"/>
            <a:ext cx="655320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1">
            <a:extLst>
              <a:ext uri="{FF2B5EF4-FFF2-40B4-BE49-F238E27FC236}">
                <a16:creationId xmlns:a16="http://schemas.microsoft.com/office/drawing/2014/main" id="{9F5F915D-D2C4-4BBC-8FD5-B9B285B186F2}"/>
              </a:ext>
            </a:extLst>
          </p:cNvPr>
          <p:cNvCxnSpPr>
            <a:cxnSpLocks/>
          </p:cNvCxnSpPr>
          <p:nvPr/>
        </p:nvCxnSpPr>
        <p:spPr>
          <a:xfrm>
            <a:off x="3657600" y="5981700"/>
            <a:ext cx="617220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1">
            <a:extLst>
              <a:ext uri="{FF2B5EF4-FFF2-40B4-BE49-F238E27FC236}">
                <a16:creationId xmlns:a16="http://schemas.microsoft.com/office/drawing/2014/main" id="{FB6E706E-9FF0-4DFF-8693-35530B3ED806}"/>
              </a:ext>
            </a:extLst>
          </p:cNvPr>
          <p:cNvCxnSpPr>
            <a:cxnSpLocks/>
          </p:cNvCxnSpPr>
          <p:nvPr/>
        </p:nvCxnSpPr>
        <p:spPr>
          <a:xfrm flipV="1">
            <a:off x="3429000" y="3238500"/>
            <a:ext cx="6477000" cy="35052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1">
            <a:extLst>
              <a:ext uri="{FF2B5EF4-FFF2-40B4-BE49-F238E27FC236}">
                <a16:creationId xmlns:a16="http://schemas.microsoft.com/office/drawing/2014/main" id="{C337C74B-E138-4693-AA1E-92FA4DB6B608}"/>
              </a:ext>
            </a:extLst>
          </p:cNvPr>
          <p:cNvCxnSpPr>
            <a:cxnSpLocks/>
          </p:cNvCxnSpPr>
          <p:nvPr/>
        </p:nvCxnSpPr>
        <p:spPr>
          <a:xfrm flipV="1">
            <a:off x="3886200" y="4076700"/>
            <a:ext cx="6019800" cy="342900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1">
            <a:extLst>
              <a:ext uri="{FF2B5EF4-FFF2-40B4-BE49-F238E27FC236}">
                <a16:creationId xmlns:a16="http://schemas.microsoft.com/office/drawing/2014/main" id="{53DB5F51-F4ED-4E5D-A698-D968BFE6C841}"/>
              </a:ext>
            </a:extLst>
          </p:cNvPr>
          <p:cNvCxnSpPr>
            <a:cxnSpLocks/>
          </p:cNvCxnSpPr>
          <p:nvPr/>
        </p:nvCxnSpPr>
        <p:spPr>
          <a:xfrm flipV="1">
            <a:off x="3505200" y="6515100"/>
            <a:ext cx="6324600" cy="182880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82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072DF-1AEE-4DB2-9CD1-AE9314CAEAEA}"/>
              </a:ext>
            </a:extLst>
          </p:cNvPr>
          <p:cNvSpPr/>
          <p:nvPr/>
        </p:nvSpPr>
        <p:spPr>
          <a:xfrm>
            <a:off x="914400" y="419100"/>
            <a:ext cx="10505484" cy="9339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2" name="Nhóm 1">
            <a:extLst>
              <a:ext uri="{FF2B5EF4-FFF2-40B4-BE49-F238E27FC236}">
                <a16:creationId xmlns:a16="http://schemas.microsoft.com/office/drawing/2014/main" id="{ACD7BBDD-9846-4275-BE6C-C717887F32BC}"/>
              </a:ext>
            </a:extLst>
          </p:cNvPr>
          <p:cNvGrpSpPr/>
          <p:nvPr/>
        </p:nvGrpSpPr>
        <p:grpSpPr>
          <a:xfrm>
            <a:off x="11377989" y="409576"/>
            <a:ext cx="493644" cy="9467849"/>
            <a:chOff x="11377989" y="409576"/>
            <a:chExt cx="493644" cy="9467849"/>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776878" y="6782669"/>
              <a:ext cx="5695868" cy="493643"/>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776877" y="3010688"/>
              <a:ext cx="5695868" cy="493643"/>
            </a:xfrm>
            <a:prstGeom prst="rect">
              <a:avLst/>
            </a:prstGeom>
          </p:spPr>
        </p:pic>
      </p:grpSp>
      <p:sp>
        <p:nvSpPr>
          <p:cNvPr id="10" name="Rectangle: Rounded Corners 9">
            <a:extLst>
              <a:ext uri="{FF2B5EF4-FFF2-40B4-BE49-F238E27FC236}">
                <a16:creationId xmlns:a16="http://schemas.microsoft.com/office/drawing/2014/main" id="{CA904469-F784-4166-B8E9-2ABBFF92DCA6}"/>
              </a:ext>
            </a:extLst>
          </p:cNvPr>
          <p:cNvSpPr/>
          <p:nvPr/>
        </p:nvSpPr>
        <p:spPr>
          <a:xfrm>
            <a:off x="12649200" y="2171700"/>
            <a:ext cx="4914902" cy="89985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rPr>
              <a:t>recycle</a:t>
            </a:r>
          </a:p>
        </p:txBody>
      </p:sp>
      <p:sp>
        <p:nvSpPr>
          <p:cNvPr id="12" name="Rectangle: Rounded Corners 11">
            <a:extLst>
              <a:ext uri="{FF2B5EF4-FFF2-40B4-BE49-F238E27FC236}">
                <a16:creationId xmlns:a16="http://schemas.microsoft.com/office/drawing/2014/main" id="{4ACBD00D-DDD3-4CB2-AF7C-B117A486CA1D}"/>
              </a:ext>
            </a:extLst>
          </p:cNvPr>
          <p:cNvSpPr/>
          <p:nvPr/>
        </p:nvSpPr>
        <p:spPr>
          <a:xfrm>
            <a:off x="11887200" y="5295900"/>
            <a:ext cx="6035367" cy="7325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rPr>
              <a:t>(V) </a:t>
            </a:r>
            <a:r>
              <a:rPr lang="en-US" sz="4500" dirty="0" err="1">
                <a:solidFill>
                  <a:schemeClr val="tx1"/>
                </a:solidFill>
              </a:rPr>
              <a:t>tái</a:t>
            </a:r>
            <a:r>
              <a:rPr lang="en-US" sz="4500" dirty="0">
                <a:solidFill>
                  <a:schemeClr val="tx1"/>
                </a:solidFill>
              </a:rPr>
              <a:t> </a:t>
            </a:r>
            <a:r>
              <a:rPr lang="en-US" sz="4500" dirty="0" err="1">
                <a:solidFill>
                  <a:schemeClr val="tx1"/>
                </a:solidFill>
              </a:rPr>
              <a:t>chế</a:t>
            </a:r>
            <a:r>
              <a:rPr lang="en-US" sz="4500" dirty="0">
                <a:solidFill>
                  <a:schemeClr val="tx1"/>
                </a:solidFill>
              </a:rPr>
              <a:t>. </a:t>
            </a:r>
          </a:p>
        </p:txBody>
      </p:sp>
      <p:sp>
        <p:nvSpPr>
          <p:cNvPr id="13" name="Rectangle: Rounded Corners 12">
            <a:extLst>
              <a:ext uri="{FF2B5EF4-FFF2-40B4-BE49-F238E27FC236}">
                <a16:creationId xmlns:a16="http://schemas.microsoft.com/office/drawing/2014/main" id="{9354029A-3061-48A4-ABDD-85C095FB1DD8}"/>
              </a:ext>
            </a:extLst>
          </p:cNvPr>
          <p:cNvSpPr/>
          <p:nvPr/>
        </p:nvSpPr>
        <p:spPr>
          <a:xfrm>
            <a:off x="337643" y="7415741"/>
            <a:ext cx="11533990" cy="11513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Recycling is very important to save our environment. </a:t>
            </a:r>
          </a:p>
        </p:txBody>
      </p:sp>
      <p:sp>
        <p:nvSpPr>
          <p:cNvPr id="17" name="TextBox 16">
            <a:extLst>
              <a:ext uri="{FF2B5EF4-FFF2-40B4-BE49-F238E27FC236}">
                <a16:creationId xmlns:a16="http://schemas.microsoft.com/office/drawing/2014/main" id="{9C110C19-28C1-4D59-AD5C-241AB0CE579B}"/>
              </a:ext>
            </a:extLst>
          </p:cNvPr>
          <p:cNvSpPr txBox="1"/>
          <p:nvPr/>
        </p:nvSpPr>
        <p:spPr>
          <a:xfrm>
            <a:off x="-4097970"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3" name="My-mother-often-feels-weak-aft1658800857 (2)">
            <a:hlinkClick r:id="" action="ppaction://media"/>
            <a:extLst>
              <a:ext uri="{FF2B5EF4-FFF2-40B4-BE49-F238E27FC236}">
                <a16:creationId xmlns:a16="http://schemas.microsoft.com/office/drawing/2014/main" id="{6C910678-38CD-4A23-B595-7B5CCCED7F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406400" cy="406400"/>
          </a:xfrm>
          <a:prstGeom prst="rect">
            <a:avLst/>
          </a:prstGeom>
        </p:spPr>
      </p:pic>
      <p:sp>
        <p:nvSpPr>
          <p:cNvPr id="15" name="Rectangle: Rounded Corners 12">
            <a:extLst>
              <a:ext uri="{FF2B5EF4-FFF2-40B4-BE49-F238E27FC236}">
                <a16:creationId xmlns:a16="http://schemas.microsoft.com/office/drawing/2014/main" id="{3827B77E-D487-4978-B84D-7B0CCFAC24F8}"/>
              </a:ext>
            </a:extLst>
          </p:cNvPr>
          <p:cNvSpPr/>
          <p:nvPr/>
        </p:nvSpPr>
        <p:spPr>
          <a:xfrm>
            <a:off x="803312" y="8311600"/>
            <a:ext cx="10213975" cy="11513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err="1">
                <a:solidFill>
                  <a:schemeClr val="accent6">
                    <a:lumMod val="50000"/>
                  </a:schemeClr>
                </a:solidFill>
                <a:latin typeface="Arial" panose="020B0604020202020204" pitchFamily="34" charset="0"/>
                <a:cs typeface="Arial" panose="020B0604020202020204" pitchFamily="34" charset="0"/>
              </a:rPr>
              <a:t>Tái</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chế</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rất</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quan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trọng</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để</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bảo</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vệ</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môi</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trường</a:t>
            </a:r>
            <a:r>
              <a:rPr lang="en-US" sz="3200" i="1" dirty="0">
                <a:solidFill>
                  <a:schemeClr val="accent6">
                    <a:lumMod val="50000"/>
                  </a:schemeClr>
                </a:solidFill>
                <a:latin typeface="Arial" panose="020B0604020202020204" pitchFamily="34" charset="0"/>
                <a:cs typeface="Arial" panose="020B0604020202020204" pitchFamily="34" charset="0"/>
              </a:rPr>
              <a:t>.</a:t>
            </a:r>
          </a:p>
        </p:txBody>
      </p:sp>
      <p:pic>
        <p:nvPicPr>
          <p:cNvPr id="6" name="blues1660096178">
            <a:hlinkClick r:id="" action="ppaction://media"/>
            <a:extLst>
              <a:ext uri="{FF2B5EF4-FFF2-40B4-BE49-F238E27FC236}">
                <a16:creationId xmlns:a16="http://schemas.microsoft.com/office/drawing/2014/main" id="{D99ACA57-FA4E-47F6-AFC6-D792F9E568B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8425" y="98425"/>
            <a:ext cx="406400" cy="406400"/>
          </a:xfrm>
          <a:prstGeom prst="rect">
            <a:avLst/>
          </a:prstGeom>
        </p:spPr>
      </p:pic>
      <p:pic>
        <p:nvPicPr>
          <p:cNvPr id="18" name="Picture 2">
            <a:extLst>
              <a:ext uri="{FF2B5EF4-FFF2-40B4-BE49-F238E27FC236}">
                <a16:creationId xmlns:a16="http://schemas.microsoft.com/office/drawing/2014/main" id="{48F3D4A7-441D-41F6-BAF0-B713A1DC08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24000" y="647700"/>
            <a:ext cx="7280554" cy="6936382"/>
          </a:xfrm>
          <a:prstGeom prst="rect">
            <a:avLst/>
          </a:prstGeom>
        </p:spPr>
      </p:pic>
      <p:sp>
        <p:nvSpPr>
          <p:cNvPr id="19" name="Hộp Văn bản 18">
            <a:extLst>
              <a:ext uri="{FF2B5EF4-FFF2-40B4-BE49-F238E27FC236}">
                <a16:creationId xmlns:a16="http://schemas.microsoft.com/office/drawing/2014/main" id="{49BCE326-723F-47FE-9713-F32C403D0569}"/>
              </a:ext>
            </a:extLst>
          </p:cNvPr>
          <p:cNvSpPr txBox="1"/>
          <p:nvPr/>
        </p:nvSpPr>
        <p:spPr>
          <a:xfrm>
            <a:off x="13411200" y="3619500"/>
            <a:ext cx="3733800" cy="830997"/>
          </a:xfrm>
          <a:prstGeom prst="rect">
            <a:avLst/>
          </a:prstGeom>
          <a:noFill/>
        </p:spPr>
        <p:txBody>
          <a:bodyPr wrap="square">
            <a:spAutoFit/>
          </a:bodyPr>
          <a:lstStyle/>
          <a:p>
            <a:r>
              <a:rPr lang="en-US" sz="4800" dirty="0">
                <a:solidFill>
                  <a:srgbClr val="FF0000"/>
                </a:solidFill>
                <a:latin typeface="Arial" panose="020B0604020202020204" pitchFamily="34" charset="0"/>
                <a:cs typeface="Arial" panose="020B0604020202020204" pitchFamily="34" charset="0"/>
              </a:rPr>
              <a:t>/ˌ</a:t>
            </a:r>
            <a:r>
              <a:rPr lang="en-US" sz="4800" dirty="0" err="1">
                <a:solidFill>
                  <a:srgbClr val="FF0000"/>
                </a:solidFill>
                <a:latin typeface="Arial" panose="020B0604020202020204" pitchFamily="34" charset="0"/>
                <a:cs typeface="Arial" panose="020B0604020202020204" pitchFamily="34" charset="0"/>
              </a:rPr>
              <a:t>ri</a:t>
            </a:r>
            <a:r>
              <a:rPr lang="en-US" sz="4800" dirty="0">
                <a:solidFill>
                  <a:srgbClr val="FF0000"/>
                </a:solidFill>
                <a:latin typeface="Arial" panose="020B0604020202020204" pitchFamily="34" charset="0"/>
                <a:cs typeface="Arial" panose="020B0604020202020204" pitchFamily="34" charset="0"/>
              </a:rPr>
              <a:t>ːˈ</a:t>
            </a:r>
            <a:r>
              <a:rPr lang="en-US" sz="4800" dirty="0" err="1">
                <a:solidFill>
                  <a:srgbClr val="FF0000"/>
                </a:solidFill>
                <a:latin typeface="Arial" panose="020B0604020202020204" pitchFamily="34" charset="0"/>
                <a:cs typeface="Arial" panose="020B0604020202020204" pitchFamily="34" charset="0"/>
              </a:rPr>
              <a:t>saɪkəl</a:t>
            </a:r>
            <a:r>
              <a:rPr lang="en-US" sz="4800" dirty="0">
                <a:solidFill>
                  <a:srgbClr val="FF0000"/>
                </a:solidFill>
                <a:latin typeface="Arial" panose="020B0604020202020204" pitchFamily="34" charset="0"/>
                <a:cs typeface="Arial" panose="020B0604020202020204" pitchFamily="34" charset="0"/>
              </a:rPr>
              <a:t> /</a:t>
            </a:r>
          </a:p>
        </p:txBody>
      </p:sp>
      <p:pic>
        <p:nvPicPr>
          <p:cNvPr id="8" name="Recycling-is-very-important-to1662528293">
            <a:hlinkClick r:id="" action="ppaction://media"/>
            <a:extLst>
              <a:ext uri="{FF2B5EF4-FFF2-40B4-BE49-F238E27FC236}">
                <a16:creationId xmlns:a16="http://schemas.microsoft.com/office/drawing/2014/main" id="{6125B70E-FB29-431A-A708-F1CAC7F5D46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600200" y="7277100"/>
            <a:ext cx="406400" cy="406400"/>
          </a:xfrm>
          <a:prstGeom prst="rect">
            <a:avLst/>
          </a:prstGeom>
        </p:spPr>
      </p:pic>
      <p:pic>
        <p:nvPicPr>
          <p:cNvPr id="9" name="recycle-1662528285">
            <a:hlinkClick r:id="" action="ppaction://media"/>
            <a:extLst>
              <a:ext uri="{FF2B5EF4-FFF2-40B4-BE49-F238E27FC236}">
                <a16:creationId xmlns:a16="http://schemas.microsoft.com/office/drawing/2014/main" id="{B014E8E1-B81F-4C67-9ABB-DC870F7BFE37}"/>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3106400" y="1485900"/>
            <a:ext cx="406400" cy="406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additive="base">
                                        <p:cTn id="2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152"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2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8"/>
                </p:tgtEl>
              </p:cMediaNode>
            </p:audio>
            <p:audio>
              <p:cMediaNode vol="80000">
                <p:cTn id="38" fill="hold" display="0">
                  <p:stCondLst>
                    <p:cond delay="indefinite"/>
                  </p:stCondLst>
                  <p:endCondLst>
                    <p:cond evt="onStopAudio" delay="0">
                      <p:tgtEl>
                        <p:sldTgt/>
                      </p:tgtEl>
                    </p:cond>
                  </p:endCondLst>
                </p:cTn>
                <p:tgtEl>
                  <p:spTgt spid="9"/>
                </p:tgtEl>
              </p:cMediaNode>
            </p:audio>
          </p:childTnLst>
        </p:cTn>
      </p:par>
    </p:tnLst>
    <p:bldLst>
      <p:bldP spid="10" grpId="0" animBg="1"/>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072DF-1AEE-4DB2-9CD1-AE9314CAEAEA}"/>
              </a:ext>
            </a:extLst>
          </p:cNvPr>
          <p:cNvSpPr/>
          <p:nvPr/>
        </p:nvSpPr>
        <p:spPr>
          <a:xfrm>
            <a:off x="838200" y="266700"/>
            <a:ext cx="10505484" cy="9339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2" name="Nhóm 1">
            <a:extLst>
              <a:ext uri="{FF2B5EF4-FFF2-40B4-BE49-F238E27FC236}">
                <a16:creationId xmlns:a16="http://schemas.microsoft.com/office/drawing/2014/main" id="{ACD7BBDD-9846-4275-BE6C-C717887F32BC}"/>
              </a:ext>
            </a:extLst>
          </p:cNvPr>
          <p:cNvGrpSpPr/>
          <p:nvPr/>
        </p:nvGrpSpPr>
        <p:grpSpPr>
          <a:xfrm>
            <a:off x="11377989" y="409576"/>
            <a:ext cx="493644" cy="9467849"/>
            <a:chOff x="11377989" y="409576"/>
            <a:chExt cx="493644" cy="9467849"/>
          </a:xfrm>
        </p:grpSpPr>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8776878" y="6782669"/>
              <a:ext cx="5695868" cy="49364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8776877" y="3010688"/>
              <a:ext cx="5695868" cy="493643"/>
            </a:xfrm>
            <a:prstGeom prst="rect">
              <a:avLst/>
            </a:prstGeom>
          </p:spPr>
        </p:pic>
      </p:grpSp>
      <p:sp>
        <p:nvSpPr>
          <p:cNvPr id="10" name="Rectangle: Rounded Corners 9">
            <a:extLst>
              <a:ext uri="{FF2B5EF4-FFF2-40B4-BE49-F238E27FC236}">
                <a16:creationId xmlns:a16="http://schemas.microsoft.com/office/drawing/2014/main" id="{CA904469-F784-4166-B8E9-2ABBFF92DCA6}"/>
              </a:ext>
            </a:extLst>
          </p:cNvPr>
          <p:cNvSpPr/>
          <p:nvPr/>
        </p:nvSpPr>
        <p:spPr>
          <a:xfrm>
            <a:off x="12344400" y="1943100"/>
            <a:ext cx="4829504" cy="73255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lumMod val="95000"/>
                  </a:schemeClr>
                </a:solidFill>
              </a:rPr>
              <a:t>raise</a:t>
            </a:r>
          </a:p>
        </p:txBody>
      </p:sp>
      <p:sp>
        <p:nvSpPr>
          <p:cNvPr id="12" name="Rectangle: Rounded Corners 11">
            <a:extLst>
              <a:ext uri="{FF2B5EF4-FFF2-40B4-BE49-F238E27FC236}">
                <a16:creationId xmlns:a16="http://schemas.microsoft.com/office/drawing/2014/main" id="{4ACBD00D-DDD3-4CB2-AF7C-B117A486CA1D}"/>
              </a:ext>
            </a:extLst>
          </p:cNvPr>
          <p:cNvSpPr/>
          <p:nvPr/>
        </p:nvSpPr>
        <p:spPr>
          <a:xfrm>
            <a:off x="11963400" y="5219700"/>
            <a:ext cx="6035367" cy="7325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rPr>
              <a:t>(V) </a:t>
            </a:r>
            <a:r>
              <a:rPr lang="en-US" sz="4500" dirty="0" err="1">
                <a:solidFill>
                  <a:schemeClr val="tx1"/>
                </a:solidFill>
              </a:rPr>
              <a:t>gây</a:t>
            </a:r>
            <a:r>
              <a:rPr lang="en-US" sz="4500" dirty="0">
                <a:solidFill>
                  <a:schemeClr val="tx1"/>
                </a:solidFill>
              </a:rPr>
              <a:t> ( </a:t>
            </a:r>
            <a:r>
              <a:rPr lang="en-US" sz="4500" dirty="0" err="1">
                <a:solidFill>
                  <a:schemeClr val="tx1"/>
                </a:solidFill>
              </a:rPr>
              <a:t>quỹ</a:t>
            </a:r>
            <a:r>
              <a:rPr lang="en-US" sz="4500" dirty="0">
                <a:solidFill>
                  <a:schemeClr val="tx1"/>
                </a:solidFill>
              </a:rPr>
              <a:t>), </a:t>
            </a:r>
            <a:r>
              <a:rPr lang="en-US" sz="4500" dirty="0" err="1">
                <a:solidFill>
                  <a:schemeClr val="tx1"/>
                </a:solidFill>
              </a:rPr>
              <a:t>quyên</a:t>
            </a:r>
            <a:r>
              <a:rPr lang="en-US" sz="4500" dirty="0">
                <a:solidFill>
                  <a:schemeClr val="tx1"/>
                </a:solidFill>
              </a:rPr>
              <a:t> </a:t>
            </a:r>
            <a:r>
              <a:rPr lang="en-US" sz="4500" dirty="0" err="1">
                <a:solidFill>
                  <a:schemeClr val="tx1"/>
                </a:solidFill>
              </a:rPr>
              <a:t>góp</a:t>
            </a:r>
            <a:endParaRPr lang="en-US" sz="4500" dirty="0">
              <a:solidFill>
                <a:schemeClr val="tx1"/>
              </a:solidFill>
            </a:endParaRPr>
          </a:p>
        </p:txBody>
      </p:sp>
      <p:sp>
        <p:nvSpPr>
          <p:cNvPr id="13" name="Rectangle: Rounded Corners 12">
            <a:extLst>
              <a:ext uri="{FF2B5EF4-FFF2-40B4-BE49-F238E27FC236}">
                <a16:creationId xmlns:a16="http://schemas.microsoft.com/office/drawing/2014/main" id="{9354029A-3061-48A4-ABDD-85C095FB1DD8}"/>
              </a:ext>
            </a:extLst>
          </p:cNvPr>
          <p:cNvSpPr/>
          <p:nvPr/>
        </p:nvSpPr>
        <p:spPr>
          <a:xfrm>
            <a:off x="1451948" y="7036372"/>
            <a:ext cx="9741159" cy="1710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He often raises money for the local charity. </a:t>
            </a:r>
          </a:p>
        </p:txBody>
      </p:sp>
      <p:pic>
        <p:nvPicPr>
          <p:cNvPr id="14" name="Picture 13" descr="Logo, company name&#10;&#10;Description automatically generated">
            <a:extLst>
              <a:ext uri="{FF2B5EF4-FFF2-40B4-BE49-F238E27FC236}">
                <a16:creationId xmlns:a16="http://schemas.microsoft.com/office/drawing/2014/main" id="{7E949951-7CB4-45F4-B0E3-B1897C1B7C04}"/>
              </a:ext>
            </a:extLst>
          </p:cNvPr>
          <p:cNvPicPr>
            <a:picLocks noChangeAspect="1"/>
          </p:cNvPicPr>
          <p:nvPr/>
        </p:nvPicPr>
        <p:blipFill rotWithShape="1">
          <a:blip r:embed="rId8">
            <a:extLst>
              <a:ext uri="{28A0092B-C50C-407E-A947-70E740481C1C}">
                <a14:useLocalDpi xmlns:a14="http://schemas.microsoft.com/office/drawing/2010/main" val="0"/>
              </a:ext>
            </a:extLst>
          </a:blip>
          <a:srcRect l="25005" t="17747" r="24724" b="32408"/>
          <a:stretch/>
        </p:blipFill>
        <p:spPr>
          <a:xfrm>
            <a:off x="-3828105" y="494481"/>
            <a:ext cx="2622687" cy="2600445"/>
          </a:xfrm>
          <a:prstGeom prst="rect">
            <a:avLst/>
          </a:prstGeom>
        </p:spPr>
      </p:pic>
      <p:sp>
        <p:nvSpPr>
          <p:cNvPr id="17" name="TextBox 16">
            <a:extLst>
              <a:ext uri="{FF2B5EF4-FFF2-40B4-BE49-F238E27FC236}">
                <a16:creationId xmlns:a16="http://schemas.microsoft.com/office/drawing/2014/main" id="{9C110C19-28C1-4D59-AD5C-241AB0CE579B}"/>
              </a:ext>
            </a:extLst>
          </p:cNvPr>
          <p:cNvSpPr txBox="1"/>
          <p:nvPr/>
        </p:nvSpPr>
        <p:spPr>
          <a:xfrm>
            <a:off x="-4097970"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5" name="Rectangle: Rounded Corners 12">
            <a:extLst>
              <a:ext uri="{FF2B5EF4-FFF2-40B4-BE49-F238E27FC236}">
                <a16:creationId xmlns:a16="http://schemas.microsoft.com/office/drawing/2014/main" id="{81AC6C17-B44E-40B7-A2B8-1D007990B012}"/>
              </a:ext>
            </a:extLst>
          </p:cNvPr>
          <p:cNvSpPr/>
          <p:nvPr/>
        </p:nvSpPr>
        <p:spPr>
          <a:xfrm>
            <a:off x="803312" y="8311600"/>
            <a:ext cx="10213975" cy="11513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accent6">
                    <a:lumMod val="50000"/>
                  </a:schemeClr>
                </a:solidFill>
                <a:latin typeface="Arial" panose="020B0604020202020204" pitchFamily="34" charset="0"/>
                <a:cs typeface="Arial" panose="020B0604020202020204" pitchFamily="34" charset="0"/>
              </a:rPr>
              <a:t>Anh </a:t>
            </a:r>
            <a:r>
              <a:rPr lang="en-US" sz="3200" i="1" dirty="0" err="1">
                <a:solidFill>
                  <a:schemeClr val="accent6">
                    <a:lumMod val="50000"/>
                  </a:schemeClr>
                </a:solidFill>
                <a:latin typeface="Arial" panose="020B0604020202020204" pitchFamily="34" charset="0"/>
                <a:cs typeface="Arial" panose="020B0604020202020204" pitchFamily="34" charset="0"/>
              </a:rPr>
              <a:t>ấy</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thường</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quyên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góp</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tiền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cho</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tổ</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chức</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từ</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thiện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địa</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phương</a:t>
            </a:r>
            <a:r>
              <a:rPr lang="en-US" sz="3200" i="1" dirty="0">
                <a:solidFill>
                  <a:schemeClr val="accent6">
                    <a:lumMod val="50000"/>
                  </a:schemeClr>
                </a:solidFill>
                <a:latin typeface="Arial" panose="020B0604020202020204" pitchFamily="34" charset="0"/>
                <a:cs typeface="Arial" panose="020B0604020202020204" pitchFamily="34" charset="0"/>
              </a:rPr>
              <a:t>.</a:t>
            </a:r>
          </a:p>
        </p:txBody>
      </p:sp>
      <p:pic>
        <p:nvPicPr>
          <p:cNvPr id="16" name="Picture 7">
            <a:extLst>
              <a:ext uri="{FF2B5EF4-FFF2-40B4-BE49-F238E27FC236}">
                <a16:creationId xmlns:a16="http://schemas.microsoft.com/office/drawing/2014/main" id="{A9ADB662-4643-44FC-8729-20294E14AAC0}"/>
              </a:ext>
            </a:extLst>
          </p:cNvPr>
          <p:cNvPicPr>
            <a:picLocks noChangeAspect="1"/>
          </p:cNvPicPr>
          <p:nvPr/>
        </p:nvPicPr>
        <p:blipFill>
          <a:blip r:embed="rId9"/>
          <a:srcRect/>
          <a:stretch>
            <a:fillRect/>
          </a:stretch>
        </p:blipFill>
        <p:spPr>
          <a:xfrm>
            <a:off x="1295400" y="952499"/>
            <a:ext cx="8153400" cy="5432203"/>
          </a:xfrm>
          <a:prstGeom prst="rect">
            <a:avLst/>
          </a:prstGeom>
        </p:spPr>
      </p:pic>
      <p:sp>
        <p:nvSpPr>
          <p:cNvPr id="18" name="Hộp Văn bản 17">
            <a:extLst>
              <a:ext uri="{FF2B5EF4-FFF2-40B4-BE49-F238E27FC236}">
                <a16:creationId xmlns:a16="http://schemas.microsoft.com/office/drawing/2014/main" id="{133ADA7C-5D06-467D-9E51-CA243B9B820A}"/>
              </a:ext>
            </a:extLst>
          </p:cNvPr>
          <p:cNvSpPr txBox="1"/>
          <p:nvPr/>
        </p:nvSpPr>
        <p:spPr>
          <a:xfrm>
            <a:off x="13716000" y="3390900"/>
            <a:ext cx="2133600" cy="923330"/>
          </a:xfrm>
          <a:prstGeom prst="rect">
            <a:avLst/>
          </a:prstGeom>
          <a:noFill/>
        </p:spPr>
        <p:txBody>
          <a:bodyPr wrap="square">
            <a:spAutoFit/>
          </a:bodyPr>
          <a:lstStyle/>
          <a:p>
            <a:r>
              <a:rPr lang="en-US" sz="5400" dirty="0">
                <a:solidFill>
                  <a:srgbClr val="FF0000"/>
                </a:solidFill>
                <a:latin typeface="Calibri (body)"/>
              </a:rPr>
              <a:t>/</a:t>
            </a:r>
            <a:r>
              <a:rPr lang="en-US" sz="5400" dirty="0" err="1">
                <a:solidFill>
                  <a:srgbClr val="FF0000"/>
                </a:solidFill>
                <a:latin typeface="Calibri (body)"/>
              </a:rPr>
              <a:t>reɪz</a:t>
            </a:r>
            <a:r>
              <a:rPr lang="en-US" sz="5400" dirty="0">
                <a:solidFill>
                  <a:srgbClr val="FF0000"/>
                </a:solidFill>
                <a:latin typeface="Calibri (body)"/>
              </a:rPr>
              <a:t> ˈ/</a:t>
            </a:r>
            <a:endParaRPr lang="en-US" sz="5400" dirty="0"/>
          </a:p>
        </p:txBody>
      </p:sp>
      <p:pic>
        <p:nvPicPr>
          <p:cNvPr id="3" name="raise-1662528305">
            <a:hlinkClick r:id="" action="ppaction://media"/>
            <a:extLst>
              <a:ext uri="{FF2B5EF4-FFF2-40B4-BE49-F238E27FC236}">
                <a16:creationId xmlns:a16="http://schemas.microsoft.com/office/drawing/2014/main" id="{8CAB1374-1E24-464A-96D4-69FCF995EE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935200" y="571500"/>
            <a:ext cx="406400" cy="406400"/>
          </a:xfrm>
          <a:prstGeom prst="rect">
            <a:avLst/>
          </a:prstGeom>
        </p:spPr>
      </p:pic>
      <p:pic>
        <p:nvPicPr>
          <p:cNvPr id="6" name="He-often-raises-money-for-the-1662528312">
            <a:hlinkClick r:id="" action="ppaction://media"/>
            <a:extLst>
              <a:ext uri="{FF2B5EF4-FFF2-40B4-BE49-F238E27FC236}">
                <a16:creationId xmlns:a16="http://schemas.microsoft.com/office/drawing/2014/main" id="{535E9ACD-D92F-411C-A1F5-FE4C370AAAF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438400" y="6896100"/>
            <a:ext cx="406400" cy="406400"/>
          </a:xfrm>
          <a:prstGeom prst="rect">
            <a:avLst/>
          </a:prstGeom>
        </p:spPr>
      </p:pic>
    </p:spTree>
    <p:extLst>
      <p:ext uri="{BB962C8B-B14F-4D97-AF65-F5344CB8AC3E}">
        <p14:creationId xmlns:p14="http://schemas.microsoft.com/office/powerpoint/2010/main" val="1213418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08"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audio>
              <p:cMediaNode vol="80000">
                <p:cTn id="36" fill="hold" display="0">
                  <p:stCondLst>
                    <p:cond delay="indefinite"/>
                  </p:stCondLst>
                  <p:endCondLst>
                    <p:cond evt="onStopAudio" delay="0">
                      <p:tgtEl>
                        <p:sldTgt/>
                      </p:tgtEl>
                    </p:cond>
                  </p:endCondLst>
                </p:cTn>
                <p:tgtEl>
                  <p:spTgt spid="6"/>
                </p:tgtEl>
              </p:cMediaNode>
            </p:audio>
          </p:childTnLst>
        </p:cTn>
      </p:par>
    </p:tnLst>
    <p:bldLst>
      <p:bldP spid="10" grpId="0" animBg="1"/>
      <p:bldP spid="12"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072DF-1AEE-4DB2-9CD1-AE9314CAEAEA}"/>
              </a:ext>
            </a:extLst>
          </p:cNvPr>
          <p:cNvSpPr/>
          <p:nvPr/>
        </p:nvSpPr>
        <p:spPr>
          <a:xfrm>
            <a:off x="914400" y="266700"/>
            <a:ext cx="10505484" cy="9339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2" name="Nhóm 1">
            <a:extLst>
              <a:ext uri="{FF2B5EF4-FFF2-40B4-BE49-F238E27FC236}">
                <a16:creationId xmlns:a16="http://schemas.microsoft.com/office/drawing/2014/main" id="{ACD7BBDD-9846-4275-BE6C-C717887F32BC}"/>
              </a:ext>
            </a:extLst>
          </p:cNvPr>
          <p:cNvGrpSpPr/>
          <p:nvPr/>
        </p:nvGrpSpPr>
        <p:grpSpPr>
          <a:xfrm>
            <a:off x="11353800" y="342900"/>
            <a:ext cx="493644" cy="9467849"/>
            <a:chOff x="11377989" y="409576"/>
            <a:chExt cx="493644" cy="9467849"/>
          </a:xfrm>
        </p:grpSpPr>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8776878" y="6782669"/>
              <a:ext cx="5695868" cy="49364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8776877" y="3010688"/>
              <a:ext cx="5695868" cy="493643"/>
            </a:xfrm>
            <a:prstGeom prst="rect">
              <a:avLst/>
            </a:prstGeom>
          </p:spPr>
        </p:pic>
      </p:grpSp>
      <p:sp>
        <p:nvSpPr>
          <p:cNvPr id="10" name="Rectangle: Rounded Corners 9">
            <a:extLst>
              <a:ext uri="{FF2B5EF4-FFF2-40B4-BE49-F238E27FC236}">
                <a16:creationId xmlns:a16="http://schemas.microsoft.com/office/drawing/2014/main" id="{CA904469-F784-4166-B8E9-2ABBFF92DCA6}"/>
              </a:ext>
            </a:extLst>
          </p:cNvPr>
          <p:cNvSpPr/>
          <p:nvPr/>
        </p:nvSpPr>
        <p:spPr>
          <a:xfrm>
            <a:off x="12573000" y="1957641"/>
            <a:ext cx="4143377" cy="111442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lumMod val="95000"/>
                  </a:schemeClr>
                </a:solidFill>
              </a:rPr>
              <a:t>plant</a:t>
            </a:r>
          </a:p>
        </p:txBody>
      </p:sp>
      <p:sp>
        <p:nvSpPr>
          <p:cNvPr id="12" name="Rectangle: Rounded Corners 11">
            <a:extLst>
              <a:ext uri="{FF2B5EF4-FFF2-40B4-BE49-F238E27FC236}">
                <a16:creationId xmlns:a16="http://schemas.microsoft.com/office/drawing/2014/main" id="{4ACBD00D-DDD3-4CB2-AF7C-B117A486CA1D}"/>
              </a:ext>
            </a:extLst>
          </p:cNvPr>
          <p:cNvSpPr/>
          <p:nvPr/>
        </p:nvSpPr>
        <p:spPr>
          <a:xfrm>
            <a:off x="11886873" y="5246709"/>
            <a:ext cx="6035367" cy="7325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rPr>
              <a:t>(v) </a:t>
            </a:r>
            <a:r>
              <a:rPr lang="en-US" sz="4500" dirty="0" err="1">
                <a:solidFill>
                  <a:schemeClr val="tx1"/>
                </a:solidFill>
              </a:rPr>
              <a:t>trồng</a:t>
            </a:r>
            <a:endParaRPr lang="en-US" sz="4500" dirty="0">
              <a:solidFill>
                <a:schemeClr val="tx1"/>
              </a:solidFill>
            </a:endParaRPr>
          </a:p>
        </p:txBody>
      </p:sp>
      <p:sp>
        <p:nvSpPr>
          <p:cNvPr id="13" name="Rectangle: Rounded Corners 12">
            <a:extLst>
              <a:ext uri="{FF2B5EF4-FFF2-40B4-BE49-F238E27FC236}">
                <a16:creationId xmlns:a16="http://schemas.microsoft.com/office/drawing/2014/main" id="{9354029A-3061-48A4-ABDD-85C095FB1DD8}"/>
              </a:ext>
            </a:extLst>
          </p:cNvPr>
          <p:cNvSpPr/>
          <p:nvPr/>
        </p:nvSpPr>
        <p:spPr>
          <a:xfrm>
            <a:off x="838200" y="7124700"/>
            <a:ext cx="10400176" cy="12281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rPr>
              <a:t>We should plant more trees if we want to have more fresh air.</a:t>
            </a:r>
          </a:p>
        </p:txBody>
      </p:sp>
      <p:pic>
        <p:nvPicPr>
          <p:cNvPr id="14" name="Picture 13" descr="Logo, company name&#10;&#10;Description automatically generated">
            <a:extLst>
              <a:ext uri="{FF2B5EF4-FFF2-40B4-BE49-F238E27FC236}">
                <a16:creationId xmlns:a16="http://schemas.microsoft.com/office/drawing/2014/main" id="{7E949951-7CB4-45F4-B0E3-B1897C1B7C04}"/>
              </a:ext>
            </a:extLst>
          </p:cNvPr>
          <p:cNvPicPr>
            <a:picLocks noChangeAspect="1"/>
          </p:cNvPicPr>
          <p:nvPr/>
        </p:nvPicPr>
        <p:blipFill rotWithShape="1">
          <a:blip r:embed="rId10">
            <a:extLst>
              <a:ext uri="{28A0092B-C50C-407E-A947-70E740481C1C}">
                <a14:useLocalDpi xmlns:a14="http://schemas.microsoft.com/office/drawing/2010/main" val="0"/>
              </a:ext>
            </a:extLst>
          </a:blip>
          <a:srcRect l="25005" t="17747" r="24724" b="32408"/>
          <a:stretch/>
        </p:blipFill>
        <p:spPr>
          <a:xfrm>
            <a:off x="-3828105" y="494481"/>
            <a:ext cx="2622687" cy="2600445"/>
          </a:xfrm>
          <a:prstGeom prst="rect">
            <a:avLst/>
          </a:prstGeom>
        </p:spPr>
      </p:pic>
      <p:sp>
        <p:nvSpPr>
          <p:cNvPr id="17" name="TextBox 16">
            <a:extLst>
              <a:ext uri="{FF2B5EF4-FFF2-40B4-BE49-F238E27FC236}">
                <a16:creationId xmlns:a16="http://schemas.microsoft.com/office/drawing/2014/main" id="{9C110C19-28C1-4D59-AD5C-241AB0CE579B}"/>
              </a:ext>
            </a:extLst>
          </p:cNvPr>
          <p:cNvSpPr txBox="1"/>
          <p:nvPr/>
        </p:nvSpPr>
        <p:spPr>
          <a:xfrm>
            <a:off x="-4097970"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pic>
        <p:nvPicPr>
          <p:cNvPr id="6" name="get-some-rest-1658801057 (1)">
            <a:hlinkClick r:id="" action="ppaction://media"/>
            <a:extLst>
              <a:ext uri="{FF2B5EF4-FFF2-40B4-BE49-F238E27FC236}">
                <a16:creationId xmlns:a16="http://schemas.microsoft.com/office/drawing/2014/main" id="{B0D35E31-473B-432B-A7C3-C29FCCA733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8425" y="98425"/>
            <a:ext cx="406400" cy="406400"/>
          </a:xfrm>
          <a:prstGeom prst="rect">
            <a:avLst/>
          </a:prstGeom>
        </p:spPr>
      </p:pic>
      <p:sp>
        <p:nvSpPr>
          <p:cNvPr id="16" name="Rectangle: Rounded Corners 12">
            <a:extLst>
              <a:ext uri="{FF2B5EF4-FFF2-40B4-BE49-F238E27FC236}">
                <a16:creationId xmlns:a16="http://schemas.microsoft.com/office/drawing/2014/main" id="{33419417-EA5D-48D7-9024-B8A60B1B05C7}"/>
              </a:ext>
            </a:extLst>
          </p:cNvPr>
          <p:cNvSpPr/>
          <p:nvPr/>
        </p:nvSpPr>
        <p:spPr>
          <a:xfrm>
            <a:off x="838200" y="8420100"/>
            <a:ext cx="10213975" cy="11513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err="1">
                <a:solidFill>
                  <a:schemeClr val="accent6">
                    <a:lumMod val="50000"/>
                  </a:schemeClr>
                </a:solidFill>
                <a:latin typeface="Arial" panose="020B0604020202020204" pitchFamily="34" charset="0"/>
                <a:cs typeface="Arial" panose="020B0604020202020204" pitchFamily="34" charset="0"/>
              </a:rPr>
              <a:t>Chúng</a:t>
            </a:r>
            <a:r>
              <a:rPr lang="en-US" sz="3200" i="1" dirty="0">
                <a:solidFill>
                  <a:schemeClr val="accent6">
                    <a:lumMod val="50000"/>
                  </a:schemeClr>
                </a:solidFill>
                <a:latin typeface="Arial" panose="020B0604020202020204" pitchFamily="34" charset="0"/>
                <a:cs typeface="Arial" panose="020B0604020202020204" pitchFamily="34" charset="0"/>
              </a:rPr>
              <a:t> ta </a:t>
            </a:r>
            <a:r>
              <a:rPr lang="en-US" sz="3200" i="1" dirty="0" err="1">
                <a:solidFill>
                  <a:schemeClr val="accent6">
                    <a:lumMod val="50000"/>
                  </a:schemeClr>
                </a:solidFill>
                <a:latin typeface="Arial" panose="020B0604020202020204" pitchFamily="34" charset="0"/>
                <a:cs typeface="Arial" panose="020B0604020202020204" pitchFamily="34" charset="0"/>
              </a:rPr>
              <a:t>nên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trồng</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nhiều</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cây</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hơn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nếu</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chúng</a:t>
            </a:r>
            <a:r>
              <a:rPr lang="en-US" sz="3200" i="1" dirty="0">
                <a:solidFill>
                  <a:schemeClr val="accent6">
                    <a:lumMod val="50000"/>
                  </a:schemeClr>
                </a:solidFill>
                <a:latin typeface="Arial" panose="020B0604020202020204" pitchFamily="34" charset="0"/>
                <a:cs typeface="Arial" panose="020B0604020202020204" pitchFamily="34" charset="0"/>
              </a:rPr>
              <a:t> ta </a:t>
            </a:r>
            <a:r>
              <a:rPr lang="en-US" sz="3200" i="1" dirty="0" err="1">
                <a:solidFill>
                  <a:schemeClr val="accent6">
                    <a:lumMod val="50000"/>
                  </a:schemeClr>
                </a:solidFill>
                <a:latin typeface="Arial" panose="020B0604020202020204" pitchFamily="34" charset="0"/>
                <a:cs typeface="Arial" panose="020B0604020202020204" pitchFamily="34" charset="0"/>
              </a:rPr>
              <a:t>muốn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có</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nhiều</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hơn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không</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khí</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trong</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lành</a:t>
            </a:r>
            <a:r>
              <a:rPr lang="en-US" sz="3200" i="1" dirty="0">
                <a:solidFill>
                  <a:schemeClr val="accent6">
                    <a:lumMod val="50000"/>
                  </a:schemeClr>
                </a:solidFill>
                <a:latin typeface="Arial" panose="020B0604020202020204" pitchFamily="34" charset="0"/>
                <a:cs typeface="Arial" panose="020B0604020202020204" pitchFamily="34" charset="0"/>
              </a:rPr>
              <a:t>. </a:t>
            </a:r>
          </a:p>
        </p:txBody>
      </p:sp>
      <p:pic>
        <p:nvPicPr>
          <p:cNvPr id="20" name="Picture 4">
            <a:extLst>
              <a:ext uri="{FF2B5EF4-FFF2-40B4-BE49-F238E27FC236}">
                <a16:creationId xmlns:a16="http://schemas.microsoft.com/office/drawing/2014/main" id="{6863D93E-E02D-4CB1-ADBD-EAA96B14C8BC}"/>
              </a:ext>
            </a:extLst>
          </p:cNvPr>
          <p:cNvPicPr>
            <a:picLocks noChangeAspect="1"/>
          </p:cNvPicPr>
          <p:nvPr/>
        </p:nvPicPr>
        <p:blipFill>
          <a:blip r:embed="rId12"/>
          <a:srcRect/>
          <a:stretch>
            <a:fillRect/>
          </a:stretch>
        </p:blipFill>
        <p:spPr>
          <a:xfrm>
            <a:off x="990600" y="800100"/>
            <a:ext cx="10160000" cy="5715000"/>
          </a:xfrm>
          <a:prstGeom prst="rect">
            <a:avLst/>
          </a:prstGeom>
        </p:spPr>
      </p:pic>
      <p:sp>
        <p:nvSpPr>
          <p:cNvPr id="18" name="Hộp Văn bản 17">
            <a:extLst>
              <a:ext uri="{FF2B5EF4-FFF2-40B4-BE49-F238E27FC236}">
                <a16:creationId xmlns:a16="http://schemas.microsoft.com/office/drawing/2014/main" id="{0CC8F369-A991-4F93-B1BD-DA6C582399D4}"/>
              </a:ext>
            </a:extLst>
          </p:cNvPr>
          <p:cNvSpPr txBox="1"/>
          <p:nvPr/>
        </p:nvSpPr>
        <p:spPr>
          <a:xfrm>
            <a:off x="13258800" y="3467100"/>
            <a:ext cx="3745831" cy="1015663"/>
          </a:xfrm>
          <a:prstGeom prst="rect">
            <a:avLst/>
          </a:prstGeom>
          <a:noFill/>
        </p:spPr>
        <p:txBody>
          <a:bodyPr wrap="square">
            <a:spAutoFit/>
          </a:bodyPr>
          <a:lstStyle/>
          <a:p>
            <a:r>
              <a:rPr lang="en-US" sz="1800" i="1" dirty="0">
                <a:latin typeface="Calibri (body)"/>
              </a:rPr>
              <a:t> </a:t>
            </a:r>
            <a:r>
              <a:rPr lang="en-US" sz="6000" dirty="0">
                <a:solidFill>
                  <a:srgbClr val="FF0000"/>
                </a:solidFill>
                <a:latin typeface="Calibri (body)"/>
              </a:rPr>
              <a:t>/</a:t>
            </a:r>
            <a:r>
              <a:rPr lang="en-US" sz="6000" dirty="0" err="1">
                <a:solidFill>
                  <a:srgbClr val="FF0000"/>
                </a:solidFill>
                <a:latin typeface="Calibri (body)"/>
              </a:rPr>
              <a:t>plænt</a:t>
            </a:r>
            <a:r>
              <a:rPr lang="en-US" sz="6000" dirty="0">
                <a:solidFill>
                  <a:srgbClr val="FF0000"/>
                </a:solidFill>
                <a:latin typeface="Calibri (body)"/>
              </a:rPr>
              <a:t>/ </a:t>
            </a:r>
            <a:endParaRPr lang="en-US" dirty="0"/>
          </a:p>
        </p:txBody>
      </p:sp>
      <p:pic>
        <p:nvPicPr>
          <p:cNvPr id="3" name="plant-1662528321">
            <a:hlinkClick r:id="" action="ppaction://media"/>
            <a:extLst>
              <a:ext uri="{FF2B5EF4-FFF2-40B4-BE49-F238E27FC236}">
                <a16:creationId xmlns:a16="http://schemas.microsoft.com/office/drawing/2014/main" id="{3BD39D6C-4764-4F7D-99DA-D497D55AFBA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16000" y="952500"/>
            <a:ext cx="406400" cy="406400"/>
          </a:xfrm>
          <a:prstGeom prst="rect">
            <a:avLst/>
          </a:prstGeom>
        </p:spPr>
      </p:pic>
      <p:pic>
        <p:nvPicPr>
          <p:cNvPr id="8" name="We-should-plant-more-trees-if-1662528329">
            <a:hlinkClick r:id="" action="ppaction://media"/>
            <a:extLst>
              <a:ext uri="{FF2B5EF4-FFF2-40B4-BE49-F238E27FC236}">
                <a16:creationId xmlns:a16="http://schemas.microsoft.com/office/drawing/2014/main" id="{87DD7B73-E405-4A54-9F1E-4F9355D8690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667000" y="6210300"/>
            <a:ext cx="406400" cy="406400"/>
          </a:xfrm>
          <a:prstGeom prst="rect">
            <a:avLst/>
          </a:prstGeom>
        </p:spPr>
      </p:pic>
    </p:spTree>
    <p:extLst>
      <p:ext uri="{BB962C8B-B14F-4D97-AF65-F5344CB8AC3E}">
        <p14:creationId xmlns:p14="http://schemas.microsoft.com/office/powerpoint/2010/main" val="463226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440"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8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6"/>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8"/>
                </p:tgtEl>
              </p:cMediaNode>
            </p:audio>
          </p:childTnLst>
        </p:cTn>
      </p:par>
    </p:tnLst>
    <p:bldLst>
      <p:bldP spid="10" grpId="0" animBg="1"/>
      <p:bldP spid="12" grpId="0"/>
      <p:bldP spid="13"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072DF-1AEE-4DB2-9CD1-AE9314CAEAEA}"/>
              </a:ext>
            </a:extLst>
          </p:cNvPr>
          <p:cNvSpPr/>
          <p:nvPr/>
        </p:nvSpPr>
        <p:spPr>
          <a:xfrm>
            <a:off x="990600" y="495300"/>
            <a:ext cx="10505484" cy="9339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2" name="Nhóm 1">
            <a:extLst>
              <a:ext uri="{FF2B5EF4-FFF2-40B4-BE49-F238E27FC236}">
                <a16:creationId xmlns:a16="http://schemas.microsoft.com/office/drawing/2014/main" id="{ACD7BBDD-9846-4275-BE6C-C717887F32BC}"/>
              </a:ext>
            </a:extLst>
          </p:cNvPr>
          <p:cNvGrpSpPr/>
          <p:nvPr/>
        </p:nvGrpSpPr>
        <p:grpSpPr>
          <a:xfrm>
            <a:off x="10972800" y="495300"/>
            <a:ext cx="493644" cy="9467849"/>
            <a:chOff x="11377989" y="409576"/>
            <a:chExt cx="493644" cy="9467849"/>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776878" y="6782669"/>
              <a:ext cx="5695868" cy="493643"/>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776877" y="3010688"/>
              <a:ext cx="5695868" cy="493643"/>
            </a:xfrm>
            <a:prstGeom prst="rect">
              <a:avLst/>
            </a:prstGeom>
          </p:spPr>
        </p:pic>
      </p:grpSp>
      <p:sp>
        <p:nvSpPr>
          <p:cNvPr id="10" name="Rectangle: Rounded Corners 9">
            <a:extLst>
              <a:ext uri="{FF2B5EF4-FFF2-40B4-BE49-F238E27FC236}">
                <a16:creationId xmlns:a16="http://schemas.microsoft.com/office/drawing/2014/main" id="{CA904469-F784-4166-B8E9-2ABBFF92DCA6}"/>
              </a:ext>
            </a:extLst>
          </p:cNvPr>
          <p:cNvSpPr/>
          <p:nvPr/>
        </p:nvSpPr>
        <p:spPr>
          <a:xfrm>
            <a:off x="12496800" y="1943100"/>
            <a:ext cx="4914902" cy="11372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rPr>
              <a:t>donate</a:t>
            </a:r>
          </a:p>
        </p:txBody>
      </p:sp>
      <p:sp>
        <p:nvSpPr>
          <p:cNvPr id="12" name="Rectangle: Rounded Corners 11">
            <a:extLst>
              <a:ext uri="{FF2B5EF4-FFF2-40B4-BE49-F238E27FC236}">
                <a16:creationId xmlns:a16="http://schemas.microsoft.com/office/drawing/2014/main" id="{4ACBD00D-DDD3-4CB2-AF7C-B117A486CA1D}"/>
              </a:ext>
            </a:extLst>
          </p:cNvPr>
          <p:cNvSpPr/>
          <p:nvPr/>
        </p:nvSpPr>
        <p:spPr>
          <a:xfrm>
            <a:off x="11903717" y="5209479"/>
            <a:ext cx="6035367" cy="7325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rPr>
              <a:t>(V) </a:t>
            </a:r>
            <a:r>
              <a:rPr lang="en-US" sz="4500" dirty="0" err="1">
                <a:solidFill>
                  <a:schemeClr val="tx1"/>
                </a:solidFill>
              </a:rPr>
              <a:t>Hiến</a:t>
            </a:r>
            <a:r>
              <a:rPr lang="en-US" sz="4500" dirty="0">
                <a:solidFill>
                  <a:schemeClr val="tx1"/>
                </a:solidFill>
              </a:rPr>
              <a:t> </a:t>
            </a:r>
            <a:r>
              <a:rPr lang="en-US" sz="4500" dirty="0" err="1">
                <a:solidFill>
                  <a:schemeClr val="tx1"/>
                </a:solidFill>
              </a:rPr>
              <a:t>tặng</a:t>
            </a:r>
            <a:endParaRPr lang="en-US" sz="4500" dirty="0">
              <a:solidFill>
                <a:schemeClr val="tx1"/>
              </a:solidFill>
            </a:endParaRPr>
          </a:p>
        </p:txBody>
      </p:sp>
      <p:sp>
        <p:nvSpPr>
          <p:cNvPr id="13" name="Rectangle: Rounded Corners 12">
            <a:extLst>
              <a:ext uri="{FF2B5EF4-FFF2-40B4-BE49-F238E27FC236}">
                <a16:creationId xmlns:a16="http://schemas.microsoft.com/office/drawing/2014/main" id="{9354029A-3061-48A4-ABDD-85C095FB1DD8}"/>
              </a:ext>
            </a:extLst>
          </p:cNvPr>
          <p:cNvSpPr/>
          <p:nvPr/>
        </p:nvSpPr>
        <p:spPr>
          <a:xfrm>
            <a:off x="1066800" y="6743700"/>
            <a:ext cx="9753600" cy="1513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rPr>
              <a:t>Last week, I donated many old books and clothes for poor children in the mountainous area. </a:t>
            </a:r>
          </a:p>
        </p:txBody>
      </p:sp>
      <p:pic>
        <p:nvPicPr>
          <p:cNvPr id="14" name="Picture 13" descr="Logo, company name&#10;&#10;Description automatically generated">
            <a:extLst>
              <a:ext uri="{FF2B5EF4-FFF2-40B4-BE49-F238E27FC236}">
                <a16:creationId xmlns:a16="http://schemas.microsoft.com/office/drawing/2014/main" id="{7E949951-7CB4-45F4-B0E3-B1897C1B7C04}"/>
              </a:ext>
            </a:extLst>
          </p:cNvPr>
          <p:cNvPicPr>
            <a:picLocks noChangeAspect="1"/>
          </p:cNvPicPr>
          <p:nvPr/>
        </p:nvPicPr>
        <p:blipFill rotWithShape="1">
          <a:blip r:embed="rId4">
            <a:extLst>
              <a:ext uri="{28A0092B-C50C-407E-A947-70E740481C1C}">
                <a14:useLocalDpi xmlns:a14="http://schemas.microsoft.com/office/drawing/2010/main" val="0"/>
              </a:ext>
            </a:extLst>
          </a:blip>
          <a:srcRect l="25005" t="17747" r="24724" b="32408"/>
          <a:stretch/>
        </p:blipFill>
        <p:spPr>
          <a:xfrm>
            <a:off x="-3828105" y="494481"/>
            <a:ext cx="2622687" cy="2600445"/>
          </a:xfrm>
          <a:prstGeom prst="rect">
            <a:avLst/>
          </a:prstGeom>
        </p:spPr>
      </p:pic>
      <p:sp>
        <p:nvSpPr>
          <p:cNvPr id="17" name="TextBox 16">
            <a:extLst>
              <a:ext uri="{FF2B5EF4-FFF2-40B4-BE49-F238E27FC236}">
                <a16:creationId xmlns:a16="http://schemas.microsoft.com/office/drawing/2014/main" id="{9C110C19-28C1-4D59-AD5C-241AB0CE579B}"/>
              </a:ext>
            </a:extLst>
          </p:cNvPr>
          <p:cNvSpPr txBox="1"/>
          <p:nvPr/>
        </p:nvSpPr>
        <p:spPr>
          <a:xfrm>
            <a:off x="-4097970"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20" name="Rectangle: Rounded Corners 12">
            <a:extLst>
              <a:ext uri="{FF2B5EF4-FFF2-40B4-BE49-F238E27FC236}">
                <a16:creationId xmlns:a16="http://schemas.microsoft.com/office/drawing/2014/main" id="{4D862DA7-64DB-4844-A020-02B4D70C28D6}"/>
              </a:ext>
            </a:extLst>
          </p:cNvPr>
          <p:cNvSpPr/>
          <p:nvPr/>
        </p:nvSpPr>
        <p:spPr>
          <a:xfrm>
            <a:off x="1219200" y="8420100"/>
            <a:ext cx="9601200" cy="11513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err="1">
                <a:solidFill>
                  <a:schemeClr val="accent6">
                    <a:lumMod val="50000"/>
                  </a:schemeClr>
                </a:solidFill>
                <a:latin typeface="Arial" panose="020B0604020202020204" pitchFamily="34" charset="0"/>
                <a:cs typeface="Arial" panose="020B0604020202020204" pitchFamily="34" charset="0"/>
              </a:rPr>
              <a:t>Tuần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trước</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tôi</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đã</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quyên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góp</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rất</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nhiều</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sách</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cũ</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và</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quần</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áo</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cho</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trẻ</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em</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nghèo</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vùng</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núi</a:t>
            </a:r>
            <a:r>
              <a:rPr lang="en-US" sz="3200" i="1" dirty="0">
                <a:solidFill>
                  <a:schemeClr val="accent6">
                    <a:lumMod val="50000"/>
                  </a:schemeClr>
                </a:solidFill>
                <a:latin typeface="Arial" panose="020B0604020202020204" pitchFamily="34" charset="0"/>
                <a:cs typeface="Arial" panose="020B0604020202020204" pitchFamily="34" charset="0"/>
              </a:rPr>
              <a:t>. </a:t>
            </a:r>
          </a:p>
        </p:txBody>
      </p:sp>
      <p:pic>
        <p:nvPicPr>
          <p:cNvPr id="16" name="Picture 5">
            <a:extLst>
              <a:ext uri="{FF2B5EF4-FFF2-40B4-BE49-F238E27FC236}">
                <a16:creationId xmlns:a16="http://schemas.microsoft.com/office/drawing/2014/main" id="{1F7D7A6B-31F3-4302-8298-79026B08E4AB}"/>
              </a:ext>
            </a:extLst>
          </p:cNvPr>
          <p:cNvPicPr>
            <a:picLocks noChangeAspect="1"/>
          </p:cNvPicPr>
          <p:nvPr/>
        </p:nvPicPr>
        <p:blipFill>
          <a:blip r:embed="rId5"/>
          <a:srcRect/>
          <a:stretch>
            <a:fillRect/>
          </a:stretch>
        </p:blipFill>
        <p:spPr>
          <a:xfrm>
            <a:off x="1676400" y="723900"/>
            <a:ext cx="8234746" cy="5486400"/>
          </a:xfrm>
          <a:prstGeom prst="rect">
            <a:avLst/>
          </a:prstGeom>
        </p:spPr>
      </p:pic>
      <p:sp>
        <p:nvSpPr>
          <p:cNvPr id="18" name="Hộp Văn bản 17">
            <a:extLst>
              <a:ext uri="{FF2B5EF4-FFF2-40B4-BE49-F238E27FC236}">
                <a16:creationId xmlns:a16="http://schemas.microsoft.com/office/drawing/2014/main" id="{C85357E4-3A26-4344-9FA3-33281C024233}"/>
              </a:ext>
            </a:extLst>
          </p:cNvPr>
          <p:cNvSpPr txBox="1"/>
          <p:nvPr/>
        </p:nvSpPr>
        <p:spPr>
          <a:xfrm>
            <a:off x="13258800" y="3314700"/>
            <a:ext cx="3657600" cy="1015663"/>
          </a:xfrm>
          <a:prstGeom prst="rect">
            <a:avLst/>
          </a:prstGeom>
          <a:noFill/>
        </p:spPr>
        <p:txBody>
          <a:bodyPr wrap="square">
            <a:spAutoFit/>
          </a:bodyPr>
          <a:lstStyle/>
          <a:p>
            <a:r>
              <a:rPr lang="en-US" sz="6000" dirty="0">
                <a:solidFill>
                  <a:srgbClr val="FF0000"/>
                </a:solidFill>
              </a:rPr>
              <a:t>/ˈ</a:t>
            </a:r>
            <a:r>
              <a:rPr lang="en-US" sz="6000" dirty="0" err="1">
                <a:solidFill>
                  <a:srgbClr val="FF0000"/>
                </a:solidFill>
              </a:rPr>
              <a:t>doʊneɪt</a:t>
            </a:r>
            <a:r>
              <a:rPr lang="en-US" sz="6000" dirty="0">
                <a:solidFill>
                  <a:srgbClr val="FF0000"/>
                </a:solidFill>
              </a:rPr>
              <a:t>/ </a:t>
            </a:r>
            <a:endParaRPr lang="en-US" sz="6000" dirty="0"/>
          </a:p>
        </p:txBody>
      </p:sp>
    </p:spTree>
    <p:extLst>
      <p:ext uri="{BB962C8B-B14F-4D97-AF65-F5344CB8AC3E}">
        <p14:creationId xmlns:p14="http://schemas.microsoft.com/office/powerpoint/2010/main" val="3263632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072DF-1AEE-4DB2-9CD1-AE9314CAEAEA}"/>
              </a:ext>
            </a:extLst>
          </p:cNvPr>
          <p:cNvSpPr/>
          <p:nvPr/>
        </p:nvSpPr>
        <p:spPr>
          <a:xfrm>
            <a:off x="914400" y="342900"/>
            <a:ext cx="10505484" cy="9339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2" name="Nhóm 1">
            <a:extLst>
              <a:ext uri="{FF2B5EF4-FFF2-40B4-BE49-F238E27FC236}">
                <a16:creationId xmlns:a16="http://schemas.microsoft.com/office/drawing/2014/main" id="{ACD7BBDD-9846-4275-BE6C-C717887F32BC}"/>
              </a:ext>
            </a:extLst>
          </p:cNvPr>
          <p:cNvGrpSpPr/>
          <p:nvPr/>
        </p:nvGrpSpPr>
        <p:grpSpPr>
          <a:xfrm>
            <a:off x="11377989" y="409576"/>
            <a:ext cx="493644" cy="9467849"/>
            <a:chOff x="11377989" y="409576"/>
            <a:chExt cx="493644" cy="9467849"/>
          </a:xfrm>
        </p:grpSpPr>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8776878" y="6782669"/>
              <a:ext cx="5695868" cy="49364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8776877" y="3010688"/>
              <a:ext cx="5695868" cy="493643"/>
            </a:xfrm>
            <a:prstGeom prst="rect">
              <a:avLst/>
            </a:prstGeom>
          </p:spPr>
        </p:pic>
      </p:grpSp>
      <p:sp>
        <p:nvSpPr>
          <p:cNvPr id="10" name="Rectangle: Rounded Corners 9">
            <a:extLst>
              <a:ext uri="{FF2B5EF4-FFF2-40B4-BE49-F238E27FC236}">
                <a16:creationId xmlns:a16="http://schemas.microsoft.com/office/drawing/2014/main" id="{CA904469-F784-4166-B8E9-2ABBFF92DCA6}"/>
              </a:ext>
            </a:extLst>
          </p:cNvPr>
          <p:cNvSpPr/>
          <p:nvPr/>
        </p:nvSpPr>
        <p:spPr>
          <a:xfrm>
            <a:off x="12573000" y="1957641"/>
            <a:ext cx="4648200" cy="89112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rPr>
              <a:t>clean up</a:t>
            </a:r>
          </a:p>
        </p:txBody>
      </p:sp>
      <p:sp>
        <p:nvSpPr>
          <p:cNvPr id="12" name="Rectangle: Rounded Corners 11">
            <a:extLst>
              <a:ext uri="{FF2B5EF4-FFF2-40B4-BE49-F238E27FC236}">
                <a16:creationId xmlns:a16="http://schemas.microsoft.com/office/drawing/2014/main" id="{4ACBD00D-DDD3-4CB2-AF7C-B117A486CA1D}"/>
              </a:ext>
            </a:extLst>
          </p:cNvPr>
          <p:cNvSpPr/>
          <p:nvPr/>
        </p:nvSpPr>
        <p:spPr>
          <a:xfrm>
            <a:off x="12282324" y="5181955"/>
            <a:ext cx="4724727" cy="7325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err="1">
                <a:solidFill>
                  <a:schemeClr val="tx1"/>
                </a:solidFill>
              </a:rPr>
              <a:t>Làm</a:t>
            </a:r>
            <a:r>
              <a:rPr lang="en-US" sz="4500" dirty="0">
                <a:solidFill>
                  <a:schemeClr val="tx1"/>
                </a:solidFill>
              </a:rPr>
              <a:t> </a:t>
            </a:r>
            <a:r>
              <a:rPr lang="en-US" sz="4500" dirty="0" err="1">
                <a:solidFill>
                  <a:schemeClr val="tx1"/>
                </a:solidFill>
              </a:rPr>
              <a:t>sạch</a:t>
            </a:r>
            <a:endParaRPr lang="en-US" sz="4500" dirty="0">
              <a:solidFill>
                <a:schemeClr val="tx1"/>
              </a:solidFill>
            </a:endParaRPr>
          </a:p>
        </p:txBody>
      </p:sp>
      <p:sp>
        <p:nvSpPr>
          <p:cNvPr id="13" name="Rectangle: Rounded Corners 12">
            <a:extLst>
              <a:ext uri="{FF2B5EF4-FFF2-40B4-BE49-F238E27FC236}">
                <a16:creationId xmlns:a16="http://schemas.microsoft.com/office/drawing/2014/main" id="{9354029A-3061-48A4-ABDD-85C095FB1DD8}"/>
              </a:ext>
            </a:extLst>
          </p:cNvPr>
          <p:cNvSpPr/>
          <p:nvPr/>
        </p:nvSpPr>
        <p:spPr>
          <a:xfrm>
            <a:off x="1447800" y="7353300"/>
            <a:ext cx="9121120" cy="7829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Cleaning up is a meaningful program of our community. </a:t>
            </a:r>
          </a:p>
        </p:txBody>
      </p:sp>
      <p:pic>
        <p:nvPicPr>
          <p:cNvPr id="14" name="Picture 13" descr="Logo, company name&#10;&#10;Description automatically generated">
            <a:extLst>
              <a:ext uri="{FF2B5EF4-FFF2-40B4-BE49-F238E27FC236}">
                <a16:creationId xmlns:a16="http://schemas.microsoft.com/office/drawing/2014/main" id="{7E949951-7CB4-45F4-B0E3-B1897C1B7C04}"/>
              </a:ext>
            </a:extLst>
          </p:cNvPr>
          <p:cNvPicPr>
            <a:picLocks noChangeAspect="1"/>
          </p:cNvPicPr>
          <p:nvPr/>
        </p:nvPicPr>
        <p:blipFill rotWithShape="1">
          <a:blip r:embed="rId8">
            <a:extLst>
              <a:ext uri="{28A0092B-C50C-407E-A947-70E740481C1C}">
                <a14:useLocalDpi xmlns:a14="http://schemas.microsoft.com/office/drawing/2010/main" val="0"/>
              </a:ext>
            </a:extLst>
          </a:blip>
          <a:srcRect l="25005" t="17747" r="24724" b="32408"/>
          <a:stretch/>
        </p:blipFill>
        <p:spPr>
          <a:xfrm>
            <a:off x="-3828105" y="494481"/>
            <a:ext cx="2622687" cy="2600445"/>
          </a:xfrm>
          <a:prstGeom prst="rect">
            <a:avLst/>
          </a:prstGeom>
        </p:spPr>
      </p:pic>
      <p:sp>
        <p:nvSpPr>
          <p:cNvPr id="17" name="TextBox 16">
            <a:extLst>
              <a:ext uri="{FF2B5EF4-FFF2-40B4-BE49-F238E27FC236}">
                <a16:creationId xmlns:a16="http://schemas.microsoft.com/office/drawing/2014/main" id="{9C110C19-28C1-4D59-AD5C-241AB0CE579B}"/>
              </a:ext>
            </a:extLst>
          </p:cNvPr>
          <p:cNvSpPr txBox="1"/>
          <p:nvPr/>
        </p:nvSpPr>
        <p:spPr>
          <a:xfrm>
            <a:off x="-4097970"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6" name="Rectangle: Rounded Corners 12">
            <a:extLst>
              <a:ext uri="{FF2B5EF4-FFF2-40B4-BE49-F238E27FC236}">
                <a16:creationId xmlns:a16="http://schemas.microsoft.com/office/drawing/2014/main" id="{AA0535E4-FEDF-4259-923F-E463576D6A5D}"/>
              </a:ext>
            </a:extLst>
          </p:cNvPr>
          <p:cNvSpPr/>
          <p:nvPr/>
        </p:nvSpPr>
        <p:spPr>
          <a:xfrm>
            <a:off x="990600" y="8267700"/>
            <a:ext cx="10213975" cy="11513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err="1">
                <a:solidFill>
                  <a:schemeClr val="accent6">
                    <a:lumMod val="50000"/>
                  </a:schemeClr>
                </a:solidFill>
                <a:latin typeface="Arial" panose="020B0604020202020204" pitchFamily="34" charset="0"/>
                <a:cs typeface="Arial" panose="020B0604020202020204" pitchFamily="34" charset="0"/>
              </a:rPr>
              <a:t>Làm</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sạch</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là</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một</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chương</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trình</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rất</a:t>
            </a:r>
            <a:r>
              <a:rPr lang="en-US" sz="3200" i="1" dirty="0">
                <a:solidFill>
                  <a:schemeClr val="accent6">
                    <a:lumMod val="50000"/>
                  </a:schemeClr>
                </a:solidFill>
                <a:latin typeface="Arial" panose="020B0604020202020204" pitchFamily="34" charset="0"/>
                <a:cs typeface="Arial" panose="020B0604020202020204" pitchFamily="34" charset="0"/>
              </a:rPr>
              <a:t> ý </a:t>
            </a:r>
            <a:r>
              <a:rPr lang="en-US" sz="3200" i="1" dirty="0" err="1">
                <a:solidFill>
                  <a:schemeClr val="accent6">
                    <a:lumMod val="50000"/>
                  </a:schemeClr>
                </a:solidFill>
                <a:latin typeface="Arial" panose="020B0604020202020204" pitchFamily="34" charset="0"/>
                <a:cs typeface="Arial" panose="020B0604020202020204" pitchFamily="34" charset="0"/>
              </a:rPr>
              <a:t>nghĩa</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của</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cộng</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đồng</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chúng</a:t>
            </a:r>
            <a:r>
              <a:rPr lang="en-US" sz="3200" i="1" dirty="0">
                <a:solidFill>
                  <a:schemeClr val="accent6">
                    <a:lumMod val="50000"/>
                  </a:schemeClr>
                </a:solidFill>
                <a:latin typeface="Arial" panose="020B0604020202020204" pitchFamily="34" charset="0"/>
                <a:cs typeface="Arial" panose="020B0604020202020204" pitchFamily="34" charset="0"/>
              </a:rPr>
              <a:t> </a:t>
            </a:r>
            <a:r>
              <a:rPr lang="en-US" sz="3200" i="1" dirty="0" err="1">
                <a:solidFill>
                  <a:schemeClr val="accent6">
                    <a:lumMod val="50000"/>
                  </a:schemeClr>
                </a:solidFill>
                <a:latin typeface="Arial" panose="020B0604020202020204" pitchFamily="34" charset="0"/>
                <a:cs typeface="Arial" panose="020B0604020202020204" pitchFamily="34" charset="0"/>
              </a:rPr>
              <a:t>tôi</a:t>
            </a:r>
            <a:r>
              <a:rPr lang="en-US" sz="3200" i="1" dirty="0">
                <a:solidFill>
                  <a:schemeClr val="accent6">
                    <a:lumMod val="50000"/>
                  </a:schemeClr>
                </a:solidFill>
                <a:latin typeface="Arial" panose="020B0604020202020204" pitchFamily="34" charset="0"/>
                <a:cs typeface="Arial" panose="020B0604020202020204" pitchFamily="34" charset="0"/>
              </a:rPr>
              <a:t>. </a:t>
            </a:r>
          </a:p>
        </p:txBody>
      </p:sp>
      <p:pic>
        <p:nvPicPr>
          <p:cNvPr id="19" name="Picture 6">
            <a:extLst>
              <a:ext uri="{FF2B5EF4-FFF2-40B4-BE49-F238E27FC236}">
                <a16:creationId xmlns:a16="http://schemas.microsoft.com/office/drawing/2014/main" id="{A9233597-B307-4347-8F89-EA224A3AA2C2}"/>
              </a:ext>
            </a:extLst>
          </p:cNvPr>
          <p:cNvPicPr>
            <a:picLocks noChangeAspect="1"/>
          </p:cNvPicPr>
          <p:nvPr/>
        </p:nvPicPr>
        <p:blipFill>
          <a:blip r:embed="rId9"/>
          <a:srcRect/>
          <a:stretch>
            <a:fillRect/>
          </a:stretch>
        </p:blipFill>
        <p:spPr>
          <a:xfrm>
            <a:off x="1371600" y="800099"/>
            <a:ext cx="9372600" cy="6244495"/>
          </a:xfrm>
          <a:prstGeom prst="rect">
            <a:avLst/>
          </a:prstGeom>
        </p:spPr>
      </p:pic>
      <p:sp>
        <p:nvSpPr>
          <p:cNvPr id="18" name="Hộp Văn bản 17">
            <a:extLst>
              <a:ext uri="{FF2B5EF4-FFF2-40B4-BE49-F238E27FC236}">
                <a16:creationId xmlns:a16="http://schemas.microsoft.com/office/drawing/2014/main" id="{FFBE503C-9A3A-4043-9FF5-41A6C389968C}"/>
              </a:ext>
            </a:extLst>
          </p:cNvPr>
          <p:cNvSpPr txBox="1"/>
          <p:nvPr/>
        </p:nvSpPr>
        <p:spPr>
          <a:xfrm>
            <a:off x="13335000" y="3314700"/>
            <a:ext cx="2449830" cy="769441"/>
          </a:xfrm>
          <a:prstGeom prst="rect">
            <a:avLst/>
          </a:prstGeom>
          <a:noFill/>
        </p:spPr>
        <p:txBody>
          <a:bodyPr wrap="square">
            <a:spAutoFit/>
          </a:bodyPr>
          <a:lstStyle/>
          <a:p>
            <a:r>
              <a:rPr lang="en-US" sz="4400" dirty="0">
                <a:solidFill>
                  <a:srgbClr val="FF0000"/>
                </a:solidFill>
              </a:rPr>
              <a:t>/</a:t>
            </a:r>
            <a:r>
              <a:rPr lang="en-US" sz="4400" dirty="0" err="1">
                <a:solidFill>
                  <a:srgbClr val="FF0000"/>
                </a:solidFill>
              </a:rPr>
              <a:t>kliːn</a:t>
            </a:r>
            <a:r>
              <a:rPr lang="en-US" sz="4400" dirty="0">
                <a:solidFill>
                  <a:srgbClr val="FF0000"/>
                </a:solidFill>
              </a:rPr>
              <a:t> </a:t>
            </a:r>
            <a:r>
              <a:rPr lang="en-US" sz="4400" dirty="0" err="1">
                <a:solidFill>
                  <a:srgbClr val="FF0000"/>
                </a:solidFill>
              </a:rPr>
              <a:t>ʌp</a:t>
            </a:r>
            <a:r>
              <a:rPr lang="en-US" sz="4400" dirty="0">
                <a:solidFill>
                  <a:srgbClr val="FF0000"/>
                </a:solidFill>
              </a:rPr>
              <a:t>/ </a:t>
            </a:r>
            <a:endParaRPr lang="en-US" sz="4400" dirty="0"/>
          </a:p>
        </p:txBody>
      </p:sp>
      <p:pic>
        <p:nvPicPr>
          <p:cNvPr id="3" name="clean-up-1662528370">
            <a:hlinkClick r:id="" action="ppaction://media"/>
            <a:extLst>
              <a:ext uri="{FF2B5EF4-FFF2-40B4-BE49-F238E27FC236}">
                <a16:creationId xmlns:a16="http://schemas.microsoft.com/office/drawing/2014/main" id="{610F369B-3CE7-4A60-AD57-560732B2481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96800" y="1104900"/>
            <a:ext cx="406400" cy="406400"/>
          </a:xfrm>
          <a:prstGeom prst="rect">
            <a:avLst/>
          </a:prstGeom>
        </p:spPr>
      </p:pic>
      <p:pic>
        <p:nvPicPr>
          <p:cNvPr id="6" name="Cleaning-up-is-a-meaningful-pr1662528383">
            <a:hlinkClick r:id="" action="ppaction://media"/>
            <a:extLst>
              <a:ext uri="{FF2B5EF4-FFF2-40B4-BE49-F238E27FC236}">
                <a16:creationId xmlns:a16="http://schemas.microsoft.com/office/drawing/2014/main" id="{887717B1-6E1A-4A76-86A9-8FAA6F93DD0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 y="7124700"/>
            <a:ext cx="406400" cy="406400"/>
          </a:xfrm>
          <a:prstGeom prst="rect">
            <a:avLst/>
          </a:prstGeom>
        </p:spPr>
      </p:pic>
    </p:spTree>
    <p:extLst>
      <p:ext uri="{BB962C8B-B14F-4D97-AF65-F5344CB8AC3E}">
        <p14:creationId xmlns:p14="http://schemas.microsoft.com/office/powerpoint/2010/main" val="3516332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84"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2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audio>
              <p:cMediaNode vol="80000">
                <p:cTn id="36" fill="hold" display="0">
                  <p:stCondLst>
                    <p:cond delay="indefinite"/>
                  </p:stCondLst>
                  <p:endCondLst>
                    <p:cond evt="onStopAudio" delay="0">
                      <p:tgtEl>
                        <p:sldTgt/>
                      </p:tgtEl>
                    </p:cond>
                  </p:endCondLst>
                </p:cTn>
                <p:tgtEl>
                  <p:spTgt spid="6"/>
                </p:tgtEl>
              </p:cMediaNode>
            </p:audio>
          </p:childTnLst>
        </p:cTn>
      </p:par>
    </p:tnLst>
    <p:bldLst>
      <p:bldP spid="10" grpId="0" animBg="1"/>
      <p:bldP spid="12" grpId="0"/>
      <p:bldP spid="13"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TotalTime>
  <Words>852</Words>
  <Application>Microsoft Office PowerPoint</Application>
  <PresentationFormat>Custom</PresentationFormat>
  <Paragraphs>186</Paragraphs>
  <Slides>23</Slides>
  <Notes>0</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HL Brush 1BK</vt:lpstr>
      <vt:lpstr>DejaVu Serif</vt:lpstr>
      <vt:lpstr>Times New Roman</vt:lpstr>
      <vt:lpstr>Roboto</vt:lpstr>
      <vt:lpstr>Constantia</vt:lpstr>
      <vt:lpstr>Arial</vt:lpstr>
      <vt:lpstr>Contastia</vt:lpstr>
      <vt:lpstr>Calibri</vt:lpstr>
      <vt:lpstr>Wingdings</vt:lpstr>
      <vt:lpstr>Calibri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Turquoise 3D School Elements Final Defense Presentation Deck</dc:title>
  <dc:creator>PHUONG</dc:creator>
  <cp:lastModifiedBy>Admin</cp:lastModifiedBy>
  <cp:revision>48</cp:revision>
  <dcterms:created xsi:type="dcterms:W3CDTF">2006-08-16T00:00:00Z</dcterms:created>
  <dcterms:modified xsi:type="dcterms:W3CDTF">2025-01-17T08:53:52Z</dcterms:modified>
  <dc:identifier>DAFCzLKM10w</dc:identifier>
</cp:coreProperties>
</file>