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92" r:id="rId2"/>
    <p:sldId id="366" r:id="rId3"/>
    <p:sldId id="268" r:id="rId4"/>
    <p:sldId id="349" r:id="rId5"/>
    <p:sldId id="381" r:id="rId6"/>
    <p:sldId id="382" r:id="rId7"/>
    <p:sldId id="384" r:id="rId8"/>
    <p:sldId id="383" r:id="rId9"/>
    <p:sldId id="385" r:id="rId10"/>
    <p:sldId id="386" r:id="rId11"/>
    <p:sldId id="388" r:id="rId12"/>
    <p:sldId id="387" r:id="rId13"/>
    <p:sldId id="389" r:id="rId14"/>
    <p:sldId id="391" r:id="rId15"/>
    <p:sldId id="274" r:id="rId16"/>
    <p:sldId id="380" r:id="rId17"/>
  </p:sldIdLst>
  <p:sldSz cx="18288000" cy="10287000"/>
  <p:notesSz cx="6858000" cy="9144000"/>
  <p:embeddedFontLst>
    <p:embeddedFont>
      <p:font typeface="DejaVu Serif" panose="020B0604020202020204" charset="0"/>
      <p:regular r:id="rId19"/>
      <p:bold r:id="rId20"/>
      <p:italic r:id="rId21"/>
      <p:bold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  <p:embeddedFont>
      <p:font typeface="Twinkl" panose="020B060402020202020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5A9F2-9B7D-45E7-804C-23DB2DC3E539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FFA82-680D-4A9F-89B1-1DA892B1E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6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25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718343"/>
            <a:ext cx="16440150" cy="1491459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90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18" Type="http://schemas.openxmlformats.org/officeDocument/2006/relationships/image" Target="../media/image28.svg"/><Relationship Id="rId3" Type="http://schemas.openxmlformats.org/officeDocument/2006/relationships/image" Target="../media/image9.png"/><Relationship Id="rId21" Type="http://schemas.openxmlformats.org/officeDocument/2006/relationships/image" Target="../media/image31.svg"/><Relationship Id="rId7" Type="http://schemas.openxmlformats.org/officeDocument/2006/relationships/image" Target="../media/image11.png"/><Relationship Id="rId12" Type="http://schemas.openxmlformats.org/officeDocument/2006/relationships/image" Target="../media/image22.svg"/><Relationship Id="rId17" Type="http://schemas.openxmlformats.org/officeDocument/2006/relationships/image" Target="../media/image16.png"/><Relationship Id="rId25" Type="http://schemas.openxmlformats.org/officeDocument/2006/relationships/image" Target="../media/image35.svg"/><Relationship Id="rId2" Type="http://schemas.openxmlformats.org/officeDocument/2006/relationships/image" Target="../media/image8.png"/><Relationship Id="rId16" Type="http://schemas.openxmlformats.org/officeDocument/2006/relationships/image" Target="../media/image26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13.png"/><Relationship Id="rId24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23" Type="http://schemas.openxmlformats.org/officeDocument/2006/relationships/image" Target="../media/image33.svg"/><Relationship Id="rId10" Type="http://schemas.openxmlformats.org/officeDocument/2006/relationships/image" Target="../media/image20.svg"/><Relationship Id="rId19" Type="http://schemas.openxmlformats.org/officeDocument/2006/relationships/image" Target="../media/image17.png"/><Relationship Id="rId4" Type="http://schemas.openxmlformats.org/officeDocument/2006/relationships/image" Target="../media/image14.svg"/><Relationship Id="rId9" Type="http://schemas.openxmlformats.org/officeDocument/2006/relationships/image" Target="../media/image12.png"/><Relationship Id="rId14" Type="http://schemas.openxmlformats.org/officeDocument/2006/relationships/image" Target="../media/image24.sv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72212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96543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1E222055-F79B-4F52-AABD-B5D92DF8F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56466"/>
              </p:ext>
            </p:extLst>
          </p:nvPr>
        </p:nvGraphicFramePr>
        <p:xfrm>
          <a:off x="762000" y="2628900"/>
          <a:ext cx="16687800" cy="67056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1274">
                <a:tc>
                  <a:txBody>
                    <a:bodyPr/>
                    <a:lstStyle/>
                    <a:p>
                      <a:r>
                        <a:rPr lang="en-US" sz="3200" dirty="0"/>
                        <a:t>Fun Run 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Sell drinks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“Run for Fun”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274">
                <a:tc>
                  <a:txBody>
                    <a:bodyPr/>
                    <a:lstStyle/>
                    <a:p>
                      <a:r>
                        <a:rPr lang="en-US" sz="3200" dirty="0"/>
                        <a:t>Craft Fair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Make arts and crafts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“Help your Community”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274">
                <a:tc>
                  <a:txBody>
                    <a:bodyPr/>
                    <a:lstStyle/>
                    <a:p>
                      <a:r>
                        <a:rPr lang="en-US" sz="3200" dirty="0"/>
                        <a:t>Talent Show 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Take photos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“Sing for the Children”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3469">
                <a:tc>
                  <a:txBody>
                    <a:bodyPr/>
                    <a:lstStyle/>
                    <a:p>
                      <a:r>
                        <a:rPr lang="en-US" sz="3200" dirty="0"/>
                        <a:t>Book Fair 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Sell T-shirts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“Read and Help”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5763">
                <a:tc>
                  <a:txBody>
                    <a:bodyPr/>
                    <a:lstStyle/>
                    <a:p>
                      <a:r>
                        <a:rPr lang="en-US" sz="3200" dirty="0"/>
                        <a:t>Bake Sale 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Sell cupcakes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“Bake Sale for Children Day”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1274">
                <a:tc>
                  <a:txBody>
                    <a:bodyPr/>
                    <a:lstStyle/>
                    <a:p>
                      <a:r>
                        <a:rPr lang="en-US" sz="3200" dirty="0"/>
                        <a:t>Art Show 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Sell paintings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“Pain for the Poor!”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1274">
                <a:tc>
                  <a:txBody>
                    <a:bodyPr/>
                    <a:lstStyle/>
                    <a:p>
                      <a:r>
                        <a:rPr lang="en-US" sz="3200" dirty="0"/>
                        <a:t>Car Wash 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Wash cars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“Bubble Time for Charity”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149D941-35D8-42F7-BB2D-EA5D640669F6}"/>
              </a:ext>
            </a:extLst>
          </p:cNvPr>
          <p:cNvSpPr txBox="1"/>
          <p:nvPr/>
        </p:nvSpPr>
        <p:spPr>
          <a:xfrm>
            <a:off x="1295400" y="1181100"/>
            <a:ext cx="15011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your partner using the prompts and then practice with your own idea. </a:t>
            </a:r>
          </a:p>
        </p:txBody>
      </p:sp>
    </p:spTree>
    <p:extLst>
      <p:ext uri="{BB962C8B-B14F-4D97-AF65-F5344CB8AC3E}">
        <p14:creationId xmlns:p14="http://schemas.microsoft.com/office/powerpoint/2010/main" val="3249233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ẠO SỨC LAN TỎA CHO MÙA HÈ TÌNH NGUYỆN">
            <a:extLst>
              <a:ext uri="{FF2B5EF4-FFF2-40B4-BE49-F238E27FC236}">
                <a16:creationId xmlns:a16="http://schemas.microsoft.com/office/drawing/2014/main" id="{E315F6E8-997D-4210-AF53-A85876FB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09700"/>
            <a:ext cx="14097000" cy="818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C428E4C-8B76-4E59-8881-74962C0CC254}"/>
              </a:ext>
            </a:extLst>
          </p:cNvPr>
          <p:cNvSpPr txBox="1"/>
          <p:nvPr/>
        </p:nvSpPr>
        <p:spPr>
          <a:xfrm>
            <a:off x="7467600" y="4191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Charity event</a:t>
            </a:r>
          </a:p>
        </p:txBody>
      </p:sp>
    </p:spTree>
    <p:extLst>
      <p:ext uri="{BB962C8B-B14F-4D97-AF65-F5344CB8AC3E}">
        <p14:creationId xmlns:p14="http://schemas.microsoft.com/office/powerpoint/2010/main" val="872400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BE052B20-1C49-4132-9DB7-65559568F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" r="2336" b="1"/>
          <a:stretch/>
        </p:blipFill>
        <p:spPr>
          <a:xfrm>
            <a:off x="609600" y="952500"/>
            <a:ext cx="16916400" cy="85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40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0">
            <a:extLst>
              <a:ext uri="{FF2B5EF4-FFF2-40B4-BE49-F238E27FC236}">
                <a16:creationId xmlns:a16="http://schemas.microsoft.com/office/drawing/2014/main" id="{0FEF42FD-116A-47B8-AF36-EAC66477C8F4}"/>
              </a:ext>
            </a:extLst>
          </p:cNvPr>
          <p:cNvSpPr/>
          <p:nvPr/>
        </p:nvSpPr>
        <p:spPr>
          <a:xfrm>
            <a:off x="6248400" y="495300"/>
            <a:ext cx="5791200" cy="1295400"/>
          </a:xfrm>
          <a:prstGeom prst="wedgeRoundRectCallout">
            <a:avLst>
              <a:gd name="adj1" fmla="val -47998"/>
              <a:gd name="adj2" fmla="val 78750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 </a:t>
            </a:r>
            <a:r>
              <a:rPr lang="en-US" sz="3600" dirty="0">
                <a:solidFill>
                  <a:prstClr val="black"/>
                </a:solidFill>
              </a:rPr>
              <a:t>think we should help our neighborhood. </a:t>
            </a:r>
          </a:p>
        </p:txBody>
      </p:sp>
      <p:sp>
        <p:nvSpPr>
          <p:cNvPr id="6" name="Rounded Rectangular Callout 9">
            <a:extLst>
              <a:ext uri="{FF2B5EF4-FFF2-40B4-BE49-F238E27FC236}">
                <a16:creationId xmlns:a16="http://schemas.microsoft.com/office/drawing/2014/main" id="{6218561A-9983-45C1-9379-880AB576B123}"/>
              </a:ext>
            </a:extLst>
          </p:cNvPr>
          <p:cNvSpPr/>
          <p:nvPr/>
        </p:nvSpPr>
        <p:spPr>
          <a:xfrm>
            <a:off x="685800" y="723900"/>
            <a:ext cx="4943192" cy="1050202"/>
          </a:xfrm>
          <a:prstGeom prst="wedgeRoundRectCallout">
            <a:avLst>
              <a:gd name="adj1" fmla="val -3712"/>
              <a:gd name="adj2" fmla="val 11779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Who should we help?</a:t>
            </a:r>
          </a:p>
        </p:txBody>
      </p:sp>
      <p:sp>
        <p:nvSpPr>
          <p:cNvPr id="8" name="Rounded Rectangular Callout 9">
            <a:extLst>
              <a:ext uri="{FF2B5EF4-FFF2-40B4-BE49-F238E27FC236}">
                <a16:creationId xmlns:a16="http://schemas.microsoft.com/office/drawing/2014/main" id="{CB27B35E-D2AE-485B-A46F-CEAE4CE86BA5}"/>
              </a:ext>
            </a:extLst>
          </p:cNvPr>
          <p:cNvSpPr/>
          <p:nvPr/>
        </p:nvSpPr>
        <p:spPr>
          <a:xfrm>
            <a:off x="655320" y="2644140"/>
            <a:ext cx="5105400" cy="1143000"/>
          </a:xfrm>
          <a:prstGeom prst="wedgeRoundRectCallout">
            <a:avLst>
              <a:gd name="adj1" fmla="val -320"/>
              <a:gd name="adj2" fmla="val 6990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What do you think we should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3600" dirty="0">
                <a:solidFill>
                  <a:prstClr val="black"/>
                </a:solidFill>
              </a:rPr>
              <a:t> to help?</a:t>
            </a:r>
          </a:p>
        </p:txBody>
      </p:sp>
      <p:sp>
        <p:nvSpPr>
          <p:cNvPr id="9" name="Rounded Rectangular Callout 10">
            <a:extLst>
              <a:ext uri="{FF2B5EF4-FFF2-40B4-BE49-F238E27FC236}">
                <a16:creationId xmlns:a16="http://schemas.microsoft.com/office/drawing/2014/main" id="{CE04C40F-3893-472C-808E-65A2B902B2A5}"/>
              </a:ext>
            </a:extLst>
          </p:cNvPr>
          <p:cNvSpPr/>
          <p:nvPr/>
        </p:nvSpPr>
        <p:spPr>
          <a:xfrm>
            <a:off x="6400800" y="2400300"/>
            <a:ext cx="5715000" cy="1600200"/>
          </a:xfrm>
          <a:prstGeom prst="wedgeRoundRectCallout">
            <a:avLst>
              <a:gd name="adj1" fmla="val -47998"/>
              <a:gd name="adj2" fmla="val 7875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I think we should clean the roads and repair the unsafe road. 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5FBBDBA-EBC5-4C8C-864A-5DD7B379F8E3}"/>
              </a:ext>
            </a:extLst>
          </p:cNvPr>
          <p:cNvSpPr/>
          <p:nvPr/>
        </p:nvSpPr>
        <p:spPr>
          <a:xfrm>
            <a:off x="533400" y="4305300"/>
            <a:ext cx="5334000" cy="1447800"/>
          </a:xfrm>
          <a:prstGeom prst="wedgeRoundRectCallout">
            <a:avLst>
              <a:gd name="adj1" fmla="val -320"/>
              <a:gd name="adj2" fmla="val 6990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call our campaign?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8584FE3-E066-4A38-A792-5C87B0DBD399}"/>
              </a:ext>
            </a:extLst>
          </p:cNvPr>
          <p:cNvSpPr/>
          <p:nvPr/>
        </p:nvSpPr>
        <p:spPr>
          <a:xfrm>
            <a:off x="6248400" y="4533900"/>
            <a:ext cx="6172200" cy="1186004"/>
          </a:xfrm>
          <a:prstGeom prst="wedgeRoundRectCallout">
            <a:avLst>
              <a:gd name="adj1" fmla="val -47998"/>
              <a:gd name="adj2" fmla="val 7875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“safe streets”  </a:t>
            </a:r>
          </a:p>
        </p:txBody>
      </p:sp>
      <p:sp>
        <p:nvSpPr>
          <p:cNvPr id="12" name="Rounded Rectangular Callout 9">
            <a:extLst>
              <a:ext uri="{FF2B5EF4-FFF2-40B4-BE49-F238E27FC236}">
                <a16:creationId xmlns:a16="http://schemas.microsoft.com/office/drawing/2014/main" id="{E9BF6513-F41D-4F96-8C86-558C7F8C0EAF}"/>
              </a:ext>
            </a:extLst>
          </p:cNvPr>
          <p:cNvSpPr/>
          <p:nvPr/>
        </p:nvSpPr>
        <p:spPr>
          <a:xfrm>
            <a:off x="609600" y="6210300"/>
            <a:ext cx="5029200" cy="1219200"/>
          </a:xfrm>
          <a:prstGeom prst="wedgeRoundRectCallout">
            <a:avLst>
              <a:gd name="adj1" fmla="val -320"/>
              <a:gd name="adj2" fmla="val 6990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need any volunteers?</a:t>
            </a:r>
          </a:p>
        </p:txBody>
      </p:sp>
      <p:sp>
        <p:nvSpPr>
          <p:cNvPr id="13" name="Rounded Rectangular Callout 10">
            <a:extLst>
              <a:ext uri="{FF2B5EF4-FFF2-40B4-BE49-F238E27FC236}">
                <a16:creationId xmlns:a16="http://schemas.microsoft.com/office/drawing/2014/main" id="{7DB90839-6582-4CFB-BA28-BC64BDD50FAF}"/>
              </a:ext>
            </a:extLst>
          </p:cNvPr>
          <p:cNvSpPr/>
          <p:nvPr/>
        </p:nvSpPr>
        <p:spPr>
          <a:xfrm>
            <a:off x="6172200" y="6134100"/>
            <a:ext cx="6172200" cy="1186004"/>
          </a:xfrm>
          <a:prstGeom prst="wedgeRoundRectCallout">
            <a:avLst>
              <a:gd name="adj1" fmla="val -47998"/>
              <a:gd name="adj2" fmla="val 7875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Yes, we need some people to help to clean the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r>
              <a:rPr lang="en-US" sz="36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0B65C42-2BAE-4B23-B753-5A30307C2362}"/>
              </a:ext>
            </a:extLst>
          </p:cNvPr>
          <p:cNvSpPr txBox="1"/>
          <p:nvPr/>
        </p:nvSpPr>
        <p:spPr>
          <a:xfrm>
            <a:off x="12344400" y="7239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We want to help:___</a:t>
            </a:r>
          </a:p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neighborhood. 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805F139-A040-4F25-8451-F4AF7FEEB6D7}"/>
              </a:ext>
            </a:extLst>
          </p:cNvPr>
          <p:cNvSpPr txBox="1"/>
          <p:nvPr/>
        </p:nvSpPr>
        <p:spPr>
          <a:xfrm>
            <a:off x="12496800" y="232410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Event: ______</a:t>
            </a:r>
          </a:p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and repair unsafe streets.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54016C8-1A08-49F5-A523-CB2E465A669F}"/>
              </a:ext>
            </a:extLst>
          </p:cNvPr>
          <p:cNvSpPr txBox="1"/>
          <p:nvPr/>
        </p:nvSpPr>
        <p:spPr>
          <a:xfrm>
            <a:off x="12725400" y="44577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Event name:______</a:t>
            </a:r>
          </a:p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streets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37E6CF1-1886-4B96-886B-80545EEE2E55}"/>
              </a:ext>
            </a:extLst>
          </p:cNvPr>
          <p:cNvSpPr txBox="1"/>
          <p:nvPr/>
        </p:nvSpPr>
        <p:spPr>
          <a:xfrm>
            <a:off x="12649200" y="598170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We need volunteers to :______</a:t>
            </a:r>
          </a:p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streets. </a:t>
            </a:r>
          </a:p>
        </p:txBody>
      </p:sp>
      <p:sp>
        <p:nvSpPr>
          <p:cNvPr id="19" name="Rounded Rectangular Callout 9">
            <a:extLst>
              <a:ext uri="{FF2B5EF4-FFF2-40B4-BE49-F238E27FC236}">
                <a16:creationId xmlns:a16="http://schemas.microsoft.com/office/drawing/2014/main" id="{8EAF564E-CE4D-45C3-9DF6-A4833CA3907B}"/>
              </a:ext>
            </a:extLst>
          </p:cNvPr>
          <p:cNvSpPr/>
          <p:nvPr/>
        </p:nvSpPr>
        <p:spPr>
          <a:xfrm>
            <a:off x="762000" y="7810500"/>
            <a:ext cx="4943192" cy="1539088"/>
          </a:xfrm>
          <a:prstGeom prst="wedgeRoundRectCallout">
            <a:avLst>
              <a:gd name="adj1" fmla="val -320"/>
              <a:gd name="adj2" fmla="val 6990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and when should we have the event?</a:t>
            </a:r>
          </a:p>
        </p:txBody>
      </p:sp>
      <p:sp>
        <p:nvSpPr>
          <p:cNvPr id="20" name="Rounded Rectangular Callout 10">
            <a:extLst>
              <a:ext uri="{FF2B5EF4-FFF2-40B4-BE49-F238E27FC236}">
                <a16:creationId xmlns:a16="http://schemas.microsoft.com/office/drawing/2014/main" id="{27E206A8-62DB-4B84-9CDB-5454A638BCC1}"/>
              </a:ext>
            </a:extLst>
          </p:cNvPr>
          <p:cNvSpPr/>
          <p:nvPr/>
        </p:nvSpPr>
        <p:spPr>
          <a:xfrm>
            <a:off x="6324600" y="7810500"/>
            <a:ext cx="5314385" cy="1724686"/>
          </a:xfrm>
          <a:prstGeom prst="wedgeRoundRectCallout">
            <a:avLst>
              <a:gd name="adj1" fmla="val -47998"/>
              <a:gd name="adj2" fmla="val 7875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I think we should have the event in our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r>
              <a:rPr lang="en-US" sz="3600" dirty="0">
                <a:solidFill>
                  <a:prstClr val="black"/>
                </a:solidFill>
              </a:rPr>
              <a:t> next Sunday.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267CF3-66DA-4057-A5FE-9A8C7CF511F1}"/>
              </a:ext>
            </a:extLst>
          </p:cNvPr>
          <p:cNvSpPr txBox="1"/>
          <p:nvPr/>
        </p:nvSpPr>
        <p:spPr>
          <a:xfrm>
            <a:off x="12420600" y="78867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Place: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village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Time: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Sunday</a:t>
            </a:r>
          </a:p>
        </p:txBody>
      </p:sp>
    </p:spTree>
    <p:extLst>
      <p:ext uri="{BB962C8B-B14F-4D97-AF65-F5344CB8AC3E}">
        <p14:creationId xmlns:p14="http://schemas.microsoft.com/office/powerpoint/2010/main" val="3933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19" grpId="0" animBg="1"/>
      <p:bldP spid="2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D33F2CE-4F66-465B-811E-C3C6A138548C}"/>
              </a:ext>
            </a:extLst>
          </p:cNvPr>
          <p:cNvSpPr/>
          <p:nvPr/>
        </p:nvSpPr>
        <p:spPr>
          <a:xfrm>
            <a:off x="1143000" y="1028700"/>
            <a:ext cx="15586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 in pairs, matching the events to the appropriate activities.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2A55D7B6-715D-4754-A7EF-A988CD213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515879"/>
              </p:ext>
            </p:extLst>
          </p:nvPr>
        </p:nvGraphicFramePr>
        <p:xfrm>
          <a:off x="1600200" y="2019300"/>
          <a:ext cx="14706600" cy="7620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5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Events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Activities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 wash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Sell paintings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 run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</a:t>
                      </a:r>
                      <a:r>
                        <a:rPr lang="en-US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cupcakes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Bake sale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Sell comics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Craft fair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 cars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Book fair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Sell tickets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show</a:t>
                      </a:r>
                      <a:r>
                        <a:rPr lang="en-US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cards</a:t>
                      </a:r>
                      <a:r>
                        <a:rPr lang="en-US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Talent show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Sell drinks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E968C982-00E8-46E4-9055-F1AF3BFA75DE}"/>
              </a:ext>
            </a:extLst>
          </p:cNvPr>
          <p:cNvCxnSpPr>
            <a:cxnSpLocks/>
          </p:cNvCxnSpPr>
          <p:nvPr/>
        </p:nvCxnSpPr>
        <p:spPr>
          <a:xfrm>
            <a:off x="3962400" y="3467100"/>
            <a:ext cx="5029200" cy="2971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187CA99B-0B8A-48B8-B14C-9DDAA74EA518}"/>
              </a:ext>
            </a:extLst>
          </p:cNvPr>
          <p:cNvCxnSpPr>
            <a:cxnSpLocks/>
          </p:cNvCxnSpPr>
          <p:nvPr/>
        </p:nvCxnSpPr>
        <p:spPr>
          <a:xfrm flipV="1">
            <a:off x="4038600" y="4381500"/>
            <a:ext cx="4800600" cy="914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DC854DB8-06B0-4856-A01C-1853C97B8D8D}"/>
              </a:ext>
            </a:extLst>
          </p:cNvPr>
          <p:cNvCxnSpPr>
            <a:cxnSpLocks/>
          </p:cNvCxnSpPr>
          <p:nvPr/>
        </p:nvCxnSpPr>
        <p:spPr>
          <a:xfrm>
            <a:off x="3810000" y="6134100"/>
            <a:ext cx="5029200" cy="2133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24D9158D-3D58-451F-B859-489748BD021F}"/>
              </a:ext>
            </a:extLst>
          </p:cNvPr>
          <p:cNvCxnSpPr>
            <a:cxnSpLocks/>
          </p:cNvCxnSpPr>
          <p:nvPr/>
        </p:nvCxnSpPr>
        <p:spPr>
          <a:xfrm flipV="1">
            <a:off x="4267200" y="5219700"/>
            <a:ext cx="4572000" cy="1905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8C6EA2D1-943C-44AD-BC9E-B874BB2DFB58}"/>
              </a:ext>
            </a:extLst>
          </p:cNvPr>
          <p:cNvCxnSpPr>
            <a:cxnSpLocks/>
          </p:cNvCxnSpPr>
          <p:nvPr/>
        </p:nvCxnSpPr>
        <p:spPr>
          <a:xfrm flipV="1">
            <a:off x="4495800" y="3619500"/>
            <a:ext cx="4419600" cy="4648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9">
            <a:extLst>
              <a:ext uri="{FF2B5EF4-FFF2-40B4-BE49-F238E27FC236}">
                <a16:creationId xmlns:a16="http://schemas.microsoft.com/office/drawing/2014/main" id="{5989FD3B-F247-4B8C-AE27-7323E6301E94}"/>
              </a:ext>
            </a:extLst>
          </p:cNvPr>
          <p:cNvCxnSpPr>
            <a:cxnSpLocks/>
          </p:cNvCxnSpPr>
          <p:nvPr/>
        </p:nvCxnSpPr>
        <p:spPr>
          <a:xfrm flipV="1">
            <a:off x="4953000" y="7048500"/>
            <a:ext cx="3810000" cy="1981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9">
            <a:extLst>
              <a:ext uri="{FF2B5EF4-FFF2-40B4-BE49-F238E27FC236}">
                <a16:creationId xmlns:a16="http://schemas.microsoft.com/office/drawing/2014/main" id="{1B8E5ABD-7B31-41AA-9D9B-BBC3F2DCAB6E}"/>
              </a:ext>
            </a:extLst>
          </p:cNvPr>
          <p:cNvCxnSpPr>
            <a:cxnSpLocks/>
          </p:cNvCxnSpPr>
          <p:nvPr/>
        </p:nvCxnSpPr>
        <p:spPr>
          <a:xfrm>
            <a:off x="3657600" y="4381500"/>
            <a:ext cx="5181600" cy="4724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83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365" y="109727"/>
            <a:ext cx="18175875" cy="10067546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058438" y="952500"/>
            <a:ext cx="16121712" cy="2872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i="1" u="sng" dirty="0">
                <a:latin typeface="DejaVu Serif" panose="02060603050605020204" pitchFamily="18" charset="0"/>
                <a:ea typeface="DejaVu Serif" panose="02060603050605020204" pitchFamily="18" charset="0"/>
                <a:sym typeface="Wingdings" panose="05000000000000000000" pitchFamily="2" charset="2"/>
              </a:rPr>
              <a:t>Unit 4: COMMUNITY SERVICE</a:t>
            </a:r>
            <a:endParaRPr lang="en-US" sz="5400" b="1" i="1" dirty="0">
              <a:latin typeface="DejaVu Serif" panose="02060603050605020204" pitchFamily="18" charset="0"/>
              <a:ea typeface="DejaVu Serif" panose="02060603050605020204" pitchFamily="18" charset="0"/>
              <a:sym typeface="Wingdings" panose="05000000000000000000" pitchFamily="2" charset="2"/>
            </a:endParaRPr>
          </a:p>
          <a:p>
            <a:pPr lvl="0"/>
            <a:r>
              <a:rPr lang="en-US" sz="54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Lesson 3:</a:t>
            </a:r>
            <a:r>
              <a:rPr lang="en-US" sz="54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Pronunciation + Speaking</a:t>
            </a:r>
          </a:p>
          <a:p>
            <a:pPr algn="just">
              <a:lnSpc>
                <a:spcPct val="150000"/>
              </a:lnSpc>
            </a:pPr>
            <a:endParaRPr lang="en-US" sz="54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ECFE9A0-1BF0-4923-8ECC-8D9A8EEBC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8F07ACF-F9BD-45C5-9BA4-DD782B79B058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289E743-B734-4BFF-81B7-5DBDAA671A5D}"/>
              </a:ext>
            </a:extLst>
          </p:cNvPr>
          <p:cNvSpPr txBox="1"/>
          <p:nvPr/>
        </p:nvSpPr>
        <p:spPr>
          <a:xfrm>
            <a:off x="2362200" y="3467100"/>
            <a:ext cx="153162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Pronunciation: stress of compound nouns. 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Speaking:</a:t>
            </a:r>
          </a:p>
          <a:p>
            <a:pPr marL="571500" indent="-571500">
              <a:buFontTx/>
              <a:buChar char="-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about how to organize a charity event.</a:t>
            </a:r>
          </a:p>
          <a:p>
            <a:pPr marL="571500" indent="-571500">
              <a:buFontTx/>
              <a:buChar char="-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pronouncing compound nouns.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lourful adhesive taps and pen on open notebook">
            <a:extLst>
              <a:ext uri="{FF2B5EF4-FFF2-40B4-BE49-F238E27FC236}">
                <a16:creationId xmlns:a16="http://schemas.microsoft.com/office/drawing/2014/main" id="{2488901C-9F9F-0350-6E39-D90E8789A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4"/>
          <a:stretch/>
        </p:blipFill>
        <p:spPr>
          <a:xfrm>
            <a:off x="0" y="38110"/>
            <a:ext cx="14504463" cy="10286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2CDA7E-670B-45C9-85EE-9D0AE9889318}"/>
              </a:ext>
            </a:extLst>
          </p:cNvPr>
          <p:cNvSpPr/>
          <p:nvPr/>
        </p:nvSpPr>
        <p:spPr>
          <a:xfrm>
            <a:off x="9982200" y="1485900"/>
            <a:ext cx="5733283" cy="2133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CB52B3F-9338-4D54-820D-51B7811EDB25}"/>
              </a:ext>
            </a:extLst>
          </p:cNvPr>
          <p:cNvSpPr txBox="1"/>
          <p:nvPr/>
        </p:nvSpPr>
        <p:spPr>
          <a:xfrm>
            <a:off x="9982201" y="3651301"/>
            <a:ext cx="7048498" cy="5614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3000" dirty="0">
              <a:effectLst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264B7E2-DC0F-40D5-A364-8B2AD0A53F62}"/>
              </a:ext>
            </a:extLst>
          </p:cNvPr>
          <p:cNvSpPr txBox="1"/>
          <p:nvPr/>
        </p:nvSpPr>
        <p:spPr>
          <a:xfrm>
            <a:off x="8458200" y="4152900"/>
            <a:ext cx="9525000" cy="36944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Practice pronouncing compound nouns.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Redo the writing exercise on page 21 WB.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Prepare the next lesson (page 31 SB).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Review all the vocabularies and grammar in the unit.</a:t>
            </a:r>
          </a:p>
        </p:txBody>
      </p:sp>
    </p:spTree>
    <p:extLst>
      <p:ext uri="{BB962C8B-B14F-4D97-AF65-F5344CB8AC3E}">
        <p14:creationId xmlns:p14="http://schemas.microsoft.com/office/powerpoint/2010/main" val="1169174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96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2A4848A-5B1B-493D-8A04-0B650FC06EEE}"/>
              </a:ext>
            </a:extLst>
          </p:cNvPr>
          <p:cNvSpPr/>
          <p:nvPr/>
        </p:nvSpPr>
        <p:spPr>
          <a:xfrm>
            <a:off x="3286496" y="330362"/>
            <a:ext cx="10758488" cy="151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solidFill>
                  <a:schemeClr val="accent6">
                    <a:lumMod val="50000"/>
                  </a:schemeClr>
                </a:solidFill>
              </a:rPr>
              <a:t>WARM 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4984C-4D10-40E8-BC35-589FBAB2B433}"/>
              </a:ext>
            </a:extLst>
          </p:cNvPr>
          <p:cNvSpPr txBox="1"/>
          <p:nvPr/>
        </p:nvSpPr>
        <p:spPr>
          <a:xfrm>
            <a:off x="2514600" y="1866900"/>
            <a:ext cx="1345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Work in pair. Find the mistake and correct in each sentence. 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5243FB7A-A66D-4C0E-A8B4-A2211F709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9D426D-2B01-48BF-ACC0-03054994E2B3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2A5CE96A-4B2F-4078-9C6C-D7966CAF7367}"/>
              </a:ext>
            </a:extLst>
          </p:cNvPr>
          <p:cNvSpPr txBox="1"/>
          <p:nvPr/>
        </p:nvSpPr>
        <p:spPr>
          <a:xfrm>
            <a:off x="914400" y="2628900"/>
            <a:ext cx="1455420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Let’s going to the zoo tonight. 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How about have a barbecue in the garden?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Why don’t we buying this dress? 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 think we should goes to the cinema. 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Would you like drinking some tea?</a:t>
            </a:r>
          </a:p>
          <a:p>
            <a:pPr marL="742950" indent="-742950">
              <a:buAutoNum type="arabicPeriod"/>
            </a:pPr>
            <a:endParaRPr lang="en-US" sz="3600" b="1" dirty="0"/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283C7D6B-89EB-487E-B84C-32D1C498D205}"/>
              </a:ext>
            </a:extLst>
          </p:cNvPr>
          <p:cNvCxnSpPr>
            <a:cxnSpLocks/>
          </p:cNvCxnSpPr>
          <p:nvPr/>
        </p:nvCxnSpPr>
        <p:spPr>
          <a:xfrm>
            <a:off x="3124200" y="3924300"/>
            <a:ext cx="14478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99CF917-D9BD-4535-8464-E9A88851E047}"/>
              </a:ext>
            </a:extLst>
          </p:cNvPr>
          <p:cNvSpPr txBox="1"/>
          <p:nvPr/>
        </p:nvSpPr>
        <p:spPr>
          <a:xfrm>
            <a:off x="9448800" y="3086100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3119AEF2-3228-4588-BA24-563B1AFDE792}"/>
              </a:ext>
            </a:extLst>
          </p:cNvPr>
          <p:cNvCxnSpPr>
            <a:cxnSpLocks/>
          </p:cNvCxnSpPr>
          <p:nvPr/>
        </p:nvCxnSpPr>
        <p:spPr>
          <a:xfrm>
            <a:off x="4419600" y="5219700"/>
            <a:ext cx="14478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06D1DDD-CFA8-4032-A234-FF193FDA862F}"/>
              </a:ext>
            </a:extLst>
          </p:cNvPr>
          <p:cNvSpPr txBox="1"/>
          <p:nvPr/>
        </p:nvSpPr>
        <p:spPr>
          <a:xfrm>
            <a:off x="13030200" y="4381500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</a:t>
            </a: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E5966ED7-FE0A-4DA9-BDCB-95B3D81C3615}"/>
              </a:ext>
            </a:extLst>
          </p:cNvPr>
          <p:cNvCxnSpPr>
            <a:cxnSpLocks/>
          </p:cNvCxnSpPr>
          <p:nvPr/>
        </p:nvCxnSpPr>
        <p:spPr>
          <a:xfrm>
            <a:off x="5410200" y="6438900"/>
            <a:ext cx="14478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A306CF0-D9B3-4A4A-A63A-FB17D442032A}"/>
              </a:ext>
            </a:extLst>
          </p:cNvPr>
          <p:cNvSpPr txBox="1"/>
          <p:nvPr/>
        </p:nvSpPr>
        <p:spPr>
          <a:xfrm>
            <a:off x="10134600" y="5676900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</a:t>
            </a:r>
          </a:p>
        </p:txBody>
      </p: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BC42F3FD-C5E3-4592-A055-DF57D2EE296E}"/>
              </a:ext>
            </a:extLst>
          </p:cNvPr>
          <p:cNvCxnSpPr>
            <a:cxnSpLocks/>
          </p:cNvCxnSpPr>
          <p:nvPr/>
        </p:nvCxnSpPr>
        <p:spPr>
          <a:xfrm>
            <a:off x="6019800" y="7886700"/>
            <a:ext cx="14478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E021C9E-21E5-46D5-B37B-8F771538360E}"/>
              </a:ext>
            </a:extLst>
          </p:cNvPr>
          <p:cNvSpPr txBox="1"/>
          <p:nvPr/>
        </p:nvSpPr>
        <p:spPr>
          <a:xfrm>
            <a:off x="11049000" y="7124700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8CC1490C-4EB6-4AB1-B9BA-BF33417BF364}"/>
              </a:ext>
            </a:extLst>
          </p:cNvPr>
          <p:cNvCxnSpPr>
            <a:cxnSpLocks/>
          </p:cNvCxnSpPr>
          <p:nvPr/>
        </p:nvCxnSpPr>
        <p:spPr>
          <a:xfrm>
            <a:off x="5638800" y="9258300"/>
            <a:ext cx="19812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A58329AB-84FC-44AB-889E-81928260EC91}"/>
              </a:ext>
            </a:extLst>
          </p:cNvPr>
          <p:cNvSpPr txBox="1"/>
          <p:nvPr/>
        </p:nvSpPr>
        <p:spPr>
          <a:xfrm>
            <a:off x="10820400" y="8343900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</p:spTree>
    <p:extLst>
      <p:ext uri="{BB962C8B-B14F-4D97-AF65-F5344CB8AC3E}">
        <p14:creationId xmlns:p14="http://schemas.microsoft.com/office/powerpoint/2010/main" val="321699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219201" y="3261361"/>
            <a:ext cx="7746299" cy="37116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37160" tIns="68580" rIns="137160" bIns="6858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endParaRPr lang="en-US" sz="81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81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87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81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81527" y="2102980"/>
            <a:ext cx="6487274" cy="2026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12159507" y="2723789"/>
            <a:ext cx="5260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PRONUNCIATION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367685">
            <a:off x="6107725" y="3232758"/>
            <a:ext cx="3793496" cy="1193226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26B333B8-A98D-403D-B7DE-81701FB409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115771" y="2563566"/>
            <a:ext cx="1043736" cy="104373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D88B625-C043-426B-8101-F2D8A63A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81527" y="5509598"/>
            <a:ext cx="6487274" cy="2026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0FA9D-1277-4B0D-9480-B7D9C26D4F3F}"/>
              </a:ext>
            </a:extLst>
          </p:cNvPr>
          <p:cNvSpPr txBox="1"/>
          <p:nvPr/>
        </p:nvSpPr>
        <p:spPr>
          <a:xfrm>
            <a:off x="12588239" y="6054616"/>
            <a:ext cx="526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BAAB0C05-5EE8-416B-B13E-F6CBACF6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258280" y="6054615"/>
            <a:ext cx="824643" cy="8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ACB422B-BFC0-423D-B47A-FC7AA765C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8200" y="1104900"/>
            <a:ext cx="3096380" cy="12192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F4461E6-F7A2-47D1-A64F-EB7DAE8E8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477000" y="952500"/>
            <a:ext cx="1659802" cy="15240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A2223DC-1358-4F0D-A498-887D0AF71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14400" y="3924300"/>
            <a:ext cx="2169622" cy="22860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79DC6700-408A-4DE8-9E8D-27AC7B428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400800" y="3771900"/>
            <a:ext cx="1653540" cy="26670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61CCE5E-85AD-44CC-A314-1ECDE8638C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09600" y="7277100"/>
            <a:ext cx="2620710" cy="17526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A8BB84B-DF1E-4D4A-B894-200D52C07B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248400" y="7505700"/>
            <a:ext cx="1618841" cy="137160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BF68B09D-9826-4355-94AE-6FDDCB3E55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210800" y="800100"/>
            <a:ext cx="1374648" cy="16764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CAD191D1-7307-449B-A833-BCD0641FB7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4325600" y="647700"/>
            <a:ext cx="1981200" cy="206264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5E9E444-9A9F-4198-9D8F-8464118223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87000" y="3619500"/>
            <a:ext cx="954488" cy="28956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2908F0F9-0A5F-48F5-8AD7-8B9098775D9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792200" y="3619500"/>
            <a:ext cx="2525486" cy="220980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3023C42C-4220-4B20-8D24-0452C371290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0134600" y="7277100"/>
            <a:ext cx="1876567" cy="1828800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58BDB8A5-1640-4179-96F0-6688169611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4935200" y="6667500"/>
            <a:ext cx="2300377" cy="2286000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FDF47081-77DB-42A3-90B4-DC288F4C33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4495800" y="952500"/>
            <a:ext cx="1371600" cy="1371600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A7DEC2D3-DA61-4C1C-9345-E1048CF3BF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4038600" y="4381500"/>
            <a:ext cx="1371600" cy="1371600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26B7ABEA-42FB-4C52-B360-9EB26AD01AF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3810000" y="7429500"/>
            <a:ext cx="1371600" cy="1371600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AD2C5503-49C6-4E58-A40E-0B5DE957350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2420600" y="952500"/>
            <a:ext cx="1371600" cy="1371600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AE2375A2-E724-4B12-A504-DC8FAF7DB1D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2039600" y="4152900"/>
            <a:ext cx="1371600" cy="1371600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55F2AC63-452D-4F5F-80BD-1B5E89A916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2954000" y="7277100"/>
            <a:ext cx="1371600" cy="1371600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6EF14B95-5309-44B4-A592-0E9473E11E10}"/>
              </a:ext>
            </a:extLst>
          </p:cNvPr>
          <p:cNvSpPr txBox="1"/>
          <p:nvPr/>
        </p:nvSpPr>
        <p:spPr>
          <a:xfrm>
            <a:off x="2743200" y="25527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butterfly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4CDD3853-A3DE-413E-AF71-AF5487F0CEF6}"/>
              </a:ext>
            </a:extLst>
          </p:cNvPr>
          <p:cNvSpPr txBox="1"/>
          <p:nvPr/>
        </p:nvSpPr>
        <p:spPr>
          <a:xfrm>
            <a:off x="2743200" y="62103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housewife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5649CCE1-EAEE-4987-81D7-597A772244BB}"/>
              </a:ext>
            </a:extLst>
          </p:cNvPr>
          <p:cNvSpPr txBox="1"/>
          <p:nvPr/>
        </p:nvSpPr>
        <p:spPr>
          <a:xfrm>
            <a:off x="3200400" y="89535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27066AD-362B-4628-ADA8-3E9098F7028E}"/>
              </a:ext>
            </a:extLst>
          </p:cNvPr>
          <p:cNvSpPr txBox="1"/>
          <p:nvPr/>
        </p:nvSpPr>
        <p:spPr>
          <a:xfrm>
            <a:off x="11963400" y="26289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hotdog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C62CDB0-C2D0-4E67-A420-0264AC9EA544}"/>
              </a:ext>
            </a:extLst>
          </p:cNvPr>
          <p:cNvSpPr txBox="1"/>
          <p:nvPr/>
        </p:nvSpPr>
        <p:spPr>
          <a:xfrm>
            <a:off x="11506200" y="582930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watermelon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C238FC9E-514B-47F7-B5DF-7944DFE8D3F9}"/>
              </a:ext>
            </a:extLst>
          </p:cNvPr>
          <p:cNvSpPr txBox="1"/>
          <p:nvPr/>
        </p:nvSpPr>
        <p:spPr>
          <a:xfrm>
            <a:off x="11658600" y="872490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</a:p>
        </p:txBody>
      </p:sp>
    </p:spTree>
    <p:extLst>
      <p:ext uri="{BB962C8B-B14F-4D97-AF65-F5344CB8AC3E}">
        <p14:creationId xmlns:p14="http://schemas.microsoft.com/office/powerpoint/2010/main" val="279019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ress in compound words - English Pronunciation Lesson">
            <a:hlinkClick r:id="" action="ppaction://media"/>
            <a:extLst>
              <a:ext uri="{FF2B5EF4-FFF2-40B4-BE49-F238E27FC236}">
                <a16:creationId xmlns:a16="http://schemas.microsoft.com/office/drawing/2014/main" id="{6E8A4895-68C0-40C0-A39F-6EBD341495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333500"/>
            <a:ext cx="14097000" cy="792956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98EACAF-8726-4FBC-83FA-93773E8C8F47}"/>
              </a:ext>
            </a:extLst>
          </p:cNvPr>
          <p:cNvSpPr txBox="1"/>
          <p:nvPr/>
        </p:nvSpPr>
        <p:spPr>
          <a:xfrm>
            <a:off x="5257800" y="4953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watch the video. </a:t>
            </a:r>
          </a:p>
        </p:txBody>
      </p:sp>
    </p:spTree>
    <p:extLst>
      <p:ext uri="{BB962C8B-B14F-4D97-AF65-F5344CB8AC3E}">
        <p14:creationId xmlns:p14="http://schemas.microsoft.com/office/powerpoint/2010/main" val="272468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0027D16-8579-471F-8244-939B23848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723900"/>
            <a:ext cx="9829800" cy="2250372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C6BED541-2F29-4D5C-8676-9B9A243DB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600" y="1485900"/>
            <a:ext cx="6764948" cy="187614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3AB0761-DB7A-4626-A577-FF42D8F209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99" y="4000500"/>
            <a:ext cx="12689633" cy="22860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34E98BB-96D1-484C-AB5C-CE8AD92000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7048500"/>
            <a:ext cx="8839200" cy="1603838"/>
          </a:xfrm>
          <a:prstGeom prst="rect">
            <a:avLst/>
          </a:prstGeom>
        </p:spPr>
      </p:pic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07EF9576-5129-486B-BB84-124671EC3CBC}"/>
              </a:ext>
            </a:extLst>
          </p:cNvPr>
          <p:cNvCxnSpPr>
            <a:cxnSpLocks/>
          </p:cNvCxnSpPr>
          <p:nvPr/>
        </p:nvCxnSpPr>
        <p:spPr>
          <a:xfrm>
            <a:off x="5562600" y="5524500"/>
            <a:ext cx="2362200" cy="838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CD1-TRACK 38">
            <a:hlinkClick r:id="" action="ppaction://media"/>
            <a:extLst>
              <a:ext uri="{FF2B5EF4-FFF2-40B4-BE49-F238E27FC236}">
                <a16:creationId xmlns:a16="http://schemas.microsoft.com/office/drawing/2014/main" id="{09C2BE7D-6146-432D-A498-758EE30EE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25600" y="342900"/>
            <a:ext cx="742373" cy="742373"/>
          </a:xfrm>
          <a:prstGeom prst="rect">
            <a:avLst/>
          </a:prstGeom>
        </p:spPr>
      </p:pic>
      <p:pic>
        <p:nvPicPr>
          <p:cNvPr id="10" name="CD1-TRACK 39">
            <a:hlinkClick r:id="" action="ppaction://media"/>
            <a:extLst>
              <a:ext uri="{FF2B5EF4-FFF2-40B4-BE49-F238E27FC236}">
                <a16:creationId xmlns:a16="http://schemas.microsoft.com/office/drawing/2014/main" id="{79469BDB-3F68-478D-93B1-0315752690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30200" y="7048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5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18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E42CF506-1BA2-4769-9239-050B3B122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09700"/>
            <a:ext cx="17068800" cy="798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22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Ảnh có chứa văn bản, ký hiệu, ảnh chụp màn hình&#10;&#10;Mô tả được tạo tự động">
            <a:extLst>
              <a:ext uri="{FF2B5EF4-FFF2-40B4-BE49-F238E27FC236}">
                <a16:creationId xmlns:a16="http://schemas.microsoft.com/office/drawing/2014/main" id="{F39B0E57-79B5-4472-AA23-F6D3217BC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7926" r="-6016"/>
          <a:stretch/>
        </p:blipFill>
        <p:spPr>
          <a:xfrm>
            <a:off x="6629400" y="3924300"/>
            <a:ext cx="5593080" cy="19953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48400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DAD3DD4-50D4-429B-B390-8F3FA6D29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49699" r="-1944"/>
          <a:stretch/>
        </p:blipFill>
        <p:spPr>
          <a:xfrm>
            <a:off x="12268200" y="4152900"/>
            <a:ext cx="5593080" cy="167654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93880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00A61A1C-884A-4EF7-AB6D-0A552CDCD0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50814" r="-3994"/>
          <a:stretch/>
        </p:blipFill>
        <p:spPr>
          <a:xfrm>
            <a:off x="457200" y="4381500"/>
            <a:ext cx="5486400" cy="16153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D170AFB-B68C-4048-B2FD-BD9EC648302A}"/>
              </a:ext>
            </a:extLst>
          </p:cNvPr>
          <p:cNvSpPr txBox="1"/>
          <p:nvPr/>
        </p:nvSpPr>
        <p:spPr>
          <a:xfrm>
            <a:off x="6629400" y="266700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</a:t>
            </a:r>
          </a:p>
        </p:txBody>
      </p:sp>
      <p:sp>
        <p:nvSpPr>
          <p:cNvPr id="12" name="Speech Bubble: Rectangle with Corners Rounded 5">
            <a:extLst>
              <a:ext uri="{FF2B5EF4-FFF2-40B4-BE49-F238E27FC236}">
                <a16:creationId xmlns:a16="http://schemas.microsoft.com/office/drawing/2014/main" id="{3AD78481-CE29-48CA-B037-EFE879AA91A9}"/>
              </a:ext>
            </a:extLst>
          </p:cNvPr>
          <p:cNvSpPr/>
          <p:nvPr/>
        </p:nvSpPr>
        <p:spPr>
          <a:xfrm>
            <a:off x="304800" y="1943100"/>
            <a:ext cx="5486400" cy="129540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kind of charity event should we organize?</a:t>
            </a:r>
          </a:p>
        </p:txBody>
      </p:sp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F81CA4BC-971D-413C-94C2-B0E213A2DA6A}"/>
              </a:ext>
            </a:extLst>
          </p:cNvPr>
          <p:cNvSpPr/>
          <p:nvPr/>
        </p:nvSpPr>
        <p:spPr>
          <a:xfrm>
            <a:off x="6705600" y="1866900"/>
            <a:ext cx="4800600" cy="990600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need any volunteers?</a:t>
            </a:r>
          </a:p>
        </p:txBody>
      </p:sp>
      <p:sp>
        <p:nvSpPr>
          <p:cNvPr id="15" name="Rounded Rectangular Callout 15">
            <a:extLst>
              <a:ext uri="{FF2B5EF4-FFF2-40B4-BE49-F238E27FC236}">
                <a16:creationId xmlns:a16="http://schemas.microsoft.com/office/drawing/2014/main" id="{001384E0-7661-47B8-B726-D8819DFA9FF7}"/>
              </a:ext>
            </a:extLst>
          </p:cNvPr>
          <p:cNvSpPr/>
          <p:nvPr/>
        </p:nvSpPr>
        <p:spPr>
          <a:xfrm>
            <a:off x="12192001" y="1790700"/>
            <a:ext cx="5791200" cy="914400"/>
          </a:xfrm>
          <a:prstGeom prst="wedgeRoundRectCallout">
            <a:avLst>
              <a:gd name="adj1" fmla="val -6612"/>
              <a:gd name="adj2" fmla="val 115181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should we call our Fun run</a:t>
            </a:r>
          </a:p>
        </p:txBody>
      </p:sp>
    </p:spTree>
    <p:extLst>
      <p:ext uri="{BB962C8B-B14F-4D97-AF65-F5344CB8AC3E}">
        <p14:creationId xmlns:p14="http://schemas.microsoft.com/office/powerpoint/2010/main" val="358253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450</Words>
  <Application>Microsoft Office PowerPoint</Application>
  <PresentationFormat>Custom</PresentationFormat>
  <Paragraphs>106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DejaVu Serif</vt:lpstr>
      <vt:lpstr>HL Brush 1BK</vt:lpstr>
      <vt:lpstr>Times New Roman</vt:lpstr>
      <vt:lpstr>Constantia</vt:lpstr>
      <vt:lpstr>Arial</vt:lpstr>
      <vt:lpstr>Twinkl</vt:lpstr>
      <vt:lpstr>Calibri</vt:lpstr>
      <vt:lpstr>Wingdings</vt:lpstr>
      <vt:lpstr>Contastia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Turquoise 3D School Elements Final Defense Presentation Deck</dc:title>
  <dc:creator>PHUONG</dc:creator>
  <cp:lastModifiedBy>Admin</cp:lastModifiedBy>
  <cp:revision>25</cp:revision>
  <dcterms:created xsi:type="dcterms:W3CDTF">2006-08-16T00:00:00Z</dcterms:created>
  <dcterms:modified xsi:type="dcterms:W3CDTF">2025-01-17T08:53:17Z</dcterms:modified>
  <dc:identifier>DAFCzLKM10w</dc:identifier>
</cp:coreProperties>
</file>