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 id="2147483691" r:id="rId4"/>
    <p:sldMasterId id="2147483695" r:id="rId5"/>
    <p:sldMasterId id="2147483699" r:id="rId6"/>
    <p:sldMasterId id="2147483703" r:id="rId7"/>
    <p:sldMasterId id="2147483707" r:id="rId8"/>
    <p:sldMasterId id="2147483711" r:id="rId9"/>
  </p:sldMasterIdLst>
  <p:notesMasterIdLst>
    <p:notesMasterId r:id="rId51"/>
  </p:notesMasterIdLst>
  <p:sldIdLst>
    <p:sldId id="256" r:id="rId10"/>
    <p:sldId id="293" r:id="rId11"/>
    <p:sldId id="298" r:id="rId12"/>
    <p:sldId id="295" r:id="rId13"/>
    <p:sldId id="297" r:id="rId14"/>
    <p:sldId id="299" r:id="rId15"/>
    <p:sldId id="300" r:id="rId16"/>
    <p:sldId id="301" r:id="rId17"/>
    <p:sldId id="285" r:id="rId18"/>
    <p:sldId id="257" r:id="rId19"/>
    <p:sldId id="302" r:id="rId20"/>
    <p:sldId id="303" r:id="rId21"/>
    <p:sldId id="287" r:id="rId22"/>
    <p:sldId id="304" r:id="rId23"/>
    <p:sldId id="289" r:id="rId24"/>
    <p:sldId id="305" r:id="rId25"/>
    <p:sldId id="306" r:id="rId26"/>
    <p:sldId id="258" r:id="rId27"/>
    <p:sldId id="307" r:id="rId28"/>
    <p:sldId id="271" r:id="rId29"/>
    <p:sldId id="308" r:id="rId30"/>
    <p:sldId id="309" r:id="rId31"/>
    <p:sldId id="325" r:id="rId32"/>
    <p:sldId id="312" r:id="rId33"/>
    <p:sldId id="313" r:id="rId34"/>
    <p:sldId id="311" r:id="rId35"/>
    <p:sldId id="272" r:id="rId36"/>
    <p:sldId id="314" r:id="rId37"/>
    <p:sldId id="315" r:id="rId38"/>
    <p:sldId id="316" r:id="rId39"/>
    <p:sldId id="317" r:id="rId40"/>
    <p:sldId id="318" r:id="rId41"/>
    <p:sldId id="319" r:id="rId42"/>
    <p:sldId id="320" r:id="rId43"/>
    <p:sldId id="321" r:id="rId44"/>
    <p:sldId id="322" r:id="rId45"/>
    <p:sldId id="273" r:id="rId46"/>
    <p:sldId id="277" r:id="rId47"/>
    <p:sldId id="324" r:id="rId48"/>
    <p:sldId id="323" r:id="rId49"/>
    <p:sldId id="274" r:id="rId50"/>
  </p:sldIdLst>
  <p:sldSz cx="16778288" cy="9475788"/>
  <p:notesSz cx="6858000" cy="9144000"/>
  <p:custDataLst>
    <p:tags r:id="rId52"/>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EB71"/>
    <a:srgbClr val="FFEFAB"/>
    <a:srgbClr val="663300"/>
    <a:srgbClr val="FFD937"/>
    <a:srgbClr val="FFFF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4"/>
    <p:restoredTop sz="95025"/>
  </p:normalViewPr>
  <p:slideViewPr>
    <p:cSldViewPr showGuides="1">
      <p:cViewPr varScale="1">
        <p:scale>
          <a:sx n="61" d="100"/>
          <a:sy n="61" d="100"/>
        </p:scale>
        <p:origin x="62" y="77"/>
      </p:cViewPr>
      <p:guideLst>
        <p:guide orient="horz" pos="2985"/>
        <p:guide pos="528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226246283"/>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89412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5684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p:sp>
      <p:sp>
        <p:nvSpPr>
          <p:cNvPr id="80899" name="文本占位符 808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401941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5027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5078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8359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703285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3366823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134060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p:sp>
      <p:sp>
        <p:nvSpPr>
          <p:cNvPr id="57347" name="文本占位符 573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6551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08543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36854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algn="r">
              <a:defRPr/>
            </a:pPr>
            <a:fld id="{9A0DB2DC-4C9A-4742-B13C-FB6460FD3503}" type="slidenum">
              <a:rPr lang="en-US" altLang="zh-CN" sz="1200" dirty="0">
                <a:solidFill>
                  <a:srgbClr val="000000"/>
                </a:solidFill>
              </a:rPr>
              <a:pPr algn="r">
                <a:defRPr/>
              </a:pPr>
              <a:t>23</a:t>
            </a:fld>
            <a:endParaRPr lang="zh-CN" altLang="en-US" sz="1200" dirty="0">
              <a:solidFill>
                <a:srgbClr val="000000"/>
              </a:solidFill>
            </a:endParaRPr>
          </a:p>
        </p:txBody>
      </p:sp>
    </p:spTree>
    <p:extLst>
      <p:ext uri="{BB962C8B-B14F-4D97-AF65-F5344CB8AC3E}">
        <p14:creationId xmlns:p14="http://schemas.microsoft.com/office/powerpoint/2010/main" val="1258984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112401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5466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874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3757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7817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4836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7185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321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3674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8451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01921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p:sp>
      <p:sp>
        <p:nvSpPr>
          <p:cNvPr id="53251" name="文本占位符 532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1087310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38</a:t>
            </a:fld>
            <a:endParaRPr lang="zh-CN" sz="1200" dirty="0"/>
          </a:p>
        </p:txBody>
      </p:sp>
    </p:spTree>
    <p:extLst>
      <p:ext uri="{BB962C8B-B14F-4D97-AF65-F5344CB8AC3E}">
        <p14:creationId xmlns:p14="http://schemas.microsoft.com/office/powerpoint/2010/main" val="2201044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81149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p:sp>
      <p:sp>
        <p:nvSpPr>
          <p:cNvPr id="57347" name="文本占位符 573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25735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41</a:t>
            </a:fld>
            <a:endParaRPr lang="zh-CN" sz="1200" dirty="0"/>
          </a:p>
        </p:txBody>
      </p:sp>
    </p:spTree>
    <p:extLst>
      <p:ext uri="{BB962C8B-B14F-4D97-AF65-F5344CB8AC3E}">
        <p14:creationId xmlns:p14="http://schemas.microsoft.com/office/powerpoint/2010/main" val="191950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7630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793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57954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9333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428065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92892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en-US" altLang="zh-CN" smtClean="0"/>
              <a:t>Click to edit Master subtitle style</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1153529" y="2522574"/>
            <a:ext cx="7130907" cy="6012502"/>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quarter" idx="2"/>
          </p:nvPr>
        </p:nvSpPr>
        <p:spPr>
          <a:xfrm>
            <a:off x="8494169" y="2522574"/>
            <a:ext cx="7130907" cy="2899864"/>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内容占位符 4"/>
          <p:cNvSpPr>
            <a:spLocks noGrp="1"/>
          </p:cNvSpPr>
          <p:nvPr>
            <p:ph sz="quarter" idx="3"/>
          </p:nvPr>
        </p:nvSpPr>
        <p:spPr>
          <a:xfrm>
            <a:off x="8494169" y="5633018"/>
            <a:ext cx="7130907" cy="290205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4129495648"/>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440848101"/>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1144769" y="2362368"/>
            <a:ext cx="14471273" cy="3941664"/>
          </a:xfrm>
        </p:spPr>
        <p:txBody>
          <a:bodyPr anchor="b"/>
          <a:lstStyle>
            <a:lvl1pPr>
              <a:defRPr sz="8257"/>
            </a:lvl1pPr>
          </a:lstStyle>
          <a:p>
            <a:r>
              <a:rPr lang="en-US" altLang="zh-CN" smtClean="0"/>
              <a:t>Click to edit Master title style</a:t>
            </a:r>
            <a:endParaRPr lang="zh-CN" altLang="en-US"/>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1144769" y="6341322"/>
            <a:ext cx="14471273" cy="2072828"/>
          </a:xfrm>
        </p:spPr>
        <p:txBody>
          <a:bodyPr/>
          <a:lstStyle>
            <a:lvl1pPr marL="0" indent="0">
              <a:buNone/>
              <a:defRPr sz="3303">
                <a:solidFill>
                  <a:schemeClr val="tx1">
                    <a:tint val="75000"/>
                  </a:schemeClr>
                </a:solidFill>
              </a:defRPr>
            </a:lvl1pPr>
            <a:lvl2pPr marL="629199" indent="0">
              <a:buNone/>
              <a:defRPr sz="2752">
                <a:solidFill>
                  <a:schemeClr val="tx1">
                    <a:tint val="75000"/>
                  </a:schemeClr>
                </a:solidFill>
              </a:defRPr>
            </a:lvl2pPr>
            <a:lvl3pPr marL="1258397" indent="0">
              <a:buNone/>
              <a:defRPr sz="2477">
                <a:solidFill>
                  <a:schemeClr val="tx1">
                    <a:tint val="75000"/>
                  </a:schemeClr>
                </a:solidFill>
              </a:defRPr>
            </a:lvl3pPr>
            <a:lvl4pPr marL="1887596" indent="0">
              <a:buNone/>
              <a:defRPr sz="2202">
                <a:solidFill>
                  <a:schemeClr val="tx1">
                    <a:tint val="75000"/>
                  </a:schemeClr>
                </a:solidFill>
              </a:defRPr>
            </a:lvl4pPr>
            <a:lvl5pPr marL="2516795" indent="0">
              <a:buNone/>
              <a:defRPr sz="2202">
                <a:solidFill>
                  <a:schemeClr val="tx1">
                    <a:tint val="75000"/>
                  </a:schemeClr>
                </a:solidFill>
              </a:defRPr>
            </a:lvl5pPr>
            <a:lvl6pPr marL="3145993" indent="0">
              <a:buNone/>
              <a:defRPr sz="2202">
                <a:solidFill>
                  <a:schemeClr val="tx1">
                    <a:tint val="75000"/>
                  </a:schemeClr>
                </a:solidFill>
              </a:defRPr>
            </a:lvl6pPr>
            <a:lvl7pPr marL="3775192" indent="0">
              <a:buNone/>
              <a:defRPr sz="2202">
                <a:solidFill>
                  <a:schemeClr val="tx1">
                    <a:tint val="75000"/>
                  </a:schemeClr>
                </a:solidFill>
              </a:defRPr>
            </a:lvl7pPr>
            <a:lvl8pPr marL="4404390" indent="0">
              <a:buNone/>
              <a:defRPr sz="2202">
                <a:solidFill>
                  <a:schemeClr val="tx1">
                    <a:tint val="75000"/>
                  </a:schemeClr>
                </a:solidFill>
              </a:defRPr>
            </a:lvl8pPr>
            <a:lvl9pPr marL="5033589" indent="0">
              <a:buNone/>
              <a:defRPr sz="2202">
                <a:solidFill>
                  <a:schemeClr val="tx1">
                    <a:tint val="75000"/>
                  </a:schemeClr>
                </a:solidFill>
              </a:defRPr>
            </a:lvl9pPr>
          </a:lstStyle>
          <a:p>
            <a:pPr lvl="0"/>
            <a:r>
              <a:rPr lang="en-US" altLang="zh-CN" smtClean="0"/>
              <a:t>Edit Master text styles</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601286797"/>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1153508" y="2522490"/>
            <a:ext cx="7130772" cy="6012300"/>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8494009" y="2522490"/>
            <a:ext cx="7130772" cy="6012300"/>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258703843"/>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1155693" y="504499"/>
            <a:ext cx="14471273" cy="1831548"/>
          </a:xfrm>
        </p:spPr>
        <p:txBody>
          <a:bodyPr/>
          <a:lstStyle/>
          <a:p>
            <a:r>
              <a:rPr lang="en-US" altLang="zh-CN" smtClean="0"/>
              <a:t>Click to edit Master title style</a:t>
            </a:r>
            <a:endParaRPr lang="zh-CN" altLang="en-US"/>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1155693" y="2322885"/>
            <a:ext cx="7098002"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ltLang="zh-CN" smtClean="0"/>
              <a:t>Edit Master text styles</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1155693" y="3461295"/>
            <a:ext cx="7098002" cy="5091043"/>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8494008" y="2322885"/>
            <a:ext cx="7132958"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ltLang="zh-CN" smtClean="0"/>
              <a:t>Edit Master text styles</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8494008" y="3461295"/>
            <a:ext cx="7132958" cy="5091043"/>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994644943"/>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en-US" altLang="zh-CN" smtClean="0"/>
              <a:t>Click to edit Master title style</a:t>
            </a:r>
            <a:endParaRPr lang="zh-CN" altLang="en-US"/>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706553347"/>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492989141"/>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en-US" altLang="zh-CN" smtClean="0"/>
              <a:t>Click to edit Master title style</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1155693" y="631719"/>
            <a:ext cx="5411434" cy="2211017"/>
          </a:xfrm>
        </p:spPr>
        <p:txBody>
          <a:bodyPr anchor="b"/>
          <a:lstStyle>
            <a:lvl1pPr>
              <a:defRPr sz="4404"/>
            </a:lvl1pPr>
          </a:lstStyle>
          <a:p>
            <a:r>
              <a:rPr lang="en-US" altLang="zh-CN" smtClean="0"/>
              <a:t>Click to edit Master title style</a:t>
            </a:r>
            <a:endParaRPr lang="zh-CN" altLang="en-US"/>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7132958" y="1364339"/>
            <a:ext cx="8494008" cy="6733951"/>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ltLang="zh-CN" smtClean="0"/>
              <a:t>Edit Master text styles</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16049396"/>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1155693" y="631719"/>
            <a:ext cx="5411434" cy="2211017"/>
          </a:xfrm>
        </p:spPr>
        <p:txBody>
          <a:bodyPr anchor="b"/>
          <a:lstStyle>
            <a:lvl1pPr>
              <a:defRPr sz="4404"/>
            </a:lvl1pPr>
          </a:lstStyle>
          <a:p>
            <a:r>
              <a:rPr lang="en-US" altLang="zh-CN" smtClean="0"/>
              <a:t>Click to edit Master title style</a:t>
            </a:r>
            <a:endParaRPr lang="zh-CN" altLang="en-US"/>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7132958" y="1364339"/>
            <a:ext cx="8494008" cy="6733951"/>
          </a:xfrm>
        </p:spPr>
        <p:txBody>
          <a:bodyPr/>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r>
              <a:rPr lang="en-US" altLang="zh-CN" smtClean="0"/>
              <a:t>Click icon to add picture</a:t>
            </a:r>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ltLang="zh-CN" smtClean="0"/>
              <a:t>Edit Master text styles</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544123878"/>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941665488"/>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12006963" y="504498"/>
            <a:ext cx="3617818" cy="8030292"/>
          </a:xfrm>
        </p:spPr>
        <p:txBody>
          <a:bodyPr vert="eaVert"/>
          <a:lstStyle/>
          <a:p>
            <a:r>
              <a:rPr lang="en-US" altLang="zh-CN" smtClean="0"/>
              <a:t>Click to edit Master title style</a:t>
            </a:r>
            <a:endParaRPr lang="zh-CN" altLang="en-US"/>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1153508" y="504498"/>
            <a:ext cx="10643726" cy="8030292"/>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464409491"/>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51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7835767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84077645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73447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20575452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51913597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en-US" altLang="zh-CN" smtClean="0"/>
              <a:t>Edit Master text styles</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31885238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336712615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02895554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97703207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8451028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3732496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7516850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33673587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04958667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89996469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7646795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66595318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41502511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6778288" cy="9475788"/>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58397" rtl="0" eaLnBrk="1" fontAlgn="auto" latinLnBrk="0" hangingPunct="1">
              <a:lnSpc>
                <a:spcPct val="100000"/>
              </a:lnSpc>
              <a:spcBef>
                <a:spcPts val="0"/>
              </a:spcBef>
              <a:spcAft>
                <a:spcPts val="0"/>
              </a:spcAft>
              <a:buClrTx/>
              <a:buSzTx/>
              <a:buFontTx/>
              <a:buNone/>
              <a:tabLst/>
              <a:defRPr/>
            </a:pPr>
            <a:endParaRPr kumimoji="0" lang="zh-CN" altLang="en-US" sz="2477"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153508" y="504501"/>
            <a:ext cx="14471273" cy="594145"/>
          </a:xfrm>
        </p:spPr>
        <p:txBody>
          <a:bodyPr>
            <a:normAutofit/>
          </a:bodyPr>
          <a:lstStyle>
            <a:lvl1pPr algn="ctr">
              <a:defRPr sz="3853">
                <a:solidFill>
                  <a:schemeClr val="accent1"/>
                </a:solidFill>
              </a:defRPr>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4" name="页脚占位符 3"/>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5" name="灯片编号占位符 4"/>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70271984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3" name="页脚占位符 2"/>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4" name="灯片编号占位符 3"/>
          <p:cNvSpPr>
            <a:spLocks noGrp="1"/>
          </p:cNvSpPr>
          <p:nvPr>
            <p:ph type="sldNum" sz="quarter" idx="12"/>
          </p:nvPr>
        </p:nvSpPr>
        <p:spPr/>
        <p:txBody>
          <a:body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33363469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286" y="1550784"/>
            <a:ext cx="12583716" cy="3298978"/>
          </a:xfrm>
        </p:spPr>
        <p:txBody>
          <a:bodyPr anchor="b"/>
          <a:lstStyle>
            <a:lvl1pPr algn="ctr">
              <a:defRPr sz="8257"/>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1258397" rtl="0" fontAlgn="auto">
              <a:spcBef>
                <a:spcPts val="0"/>
              </a:spcBef>
              <a:spcAft>
                <a:spcPts val="0"/>
              </a:spcAft>
              <a:defRPr/>
            </a:pPr>
            <a:fld id="{44A63A4E-F370-4E43-88DF-FF35117A42C8}"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11"/>
          </p:nvPr>
        </p:nvSpPr>
        <p:spPr/>
        <p:txBody>
          <a:body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12"/>
          </p:nvPr>
        </p:nvSpPr>
        <p:spPr/>
        <p:txBody>
          <a:bodyPr/>
          <a:lstStyle/>
          <a:p>
            <a:pPr defTabSz="1258397" rtl="0" fontAlgn="auto">
              <a:spcBef>
                <a:spcPts val="0"/>
              </a:spcBef>
              <a:spcAft>
                <a:spcPts val="0"/>
              </a:spcAft>
              <a:defRPr/>
            </a:pPr>
            <a:fld id="{739E3902-3291-4BB3-9961-88462FB34554}"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43369401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en-US" altLang="zh-CN" smtClean="0"/>
              <a:t>Edit Master text styles</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en-US" altLang="zh-CN" smtClean="0"/>
              <a:t>Edit Master text styles</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en-US" altLang="zh-CN" smtClean="0"/>
              <a:t>Click to edit Master title style</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en-US" altLang="zh-CN" smtClean="0"/>
              <a:t>Click to edit Master title style</a:t>
            </a:r>
            <a:endParaRPr lang="zh-CN" altLang="en-US"/>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en-US" altLang="zh-CN" smtClean="0"/>
              <a:t>Edit Master text styles</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en-US" altLang="zh-CN" smtClean="0"/>
              <a:t>Edit Master text styles</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3.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3.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3.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3.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3.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pPr>
            <a:fld id="{F86BAB08-D03A-4FEF-8092-001CB785BBAB}" type="datetimeFigureOut">
              <a:rPr lang="zh-CN" altLang="en-US" smtClean="0">
                <a:solidFill>
                  <a:prstClr val="black">
                    <a:tint val="75000"/>
                  </a:prstClr>
                </a:solidFill>
                <a:latin typeface="等线" panose="020F0502020204030204"/>
                <a:cs typeface="+mn-cs"/>
              </a:rPr>
              <a:pPr defTabSz="1258397" rtl="0" fontAlgn="auto">
                <a:spcBef>
                  <a:spcPts val="0"/>
                </a:spcBef>
                <a:spcAft>
                  <a:spcPts val="0"/>
                </a:spcAft>
              </a:pPr>
              <a:t>2021/9/20</a:t>
            </a:fld>
            <a:endParaRPr lang="zh-CN" altLang="en-US">
              <a:solidFill>
                <a:prstClr val="black">
                  <a:tint val="75000"/>
                </a:prstClr>
              </a:solidFill>
              <a:latin typeface="等线" panose="020F0502020204030204"/>
              <a:cs typeface="+mn-cs"/>
            </a:endParaRPr>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pPr>
            <a:endParaRPr lang="zh-CN" altLang="en-US">
              <a:solidFill>
                <a:prstClr val="black">
                  <a:tint val="75000"/>
                </a:prstClr>
              </a:solidFill>
              <a:latin typeface="等线" panose="020F0502020204030204"/>
              <a:cs typeface="+mn-cs"/>
            </a:endParaRPr>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pPr>
            <a:fld id="{B8AB37BB-E8A6-440B-8775-2A002C97BC55}" type="slidenum">
              <a:rPr lang="zh-CN" altLang="en-US" smtClean="0">
                <a:solidFill>
                  <a:prstClr val="black">
                    <a:tint val="75000"/>
                  </a:prstClr>
                </a:solidFill>
                <a:latin typeface="等线" panose="020F0502020204030204"/>
                <a:cs typeface="+mn-cs"/>
              </a:rPr>
              <a:pPr defTabSz="1258397" rtl="0" fontAlgn="auto">
                <a:spcBef>
                  <a:spcPts val="0"/>
                </a:spcBef>
                <a:spcAft>
                  <a:spcPts val="0"/>
                </a:spcAft>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8081457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advClick="0" advTm="1000">
    <p:push dir="u"/>
  </p:transition>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9498538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8629948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11168509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7507724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57221451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23128325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pPr defTabSz="1258397" rtl="0" fontAlgn="auto">
              <a:spcBef>
                <a:spcPts val="0"/>
              </a:spcBef>
              <a:spcAft>
                <a:spcPts val="0"/>
              </a:spcAft>
              <a:defRPr/>
            </a:pPr>
            <a:fld id="{D997B5FA-0921-464F-AAE1-844C04324D75}" type="datetimeFigureOut">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2021/9/20</a:t>
            </a:fld>
            <a:endParaRPr lang="zh-CN" altLang="en-US">
              <a:solidFill>
                <a:prstClr val="black">
                  <a:tint val="75000"/>
                </a:prstClr>
              </a:solidFill>
              <a:latin typeface="Arial"/>
              <a:ea typeface="微软雅黑"/>
              <a:cs typeface="+mn-cs"/>
            </a:endParaRPr>
          </a:p>
        </p:txBody>
      </p:sp>
      <p:sp>
        <p:nvSpPr>
          <p:cNvPr id="5" name="页脚占位符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pPr defTabSz="1258397" rtl="0" fontAlgn="auto">
              <a:spcBef>
                <a:spcPts val="0"/>
              </a:spcBef>
              <a:spcAft>
                <a:spcPts val="0"/>
              </a:spcAft>
              <a:defRPr/>
            </a:pPr>
            <a:endParaRPr lang="zh-CN" altLang="en-US">
              <a:solidFill>
                <a:prstClr val="black">
                  <a:tint val="75000"/>
                </a:prstClr>
              </a:solidFill>
              <a:latin typeface="Arial"/>
              <a:ea typeface="微软雅黑"/>
              <a:cs typeface="+mn-cs"/>
            </a:endParaRPr>
          </a:p>
        </p:txBody>
      </p:sp>
      <p:sp>
        <p:nvSpPr>
          <p:cNvPr id="6" name="灯片编号占位符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pPr defTabSz="1258397" rtl="0" fontAlgn="auto">
              <a:spcBef>
                <a:spcPts val="0"/>
              </a:spcBef>
              <a:spcAft>
                <a:spcPts val="0"/>
              </a:spcAft>
              <a:defRPr/>
            </a:pPr>
            <a:fld id="{565CE74E-AB26-4998-AD42-012C4C1AD076}" type="slidenum">
              <a:rPr lang="zh-CN" altLang="en-US" smtClean="0">
                <a:solidFill>
                  <a:prstClr val="black">
                    <a:tint val="75000"/>
                  </a:prstClr>
                </a:solidFill>
                <a:latin typeface="Arial"/>
                <a:ea typeface="微软雅黑"/>
                <a:cs typeface="+mn-cs"/>
              </a:rPr>
              <a:pPr defTabSz="1258397" rtl="0" fontAlgn="auto">
                <a:spcBef>
                  <a:spcPts val="0"/>
                </a:spcBef>
                <a:spcAft>
                  <a:spcPts val="0"/>
                </a:spcAft>
                <a:defRPr/>
              </a:pPr>
              <a:t>‹#›</a:t>
            </a:fld>
            <a:endParaRPr lang="zh-CN" altLang="en-US">
              <a:solidFill>
                <a:prstClr val="black">
                  <a:tint val="75000"/>
                </a:prstClr>
              </a:solidFill>
              <a:latin typeface="Arial"/>
              <a:ea typeface="微软雅黑"/>
              <a:cs typeface="+mn-cs"/>
            </a:endParaRPr>
          </a:p>
        </p:txBody>
      </p:sp>
    </p:spTree>
    <p:extLst>
      <p:ext uri="{BB962C8B-B14F-4D97-AF65-F5344CB8AC3E}">
        <p14:creationId xmlns:p14="http://schemas.microsoft.com/office/powerpoint/2010/main" val="14786329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zh-CN"/>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4.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54.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54.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54.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54.jp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3.xml"/><Relationship Id="rId6" Type="http://schemas.openxmlformats.org/officeDocument/2006/relationships/image" Target="../media/image54.jp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5309447" y="8198197"/>
            <a:ext cx="6769100" cy="707886"/>
          </a:xfrm>
          <a:prstGeom prst="rect">
            <a:avLst/>
          </a:prstGeom>
          <a:noFill/>
          <a:ln w="9525">
            <a:noFill/>
          </a:ln>
        </p:spPr>
        <p:txBody>
          <a:bodyPr>
            <a:spAutoFit/>
          </a:bodyPr>
          <a:lstStyle/>
          <a:p>
            <a:pPr lvl="0" defTabSz="1500505">
              <a:spcBef>
                <a:spcPct val="50000"/>
              </a:spcBef>
            </a:pPr>
            <a:r>
              <a:rPr lang="en-US" altLang="zh-CN" sz="4000" smtClean="0">
                <a:latin typeface="Times New Roman" panose="02020603050405020304" pitchFamily="18" charset="0"/>
                <a:ea typeface="黑体" panose="02010600030101010101" pitchFamily="2" charset="-122"/>
                <a:cs typeface="Times New Roman" panose="02020603050405020304" pitchFamily="18" charset="0"/>
              </a:rPr>
              <a:t>GIÁO VIÊN:</a:t>
            </a:r>
            <a:endParaRPr lang="zh-CN" altLang="en-US" sz="4000" dirty="0">
              <a:latin typeface="Times New Roman" panose="02020603050405020304" pitchFamily="18" charset="0"/>
              <a:ea typeface="黑体" panose="02010600030101010101" pitchFamily="2" charset="-122"/>
              <a:cs typeface="Times New Roman" panose="02020603050405020304" pitchFamily="18" charset="0"/>
            </a:endParaRPr>
          </a:p>
        </p:txBody>
      </p:sp>
      <p:sp>
        <p:nvSpPr>
          <p:cNvPr id="2056" name="文本框 2055"/>
          <p:cNvSpPr txBox="1"/>
          <p:nvPr/>
        </p:nvSpPr>
        <p:spPr>
          <a:xfrm>
            <a:off x="3943844" y="5788904"/>
            <a:ext cx="9500394" cy="2308324"/>
          </a:xfrm>
          <a:prstGeom prst="rect">
            <a:avLst/>
          </a:prstGeom>
          <a:noFill/>
          <a:ln w="9525">
            <a:noFill/>
          </a:ln>
        </p:spPr>
        <p:txBody>
          <a:bodyPr wrap="square">
            <a:spAutoFit/>
          </a:bodyPr>
          <a:lstStyle/>
          <a:p>
            <a:pPr lvl="0" algn="ctr" defTabSz="1500505">
              <a:spcBef>
                <a:spcPct val="50000"/>
              </a:spcBef>
            </a:pPr>
            <a:r>
              <a:rPr lang="en-US" altLang="zh-CN" sz="7200" b="1" smtClean="0">
                <a:solidFill>
                  <a:schemeClr val="tx2"/>
                </a:solidFill>
                <a:latin typeface="Times New Roman" panose="02020603050405020304" pitchFamily="18" charset="0"/>
                <a:ea typeface="黑体" panose="02010600030101010101" pitchFamily="2" charset="-122"/>
                <a:cs typeface="Times New Roman" panose="02020603050405020304" pitchFamily="18" charset="0"/>
              </a:rPr>
              <a:t>VIẾT BÀI VĂN TẢ CẢNH SINH HOẠT</a:t>
            </a:r>
            <a:endParaRPr lang="en-US" altLang="zh-CN" sz="7200" b="1">
              <a:solidFill>
                <a:schemeClr val="tx2"/>
              </a:solidFill>
              <a:latin typeface="Times New Roman" panose="02020603050405020304" pitchFamily="18" charset="0"/>
              <a:ea typeface="黑体" panose="0201060003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47725" y="41783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8" name="文本框 2054"/>
          <p:cNvSpPr txBox="1"/>
          <p:nvPr/>
        </p:nvSpPr>
        <p:spPr>
          <a:xfrm>
            <a:off x="5798344" y="4824922"/>
            <a:ext cx="3048000" cy="646331"/>
          </a:xfrm>
          <a:prstGeom prst="rect">
            <a:avLst/>
          </a:prstGeom>
          <a:noFill/>
          <a:ln w="9525">
            <a:noFill/>
          </a:ln>
        </p:spPr>
        <p:txBody>
          <a:bodyPr wrap="square">
            <a:spAutoFit/>
          </a:bodyPr>
          <a:lstStyle/>
          <a:p>
            <a:pPr lvl="0" defTabSz="1500505">
              <a:spcBef>
                <a:spcPct val="50000"/>
              </a:spcBef>
            </a:pPr>
            <a:r>
              <a:rPr lang="en-US" altLang="zh-CN" sz="3600" smtClean="0">
                <a:latin typeface="Times New Roman" panose="02020603050405020304" pitchFamily="18" charset="0"/>
                <a:ea typeface="黑体" panose="02010600030101010101" pitchFamily="2" charset="-122"/>
                <a:cs typeface="Times New Roman" panose="02020603050405020304" pitchFamily="18" charset="0"/>
              </a:rPr>
              <a:t>TIẾT: 10</a:t>
            </a:r>
            <a:endParaRPr lang="zh-CN" altLang="en-US" sz="3600" dirty="0">
              <a:latin typeface="Times New Roman" panose="02020603050405020304" pitchFamily="18" charset="0"/>
              <a:ea typeface="黑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056"/>
                                        </p:tgtEl>
                                        <p:attrNameLst>
                                          <p:attrName>style.visibility</p:attrName>
                                        </p:attrNameLst>
                                      </p:cBhvr>
                                      <p:to>
                                        <p:strVal val="visible"/>
                                      </p:to>
                                    </p:set>
                                    <p:anim calcmode="lin" valueType="num">
                                      <p:cBhvr>
                                        <p:cTn id="11" dur="500" fill="hold"/>
                                        <p:tgtEl>
                                          <p:spTgt spid="2056"/>
                                        </p:tgtEl>
                                        <p:attrNameLst>
                                          <p:attrName>ppt_w</p:attrName>
                                        </p:attrNameLst>
                                      </p:cBhvr>
                                      <p:tavLst>
                                        <p:tav tm="0">
                                          <p:val>
                                            <p:fltVal val="0"/>
                                          </p:val>
                                        </p:tav>
                                        <p:tav tm="100000">
                                          <p:val>
                                            <p:strVal val="#ppt_w"/>
                                          </p:val>
                                        </p:tav>
                                      </p:tavLst>
                                    </p:anim>
                                    <p:anim calcmode="lin" valueType="num">
                                      <p:cBhvr>
                                        <p:cTn id="12" dur="500" fill="hold"/>
                                        <p:tgtEl>
                                          <p:spTgt spid="2056"/>
                                        </p:tgtEl>
                                        <p:attrNameLst>
                                          <p:attrName>ppt_h</p:attrName>
                                        </p:attrNameLst>
                                      </p:cBhvr>
                                      <p:tavLst>
                                        <p:tav tm="0">
                                          <p:val>
                                            <p:fltVal val="0"/>
                                          </p:val>
                                        </p:tav>
                                        <p:tav tm="100000">
                                          <p:val>
                                            <p:strVal val="#ppt_h"/>
                                          </p:val>
                                        </p:tav>
                                      </p:tavLst>
                                    </p:anim>
                                    <p:animEffect transition="in" filter="fade">
                                      <p:cBhvr>
                                        <p:cTn id="13" dur="500"/>
                                        <p:tgtEl>
                                          <p:spTgt spid="2056"/>
                                        </p:tgtEl>
                                      </p:cBhvr>
                                    </p:animEffect>
                                  </p:childTnLst>
                                </p:cTn>
                              </p:par>
                              <p:par>
                                <p:cTn id="14" presetID="2" presetClass="entr" presetSubtype="2" fill="hold" nodeType="withEffect">
                                  <p:stCondLst>
                                    <p:cond delay="0"/>
                                  </p:stCondLst>
                                  <p:childTnLst>
                                    <p:set>
                                      <p:cBhvr>
                                        <p:cTn id="15" dur="1" fill="hold">
                                          <p:stCondLst>
                                            <p:cond delay="0"/>
                                          </p:stCondLst>
                                        </p:cTn>
                                        <p:tgtEl>
                                          <p:spTgt spid="2078"/>
                                        </p:tgtEl>
                                        <p:attrNameLst>
                                          <p:attrName>style.visibility</p:attrName>
                                        </p:attrNameLst>
                                      </p:cBhvr>
                                      <p:to>
                                        <p:strVal val="visible"/>
                                      </p:to>
                                    </p:set>
                                    <p:anim calcmode="lin" valueType="num">
                                      <p:cBhvr additive="base">
                                        <p:cTn id="16" dur="500" fill="hold"/>
                                        <p:tgtEl>
                                          <p:spTgt spid="2078"/>
                                        </p:tgtEl>
                                        <p:attrNameLst>
                                          <p:attrName>ppt_x</p:attrName>
                                        </p:attrNameLst>
                                      </p:cBhvr>
                                      <p:tavLst>
                                        <p:tav tm="0">
                                          <p:val>
                                            <p:strVal val="1+#ppt_w/2"/>
                                          </p:val>
                                        </p:tav>
                                        <p:tav tm="100000">
                                          <p:val>
                                            <p:strVal val="#ppt_x"/>
                                          </p:val>
                                        </p:tav>
                                      </p:tavLst>
                                    </p:anim>
                                    <p:anim calcmode="lin" valueType="num">
                                      <p:cBhvr additive="base">
                                        <p:cTn id="17" dur="500" fill="hold"/>
                                        <p:tgtEl>
                                          <p:spTgt spid="2078"/>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2055"/>
                                        </p:tgtEl>
                                        <p:attrNameLst>
                                          <p:attrName>style.visibility</p:attrName>
                                        </p:attrNameLst>
                                      </p:cBhvr>
                                      <p:to>
                                        <p:strVal val="visible"/>
                                      </p:to>
                                    </p:set>
                                    <p:anim calcmode="lin" valueType="num">
                                      <p:cBhvr>
                                        <p:cTn id="20" dur="500" fill="hold"/>
                                        <p:tgtEl>
                                          <p:spTgt spid="2055"/>
                                        </p:tgtEl>
                                        <p:attrNameLst>
                                          <p:attrName>ppt_w</p:attrName>
                                        </p:attrNameLst>
                                      </p:cBhvr>
                                      <p:tavLst>
                                        <p:tav tm="0">
                                          <p:val>
                                            <p:fltVal val="0"/>
                                          </p:val>
                                        </p:tav>
                                        <p:tav tm="100000">
                                          <p:val>
                                            <p:strVal val="#ppt_w"/>
                                          </p:val>
                                        </p:tav>
                                      </p:tavLst>
                                    </p:anim>
                                    <p:anim calcmode="lin" valueType="num">
                                      <p:cBhvr>
                                        <p:cTn id="21" dur="500" fill="hold"/>
                                        <p:tgtEl>
                                          <p:spTgt spid="2055"/>
                                        </p:tgtEl>
                                        <p:attrNameLst>
                                          <p:attrName>ppt_h</p:attrName>
                                        </p:attrNameLst>
                                      </p:cBhvr>
                                      <p:tavLst>
                                        <p:tav tm="0">
                                          <p:val>
                                            <p:fltVal val="0"/>
                                          </p:val>
                                        </p:tav>
                                        <p:tav tm="100000">
                                          <p:val>
                                            <p:strVal val="#ppt_h"/>
                                          </p:val>
                                        </p:tav>
                                      </p:tavLst>
                                    </p:anim>
                                    <p:animEffect transition="in" filter="fade">
                                      <p:cBhvr>
                                        <p:cTn id="22" dur="500"/>
                                        <p:tgtEl>
                                          <p:spTgt spid="2055"/>
                                        </p:tgtEl>
                                      </p:cBhvr>
                                    </p:animEffect>
                                  </p:childTnLst>
                                </p:cTn>
                              </p:par>
                              <p:par>
                                <p:cTn id="23" presetID="47" presetClass="entr" presetSubtype="0" fill="hold" nodeType="withEffect">
                                  <p:stCondLst>
                                    <p:cond delay="0"/>
                                  </p:stCondLst>
                                  <p:childTnLst>
                                    <p:set>
                                      <p:cBhvr>
                                        <p:cTn id="24" dur="1" fill="hold">
                                          <p:stCondLst>
                                            <p:cond delay="0"/>
                                          </p:stCondLst>
                                        </p:cTn>
                                        <p:tgtEl>
                                          <p:spTgt spid="2088"/>
                                        </p:tgtEl>
                                        <p:attrNameLst>
                                          <p:attrName>style.visibility</p:attrName>
                                        </p:attrNameLst>
                                      </p:cBhvr>
                                      <p:to>
                                        <p:strVal val="visible"/>
                                      </p:to>
                                    </p:set>
                                    <p:animEffect transition="in" filter="fade">
                                      <p:cBhvr>
                                        <p:cTn id="25" dur="1000"/>
                                        <p:tgtEl>
                                          <p:spTgt spid="2088"/>
                                        </p:tgtEl>
                                      </p:cBhvr>
                                    </p:animEffect>
                                    <p:anim calcmode="lin" valueType="num">
                                      <p:cBhvr>
                                        <p:cTn id="26" dur="1000" fill="hold"/>
                                        <p:tgtEl>
                                          <p:spTgt spid="2088"/>
                                        </p:tgtEl>
                                        <p:attrNameLst>
                                          <p:attrName>ppt_x</p:attrName>
                                        </p:attrNameLst>
                                      </p:cBhvr>
                                      <p:tavLst>
                                        <p:tav tm="0">
                                          <p:val>
                                            <p:strVal val="#ppt_x"/>
                                          </p:val>
                                        </p:tav>
                                        <p:tav tm="100000">
                                          <p:val>
                                            <p:strVal val="#ppt_x"/>
                                          </p:val>
                                        </p:tav>
                                      </p:tavLst>
                                    </p:anim>
                                    <p:anim calcmode="lin" valueType="num">
                                      <p:cBhvr>
                                        <p:cTn id="27" dur="1000" fill="hold"/>
                                        <p:tgtEl>
                                          <p:spTgt spid="2088"/>
                                        </p:tgtEl>
                                        <p:attrNameLst>
                                          <p:attrName>ppt_y</p:attrName>
                                        </p:attrNameLst>
                                      </p:cBhvr>
                                      <p:tavLst>
                                        <p:tav tm="0">
                                          <p:val>
                                            <p:strVal val="#ppt_y-.1"/>
                                          </p:val>
                                        </p:tav>
                                        <p:tav tm="100000">
                                          <p:val>
                                            <p:strVal val="#ppt_y"/>
                                          </p:val>
                                        </p:tav>
                                      </p:tavLst>
                                    </p:anim>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450056" y="-5197"/>
            <a:ext cx="16923544"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10675144" y="3518694"/>
            <a:ext cx="6399213" cy="6096000"/>
          </a:xfrm>
          <a:prstGeom prst="rect">
            <a:avLst/>
          </a:prstGeom>
          <a:noFill/>
          <a:ln w="9525">
            <a:noFill/>
          </a:ln>
        </p:spPr>
      </p:pic>
      <p:sp>
        <p:nvSpPr>
          <p:cNvPr id="6" name="Rectangle 5"/>
          <p:cNvSpPr/>
          <p:nvPr/>
        </p:nvSpPr>
        <p:spPr>
          <a:xfrm>
            <a:off x="1279495" y="815535"/>
            <a:ext cx="7391423" cy="73866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rtl="0" fontAlgn="auto">
              <a:lnSpc>
                <a:spcPct val="150000"/>
              </a:lnSpc>
              <a:spcBef>
                <a:spcPts val="0"/>
              </a:spcBef>
              <a:spcAft>
                <a:spcPts val="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Yêu cầu đối với bài văn tả cảnh sinh </a:t>
            </a:r>
            <a:r>
              <a:rPr lang="en-US" sz="2800" b="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ounded Rectangle 6"/>
          <p:cNvSpPr/>
          <p:nvPr/>
        </p:nvSpPr>
        <p:spPr>
          <a:xfrm>
            <a:off x="1279495" y="1936788"/>
            <a:ext cx="7444575" cy="914400"/>
          </a:xfrm>
          <a:prstGeom prst="roundRect">
            <a:avLst/>
          </a:prstGeom>
          <a:solidFill>
            <a:sysClr val="windowText" lastClr="000000">
              <a:alpha val="50000"/>
            </a:sysClr>
          </a:solidFill>
          <a:ln>
            <a:noFill/>
          </a:ln>
          <a:effectLst/>
        </p:spPr>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Giới thiệu được cảnh sinh hoạt;</a:t>
            </a:r>
          </a:p>
        </p:txBody>
      </p:sp>
      <p:sp>
        <p:nvSpPr>
          <p:cNvPr id="8" name="Rounded Rectangle 7"/>
          <p:cNvSpPr/>
          <p:nvPr/>
        </p:nvSpPr>
        <p:spPr>
          <a:xfrm>
            <a:off x="1252918" y="3265145"/>
            <a:ext cx="7444575" cy="914400"/>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Tả bao quát quanh cảnh (không gian, thời gian, hoạt động chính);</a:t>
            </a:r>
          </a:p>
        </p:txBody>
      </p:sp>
      <p:sp>
        <p:nvSpPr>
          <p:cNvPr id="9" name="Rounded Rectangle 8"/>
          <p:cNvSpPr/>
          <p:nvPr/>
        </p:nvSpPr>
        <p:spPr>
          <a:xfrm>
            <a:off x="1246563" y="5860758"/>
            <a:ext cx="7554985" cy="914400"/>
          </a:xfrm>
          <a:prstGeom prst="roundRect">
            <a:avLst/>
          </a:prstGeom>
          <a:solidFill>
            <a:srgbClr val="ED7D31">
              <a:alpha val="50000"/>
            </a:srgbClr>
          </a:solidFill>
          <a:ln>
            <a:noFill/>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Sử dụng từ ngữ phù hợp để miêu tả cảnh sinh hoạt một cách rõ nét, sinh động;</a:t>
            </a:r>
          </a:p>
        </p:txBody>
      </p:sp>
      <p:sp>
        <p:nvSpPr>
          <p:cNvPr id="10" name="Rounded Rectangle 9"/>
          <p:cNvSpPr/>
          <p:nvPr/>
        </p:nvSpPr>
        <p:spPr>
          <a:xfrm>
            <a:off x="1279495" y="4508843"/>
            <a:ext cx="7554984" cy="914400"/>
          </a:xfrm>
          <a:prstGeom prst="roundRect">
            <a:avLst/>
          </a:prstGeom>
          <a:solidFill>
            <a:srgbClr val="5B9BD5">
              <a:alpha val="50000"/>
            </a:srgbClr>
          </a:solidFill>
          <a:ln>
            <a:noFill/>
          </a:ln>
          <a:effectLst/>
        </p:spPr>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Tả hoạt động cụ thể của con người;</a:t>
            </a:r>
          </a:p>
        </p:txBody>
      </p:sp>
      <p:sp>
        <p:nvSpPr>
          <p:cNvPr id="11" name="Rounded Rectangle 10"/>
          <p:cNvSpPr/>
          <p:nvPr/>
        </p:nvSpPr>
        <p:spPr>
          <a:xfrm>
            <a:off x="1246563" y="7114178"/>
            <a:ext cx="7554985" cy="914400"/>
          </a:xfrm>
          <a:prstGeom prst="roundRect">
            <a:avLst/>
          </a:prstGeom>
          <a:solidFill>
            <a:srgbClr val="70AD47">
              <a:alpha val="50000"/>
            </a:srgbClr>
          </a:solidFill>
          <a:ln>
            <a:noFill/>
          </a:ln>
          <a:effectLst/>
        </p:spPr>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Nêu được cảm nghĩ về cảnh sinh hoạt.</a:t>
            </a:r>
          </a:p>
        </p:txBody>
      </p:sp>
      <p:sp>
        <p:nvSpPr>
          <p:cNvPr id="13" name="Cloud Callout 12"/>
          <p:cNvSpPr/>
          <p:nvPr/>
        </p:nvSpPr>
        <p:spPr>
          <a:xfrm>
            <a:off x="9326187" y="785500"/>
            <a:ext cx="6172200" cy="5334000"/>
          </a:xfrm>
          <a:prstGeom prst="cloudCallout">
            <a:avLst>
              <a:gd name="adj1" fmla="val -63087"/>
              <a:gd name="adj2" fmla="val 64723"/>
            </a:avLst>
          </a:prstGeom>
          <a:solidFill>
            <a:sysClr val="window" lastClr="FFFFFF"/>
          </a:solidFill>
          <a:ln w="12700" cap="flat" cmpd="sng" algn="ctr">
            <a:solidFill>
              <a:srgbClr val="ED7D31"/>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等线" panose="020F0502020204030204"/>
              <a:ea typeface="+mn-ea"/>
              <a:cs typeface="+mn-cs"/>
            </a:endParaRPr>
          </a:p>
        </p:txBody>
      </p:sp>
      <p:sp>
        <p:nvSpPr>
          <p:cNvPr id="14" name="Rectangle 13"/>
          <p:cNvSpPr/>
          <p:nvPr/>
        </p:nvSpPr>
        <p:spPr>
          <a:xfrm rot="795119">
            <a:off x="10155510" y="2034443"/>
            <a:ext cx="4513554" cy="2785378"/>
          </a:xfrm>
          <a:prstGeom prst="rect">
            <a:avLst/>
          </a:prstGeom>
        </p:spPr>
        <p:txBody>
          <a:bodyPr wrap="square">
            <a:spAutoFit/>
          </a:bodyPr>
          <a:lstStyle/>
          <a:p>
            <a:pPr algn="just" rtl="0" fontAlgn="auto">
              <a:spcBef>
                <a:spcPts val="0"/>
              </a:spcBef>
              <a:spcAft>
                <a:spcPts val="0"/>
              </a:spcAft>
            </a:pPr>
            <a:r>
              <a:rPr lang="en-US" sz="3500" smtClean="0">
                <a:solidFill>
                  <a:prstClr val="black"/>
                </a:solidFill>
                <a:latin typeface="Times New Roman" panose="02020603050405020304" pitchFamily="18" charset="0"/>
                <a:ea typeface="+mn-ea"/>
                <a:cs typeface="Times New Roman" panose="02020603050405020304" pitchFamily="18" charset="0"/>
              </a:rPr>
              <a:t>	Em </a:t>
            </a:r>
            <a:r>
              <a:rPr lang="en-US" sz="3500">
                <a:solidFill>
                  <a:prstClr val="black"/>
                </a:solidFill>
                <a:latin typeface="Times New Roman" panose="02020603050405020304" pitchFamily="18" charset="0"/>
                <a:ea typeface="+mn-ea"/>
                <a:cs typeface="Times New Roman" panose="02020603050405020304" pitchFamily="18" charset="0"/>
              </a:rPr>
              <a:t>hãy cho biết khi làm một bài văn tả cảnh sinh hoạt cần phải đảm bảo những yêu cầu nào?</a:t>
            </a:r>
            <a:endParaRPr lang="x-none" sz="3500" dirty="0">
              <a:solidFill>
                <a:prstClr val="black"/>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076"/>
                                        </p:tgtEl>
                                      </p:cBhvr>
                                    </p:animEffect>
                                    <p:set>
                                      <p:cBhvr>
                                        <p:cTn id="56" dur="1" fill="hold">
                                          <p:stCondLst>
                                            <p:cond delay="499"/>
                                          </p:stCondLst>
                                        </p:cTn>
                                        <p:tgtEl>
                                          <p:spTgt spid="3076"/>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3" grpId="1" animBg="1"/>
      <p:bldP spid="13" grpId="2" animBg="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450056" y="-5197"/>
            <a:ext cx="16923544"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532144" y="927894"/>
            <a:ext cx="7542213" cy="8686800"/>
          </a:xfrm>
          <a:prstGeom prst="rect">
            <a:avLst/>
          </a:prstGeom>
          <a:noFill/>
          <a:ln w="9525">
            <a:noFill/>
          </a:ln>
        </p:spPr>
      </p:pic>
      <p:sp>
        <p:nvSpPr>
          <p:cNvPr id="6" name="Rectangle 5"/>
          <p:cNvSpPr/>
          <p:nvPr/>
        </p:nvSpPr>
        <p:spPr>
          <a:xfrm>
            <a:off x="1279495" y="815535"/>
            <a:ext cx="7719249"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rtl="0" fontAlgn="auto">
              <a:lnSpc>
                <a:spcPct val="150000"/>
              </a:lnSpc>
              <a:spcBef>
                <a:spcPts val="0"/>
              </a:spcBef>
              <a:spcAft>
                <a:spcPts val="0"/>
              </a:spcAft>
            </a:pPr>
            <a:r>
              <a:rPr lang="en-US" sz="32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 trúc của </a:t>
            </a:r>
            <a:r>
              <a:rPr lang="en-US" sz="3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 văn tả cảnh sinh </a:t>
            </a:r>
            <a:r>
              <a:rPr lang="en-US" sz="3200" b="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hoạt:</a:t>
            </a:r>
            <a:endParaRPr 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ounded Rectangle 6"/>
          <p:cNvSpPr/>
          <p:nvPr/>
        </p:nvSpPr>
        <p:spPr>
          <a:xfrm>
            <a:off x="1252917" y="2050569"/>
            <a:ext cx="7745827" cy="914400"/>
          </a:xfrm>
          <a:prstGeom prst="roundRect">
            <a:avLst/>
          </a:prstGeom>
          <a:solidFill>
            <a:srgbClr val="FF0000">
              <a:alpha val="50000"/>
            </a:srgbClr>
          </a:solidFill>
          <a:ln>
            <a:noFill/>
          </a:ln>
          <a:effectLst/>
        </p:spPr>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a:t>
            </a: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được cảnh sinh hoạt;</a:t>
            </a:r>
          </a:p>
        </p:txBody>
      </p:sp>
      <p:sp>
        <p:nvSpPr>
          <p:cNvPr id="8" name="Rounded Rectangle 7"/>
          <p:cNvSpPr/>
          <p:nvPr/>
        </p:nvSpPr>
        <p:spPr>
          <a:xfrm>
            <a:off x="1252918" y="3571366"/>
            <a:ext cx="7745826" cy="1090328"/>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just" rtl="0" fontAlgn="auto">
              <a:spcBef>
                <a:spcPts val="0"/>
              </a:spcBef>
              <a:spcAft>
                <a:spcPts val="0"/>
              </a:spcAft>
              <a:tabLst>
                <a:tab pos="90170" algn="l"/>
                <a:tab pos="180340" algn="l"/>
              </a:tabLst>
            </a:pPr>
            <a:r>
              <a:rPr lang="en-US"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Thân bài: </a:t>
            </a:r>
            <a:r>
              <a:rPr lang="en-US" sz="3200"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 tả cảnh sinh hoạt theo một trình tự hợp lí</a:t>
            </a:r>
            <a:endPar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1335007" y="5537536"/>
            <a:ext cx="7663737" cy="1486358"/>
          </a:xfrm>
          <a:prstGeom prst="roundRect">
            <a:avLst/>
          </a:prstGeom>
          <a:solidFill>
            <a:srgbClr val="70AD47">
              <a:alpha val="50000"/>
            </a:srgbClr>
          </a:solidFill>
          <a:ln>
            <a:noFill/>
          </a:ln>
          <a:effectLst/>
        </p:spPr>
        <p:txBody>
          <a:bodyPr rtlCol="0" anchor="ctr"/>
          <a:lstStyle/>
          <a:p>
            <a:pPr lvl="0" algn="just" rtl="0" fontAlgn="auto">
              <a:lnSpc>
                <a:spcPct val="150000"/>
              </a:lnSpc>
              <a:spcBef>
                <a:spcPts val="0"/>
              </a:spcBef>
              <a:spcAft>
                <a:spcPts val="800"/>
              </a:spcAft>
            </a:pPr>
            <a:r>
              <a:rPr lang="en-US"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 bài: </a:t>
            </a:r>
            <a:r>
              <a:rPr lang="vi-VN"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 </a:t>
            </a:r>
            <a:r>
              <a:rPr lang="vi-VN" sz="3200"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 suy nghĩ hoặc nêu ấn tượng chung về cảnh sinh hoạt. </a:t>
            </a:r>
            <a:endPar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0103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1802606" y="1004094"/>
            <a:ext cx="12954000" cy="8016081"/>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3915172" y="3753356"/>
            <a:ext cx="8728868" cy="4524315"/>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II. Đọc</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và phân tích bài viết tham khảo</a:t>
            </a: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10245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68312" y="-379412"/>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41402" y="-703611"/>
            <a:ext cx="17749838" cy="10714038"/>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12303126" y="307181"/>
            <a:ext cx="4978400" cy="9294813"/>
          </a:xfrm>
          <a:prstGeom prst="rect">
            <a:avLst/>
          </a:prstGeom>
          <a:noFill/>
          <a:ln w="9525">
            <a:noFill/>
          </a:ln>
        </p:spPr>
      </p:pic>
      <p:sp>
        <p:nvSpPr>
          <p:cNvPr id="2" name="矩形 1"/>
          <p:cNvSpPr/>
          <p:nvPr/>
        </p:nvSpPr>
        <p:spPr>
          <a:xfrm rot="21248719">
            <a:off x="959924" y="4928349"/>
            <a:ext cx="5508725" cy="2308324"/>
          </a:xfrm>
          <a:prstGeom prst="rect">
            <a:avLst/>
          </a:prstGeom>
        </p:spPr>
        <p:txBody>
          <a:bodyPr wrap="square">
            <a:spAutoFit/>
          </a:bodyPr>
          <a:lstStyle/>
          <a:p>
            <a:pPr defTabSz="1500505">
              <a:spcBef>
                <a:spcPct val="50000"/>
              </a:spcBef>
            </a:pPr>
            <a:r>
              <a:rPr lang="en-US" altLang="zh-CN" sz="4800">
                <a:latin typeface="Times New Roman" panose="02020603050405020304" pitchFamily="18" charset="0"/>
                <a:cs typeface="Times New Roman" panose="02020603050405020304" pitchFamily="18" charset="0"/>
              </a:rPr>
              <a:t>Văn bản mẫu: Tả một phiên chợ nổi ở miền Tây Nam Bộ:</a:t>
            </a:r>
            <a:endParaRPr lang="zh-CN" altLang="en-US" sz="48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140744" y="1918494"/>
            <a:ext cx="5181600" cy="1140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stretch>
            <a:fillRect/>
          </a:stretch>
        </p:blipFill>
        <p:spPr>
          <a:xfrm rot="539730">
            <a:off x="8063375" y="940328"/>
            <a:ext cx="6163763" cy="43825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nodeType="afterEffect">
                                  <p:stCondLst>
                                    <p:cond delay="0"/>
                                  </p:stCondLst>
                                  <p:childTnLst>
                                    <p:set>
                                      <p:cBhvr>
                                        <p:cTn id="12" dur="1" fill="hold">
                                          <p:stCondLst>
                                            <p:cond delay="0"/>
                                          </p:stCondLst>
                                        </p:cTn>
                                        <p:tgtEl>
                                          <p:spTgt spid="72708"/>
                                        </p:tgtEl>
                                        <p:attrNameLst>
                                          <p:attrName>style.visibility</p:attrName>
                                        </p:attrNameLst>
                                      </p:cBhvr>
                                      <p:to>
                                        <p:strVal val="visible"/>
                                      </p:to>
                                    </p:set>
                                    <p:animEffect transition="in" filter="fade">
                                      <p:cBhvr>
                                        <p:cTn id="13" dur="2000"/>
                                        <p:tgtEl>
                                          <p:spTgt spid="72708"/>
                                        </p:tgtEl>
                                      </p:cBhvr>
                                    </p:animEffect>
                                    <p:anim calcmode="lin" valueType="num">
                                      <p:cBhvr>
                                        <p:cTn id="14" dur="2000" fill="hold"/>
                                        <p:tgtEl>
                                          <p:spTgt spid="72708"/>
                                        </p:tgtEl>
                                        <p:attrNameLst>
                                          <p:attrName>style.rotation</p:attrName>
                                        </p:attrNameLst>
                                      </p:cBhvr>
                                      <p:tavLst>
                                        <p:tav tm="0">
                                          <p:val>
                                            <p:fltVal val="720"/>
                                          </p:val>
                                        </p:tav>
                                        <p:tav tm="100000">
                                          <p:val>
                                            <p:fltVal val="0"/>
                                          </p:val>
                                        </p:tav>
                                      </p:tavLst>
                                    </p:anim>
                                    <p:anim calcmode="lin" valueType="num">
                                      <p:cBhvr>
                                        <p:cTn id="15" dur="2000" fill="hold"/>
                                        <p:tgtEl>
                                          <p:spTgt spid="72708"/>
                                        </p:tgtEl>
                                        <p:attrNameLst>
                                          <p:attrName>ppt_h</p:attrName>
                                        </p:attrNameLst>
                                      </p:cBhvr>
                                      <p:tavLst>
                                        <p:tav tm="0">
                                          <p:val>
                                            <p:fltVal val="0"/>
                                          </p:val>
                                        </p:tav>
                                        <p:tav tm="100000">
                                          <p:val>
                                            <p:strVal val="#ppt_h"/>
                                          </p:val>
                                        </p:tav>
                                      </p:tavLst>
                                    </p:anim>
                                    <p:anim calcmode="lin" valueType="num">
                                      <p:cBhvr>
                                        <p:cTn id="16"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6778288" cy="9475788"/>
          </a:xfrm>
          <a:prstGeom prst="rect">
            <a:avLst/>
          </a:prstGeom>
        </p:spPr>
      </p:pic>
    </p:spTree>
    <p:extLst>
      <p:ext uri="{BB962C8B-B14F-4D97-AF65-F5344CB8AC3E}">
        <p14:creationId xmlns:p14="http://schemas.microsoft.com/office/powerpoint/2010/main" val="104844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2" name="矩形 1"/>
          <p:cNvSpPr/>
          <p:nvPr/>
        </p:nvSpPr>
        <p:spPr>
          <a:xfrm>
            <a:off x="3852640" y="3729782"/>
            <a:ext cx="8388350" cy="3785652"/>
          </a:xfrm>
          <a:prstGeom prst="rect">
            <a:avLst/>
          </a:prstGeom>
        </p:spPr>
        <p:txBody>
          <a:bodyPr>
            <a:spAutoFit/>
          </a:bodyPr>
          <a:lstStyle/>
          <a:p>
            <a:pPr algn="just" defTabSz="1500505">
              <a:spcBef>
                <a:spcPct val="50000"/>
              </a:spcBef>
            </a:pPr>
            <a:r>
              <a:rPr lang="en-US" altLang="zh-CN" sz="6000" smtClean="0">
                <a:latin typeface="Times New Roman" panose="02020603050405020304" pitchFamily="18" charset="0"/>
                <a:cs typeface="Times New Roman" panose="02020603050405020304" pitchFamily="18" charset="0"/>
              </a:rPr>
              <a:t>	Đoạn </a:t>
            </a:r>
            <a:r>
              <a:rPr lang="en-US" altLang="zh-CN" sz="6000">
                <a:latin typeface="Times New Roman" panose="02020603050405020304" pitchFamily="18" charset="0"/>
                <a:cs typeface="Times New Roman" panose="02020603050405020304" pitchFamily="18" charset="0"/>
              </a:rPr>
              <a:t>mở bài và kết bài của bài văn đã đáp ứng yêu cầu của bài văn tả cảnh sinh hoạt.</a:t>
            </a:r>
            <a:endParaRPr lang="zh-CN" altLang="en-US" sz="6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2" name="矩形 1"/>
          <p:cNvSpPr/>
          <p:nvPr/>
        </p:nvSpPr>
        <p:spPr>
          <a:xfrm>
            <a:off x="4883944" y="1689894"/>
            <a:ext cx="8388350" cy="1569660"/>
          </a:xfrm>
          <a:prstGeom prst="rect">
            <a:avLst/>
          </a:prstGeom>
        </p:spPr>
        <p:txBody>
          <a:bodyPr>
            <a:spAutoFit/>
          </a:bodyPr>
          <a:lstStyle/>
          <a:p>
            <a:pPr lvl="0" algn="just" defTabSz="1500505">
              <a:spcBef>
                <a:spcPct val="50000"/>
              </a:spcBef>
            </a:pPr>
            <a:r>
              <a:rPr lang="en-US" altLang="zh-CN" sz="4800">
                <a:solidFill>
                  <a:srgbClr val="000000"/>
                </a:solidFill>
                <a:latin typeface="Times New Roman" panose="02020603050405020304" pitchFamily="18" charset="0"/>
                <a:cs typeface="Times New Roman" panose="02020603050405020304" pitchFamily="18" charset="0"/>
              </a:rPr>
              <a:t>Mở bài: giới thiệu cảnh sinh hoạt chợ nổi Cái Răng.</a:t>
            </a:r>
            <a:endParaRPr kumimoji="0" lang="zh-CN" alt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rot="20178642">
            <a:off x="1968009" y="4329524"/>
            <a:ext cx="6204296" cy="3730446"/>
          </a:xfrm>
          <a:prstGeom prst="rect">
            <a:avLst/>
          </a:prstGeom>
        </p:spPr>
      </p:pic>
      <p:pic>
        <p:nvPicPr>
          <p:cNvPr id="4" name="Picture 3"/>
          <p:cNvPicPr>
            <a:picLocks noChangeAspect="1"/>
          </p:cNvPicPr>
          <p:nvPr/>
        </p:nvPicPr>
        <p:blipFill>
          <a:blip r:embed="rId5"/>
          <a:stretch>
            <a:fillRect/>
          </a:stretch>
        </p:blipFill>
        <p:spPr>
          <a:xfrm rot="1046446">
            <a:off x="7192303" y="4627098"/>
            <a:ext cx="5715000" cy="3810000"/>
          </a:xfrm>
          <a:prstGeom prst="rect">
            <a:avLst/>
          </a:prstGeom>
        </p:spPr>
      </p:pic>
      <p:pic>
        <p:nvPicPr>
          <p:cNvPr id="5" name="Picture 4"/>
          <p:cNvPicPr>
            <a:picLocks noChangeAspect="1"/>
          </p:cNvPicPr>
          <p:nvPr/>
        </p:nvPicPr>
        <p:blipFill>
          <a:blip r:embed="rId6"/>
          <a:stretch>
            <a:fillRect/>
          </a:stretch>
        </p:blipFill>
        <p:spPr>
          <a:xfrm rot="1588502">
            <a:off x="9927928" y="3097926"/>
            <a:ext cx="4682683" cy="3125691"/>
          </a:xfrm>
          <a:prstGeom prst="rect">
            <a:avLst/>
          </a:prstGeom>
        </p:spPr>
      </p:pic>
    </p:spTree>
    <p:extLst>
      <p:ext uri="{BB962C8B-B14F-4D97-AF65-F5344CB8AC3E}">
        <p14:creationId xmlns:p14="http://schemas.microsoft.com/office/powerpoint/2010/main" val="2490081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2" name="矩形 1"/>
          <p:cNvSpPr/>
          <p:nvPr/>
        </p:nvSpPr>
        <p:spPr>
          <a:xfrm>
            <a:off x="4883944" y="1689894"/>
            <a:ext cx="8388350" cy="1569660"/>
          </a:xfrm>
          <a:prstGeom prst="rect">
            <a:avLst/>
          </a:prstGeom>
        </p:spPr>
        <p:txBody>
          <a:bodyPr>
            <a:spAutoFit/>
          </a:bodyPr>
          <a:lstStyle/>
          <a:p>
            <a:pPr lvl="0" algn="just" defTabSz="1500505">
              <a:spcBef>
                <a:spcPct val="50000"/>
              </a:spcBef>
            </a:pPr>
            <a:r>
              <a:rPr lang="vi-VN" altLang="zh-CN" sz="4800">
                <a:solidFill>
                  <a:srgbClr val="000000"/>
                </a:solidFill>
                <a:latin typeface="Times New Roman" panose="02020603050405020304" pitchFamily="18" charset="0"/>
                <a:cs typeface="Times New Roman" panose="02020603050405020304" pitchFamily="18" charset="0"/>
              </a:rPr>
              <a:t>Kết bài: phát biểu ấn tượng, cảm xúc sau khi thăm phiên chợ nổi.</a:t>
            </a:r>
            <a:endParaRPr kumimoji="0" lang="zh-CN" alt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rot="20178642">
            <a:off x="1968009" y="4329524"/>
            <a:ext cx="6204296" cy="3730446"/>
          </a:xfrm>
          <a:prstGeom prst="rect">
            <a:avLst/>
          </a:prstGeom>
        </p:spPr>
      </p:pic>
      <p:pic>
        <p:nvPicPr>
          <p:cNvPr id="4" name="Picture 3"/>
          <p:cNvPicPr>
            <a:picLocks noChangeAspect="1"/>
          </p:cNvPicPr>
          <p:nvPr/>
        </p:nvPicPr>
        <p:blipFill>
          <a:blip r:embed="rId5"/>
          <a:stretch>
            <a:fillRect/>
          </a:stretch>
        </p:blipFill>
        <p:spPr>
          <a:xfrm rot="1046446">
            <a:off x="7192303" y="4627098"/>
            <a:ext cx="5715000" cy="3810000"/>
          </a:xfrm>
          <a:prstGeom prst="rect">
            <a:avLst/>
          </a:prstGeom>
        </p:spPr>
      </p:pic>
      <p:pic>
        <p:nvPicPr>
          <p:cNvPr id="5" name="Picture 4"/>
          <p:cNvPicPr>
            <a:picLocks noChangeAspect="1"/>
          </p:cNvPicPr>
          <p:nvPr/>
        </p:nvPicPr>
        <p:blipFill>
          <a:blip r:embed="rId6"/>
          <a:stretch>
            <a:fillRect/>
          </a:stretch>
        </p:blipFill>
        <p:spPr>
          <a:xfrm rot="1588502">
            <a:off x="11431133" y="4120212"/>
            <a:ext cx="4682683" cy="3125691"/>
          </a:xfrm>
          <a:prstGeom prst="rect">
            <a:avLst/>
          </a:prstGeom>
        </p:spPr>
      </p:pic>
    </p:spTree>
    <p:extLst>
      <p:ext uri="{BB962C8B-B14F-4D97-AF65-F5344CB8AC3E}">
        <p14:creationId xmlns:p14="http://schemas.microsoft.com/office/powerpoint/2010/main" val="2941340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sp>
        <p:nvSpPr>
          <p:cNvPr id="4103" name="文本框 4102"/>
          <p:cNvSpPr txBox="1"/>
          <p:nvPr/>
        </p:nvSpPr>
        <p:spPr>
          <a:xfrm>
            <a:off x="6179344" y="3009900"/>
            <a:ext cx="3434556" cy="3416320"/>
          </a:xfrm>
          <a:prstGeom prst="rect">
            <a:avLst/>
          </a:prstGeom>
          <a:noFill/>
          <a:ln w="9525">
            <a:noFill/>
          </a:ln>
        </p:spPr>
        <p:txBody>
          <a:bodyPr wrap="square">
            <a:spAutoFit/>
          </a:bodyPr>
          <a:lstStyle/>
          <a:p>
            <a:pPr lvl="0" algn="just" defTabSz="1500505">
              <a:spcBef>
                <a:spcPct val="50000"/>
              </a:spcBef>
            </a:pPr>
            <a:r>
              <a:rPr lang="en-US" altLang="zh-CN" sz="3600" smtClean="0">
                <a:latin typeface="Times New Roman" panose="02020603050405020304" pitchFamily="18" charset="0"/>
                <a:cs typeface="Times New Roman" panose="02020603050405020304" pitchFamily="18" charset="0"/>
              </a:rPr>
              <a:t>	Tác </a:t>
            </a:r>
            <a:r>
              <a:rPr lang="en-US" altLang="zh-CN" sz="3600">
                <a:latin typeface="Times New Roman" panose="02020603050405020304" pitchFamily="18" charset="0"/>
                <a:cs typeface="Times New Roman" panose="02020603050405020304" pitchFamily="18" charset="0"/>
              </a:rPr>
              <a:t>giả miêu tả cảnh chợ nổi trên sông theo trình tự từ bao quát đến cụ thể.</a:t>
            </a:r>
            <a:endParaRPr lang="zh-CN" altLang="en-US" sz="3600" dirty="0">
              <a:latin typeface="Times New Roman" panose="02020603050405020304" pitchFamily="18" charset="0"/>
              <a:cs typeface="Times New Roman" panose="02020603050405020304" pitchFamily="18" charset="0"/>
            </a:endParaRPr>
          </a:p>
        </p:txBody>
      </p:sp>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pic>
        <p:nvPicPr>
          <p:cNvPr id="2" name="Picture 1"/>
          <p:cNvPicPr>
            <a:picLocks noChangeAspect="1"/>
          </p:cNvPicPr>
          <p:nvPr/>
        </p:nvPicPr>
        <p:blipFill>
          <a:blip r:embed="rId7"/>
          <a:stretch>
            <a:fillRect/>
          </a:stretch>
        </p:blipFill>
        <p:spPr>
          <a:xfrm rot="20538720">
            <a:off x="10146927" y="2307421"/>
            <a:ext cx="6079648" cy="4025656"/>
          </a:xfrm>
          <a:prstGeom prst="rect">
            <a:avLst/>
          </a:prstGeom>
        </p:spPr>
      </p:pic>
      <p:pic>
        <p:nvPicPr>
          <p:cNvPr id="3" name="Picture 2"/>
          <p:cNvPicPr>
            <a:picLocks noChangeAspect="1"/>
          </p:cNvPicPr>
          <p:nvPr/>
        </p:nvPicPr>
        <p:blipFill>
          <a:blip r:embed="rId8"/>
          <a:stretch>
            <a:fillRect/>
          </a:stretch>
        </p:blipFill>
        <p:spPr>
          <a:xfrm rot="20120959">
            <a:off x="8243083" y="5484806"/>
            <a:ext cx="4707392" cy="333991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p:cTn id="7" dur="500" fill="hold"/>
                                        <p:tgtEl>
                                          <p:spTgt spid="4103"/>
                                        </p:tgtEl>
                                        <p:attrNameLst>
                                          <p:attrName>ppt_w</p:attrName>
                                        </p:attrNameLst>
                                      </p:cBhvr>
                                      <p:tavLst>
                                        <p:tav tm="0">
                                          <p:val>
                                            <p:fltVal val="0"/>
                                          </p:val>
                                        </p:tav>
                                        <p:tav tm="100000">
                                          <p:val>
                                            <p:strVal val="#ppt_w"/>
                                          </p:val>
                                        </p:tav>
                                      </p:tavLst>
                                    </p:anim>
                                    <p:anim calcmode="lin" valueType="num">
                                      <p:cBhvr>
                                        <p:cTn id="8" dur="500" fill="hold"/>
                                        <p:tgtEl>
                                          <p:spTgt spid="4103"/>
                                        </p:tgtEl>
                                        <p:attrNameLst>
                                          <p:attrName>ppt_h</p:attrName>
                                        </p:attrNameLst>
                                      </p:cBhvr>
                                      <p:tavLst>
                                        <p:tav tm="0">
                                          <p:val>
                                            <p:fltVal val="0"/>
                                          </p:val>
                                        </p:tav>
                                        <p:tav tm="100000">
                                          <p:val>
                                            <p:strVal val="#ppt_h"/>
                                          </p:val>
                                        </p:tav>
                                      </p:tavLst>
                                    </p:anim>
                                    <p:animEffect transition="in" filter="fade">
                                      <p:cBhvr>
                                        <p:cTn id="9" dur="500"/>
                                        <p:tgtEl>
                                          <p:spTgt spid="410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sp>
        <p:nvSpPr>
          <p:cNvPr id="4103" name="文本框 4102"/>
          <p:cNvSpPr txBox="1"/>
          <p:nvPr/>
        </p:nvSpPr>
        <p:spPr>
          <a:xfrm>
            <a:off x="6179344" y="3009900"/>
            <a:ext cx="3434556" cy="3416320"/>
          </a:xfrm>
          <a:prstGeom prst="rect">
            <a:avLst/>
          </a:prstGeom>
          <a:noFill/>
          <a:ln w="9525">
            <a:noFill/>
          </a:ln>
        </p:spPr>
        <p:txBody>
          <a:bodyPr wrap="square">
            <a:spAutoFit/>
          </a:bodyPr>
          <a:lstStyle/>
          <a:p>
            <a:pPr lvl="0" algn="just" defTabSz="1500505">
              <a:spcBef>
                <a:spcPct val="50000"/>
              </a:spcBef>
            </a:pPr>
            <a:r>
              <a:rPr lang="en-US" altLang="zh-CN" sz="3600" smtClean="0">
                <a:latin typeface="Times New Roman" panose="02020603050405020304" pitchFamily="18" charset="0"/>
                <a:cs typeface="Times New Roman" panose="02020603050405020304" pitchFamily="18" charset="0"/>
              </a:rPr>
              <a:t>	Tác </a:t>
            </a:r>
            <a:r>
              <a:rPr lang="en-US" altLang="zh-CN" sz="3600">
                <a:latin typeface="Times New Roman" panose="02020603050405020304" pitchFamily="18" charset="0"/>
                <a:cs typeface="Times New Roman" panose="02020603050405020304" pitchFamily="18" charset="0"/>
              </a:rPr>
              <a:t>giả miêu tả cảnh chợ nổi trên sông theo trình tự từ bao quát đến cụ thể.</a:t>
            </a:r>
            <a:endParaRPr lang="zh-CN" altLang="en-US" sz="3600" dirty="0">
              <a:latin typeface="Times New Roman" panose="02020603050405020304" pitchFamily="18" charset="0"/>
              <a:cs typeface="Times New Roman" panose="02020603050405020304" pitchFamily="18" charset="0"/>
            </a:endParaRPr>
          </a:p>
        </p:txBody>
      </p:sp>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pic>
        <p:nvPicPr>
          <p:cNvPr id="2" name="Picture 1"/>
          <p:cNvPicPr>
            <a:picLocks noChangeAspect="1"/>
          </p:cNvPicPr>
          <p:nvPr/>
        </p:nvPicPr>
        <p:blipFill>
          <a:blip r:embed="rId7"/>
          <a:stretch>
            <a:fillRect/>
          </a:stretch>
        </p:blipFill>
        <p:spPr>
          <a:xfrm rot="20538720">
            <a:off x="10146927" y="2307421"/>
            <a:ext cx="6079648" cy="4025656"/>
          </a:xfrm>
          <a:prstGeom prst="rect">
            <a:avLst/>
          </a:prstGeom>
        </p:spPr>
      </p:pic>
      <p:pic>
        <p:nvPicPr>
          <p:cNvPr id="3" name="Picture 2"/>
          <p:cNvPicPr>
            <a:picLocks noChangeAspect="1"/>
          </p:cNvPicPr>
          <p:nvPr/>
        </p:nvPicPr>
        <p:blipFill>
          <a:blip r:embed="rId8"/>
          <a:stretch>
            <a:fillRect/>
          </a:stretch>
        </p:blipFill>
        <p:spPr>
          <a:xfrm rot="20120959">
            <a:off x="8243083" y="5484806"/>
            <a:ext cx="4707392" cy="3339917"/>
          </a:xfrm>
          <a:prstGeom prst="rect">
            <a:avLst/>
          </a:prstGeom>
        </p:spPr>
      </p:pic>
    </p:spTree>
    <p:extLst>
      <p:ext uri="{BB962C8B-B14F-4D97-AF65-F5344CB8AC3E}">
        <p14:creationId xmlns:p14="http://schemas.microsoft.com/office/powerpoint/2010/main" val="132506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p:cTn id="7" dur="500" fill="hold"/>
                                        <p:tgtEl>
                                          <p:spTgt spid="4103"/>
                                        </p:tgtEl>
                                        <p:attrNameLst>
                                          <p:attrName>ppt_w</p:attrName>
                                        </p:attrNameLst>
                                      </p:cBhvr>
                                      <p:tavLst>
                                        <p:tav tm="0">
                                          <p:val>
                                            <p:fltVal val="0"/>
                                          </p:val>
                                        </p:tav>
                                        <p:tav tm="100000">
                                          <p:val>
                                            <p:strVal val="#ppt_w"/>
                                          </p:val>
                                        </p:tav>
                                      </p:tavLst>
                                    </p:anim>
                                    <p:anim calcmode="lin" valueType="num">
                                      <p:cBhvr>
                                        <p:cTn id="8" dur="500" fill="hold"/>
                                        <p:tgtEl>
                                          <p:spTgt spid="4103"/>
                                        </p:tgtEl>
                                        <p:attrNameLst>
                                          <p:attrName>ppt_h</p:attrName>
                                        </p:attrNameLst>
                                      </p:cBhvr>
                                      <p:tavLst>
                                        <p:tav tm="0">
                                          <p:val>
                                            <p:fltVal val="0"/>
                                          </p:val>
                                        </p:tav>
                                        <p:tav tm="100000">
                                          <p:val>
                                            <p:strVal val="#ppt_h"/>
                                          </p:val>
                                        </p:tav>
                                      </p:tavLst>
                                    </p:anim>
                                    <p:animEffect transition="in" filter="fade">
                                      <p:cBhvr>
                                        <p:cTn id="9" dur="500"/>
                                        <p:tgtEl>
                                          <p:spTgt spid="410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2597944" y="1689894"/>
            <a:ext cx="11363325" cy="6533035"/>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5188744" y="4492020"/>
            <a:ext cx="7585868" cy="1569660"/>
          </a:xfrm>
          <a:prstGeom prst="rect">
            <a:avLst/>
          </a:prstGeom>
        </p:spPr>
        <p:txBody>
          <a:bodyPr wrap="square">
            <a:spAutoFit/>
          </a:bodyPr>
          <a:lstStyle/>
          <a:p>
            <a:pPr marL="0" marR="0" lvl="0" indent="0" algn="l"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KHỞI</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ĐỘNG</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4772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33800" name="图片 33799" descr="1-25"/>
          <p:cNvPicPr>
            <a:picLocks noChangeAspect="1"/>
          </p:cNvPicPr>
          <p:nvPr/>
        </p:nvPicPr>
        <p:blipFill>
          <a:blip r:embed="rId5"/>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6"/>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5"/>
          <a:stretch>
            <a:fillRect/>
          </a:stretch>
        </p:blipFill>
        <p:spPr>
          <a:xfrm>
            <a:off x="9266433" y="2262981"/>
            <a:ext cx="7356475" cy="7246938"/>
          </a:xfrm>
          <a:prstGeom prst="rect">
            <a:avLst/>
          </a:prstGeom>
          <a:noFill/>
          <a:ln w="9525">
            <a:noFill/>
          </a:ln>
        </p:spPr>
      </p:pic>
      <p:sp>
        <p:nvSpPr>
          <p:cNvPr id="2" name="矩形 1"/>
          <p:cNvSpPr/>
          <p:nvPr/>
        </p:nvSpPr>
        <p:spPr>
          <a:xfrm>
            <a:off x="1368456" y="1402761"/>
            <a:ext cx="2089088" cy="1569660"/>
          </a:xfrm>
          <a:prstGeom prst="rect">
            <a:avLst/>
          </a:prstGeom>
        </p:spPr>
        <p:txBody>
          <a:bodyPr wrap="square">
            <a:spAutoFit/>
          </a:bodyPr>
          <a:lstStyle/>
          <a:p>
            <a:pPr algn="ctr" defTabSz="1500505">
              <a:spcBef>
                <a:spcPct val="50000"/>
              </a:spcBef>
            </a:pPr>
            <a:r>
              <a:rPr lang="en-US" altLang="zh-CN" sz="3200" smtClean="0">
                <a:latin typeface="Times New Roman" panose="02020603050405020304" pitchFamily="18" charset="0"/>
                <a:cs typeface="Times New Roman" panose="02020603050405020304" pitchFamily="18" charset="0"/>
              </a:rPr>
              <a:t>Các </a:t>
            </a:r>
            <a:r>
              <a:rPr lang="en-US" altLang="zh-CN" sz="3200">
                <a:latin typeface="Times New Roman" panose="02020603050405020304" pitchFamily="18" charset="0"/>
                <a:cs typeface="Times New Roman" panose="02020603050405020304" pitchFamily="18" charset="0"/>
              </a:rPr>
              <a:t>tiếng rao trên các con thuyền</a:t>
            </a:r>
            <a:endParaRPr lang="zh-CN" altLang="en-US" sz="3200" dirty="0">
              <a:latin typeface="Times New Roman" panose="02020603050405020304" pitchFamily="18" charset="0"/>
              <a:cs typeface="Times New Roman" panose="02020603050405020304" pitchFamily="18" charset="0"/>
            </a:endParaRPr>
          </a:p>
        </p:txBody>
      </p:sp>
      <p:sp>
        <p:nvSpPr>
          <p:cNvPr id="3" name="矩形 2"/>
          <p:cNvSpPr/>
          <p:nvPr/>
        </p:nvSpPr>
        <p:spPr>
          <a:xfrm>
            <a:off x="5457639" y="2187591"/>
            <a:ext cx="2538785" cy="2400657"/>
          </a:xfrm>
          <a:prstGeom prst="rect">
            <a:avLst/>
          </a:prstGeom>
        </p:spPr>
        <p:txBody>
          <a:bodyPr wrap="square">
            <a:spAutoFit/>
          </a:bodyPr>
          <a:lstStyle/>
          <a:p>
            <a:pPr algn="ctr" defTabSz="1500505">
              <a:spcBef>
                <a:spcPct val="50000"/>
              </a:spcBef>
            </a:pPr>
            <a:r>
              <a:rPr lang="vi-VN" altLang="zh-CN">
                <a:latin typeface="Times New Roman" panose="02020603050405020304" pitchFamily="18" charset="0"/>
                <a:cs typeface="Times New Roman" panose="02020603050405020304" pitchFamily="18" charset="0"/>
              </a:rPr>
              <a:t>Tác giả có sử dụng các biện pháp tu từ khi diễn đạt như so sánh, hoán dụ</a:t>
            </a:r>
            <a:endParaRPr lang="vi-VN" altLang="zh-CN" dirty="0">
              <a:latin typeface="Times New Roman" panose="02020603050405020304" pitchFamily="18" charset="0"/>
              <a:cs typeface="Times New Roman" panose="02020603050405020304" pitchFamily="18" charset="0"/>
            </a:endParaRPr>
          </a:p>
        </p:txBody>
      </p:sp>
      <p:sp>
        <p:nvSpPr>
          <p:cNvPr id="4" name="矩形 3"/>
          <p:cNvSpPr/>
          <p:nvPr/>
        </p:nvSpPr>
        <p:spPr>
          <a:xfrm>
            <a:off x="11255654" y="4588248"/>
            <a:ext cx="3378031" cy="2400657"/>
          </a:xfrm>
          <a:prstGeom prst="rect">
            <a:avLst/>
          </a:prstGeom>
        </p:spPr>
        <p:txBody>
          <a:bodyPr wrap="square">
            <a:spAutoFit/>
          </a:bodyPr>
          <a:lstStyle/>
          <a:p>
            <a:pPr algn="just" defTabSz="1500505">
              <a:spcBef>
                <a:spcPct val="50000"/>
              </a:spcBef>
            </a:pPr>
            <a:r>
              <a:rPr lang="vi-VN" altLang="zh-CN">
                <a:latin typeface="Times New Roman" panose="02020603050405020304" pitchFamily="18" charset="0"/>
                <a:cs typeface="Times New Roman" panose="02020603050405020304" pitchFamily="18" charset="0"/>
              </a:rPr>
              <a:t>Bài văn gợi tả được cử chỉ, hành động của con người gắn với thời gian, không gian cụ thể</a:t>
            </a:r>
            <a:endParaRPr lang="zh-CN" alt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450100" y="5311014"/>
            <a:ext cx="8388350" cy="707886"/>
          </a:xfrm>
          <a:prstGeom prst="rect">
            <a:avLst/>
          </a:prstGeom>
        </p:spPr>
        <p:txBody>
          <a:bodyPr>
            <a:spAutoFit/>
          </a:bodyPr>
          <a:lstStyle/>
          <a:p>
            <a:pPr algn="just"/>
            <a:r>
              <a:rPr lang="vi-VN" sz="4000" smtClean="0">
                <a:latin typeface="Times New Roman" panose="02020603050405020304" pitchFamily="18" charset="0"/>
                <a:cs typeface="Times New Roman" panose="02020603050405020304" pitchFamily="18" charset="0"/>
              </a:rPr>
              <a:t>:. </a:t>
            </a:r>
            <a:endParaRPr lang="en-US"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26405" y="5118894"/>
            <a:ext cx="5525445" cy="4391026"/>
          </a:xfrm>
          <a:prstGeom prst="rect">
            <a:avLst/>
          </a:prstGeom>
        </p:spPr>
      </p:pic>
      <p:pic>
        <p:nvPicPr>
          <p:cNvPr id="7" name="Picture 6"/>
          <p:cNvPicPr>
            <a:picLocks noChangeAspect="1"/>
          </p:cNvPicPr>
          <p:nvPr/>
        </p:nvPicPr>
        <p:blipFill>
          <a:blip r:embed="rId8"/>
          <a:stretch>
            <a:fillRect/>
          </a:stretch>
        </p:blipFill>
        <p:spPr>
          <a:xfrm>
            <a:off x="6380944" y="6211020"/>
            <a:ext cx="3992348" cy="298802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3802"/>
                                        </p:tgtEl>
                                        <p:attrNameLst>
                                          <p:attrName>style.visibility</p:attrName>
                                        </p:attrNameLst>
                                      </p:cBhvr>
                                      <p:to>
                                        <p:strVal val="visible"/>
                                      </p:to>
                                    </p:set>
                                    <p:animEffect transition="in" filter="barn(inVertical)">
                                      <p:cBhvr>
                                        <p:cTn id="14" dur="500"/>
                                        <p:tgtEl>
                                          <p:spTgt spid="3380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801"/>
                                        </p:tgtEl>
                                        <p:attrNameLst>
                                          <p:attrName>style.visibility</p:attrName>
                                        </p:attrNameLst>
                                      </p:cBhvr>
                                      <p:to>
                                        <p:strVal val="visible"/>
                                      </p:to>
                                    </p:set>
                                    <p:animEffect transition="in" filter="barn(inVertical)">
                                      <p:cBhvr>
                                        <p:cTn id="19" dur="500"/>
                                        <p:tgtEl>
                                          <p:spTgt spid="338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33800"/>
                                        </p:tgtEl>
                                        <p:attrNameLst>
                                          <p:attrName>style.visibility</p:attrName>
                                        </p:attrNameLst>
                                      </p:cBhvr>
                                      <p:to>
                                        <p:strVal val="visible"/>
                                      </p:to>
                                    </p:set>
                                    <p:animEffect transition="in" filter="barn(inVertical)">
                                      <p:cBhvr>
                                        <p:cTn id="39"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414125" y="509746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0223" y="-715962"/>
            <a:ext cx="3558321"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694751" y="1800336"/>
            <a:ext cx="14708188" cy="6225381"/>
          </a:xfrm>
          <a:prstGeom prst="rect">
            <a:avLst/>
          </a:prstGeom>
          <a:noFill/>
          <a:ln w="9525">
            <a:noFill/>
          </a:ln>
        </p:spPr>
      </p:pic>
      <p:sp>
        <p:nvSpPr>
          <p:cNvPr id="2" name="矩形 1"/>
          <p:cNvSpPr/>
          <p:nvPr/>
        </p:nvSpPr>
        <p:spPr>
          <a:xfrm>
            <a:off x="2490183" y="2787606"/>
            <a:ext cx="3467408" cy="3539430"/>
          </a:xfrm>
          <a:prstGeom prst="rect">
            <a:avLst/>
          </a:prstGeom>
        </p:spPr>
        <p:txBody>
          <a:bodyPr wrap="square">
            <a:spAutoFit/>
          </a:bodyPr>
          <a:lstStyle/>
          <a:p>
            <a:pPr lvl="0" algn="just" defTabSz="1500505">
              <a:spcBef>
                <a:spcPct val="50000"/>
              </a:spcBef>
            </a:pPr>
            <a:r>
              <a:rPr lang="en-US" altLang="zh-CN" sz="3200" smtClean="0">
                <a:solidFill>
                  <a:srgbClr val="000000"/>
                </a:solidFill>
                <a:latin typeface="Times New Roman" panose="02020603050405020304" pitchFamily="18" charset="0"/>
                <a:cs typeface="Times New Roman" panose="02020603050405020304" pitchFamily="18" charset="0"/>
              </a:rPr>
              <a:t>	</a:t>
            </a:r>
            <a:r>
              <a:rPr lang="vi-VN" altLang="zh-CN" sz="3200" smtClean="0">
                <a:solidFill>
                  <a:srgbClr val="000000"/>
                </a:solidFill>
                <a:latin typeface="Times New Roman" panose="02020603050405020304" pitchFamily="18" charset="0"/>
                <a:cs typeface="Times New Roman" panose="02020603050405020304" pitchFamily="18" charset="0"/>
              </a:rPr>
              <a:t>Người </a:t>
            </a:r>
            <a:r>
              <a:rPr lang="vi-VN" altLang="zh-CN" sz="3200">
                <a:solidFill>
                  <a:srgbClr val="000000"/>
                </a:solidFill>
                <a:latin typeface="Times New Roman" panose="02020603050405020304" pitchFamily="18" charset="0"/>
                <a:cs typeface="Times New Roman" panose="02020603050405020304" pitchFamily="18" charset="0"/>
              </a:rPr>
              <a:t>viết có phối hợp các giác quan trong khi quan sát cảnh chợ nổi trên sông gồm: thị giác, thính giác, xúc giác.</a:t>
            </a:r>
            <a:endParaRPr lang="vi-VN" altLang="zh-CN" sz="3200" dirty="0">
              <a:solidFill>
                <a:srgbClr val="0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12152497" y="2787606"/>
            <a:ext cx="3527056" cy="4247317"/>
          </a:xfrm>
          <a:prstGeom prst="rect">
            <a:avLst/>
          </a:prstGeom>
        </p:spPr>
        <p:txBody>
          <a:bodyPr wrap="square">
            <a:spAutoFit/>
          </a:bodyPr>
          <a:lstStyle/>
          <a:p>
            <a:pPr lvl="0" algn="just" defTabSz="1500505">
              <a:spcBef>
                <a:spcPct val="50000"/>
              </a:spcBef>
            </a:pPr>
            <a:r>
              <a:rPr lang="en-US" altLang="zh-CN" smtClean="0">
                <a:solidFill>
                  <a:srgbClr val="000000"/>
                </a:solidFill>
                <a:latin typeface="Times New Roman" panose="02020603050405020304" pitchFamily="18" charset="0"/>
                <a:cs typeface="Times New Roman" panose="02020603050405020304" pitchFamily="18" charset="0"/>
              </a:rPr>
              <a:t>	</a:t>
            </a:r>
            <a:r>
              <a:rPr lang="vi-VN" altLang="zh-CN" smtClean="0">
                <a:solidFill>
                  <a:srgbClr val="000000"/>
                </a:solidFill>
                <a:latin typeface="Times New Roman" panose="02020603050405020304" pitchFamily="18" charset="0"/>
                <a:cs typeface="Times New Roman" panose="02020603050405020304" pitchFamily="18" charset="0"/>
              </a:rPr>
              <a:t>Người </a:t>
            </a:r>
            <a:r>
              <a:rPr lang="vi-VN" altLang="zh-CN">
                <a:solidFill>
                  <a:srgbClr val="000000"/>
                </a:solidFill>
                <a:latin typeface="Times New Roman" panose="02020603050405020304" pitchFamily="18" charset="0"/>
                <a:cs typeface="Times New Roman" panose="02020603050405020304" pitchFamily="18" charset="0"/>
              </a:rPr>
              <a:t>viết đã đứng ở trên xuồng máy để quan sát. Xuồng máy đi trên sông nên tác giả có thể dịch chuyển, thay đổi và có thể quan sát khung cảnh chợ nổi  rõ ràng, chi tiết.</a:t>
            </a:r>
            <a:endParaRPr lang="vi-VN" altLang="zh-CN"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7063056" y="2586605"/>
            <a:ext cx="4221688" cy="4389500"/>
          </a:xfrm>
          <a:prstGeom prst="rect">
            <a:avLst/>
          </a:prstGeom>
        </p:spPr>
      </p:pic>
    </p:spTree>
    <p:extLst>
      <p:ext uri="{BB962C8B-B14F-4D97-AF65-F5344CB8AC3E}">
        <p14:creationId xmlns:p14="http://schemas.microsoft.com/office/powerpoint/2010/main" val="1619352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barn(inVertical)">
                                      <p:cBhvr>
                                        <p:cTn id="7" dur="500"/>
                                        <p:tgtEl>
                                          <p:spTgt spid="4096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1802606" y="1004094"/>
            <a:ext cx="12954000" cy="8016081"/>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3915172" y="4128294"/>
            <a:ext cx="8728868" cy="3046988"/>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III. Viết</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theo quy trình</a:t>
            </a: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82024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99947579"/>
              </p:ext>
            </p:extLst>
          </p:nvPr>
        </p:nvGraphicFramePr>
        <p:xfrm>
          <a:off x="-6426" y="0"/>
          <a:ext cx="16784714" cy="9475786"/>
        </p:xfrm>
        <a:graphic>
          <a:graphicData uri="http://schemas.openxmlformats.org/drawingml/2006/table">
            <a:tbl>
              <a:tblPr firstRow="1" firstCol="1" bandRow="1">
                <a:tableStyleId>{5C22544A-7EE6-4342-B048-85BDC9FD1C3A}</a:tableStyleId>
              </a:tblPr>
              <a:tblGrid>
                <a:gridCol w="13205036"/>
                <a:gridCol w="3579678"/>
              </a:tblGrid>
              <a:tr h="904544">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Tôi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muốn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b="0" dirty="0" smtClean="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49052">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diễn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ra</a:t>
                      </a:r>
                      <a:r>
                        <a:rPr lang="en-US" sz="2800" dirty="0">
                          <a:solidFill>
                            <a:schemeClr val="tx1"/>
                          </a:solidFill>
                          <a:effectLst/>
                          <a:latin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cs typeface="Times New Roman" panose="02020603050405020304" pitchFamily="18" charset="0"/>
                        </a:rPr>
                        <a:t>đâu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270174">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ấy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có</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trọng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320747">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Nhìn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không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có</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nét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nổi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270174">
                <a:tc>
                  <a:txBody>
                    <a:bodyPr/>
                    <a:lstStyle/>
                    <a:p>
                      <a:pPr marL="0" marR="0" algn="just">
                        <a:lnSpc>
                          <a:spcPct val="15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Ở </a:t>
                      </a:r>
                      <a:r>
                        <a:rPr lang="en-US" sz="2800" dirty="0" err="1">
                          <a:solidFill>
                            <a:schemeClr val="tx1"/>
                          </a:solidFill>
                          <a:effectLst/>
                          <a:latin typeface="Times New Roman" panose="02020603050405020304" pitchFamily="18" charset="0"/>
                          <a:cs typeface="Times New Roman" panose="02020603050405020304" pitchFamily="18" charset="0"/>
                        </a:rPr>
                        <a:t>vị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nhấn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viết</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270174">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tôi</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320747">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làm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nền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Chúng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có</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hóa</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270174">
                <a:tc>
                  <a:txBody>
                    <a:bodyPr/>
                    <a:lstStyle/>
                    <a:p>
                      <a:pPr marL="0" marR="0" algn="just">
                        <a:lnSpc>
                          <a:spcPct val="150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xúc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ấn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tượng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này</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600" dirty="0" smtClean="0">
                          <a:solidFill>
                            <a:schemeClr val="tx1"/>
                          </a:solidFill>
                          <a:effectLst/>
                          <a:latin typeface="Times New Roman" panose="02020603050405020304" pitchFamily="18" charset="0"/>
                          <a:cs typeface="Times New Roman" panose="02020603050405020304" pitchFamily="18" charset="0"/>
                        </a:rPr>
                        <a:t>…………………..</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91640578"/>
      </p:ext>
    </p:extLst>
  </p:cSld>
  <p:clrMapOvr>
    <a:masterClrMapping/>
  </p:clrMapOvr>
  <mc:AlternateContent xmlns:mc="http://schemas.openxmlformats.org/markup-compatibility/2006" xmlns:p14="http://schemas.microsoft.com/office/powerpoint/2010/main">
    <mc:Choice Requires="p14">
      <p:transition p14:dur="0"/>
    </mc:Choice>
    <mc:Fallback xmlns="">
      <p:transition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10002915"/>
              </p:ext>
            </p:extLst>
          </p:nvPr>
        </p:nvGraphicFramePr>
        <p:xfrm>
          <a:off x="0" y="1"/>
          <a:ext cx="16778288" cy="9233693"/>
        </p:xfrm>
        <a:graphic>
          <a:graphicData uri="http://schemas.openxmlformats.org/drawingml/2006/table">
            <a:tbl>
              <a:tblPr firstRow="1" firstCol="1" bandRow="1"/>
              <a:tblGrid>
                <a:gridCol w="1874699">
                  <a:extLst>
                    <a:ext uri="{9D8B030D-6E8A-4147-A177-3AD203B41FA5}">
                      <a16:colId xmlns="" xmlns:a16="http://schemas.microsoft.com/office/drawing/2014/main" val="1399871338"/>
                    </a:ext>
                  </a:extLst>
                </a:gridCol>
                <a:gridCol w="14903589">
                  <a:extLst>
                    <a:ext uri="{9D8B030D-6E8A-4147-A177-3AD203B41FA5}">
                      <a16:colId xmlns="" xmlns:a16="http://schemas.microsoft.com/office/drawing/2014/main" val="4087018045"/>
                    </a:ext>
                  </a:extLst>
                </a:gridCol>
              </a:tblGrid>
              <a:tr h="2298101">
                <a:tc>
                  <a:txBody>
                    <a:bodyPr/>
                    <a:lstStyle/>
                    <a:p>
                      <a:pPr marL="0" marR="0" algn="ctr">
                        <a:lnSpc>
                          <a:spcPct val="107000"/>
                        </a:lnSpc>
                        <a:spcBef>
                          <a:spcPts val="0"/>
                        </a:spcBef>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Giới thiệu cảnh sinh hoạt được tả</a:t>
                      </a:r>
                    </a:p>
                    <a:p>
                      <a:pPr marL="0" marR="0">
                        <a:lnSpc>
                          <a:spcPct val="107000"/>
                        </a:lnSpc>
                        <a:spcBef>
                          <a:spcPts val="0"/>
                        </a:spcBef>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Cảnh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sinh hoạt</a:t>
                      </a:r>
                      <a:r>
                        <a:rPr lang="en-US" sz="3200" baseline="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a:effectLst/>
                          <a:latin typeface="Times New Roman" panose="02020603050405020304" pitchFamily="18" charset="0"/>
                          <a:cs typeface="Times New Roman" panose="02020603050405020304" pitchFamily="18" charset="0"/>
                        </a:rPr>
                        <a:t>- Thời gian, địa điểm:……………………………………………………………………..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319360427"/>
                  </a:ext>
                </a:extLst>
              </a:tr>
              <a:tr h="6183681">
                <a:tc>
                  <a:txBody>
                    <a:bodyPr/>
                    <a:lstStyle/>
                    <a:p>
                      <a:pPr marL="0" marR="0" algn="ctr">
                        <a:lnSpc>
                          <a:spcPct val="107000"/>
                        </a:lnSpc>
                        <a:spcBef>
                          <a:spcPts val="0"/>
                        </a:spcBef>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AB"/>
                    </a:solidFill>
                  </a:tcPr>
                </a:tc>
                <a:tc>
                  <a:txBody>
                    <a:bodyPr/>
                    <a:lstStyle/>
                    <a:p>
                      <a:pPr marL="0" marR="0">
                        <a:lnSpc>
                          <a:spcPct val="107000"/>
                        </a:lnSpc>
                        <a:spcBef>
                          <a:spcPts val="0"/>
                        </a:spcBef>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dirty="0">
                          <a:effectLst/>
                          <a:latin typeface="Times New Roman" panose="02020603050405020304" pitchFamily="18" charset="0"/>
                          <a:cs typeface="Times New Roman" panose="02020603050405020304" pitchFamily="18" charset="0"/>
                        </a:rPr>
                        <a:t>1. </a:t>
                      </a:r>
                      <a:r>
                        <a:rPr lang="en-US" sz="3200" dirty="0" err="1">
                          <a:effectLst/>
                          <a:latin typeface="Times New Roman" panose="02020603050405020304" pitchFamily="18" charset="0"/>
                          <a:cs typeface="Times New Roman" panose="02020603050405020304" pitchFamily="18" charset="0"/>
                        </a:rPr>
                        <a:t>Tả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cảnh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chung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nhìn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bao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quát</a:t>
                      </a:r>
                      <a:r>
                        <a:rPr lang="en-US" sz="3200" dirty="0">
                          <a:effectLst/>
                          <a:latin typeface="Times New Roman" panose="02020603050405020304" pitchFamily="18" charset="0"/>
                          <a:cs typeface="Times New Roman" panose="02020603050405020304" pitchFamily="18" charset="0"/>
                        </a:rPr>
                        <a:t>:</a:t>
                      </a:r>
                    </a:p>
                    <a:p>
                      <a:pPr>
                        <a:spcAft>
                          <a:spcPts val="0"/>
                        </a:spcAft>
                      </a:pPr>
                      <a:r>
                        <a:rPr lang="en-US" sz="3200" dirty="0">
                          <a:effectLst/>
                          <a:latin typeface="Times New Roman" panose="02020603050405020304" pitchFamily="18" charset="0"/>
                          <a:cs typeface="Times New Roman" panose="02020603050405020304" pitchFamily="18" charset="0"/>
                        </a:rPr>
                        <a:t>- Ý 1:</a:t>
                      </a:r>
                    </a:p>
                    <a:p>
                      <a:pPr>
                        <a:spcAft>
                          <a:spcPts val="0"/>
                        </a:spcAft>
                      </a:pPr>
                      <a:r>
                        <a:rPr lang="en-US" sz="3200" dirty="0">
                          <a:effectLst/>
                          <a:latin typeface="Times New Roman" panose="02020603050405020304" pitchFamily="18" charset="0"/>
                          <a:cs typeface="Times New Roman" panose="02020603050405020304" pitchFamily="18" charset="0"/>
                        </a:rPr>
                        <a:t>Ý 2:</a:t>
                      </a:r>
                    </a:p>
                    <a:p>
                      <a:pPr>
                        <a:spcAft>
                          <a:spcPts val="0"/>
                        </a:spcAft>
                      </a:pPr>
                      <a:r>
                        <a:rPr lang="en-US" sz="3200" dirty="0">
                          <a:effectLst/>
                          <a:latin typeface="Times New Roman" panose="02020603050405020304" pitchFamily="18" charset="0"/>
                          <a:cs typeface="Times New Roman" panose="02020603050405020304" pitchFamily="18" charset="0"/>
                        </a:rPr>
                        <a:t>2. </a:t>
                      </a:r>
                      <a:r>
                        <a:rPr lang="en-US" sz="3200" dirty="0" err="1">
                          <a:effectLst/>
                          <a:latin typeface="Times New Roman" panose="02020603050405020304" pitchFamily="18" charset="0"/>
                          <a:cs typeface="Times New Roman" panose="02020603050405020304" pitchFamily="18" charset="0"/>
                        </a:rPr>
                        <a:t>Tả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ảnh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bật</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cự</a:t>
                      </a:r>
                      <a:r>
                        <a:rPr lang="en-US" sz="3200" dirty="0">
                          <a:effectLst/>
                          <a:latin typeface="Times New Roman" panose="02020603050405020304" pitchFamily="18" charset="0"/>
                          <a:cs typeface="Times New Roman" panose="02020603050405020304" pitchFamily="18" charset="0"/>
                        </a:rPr>
                        <a:t> li </a:t>
                      </a:r>
                      <a:r>
                        <a:rPr lang="en-US" sz="3200" dirty="0" err="1">
                          <a:effectLst/>
                          <a:latin typeface="Times New Roman" panose="02020603050405020304" pitchFamily="18" charset="0"/>
                          <a:cs typeface="Times New Roman" panose="02020603050405020304" pitchFamily="18" charset="0"/>
                        </a:rPr>
                        <a:t>gần</a:t>
                      </a:r>
                      <a:r>
                        <a:rPr lang="en-US" sz="3200" dirty="0">
                          <a:effectLst/>
                          <a:latin typeface="Times New Roman" panose="02020603050405020304" pitchFamily="18" charset="0"/>
                          <a:cs typeface="Times New Roman" panose="02020603050405020304" pitchFamily="18" charset="0"/>
                        </a:rPr>
                        <a:t>:</a:t>
                      </a:r>
                    </a:p>
                    <a:p>
                      <a:pPr>
                        <a:spcAft>
                          <a:spcPts val="0"/>
                        </a:spcAft>
                      </a:pPr>
                      <a:r>
                        <a:rPr lang="en-US" sz="3200" dirty="0">
                          <a:effectLst/>
                          <a:latin typeface="Times New Roman" panose="02020603050405020304" pitchFamily="18" charset="0"/>
                          <a:cs typeface="Times New Roman" panose="02020603050405020304" pitchFamily="18" charset="0"/>
                        </a:rPr>
                        <a:t>- Ý 1:</a:t>
                      </a:r>
                    </a:p>
                    <a:p>
                      <a:pPr>
                        <a:spcAft>
                          <a:spcPts val="0"/>
                        </a:spcAft>
                      </a:pPr>
                      <a:r>
                        <a:rPr lang="en-US" sz="3200" dirty="0">
                          <a:effectLst/>
                          <a:latin typeface="Times New Roman" panose="02020603050405020304" pitchFamily="18" charset="0"/>
                          <a:cs typeface="Times New Roman" panose="02020603050405020304" pitchFamily="18" charset="0"/>
                        </a:rPr>
                        <a:t>- Ý 2:</a:t>
                      </a:r>
                    </a:p>
                    <a:p>
                      <a:pPr>
                        <a:spcAft>
                          <a:spcPts val="0"/>
                        </a:spcAft>
                      </a:pPr>
                      <a:r>
                        <a:rPr lang="en-US" sz="3200" dirty="0">
                          <a:effectLst/>
                          <a:latin typeface="Times New Roman" panose="02020603050405020304" pitchFamily="18" charset="0"/>
                          <a:cs typeface="Times New Roman" panose="02020603050405020304" pitchFamily="18" charset="0"/>
                        </a:rPr>
                        <a:t>3. </a:t>
                      </a:r>
                      <a:r>
                        <a:rPr lang="en-US" sz="3200" dirty="0" err="1">
                          <a:effectLst/>
                          <a:latin typeface="Times New Roman" panose="02020603050405020304" pitchFamily="18" charset="0"/>
                          <a:cs typeface="Times New Roman" panose="02020603050405020304" pitchFamily="18" charset="0"/>
                        </a:rPr>
                        <a:t>Tả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thay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cs typeface="Times New Roman" panose="02020603050405020304" pitchFamily="18" charset="0"/>
                        </a:rPr>
                        <a:t>:</a:t>
                      </a:r>
                    </a:p>
                    <a:p>
                      <a:pPr>
                        <a:spcAft>
                          <a:spcPts val="0"/>
                        </a:spcAft>
                      </a:pPr>
                      <a:r>
                        <a:rPr lang="en-US" sz="3200" dirty="0">
                          <a:effectLst/>
                          <a:latin typeface="Times New Roman" panose="02020603050405020304" pitchFamily="18" charset="0"/>
                          <a:cs typeface="Times New Roman" panose="02020603050405020304" pitchFamily="18" charset="0"/>
                        </a:rPr>
                        <a:t>- Ý 1:</a:t>
                      </a:r>
                    </a:p>
                    <a:p>
                      <a:pPr>
                        <a:spcAft>
                          <a:spcPts val="0"/>
                        </a:spcAft>
                      </a:pPr>
                      <a:r>
                        <a:rPr lang="en-US" sz="3200" dirty="0">
                          <a:effectLst/>
                          <a:latin typeface="Times New Roman" panose="02020603050405020304" pitchFamily="18" charset="0"/>
                          <a:cs typeface="Times New Roman" panose="02020603050405020304" pitchFamily="18" charset="0"/>
                        </a:rPr>
                        <a:t>- Ý 2</a:t>
                      </a:r>
                      <a:r>
                        <a:rPr lang="en-US" sz="3200" dirty="0" smtClean="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AB"/>
                    </a:solidFill>
                  </a:tcPr>
                </a:tc>
                <a:extLst>
                  <a:ext uri="{0D108BD9-81ED-4DB2-BD59-A6C34878D82A}">
                    <a16:rowId xmlns="" xmlns:a16="http://schemas.microsoft.com/office/drawing/2014/main" val="1587979601"/>
                  </a:ext>
                </a:extLst>
              </a:tr>
              <a:tr h="751911">
                <a:tc>
                  <a:txBody>
                    <a:bodyPr/>
                    <a:lstStyle/>
                    <a:p>
                      <a:pPr marL="0" marR="0" algn="ctr">
                        <a:lnSpc>
                          <a:spcPct val="107000"/>
                        </a:lnSpc>
                        <a:spcBef>
                          <a:spcPts val="0"/>
                        </a:spcBef>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Phát biểu cảm nghĩ hoặc nêu ấn tượng chung về cảnh sinh hoạt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 xmlns:a16="http://schemas.microsoft.com/office/drawing/2014/main" val="1734113298"/>
                  </a:ext>
                </a:extLst>
              </a:tr>
            </a:tbl>
          </a:graphicData>
        </a:graphic>
      </p:graphicFrame>
    </p:spTree>
    <p:extLst>
      <p:ext uri="{BB962C8B-B14F-4D97-AF65-F5344CB8AC3E}">
        <p14:creationId xmlns:p14="http://schemas.microsoft.com/office/powerpoint/2010/main" val="170445906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718102114"/>
              </p:ext>
            </p:extLst>
          </p:nvPr>
        </p:nvGraphicFramePr>
        <p:xfrm>
          <a:off x="0" y="23558"/>
          <a:ext cx="16778289" cy="9743535"/>
        </p:xfrm>
        <a:graphic>
          <a:graphicData uri="http://schemas.openxmlformats.org/drawingml/2006/table">
            <a:tbl>
              <a:tblPr firstRow="1" firstCol="1" bandRow="1"/>
              <a:tblGrid>
                <a:gridCol w="3588544">
                  <a:extLst>
                    <a:ext uri="{9D8B030D-6E8A-4147-A177-3AD203B41FA5}">
                      <a16:colId xmlns="" xmlns:a16="http://schemas.microsoft.com/office/drawing/2014/main" val="3599532137"/>
                    </a:ext>
                  </a:extLst>
                </a:gridCol>
                <a:gridCol w="10896600">
                  <a:extLst>
                    <a:ext uri="{9D8B030D-6E8A-4147-A177-3AD203B41FA5}">
                      <a16:colId xmlns="" xmlns:a16="http://schemas.microsoft.com/office/drawing/2014/main" val="1547967945"/>
                    </a:ext>
                  </a:extLst>
                </a:gridCol>
                <a:gridCol w="2293145">
                  <a:extLst>
                    <a:ext uri="{9D8B030D-6E8A-4147-A177-3AD203B41FA5}">
                      <a16:colId xmlns="" xmlns:a16="http://schemas.microsoft.com/office/drawing/2014/main" val="237580676"/>
                    </a:ext>
                  </a:extLst>
                </a:gridCol>
              </a:tblGrid>
              <a:tr h="1848134">
                <a:tc>
                  <a:txBody>
                    <a:bodyPr/>
                    <a:lstStyle/>
                    <a:p>
                      <a:pPr marL="0" marR="0" algn="ctr">
                        <a:lnSpc>
                          <a:spcPct val="107000"/>
                        </a:lnSpc>
                        <a:spcBef>
                          <a:spcPts val="0"/>
                        </a:spcBef>
                        <a:spcAft>
                          <a:spcPts val="5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phân của bài viết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 kiểm tra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 Chưa đạt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2563037845"/>
                  </a:ext>
                </a:extLst>
              </a:tr>
              <a:tr h="1221800">
                <a:tc rowSpan="2">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bài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 ngôi xưng hô phù hợp trong khi quan sát, miêu tả.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664830873"/>
                  </a:ext>
                </a:extLst>
              </a:tr>
              <a:tr h="1221800">
                <a:tc vMerge="1">
                  <a:txBody>
                    <a:bodyPr/>
                    <a:lstStyle/>
                    <a:p>
                      <a:endParaRPr lang="en-US"/>
                    </a:p>
                  </a:txBody>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 thiệu không gian, thời gian diễn ra cảnh sinh hoạt.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700729552"/>
                  </a:ext>
                </a:extLst>
              </a:tr>
              <a:tr h="595467">
                <a:tc rowSpan="5">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 bao quát cảnh sinh hoạt.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extLst>
                  <a:ext uri="{0D108BD9-81ED-4DB2-BD59-A6C34878D82A}">
                    <a16:rowId xmlns="" xmlns:a16="http://schemas.microsoft.com/office/drawing/2014/main" val="4187160317"/>
                  </a:ext>
                </a:extLst>
              </a:tr>
              <a:tr h="1221800">
                <a:tc vMerge="1">
                  <a:txBody>
                    <a:bodyPr/>
                    <a:lstStyle/>
                    <a:p>
                      <a:endParaRPr lang="en-US"/>
                    </a:p>
                  </a:txBody>
                  <a:tcPr/>
                </a:tc>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Tái hiện được các sự vật, đường nét, màu sắc, âm thanh cụ thể.</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extLst>
                  <a:ext uri="{0D108BD9-81ED-4DB2-BD59-A6C34878D82A}">
                    <a16:rowId xmlns="" xmlns:a16="http://schemas.microsoft.com/office/drawing/2014/main" val="1063119032"/>
                  </a:ext>
                </a:extLst>
              </a:tr>
              <a:tr h="595467">
                <a:tc vMerge="1">
                  <a:txBody>
                    <a:bodyPr/>
                    <a:lstStyle/>
                    <a:p>
                      <a:endParaRPr lang="en-US"/>
                    </a:p>
                  </a:txBody>
                  <a:tcPr/>
                </a:tc>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giác quan khi quan sát và miêu tả.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extLst>
                  <a:ext uri="{0D108BD9-81ED-4DB2-BD59-A6C34878D82A}">
                    <a16:rowId xmlns="" xmlns:a16="http://schemas.microsoft.com/office/drawing/2014/main" val="3205634646"/>
                  </a:ext>
                </a:extLst>
              </a:tr>
              <a:tr h="595467">
                <a:tc vMerge="1">
                  <a:txBody>
                    <a:bodyPr/>
                    <a:lstStyle/>
                    <a:p>
                      <a:endParaRPr lang="en-US"/>
                    </a:p>
                  </a:txBody>
                  <a:tcPr/>
                </a:tc>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 cảnh sinh hoạt theo trình tự.</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extLst>
                  <a:ext uri="{0D108BD9-81ED-4DB2-BD59-A6C34878D82A}">
                    <a16:rowId xmlns="" xmlns:a16="http://schemas.microsoft.com/office/drawing/2014/main" val="2648793802"/>
                  </a:ext>
                </a:extLst>
              </a:tr>
              <a:tr h="1221800">
                <a:tc vMerge="1">
                  <a:txBody>
                    <a:bodyPr/>
                    <a:lstStyle/>
                    <a:p>
                      <a:endParaRPr lang="en-US"/>
                    </a:p>
                  </a:txBody>
                  <a:tcPr/>
                </a:tc>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suy nghĩ, cảm xúc đối với con người, cuộc sống được miêu tả.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tc>
                  <a:txBody>
                    <a:bodyPr/>
                    <a:lstStyle/>
                    <a:p>
                      <a:pPr marL="0" marR="0">
                        <a:lnSpc>
                          <a:spcPct val="107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71"/>
                    </a:solidFill>
                  </a:tcPr>
                </a:tc>
                <a:extLst>
                  <a:ext uri="{0D108BD9-81ED-4DB2-BD59-A6C34878D82A}">
                    <a16:rowId xmlns="" xmlns:a16="http://schemas.microsoft.com/office/drawing/2014/main" val="2516125936"/>
                  </a:ext>
                </a:extLst>
              </a:tr>
              <a:tr h="1221800">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marL="0" marR="0">
                        <a:lnSpc>
                          <a:spcPct val="107000"/>
                        </a:lnSpc>
                        <a:spcBef>
                          <a:spcPts val="0"/>
                        </a:spcBef>
                        <a:spcAft>
                          <a:spcPts val="5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ấn tượng, tình cảm của người viết đối với cảnh sinh hoạt.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tc>
                  <a:txBody>
                    <a:bodyPr/>
                    <a:lstStyle/>
                    <a:p>
                      <a:pPr marL="0" marR="0">
                        <a:lnSpc>
                          <a:spcPct val="107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66"/>
                    </a:solidFill>
                  </a:tcPr>
                </a:tc>
                <a:extLst>
                  <a:ext uri="{0D108BD9-81ED-4DB2-BD59-A6C34878D82A}">
                    <a16:rowId xmlns="" xmlns:a16="http://schemas.microsoft.com/office/drawing/2014/main" val="236099630"/>
                  </a:ext>
                </a:extLst>
              </a:tr>
            </a:tbl>
          </a:graphicData>
        </a:graphic>
      </p:graphicFrame>
      <p:sp>
        <p:nvSpPr>
          <p:cNvPr id="9" name="Rectangle 3"/>
          <p:cNvSpPr>
            <a:spLocks noChangeArrowheads="1"/>
          </p:cNvSpPr>
          <p:nvPr/>
        </p:nvSpPr>
        <p:spPr bwMode="auto">
          <a:xfrm>
            <a:off x="3789363" y="3441700"/>
            <a:ext cx="1677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18074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202" y="3642187"/>
            <a:ext cx="3775113" cy="981744"/>
          </a:xfrm>
          <a:prstGeom prst="rect">
            <a:avLst/>
          </a:prstGeom>
        </p:spPr>
        <p:txBody>
          <a:bodyPr wrap="square">
            <a:spAutoFit/>
          </a:bodyPr>
          <a:lstStyle/>
          <a:p>
            <a:pPr algn="just" defTabSz="1258397" rtl="0" fontAlgn="auto">
              <a:lnSpc>
                <a:spcPct val="150000"/>
              </a:lnSpc>
              <a:spcBef>
                <a:spcPts val="0"/>
              </a:spcBef>
              <a:spcAft>
                <a:spcPts val="1101"/>
              </a:spcAft>
            </a:pPr>
            <a:r>
              <a:rPr lang="en-US" sz="385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85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385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viết</a:t>
            </a:r>
            <a:endParaRPr lang="en-US" sz="385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745215" y="1453334"/>
            <a:ext cx="4217821" cy="981744"/>
          </a:xfrm>
          <a:prstGeom prst="rect">
            <a:avLst/>
          </a:prstGeom>
        </p:spPr>
        <p:txBody>
          <a:bodyPr wrap="none">
            <a:spAutoFit/>
          </a:bodyPr>
          <a:lstStyle/>
          <a:p>
            <a:pPr algn="just" defTabSz="1258397" rtl="0" fontAlgn="auto">
              <a:lnSpc>
                <a:spcPct val="150000"/>
              </a:lnSpc>
              <a:spcBef>
                <a:spcPts val="0"/>
              </a:spcBef>
              <a:spcAft>
                <a:spcPts val="1101"/>
              </a:spcAft>
            </a:pPr>
            <a:r>
              <a:rPr lang="en-US" sz="3853"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853"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853"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a:t>
            </a:r>
            <a:r>
              <a:rPr lang="en-US" sz="3853"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endParaRPr lang="en-US" sz="385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079837" y="4589832"/>
            <a:ext cx="2079309" cy="981744"/>
          </a:xfrm>
          <a:prstGeom prst="rect">
            <a:avLst/>
          </a:prstGeom>
        </p:spPr>
        <p:txBody>
          <a:bodyPr wrap="square">
            <a:spAutoFit/>
          </a:bodyPr>
          <a:lstStyle/>
          <a:p>
            <a:pPr algn="just" defTabSz="1258397" rtl="0" fontAlgn="auto">
              <a:lnSpc>
                <a:spcPct val="150000"/>
              </a:lnSpc>
              <a:spcBef>
                <a:spcPts val="0"/>
              </a:spcBef>
              <a:spcAft>
                <a:spcPts val="1101"/>
              </a:spcAft>
            </a:pPr>
            <a:r>
              <a:rPr lang="en-US" sz="385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85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endParaRPr lang="en-US" sz="385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1605162" y="4589831"/>
            <a:ext cx="2361544" cy="685252"/>
          </a:xfrm>
          <a:prstGeom prst="rect">
            <a:avLst/>
          </a:prstGeom>
        </p:spPr>
        <p:txBody>
          <a:bodyPr wrap="none">
            <a:spAutoFit/>
          </a:bodyPr>
          <a:lstStyle/>
          <a:p>
            <a:pPr defTabSz="1258397" rtl="0" fontAlgn="auto">
              <a:spcBef>
                <a:spcPts val="0"/>
              </a:spcBef>
              <a:spcAft>
                <a:spcPts val="0"/>
              </a:spcAft>
            </a:pPr>
            <a:r>
              <a:rPr lang="en-US" sz="3853" b="1" dirty="0" err="1">
                <a:solidFill>
                  <a:prstClr val="black"/>
                </a:solidFill>
                <a:latin typeface="Times New Roman" panose="02020603050405020304" pitchFamily="18" charset="0"/>
                <a:ea typeface="Calibri" panose="020F0502020204030204" pitchFamily="34" charset="0"/>
                <a:cs typeface="+mn-cs"/>
              </a:rPr>
              <a:t>Chỉnh</a:t>
            </a:r>
            <a:r>
              <a:rPr lang="en-US" sz="3853" b="1" dirty="0">
                <a:solidFill>
                  <a:prstClr val="black"/>
                </a:solidFill>
                <a:latin typeface="Times New Roman" panose="02020603050405020304" pitchFamily="18" charset="0"/>
                <a:ea typeface="Calibri" panose="020F0502020204030204" pitchFamily="34" charset="0"/>
                <a:cs typeface="+mn-cs"/>
              </a:rPr>
              <a:t> </a:t>
            </a:r>
            <a:r>
              <a:rPr lang="en-US" sz="3853" b="1" dirty="0" err="1">
                <a:solidFill>
                  <a:prstClr val="black"/>
                </a:solidFill>
                <a:latin typeface="Times New Roman" panose="02020603050405020304" pitchFamily="18" charset="0"/>
                <a:ea typeface="Calibri" panose="020F0502020204030204" pitchFamily="34" charset="0"/>
                <a:cs typeface="+mn-cs"/>
              </a:rPr>
              <a:t>sửa</a:t>
            </a:r>
            <a:endParaRPr lang="en-US" sz="3853" dirty="0">
              <a:solidFill>
                <a:prstClr val="black"/>
              </a:solidFill>
              <a:latin typeface="等线" panose="020F0502020204030204"/>
              <a:ea typeface="+mn-ea"/>
              <a:cs typeface="+mn-cs"/>
            </a:endParaRPr>
          </a:p>
        </p:txBody>
      </p:sp>
      <p:cxnSp>
        <p:nvCxnSpPr>
          <p:cNvPr id="9" name="Straight Arrow Connector 8"/>
          <p:cNvCxnSpPr/>
          <p:nvPr/>
        </p:nvCxnSpPr>
        <p:spPr>
          <a:xfrm>
            <a:off x="7250611" y="2769894"/>
            <a:ext cx="5045477" cy="1617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50611" y="2769895"/>
            <a:ext cx="868879" cy="1886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170927" y="2769894"/>
            <a:ext cx="3079684" cy="1343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328481" y="4549929"/>
            <a:ext cx="3629520" cy="886718"/>
          </a:xfrm>
          <a:prstGeom prst="rect">
            <a:avLst/>
          </a:prstGeom>
        </p:spPr>
        <p:txBody>
          <a:bodyPr wrap="none">
            <a:spAutoFit/>
          </a:bodyPr>
          <a:lstStyle/>
          <a:p>
            <a:pPr algn="just" defTabSz="1258397" rtl="0" fontAlgn="auto">
              <a:lnSpc>
                <a:spcPct val="150000"/>
              </a:lnSpc>
              <a:spcBef>
                <a:spcPts val="0"/>
              </a:spcBef>
              <a:spcAft>
                <a:spcPts val="1101"/>
              </a:spcAft>
            </a:pPr>
            <a:r>
              <a:rPr lang="en-US" sz="385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85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ý, </a:t>
            </a:r>
            <a:r>
              <a:rPr lang="en-US" sz="3853"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3853"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53"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a:t>
            </a:r>
            <a:r>
              <a:rPr lang="en-US" sz="3853"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a:t>
            </a:r>
            <a:endParaRPr lang="en-US" sz="3853"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217944" y="5852451"/>
            <a:ext cx="3962400" cy="2868092"/>
          </a:xfrm>
          <a:prstGeom prst="rect">
            <a:avLst/>
          </a:prstGeom>
        </p:spPr>
      </p:pic>
      <p:pic>
        <p:nvPicPr>
          <p:cNvPr id="17" name="Picture 16"/>
          <p:cNvPicPr>
            <a:picLocks noChangeAspect="1"/>
          </p:cNvPicPr>
          <p:nvPr/>
        </p:nvPicPr>
        <p:blipFill>
          <a:blip r:embed="rId2"/>
          <a:stretch>
            <a:fillRect/>
          </a:stretch>
        </p:blipFill>
        <p:spPr>
          <a:xfrm>
            <a:off x="11641765" y="470936"/>
            <a:ext cx="3962400" cy="2868092"/>
          </a:xfrm>
          <a:prstGeom prst="rect">
            <a:avLst/>
          </a:prstGeom>
        </p:spPr>
      </p:pic>
      <p:pic>
        <p:nvPicPr>
          <p:cNvPr id="18" name="Picture 17"/>
          <p:cNvPicPr>
            <a:picLocks noChangeAspect="1"/>
          </p:cNvPicPr>
          <p:nvPr/>
        </p:nvPicPr>
        <p:blipFill>
          <a:blip r:embed="rId2"/>
          <a:stretch>
            <a:fillRect/>
          </a:stretch>
        </p:blipFill>
        <p:spPr>
          <a:xfrm>
            <a:off x="913936" y="164171"/>
            <a:ext cx="3962400" cy="2868092"/>
          </a:xfrm>
          <a:prstGeom prst="rect">
            <a:avLst/>
          </a:prstGeom>
        </p:spPr>
      </p:pic>
      <p:cxnSp>
        <p:nvCxnSpPr>
          <p:cNvPr id="19" name="Straight Arrow Connector 18"/>
          <p:cNvCxnSpPr/>
          <p:nvPr/>
        </p:nvCxnSpPr>
        <p:spPr>
          <a:xfrm flipH="1">
            <a:off x="5921692" y="2769894"/>
            <a:ext cx="1309480" cy="1678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24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52413" y="5026025"/>
            <a:ext cx="4383087" cy="39624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6147542" y="-50800"/>
            <a:ext cx="10440988" cy="9526588"/>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2" name="矩形 1"/>
          <p:cNvSpPr/>
          <p:nvPr/>
        </p:nvSpPr>
        <p:spPr>
          <a:xfrm>
            <a:off x="7322344" y="5040957"/>
            <a:ext cx="6400800" cy="1015663"/>
          </a:xfrm>
          <a:prstGeom prst="rect">
            <a:avLst/>
          </a:prstGeom>
        </p:spPr>
        <p:txBody>
          <a:bodyPr wrap="square">
            <a:spAutoFit/>
          </a:bodyPr>
          <a:lstStyle/>
          <a:p>
            <a:pPr defTabSz="1500505">
              <a:spcBef>
                <a:spcPct val="50000"/>
              </a:spcBef>
            </a:pPr>
            <a:r>
              <a:rPr lang="en-US" altLang="zh-CN" sz="6000" smtClean="0">
                <a:latin typeface="Times New Roman" panose="02020603050405020304" pitchFamily="18" charset="0"/>
                <a:cs typeface="Times New Roman" panose="02020603050405020304" pitchFamily="18" charset="0"/>
              </a:rPr>
              <a:t>AI NHANH HƠN</a:t>
            </a:r>
            <a:endParaRPr lang="zh-CN" altLang="en-US" sz="6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barn(outVertical)">
                                      <p:cBhvr>
                                        <p:cTn id="7"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1: Phần mở bài của bài văn tả cảnh sinh hoạt thực hiện nhiệm vụ gì</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80123"/>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303">
                <a:solidFill>
                  <a:prstClr val="white"/>
                </a:solidFill>
                <a:latin typeface="Times New Roman" panose="02020603050405020304" pitchFamily="18" charset="0"/>
                <a:ea typeface="微软雅黑"/>
                <a:cs typeface="Times New Roman" panose="02020603050405020304" pitchFamily="18" charset="0"/>
              </a:rPr>
              <a:t>C. </a:t>
            </a:r>
            <a:r>
              <a:rPr lang="en-US" sz="3303">
                <a:solidFill>
                  <a:prstClr val="white"/>
                </a:solidFill>
                <a:latin typeface="Times New Roman" panose="02020603050405020304" pitchFamily="18" charset="0"/>
                <a:ea typeface="微软雅黑"/>
                <a:cs typeface="Times New Roman" panose="02020603050405020304" pitchFamily="18" charset="0"/>
              </a:rPr>
              <a:t>Giới thiệu cảnh định kể.</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303">
                <a:solidFill>
                  <a:prstClr val="white"/>
                </a:solidFill>
                <a:latin typeface="Times New Roman" panose="02020603050405020304" pitchFamily="18" charset="0"/>
                <a:ea typeface="微软雅黑"/>
                <a:cs typeface="Times New Roman" panose="02020603050405020304" pitchFamily="18" charset="0"/>
              </a:rPr>
              <a:t>A. </a:t>
            </a:r>
            <a:r>
              <a:rPr lang="en-US" sz="3303">
                <a:solidFill>
                  <a:prstClr val="white"/>
                </a:solidFill>
                <a:latin typeface="Times New Roman" panose="02020603050405020304" pitchFamily="18" charset="0"/>
                <a:ea typeface="微软雅黑"/>
                <a:cs typeface="Times New Roman" panose="02020603050405020304" pitchFamily="18" charset="0"/>
              </a:rPr>
              <a:t>Giới thiệu được cảnh sinh hoạt.</a:t>
            </a:r>
          </a:p>
        </p:txBody>
      </p:sp>
      <p:sp>
        <p:nvSpPr>
          <p:cNvPr id="6" name="Rounded Rectangle 5"/>
          <p:cNvSpPr/>
          <p:nvPr/>
        </p:nvSpPr>
        <p:spPr>
          <a:xfrm>
            <a:off x="8972026" y="625366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3303">
                <a:solidFill>
                  <a:prstClr val="white"/>
                </a:solidFill>
                <a:latin typeface="Times New Roman" panose="02020603050405020304" pitchFamily="18" charset="0"/>
                <a:ea typeface="微软雅黑"/>
                <a:cs typeface="Times New Roman" panose="02020603050405020304" pitchFamily="18" charset="0"/>
              </a:rPr>
              <a:t>D. Khẳng định cảm xúc với khung cảnh.</a:t>
            </a:r>
          </a:p>
        </p:txBody>
      </p:sp>
      <p:sp>
        <p:nvSpPr>
          <p:cNvPr id="7" name="Rounded Rectangle 6"/>
          <p:cNvSpPr/>
          <p:nvPr/>
        </p:nvSpPr>
        <p:spPr>
          <a:xfrm>
            <a:off x="8972026" y="4227192"/>
            <a:ext cx="6389916" cy="15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303">
                <a:solidFill>
                  <a:prstClr val="white"/>
                </a:solidFill>
                <a:latin typeface="Times New Roman" panose="02020603050405020304" pitchFamily="18" charset="0"/>
                <a:ea typeface="微软雅黑"/>
                <a:cs typeface="Times New Roman" panose="02020603050405020304" pitchFamily="18" charset="0"/>
              </a:rPr>
              <a:t>B. </a:t>
            </a:r>
            <a:r>
              <a:rPr lang="en-US" sz="3303">
                <a:solidFill>
                  <a:prstClr val="white"/>
                </a:solidFill>
                <a:latin typeface="Times New Roman" panose="02020603050405020304" pitchFamily="18" charset="0"/>
                <a:ea typeface="微软雅黑"/>
                <a:cs typeface="Times New Roman" panose="02020603050405020304" pitchFamily="18" charset="0"/>
              </a:rPr>
              <a:t>Giới thiệu cảnh buổi sang đẹp trời</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722194" y="4033810"/>
            <a:ext cx="1556728" cy="154980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6664953"/>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4375639"/>
            <a:ext cx="1371476" cy="1059533"/>
          </a:xfrm>
          <a:prstGeom prst="rect">
            <a:avLst/>
          </a:prstGeom>
        </p:spPr>
      </p:pic>
    </p:spTree>
    <p:extLst>
      <p:ext uri="{BB962C8B-B14F-4D97-AF65-F5344CB8AC3E}">
        <p14:creationId xmlns:p14="http://schemas.microsoft.com/office/powerpoint/2010/main" val="349267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2: Trước khi viết bài văn ta cần làm gì? </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80123"/>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Luyện viết mở bài.</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fr-FR" sz="3853">
                <a:solidFill>
                  <a:prstClr val="white"/>
                </a:solidFill>
                <a:latin typeface="Times New Roman" panose="02020603050405020304" pitchFamily="18" charset="0"/>
                <a:ea typeface="微软雅黑"/>
                <a:cs typeface="Times New Roman" panose="02020603050405020304" pitchFamily="18" charset="0"/>
              </a:rPr>
              <a:t>A. Không cần chuẩn bị.</a:t>
            </a:r>
            <a:endParaRPr lang="en-US" sz="3853">
              <a:solidFill>
                <a:prstClr val="white"/>
              </a:solidFill>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8972026" y="625366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Luyện viết thân bài.</a:t>
            </a:r>
          </a:p>
        </p:txBody>
      </p:sp>
      <p:sp>
        <p:nvSpPr>
          <p:cNvPr id="7" name="Rounded Rectangle 6"/>
          <p:cNvSpPr/>
          <p:nvPr/>
        </p:nvSpPr>
        <p:spPr>
          <a:xfrm>
            <a:off x="9120070" y="4247629"/>
            <a:ext cx="6389916" cy="15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B. </a:t>
            </a:r>
            <a:r>
              <a:rPr lang="en-US" sz="3853">
                <a:solidFill>
                  <a:prstClr val="white"/>
                </a:solidFill>
                <a:latin typeface="Times New Roman" panose="02020603050405020304" pitchFamily="18" charset="0"/>
                <a:ea typeface="微软雅黑"/>
                <a:cs typeface="Times New Roman" panose="02020603050405020304" pitchFamily="18" charset="0"/>
              </a:rPr>
              <a:t>Lập dàn ý</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369307" y="4014746"/>
            <a:ext cx="1556728" cy="154980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6664953"/>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4348409"/>
            <a:ext cx="1371476" cy="1059533"/>
          </a:xfrm>
          <a:prstGeom prst="rect">
            <a:avLst/>
          </a:prstGeom>
        </p:spPr>
      </p:pic>
    </p:spTree>
    <p:extLst>
      <p:ext uri="{BB962C8B-B14F-4D97-AF65-F5344CB8AC3E}">
        <p14:creationId xmlns:p14="http://schemas.microsoft.com/office/powerpoint/2010/main" val="21878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3" name="Rectangle 2"/>
          <p:cNvSpPr/>
          <p:nvPr/>
        </p:nvSpPr>
        <p:spPr>
          <a:xfrm>
            <a:off x="3740944" y="2832894"/>
            <a:ext cx="8388350" cy="5078313"/>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a:noFill/>
                </a:ln>
                <a:solidFill>
                  <a:prstClr val="black"/>
                </a:solidFill>
                <a:effectLst/>
                <a:uLnTx/>
                <a:uFillTx/>
                <a:latin typeface="Times New Roman" panose="02020603050405020304" pitchFamily="18" charset="0"/>
                <a:ea typeface="宋体"/>
                <a:cs typeface="Times New Roman" panose="02020603050405020304" pitchFamily="18" charset="0"/>
              </a:rPr>
              <a:t>	Trong </a:t>
            </a:r>
            <a:r>
              <a:rPr kumimoji="0" lang="en-US" sz="5400" b="0" i="0" u="none" strike="noStrike" kern="1200" cap="none" spc="0" normalizeH="0" baseline="0" noProof="0">
                <a:ln>
                  <a:noFill/>
                </a:ln>
                <a:solidFill>
                  <a:prstClr val="black"/>
                </a:solidFill>
                <a:effectLst/>
                <a:uLnTx/>
                <a:uFillTx/>
                <a:latin typeface="Times New Roman" panose="02020603050405020304" pitchFamily="18" charset="0"/>
                <a:ea typeface="宋体"/>
                <a:cs typeface="Times New Roman" panose="02020603050405020304" pitchFamily="18" charset="0"/>
              </a:rPr>
              <a:t>cuộc sống hàng ngày có rất nhiều hình sự việc xảy ra, đặc biệt là trong các dịp lễ hội. Em hãy kể tên một vài sự việc đó (em chững kiến hoặc tham gia)</a:t>
            </a:r>
            <a:endParaRPr kumimoji="0" lang="x-none" sz="5400" b="0" i="0" u="none" strike="noStrike" kern="1200" cap="none" spc="0" normalizeH="0" baseline="0" noProof="0" dirty="0">
              <a:ln>
                <a:noFill/>
              </a:ln>
              <a:solidFill>
                <a:prstClr val="black"/>
              </a:solidFill>
              <a:effectLst/>
              <a:uLnTx/>
              <a:uFillTx/>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304213676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3: Sau khi viết bài chúng ta cần </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80123"/>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Kiểm tra lại bài</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A.</a:t>
            </a:r>
            <a:r>
              <a:rPr lang="en-US" sz="3853">
                <a:solidFill>
                  <a:prstClr val="white"/>
                </a:solidFill>
                <a:latin typeface="Times New Roman" panose="02020603050405020304" pitchFamily="18" charset="0"/>
                <a:ea typeface="微软雅黑"/>
                <a:cs typeface="Times New Roman" panose="02020603050405020304" pitchFamily="18" charset="0"/>
              </a:rPr>
              <a:t> Viết lại mở bài.</a:t>
            </a:r>
            <a:r>
              <a:rPr lang="vi-VN" sz="3853">
                <a:solidFill>
                  <a:prstClr val="white"/>
                </a:solidFill>
                <a:latin typeface="Times New Roman" panose="02020603050405020304" pitchFamily="18" charset="0"/>
                <a:ea typeface="微软雅黑"/>
                <a:cs typeface="Times New Roman" panose="02020603050405020304" pitchFamily="18" charset="0"/>
              </a:rPr>
              <a:t> </a:t>
            </a:r>
            <a:endParaRPr lang="en-US" sz="3853">
              <a:solidFill>
                <a:prstClr val="white"/>
              </a:solidFill>
              <a:latin typeface="Times New Roman" panose="02020603050405020304" pitchFamily="18" charset="0"/>
              <a:ea typeface="微软雅黑"/>
              <a:cs typeface="Times New Roman" panose="02020603050405020304" pitchFamily="18" charset="0"/>
            </a:endParaRPr>
          </a:p>
        </p:txBody>
      </p:sp>
      <p:sp>
        <p:nvSpPr>
          <p:cNvPr id="6" name="Rounded Rectangle 5"/>
          <p:cNvSpPr/>
          <p:nvPr/>
        </p:nvSpPr>
        <p:spPr>
          <a:xfrm>
            <a:off x="8972026" y="625366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Tìm ý.</a:t>
            </a:r>
          </a:p>
        </p:txBody>
      </p:sp>
      <p:sp>
        <p:nvSpPr>
          <p:cNvPr id="7" name="Rounded Rectangle 6"/>
          <p:cNvSpPr/>
          <p:nvPr/>
        </p:nvSpPr>
        <p:spPr>
          <a:xfrm>
            <a:off x="8972026" y="4227192"/>
            <a:ext cx="6389916" cy="15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it-IT" sz="3853">
                <a:solidFill>
                  <a:prstClr val="white"/>
                </a:solidFill>
                <a:latin typeface="Times New Roman" panose="02020603050405020304" pitchFamily="18" charset="0"/>
                <a:ea typeface="微软雅黑"/>
                <a:cs typeface="Times New Roman" panose="02020603050405020304" pitchFamily="18" charset="0"/>
              </a:rPr>
              <a:t>B. Phân tích đề.</a:t>
            </a:r>
            <a:endParaRPr lang="en-US" sz="3853">
              <a:solidFill>
                <a:prstClr val="white"/>
              </a:solidFill>
              <a:latin typeface="Times New Roman" panose="02020603050405020304" pitchFamily="18" charset="0"/>
              <a:ea typeface="微软雅黑"/>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863204" y="6253662"/>
            <a:ext cx="1556728" cy="1549809"/>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925214" y="4375638"/>
            <a:ext cx="1371476" cy="105953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5361941" y="4375639"/>
            <a:ext cx="1371476" cy="1059533"/>
          </a:xfrm>
          <a:prstGeom prst="rect">
            <a:avLst/>
          </a:prstGeom>
        </p:spPr>
      </p:pic>
    </p:spTree>
    <p:extLst>
      <p:ext uri="{BB962C8B-B14F-4D97-AF65-F5344CB8AC3E}">
        <p14:creationId xmlns:p14="http://schemas.microsoft.com/office/powerpoint/2010/main" val="82451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
                  </p:tgtEl>
                </p:cond>
              </p:nextCondLst>
            </p:seq>
          </p:childTnLst>
        </p:cTn>
      </p:par>
    </p:tnLst>
    <p:bldLst>
      <p:bldP spid="78" grpId="0"/>
      <p:bldP spid="2" grpId="0" animBg="1"/>
      <p:bldP spid="3"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vi-VN"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4: </a:t>
            </a: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Bài văn miêu tả cảnh sinh hoạt miêu tả chi tiết hoạt động con người ở phần nào?</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80123"/>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Mở bài</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A. </a:t>
            </a:r>
            <a:r>
              <a:rPr lang="en-US" sz="3853">
                <a:solidFill>
                  <a:prstClr val="white"/>
                </a:solidFill>
                <a:latin typeface="Times New Roman" panose="02020603050405020304" pitchFamily="18" charset="0"/>
                <a:ea typeface="微软雅黑"/>
                <a:cs typeface="Times New Roman" panose="02020603050405020304" pitchFamily="18" charset="0"/>
              </a:rPr>
              <a:t>Lập dàn ý</a:t>
            </a:r>
          </a:p>
        </p:txBody>
      </p:sp>
      <p:sp>
        <p:nvSpPr>
          <p:cNvPr id="6" name="Rounded Rectangle 5"/>
          <p:cNvSpPr/>
          <p:nvPr/>
        </p:nvSpPr>
        <p:spPr>
          <a:xfrm>
            <a:off x="8972026" y="6238129"/>
            <a:ext cx="6749449"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Kết bài</a:t>
            </a:r>
          </a:p>
        </p:txBody>
      </p:sp>
      <p:sp>
        <p:nvSpPr>
          <p:cNvPr id="7" name="Rounded Rectangle 6"/>
          <p:cNvSpPr/>
          <p:nvPr/>
        </p:nvSpPr>
        <p:spPr>
          <a:xfrm>
            <a:off x="8972026" y="4017465"/>
            <a:ext cx="6749449" cy="1721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B. </a:t>
            </a:r>
            <a:r>
              <a:rPr lang="en-US" sz="3853">
                <a:solidFill>
                  <a:prstClr val="white"/>
                </a:solidFill>
                <a:latin typeface="Times New Roman" panose="02020603050405020304" pitchFamily="18" charset="0"/>
                <a:ea typeface="微软雅黑"/>
                <a:cs typeface="Times New Roman" panose="02020603050405020304" pitchFamily="18" charset="0"/>
              </a:rPr>
              <a:t>Thân bài</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361941" y="4156379"/>
            <a:ext cx="1400781" cy="1394555"/>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6664953"/>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54869" y="4491401"/>
            <a:ext cx="1371476" cy="1059533"/>
          </a:xfrm>
          <a:prstGeom prst="rect">
            <a:avLst/>
          </a:prstGeom>
        </p:spPr>
      </p:pic>
    </p:spTree>
    <p:extLst>
      <p:ext uri="{BB962C8B-B14F-4D97-AF65-F5344CB8AC3E}">
        <p14:creationId xmlns:p14="http://schemas.microsoft.com/office/powerpoint/2010/main" val="5889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vi-VN"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5: </a:t>
            </a: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Để bài văn tả cảnh sinh hoạt them sinh động ta cần</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80123"/>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Sử dụng từ ngữ miêu tả thích hợp.</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A. </a:t>
            </a:r>
            <a:r>
              <a:rPr lang="en-US" sz="3853">
                <a:solidFill>
                  <a:prstClr val="white"/>
                </a:solidFill>
                <a:latin typeface="Times New Roman" panose="02020603050405020304" pitchFamily="18" charset="0"/>
                <a:ea typeface="微软雅黑"/>
                <a:cs typeface="Times New Roman" panose="02020603050405020304" pitchFamily="18" charset="0"/>
              </a:rPr>
              <a:t>Viết mở bài thật dài.</a:t>
            </a:r>
          </a:p>
        </p:txBody>
      </p:sp>
      <p:sp>
        <p:nvSpPr>
          <p:cNvPr id="6" name="Rounded Rectangle 5"/>
          <p:cNvSpPr/>
          <p:nvPr/>
        </p:nvSpPr>
        <p:spPr>
          <a:xfrm>
            <a:off x="8972026" y="625366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Thân bài nên tóm gọn lại.</a:t>
            </a:r>
          </a:p>
        </p:txBody>
      </p:sp>
      <p:sp>
        <p:nvSpPr>
          <p:cNvPr id="7" name="Rounded Rectangle 6"/>
          <p:cNvSpPr/>
          <p:nvPr/>
        </p:nvSpPr>
        <p:spPr>
          <a:xfrm>
            <a:off x="8972026" y="4227192"/>
            <a:ext cx="6389916" cy="15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B. </a:t>
            </a:r>
            <a:r>
              <a:rPr lang="en-US" sz="3853">
                <a:solidFill>
                  <a:prstClr val="white"/>
                </a:solidFill>
                <a:latin typeface="Times New Roman" panose="02020603050405020304" pitchFamily="18" charset="0"/>
                <a:ea typeface="微软雅黑"/>
                <a:cs typeface="Times New Roman" panose="02020603050405020304" pitchFamily="18" charset="0"/>
              </a:rPr>
              <a:t>Viết kết bài thật sâu sắc.</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786112" y="6274090"/>
            <a:ext cx="1556728" cy="154980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786112" y="4375638"/>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4375639"/>
            <a:ext cx="1371476" cy="1059533"/>
          </a:xfrm>
          <a:prstGeom prst="rect">
            <a:avLst/>
          </a:prstGeom>
        </p:spPr>
      </p:pic>
    </p:spTree>
    <p:extLst>
      <p:ext uri="{BB962C8B-B14F-4D97-AF65-F5344CB8AC3E}">
        <p14:creationId xmlns:p14="http://schemas.microsoft.com/office/powerpoint/2010/main" val="2922743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childTnLst>
        </p:cTn>
      </p:par>
    </p:tnLst>
    <p:bldLst>
      <p:bldP spid="78" grpId="0"/>
      <p:bldP spid="2" grpId="0" animBg="1"/>
      <p:bldP spid="3"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6: Văn tả cảnh sinh hoạt thì nên tập trung vào việc</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01540"/>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Miêu tả tính cách con người</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A. </a:t>
            </a:r>
            <a:r>
              <a:rPr lang="en-US" sz="3853">
                <a:solidFill>
                  <a:prstClr val="white"/>
                </a:solidFill>
                <a:latin typeface="Times New Roman" panose="02020603050405020304" pitchFamily="18" charset="0"/>
                <a:ea typeface="微软雅黑"/>
                <a:cs typeface="Times New Roman" panose="02020603050405020304" pitchFamily="18" charset="0"/>
              </a:rPr>
              <a:t>Miêu tả cảnh sinh hoạt</a:t>
            </a:r>
          </a:p>
        </p:txBody>
      </p:sp>
      <p:sp>
        <p:nvSpPr>
          <p:cNvPr id="6" name="Rounded Rectangle 5"/>
          <p:cNvSpPr/>
          <p:nvPr/>
        </p:nvSpPr>
        <p:spPr>
          <a:xfrm>
            <a:off x="8972026" y="625366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Nêu ấn tượng của bản thân</a:t>
            </a:r>
          </a:p>
        </p:txBody>
      </p:sp>
      <p:sp>
        <p:nvSpPr>
          <p:cNvPr id="7" name="Rounded Rectangle 6"/>
          <p:cNvSpPr/>
          <p:nvPr/>
        </p:nvSpPr>
        <p:spPr>
          <a:xfrm>
            <a:off x="8972026" y="4227192"/>
            <a:ext cx="6389916" cy="15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B. </a:t>
            </a:r>
            <a:r>
              <a:rPr lang="en-US" sz="3853">
                <a:solidFill>
                  <a:prstClr val="white"/>
                </a:solidFill>
                <a:latin typeface="Times New Roman" panose="02020603050405020304" pitchFamily="18" charset="0"/>
                <a:ea typeface="微软雅黑"/>
                <a:cs typeface="Times New Roman" panose="02020603050405020304" pitchFamily="18" charset="0"/>
              </a:rPr>
              <a:t>Miêu tả phong cảnh</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722194" y="4033810"/>
            <a:ext cx="1556728" cy="154980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6664953"/>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4375639"/>
            <a:ext cx="1371476" cy="1059533"/>
          </a:xfrm>
          <a:prstGeom prst="rect">
            <a:avLst/>
          </a:prstGeom>
        </p:spPr>
      </p:pic>
    </p:spTree>
    <p:extLst>
      <p:ext uri="{BB962C8B-B14F-4D97-AF65-F5344CB8AC3E}">
        <p14:creationId xmlns:p14="http://schemas.microsoft.com/office/powerpoint/2010/main" val="30581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vi-VN"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a:t>
            </a: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7</a:t>
            </a:r>
            <a:r>
              <a:rPr lang="vi-VN"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 </a:t>
            </a: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Xác định yêu cầu của đề bài sau: Hãy viết bài văn tả cảnh sinh hoạt lớp. </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80123"/>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Tả thầy cô giáo.</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A. </a:t>
            </a:r>
            <a:r>
              <a:rPr lang="en-US" sz="3853">
                <a:solidFill>
                  <a:prstClr val="white"/>
                </a:solidFill>
                <a:latin typeface="Times New Roman" panose="02020603050405020304" pitchFamily="18" charset="0"/>
                <a:ea typeface="微软雅黑"/>
                <a:cs typeface="Times New Roman" panose="02020603050405020304" pitchFamily="18" charset="0"/>
              </a:rPr>
              <a:t>Tả cảnh sân trường.</a:t>
            </a:r>
          </a:p>
        </p:txBody>
      </p:sp>
      <p:sp>
        <p:nvSpPr>
          <p:cNvPr id="6" name="Rounded Rectangle 5"/>
          <p:cNvSpPr/>
          <p:nvPr/>
        </p:nvSpPr>
        <p:spPr>
          <a:xfrm>
            <a:off x="8972026" y="6238129"/>
            <a:ext cx="6749449"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Tả học sinh.</a:t>
            </a:r>
          </a:p>
        </p:txBody>
      </p:sp>
      <p:sp>
        <p:nvSpPr>
          <p:cNvPr id="7" name="Rounded Rectangle 6"/>
          <p:cNvSpPr/>
          <p:nvPr/>
        </p:nvSpPr>
        <p:spPr>
          <a:xfrm>
            <a:off x="8972026" y="4017465"/>
            <a:ext cx="6749449" cy="1721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B. </a:t>
            </a:r>
            <a:r>
              <a:rPr lang="en-US" sz="3853">
                <a:solidFill>
                  <a:prstClr val="white"/>
                </a:solidFill>
                <a:latin typeface="Times New Roman" panose="02020603050405020304" pitchFamily="18" charset="0"/>
                <a:ea typeface="微软雅黑"/>
                <a:cs typeface="Times New Roman" panose="02020603050405020304" pitchFamily="18" charset="0"/>
              </a:rPr>
              <a:t>Tả cảnh sinh hoạt lớp.</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361941" y="4156379"/>
            <a:ext cx="1400781" cy="1394555"/>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6664953"/>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54869" y="4491401"/>
            <a:ext cx="1371476" cy="1059533"/>
          </a:xfrm>
          <a:prstGeom prst="rect">
            <a:avLst/>
          </a:prstGeom>
        </p:spPr>
      </p:pic>
    </p:spTree>
    <p:extLst>
      <p:ext uri="{BB962C8B-B14F-4D97-AF65-F5344CB8AC3E}">
        <p14:creationId xmlns:p14="http://schemas.microsoft.com/office/powerpoint/2010/main" val="395196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78" name="TextBox 77"/>
          <p:cNvSpPr txBox="1"/>
          <p:nvPr/>
        </p:nvSpPr>
        <p:spPr>
          <a:xfrm>
            <a:off x="17626309" y="11422042"/>
            <a:ext cx="2922849" cy="974240"/>
          </a:xfrm>
          <a:prstGeom prst="rect">
            <a:avLst/>
          </a:prstGeom>
          <a:noFill/>
        </p:spPr>
        <p:txBody>
          <a:bodyPr wrap="none" lIns="167766" tIns="83883" rIns="167766" bIns="83883" rtlCol="0">
            <a:spAutoFit/>
          </a:bodyPr>
          <a:lstStyle/>
          <a:p>
            <a:pPr defTabSz="1258397" rtl="0" fontAlgn="auto">
              <a:spcBef>
                <a:spcPts val="0"/>
              </a:spcBef>
              <a:spcAft>
                <a:spcPts val="0"/>
              </a:spcAft>
              <a:defRPr/>
            </a:pPr>
            <a:r>
              <a:rPr lang="en-US" altLang="zh-CN" sz="2615" dirty="0">
                <a:solidFill>
                  <a:prstClr val="white"/>
                </a:solidFill>
                <a:latin typeface="微软雅黑"/>
                <a:ea typeface="微软雅黑"/>
                <a:cs typeface="+mn-ea"/>
              </a:rPr>
              <a:t>0.5 </a:t>
            </a:r>
            <a:r>
              <a:rPr lang="zh-CN" altLang="en-US" sz="2615" dirty="0">
                <a:solidFill>
                  <a:prstClr val="white"/>
                </a:solidFill>
                <a:latin typeface="微软雅黑"/>
                <a:ea typeface="微软雅黑"/>
                <a:cs typeface="+mn-ea"/>
              </a:rPr>
              <a:t>秒延迟符，无</a:t>
            </a:r>
            <a:endParaRPr lang="en-US" altLang="zh-CN" sz="2615" dirty="0">
              <a:solidFill>
                <a:prstClr val="white"/>
              </a:solidFill>
              <a:latin typeface="微软雅黑"/>
              <a:ea typeface="微软雅黑"/>
              <a:cs typeface="+mn-ea"/>
            </a:endParaRPr>
          </a:p>
          <a:p>
            <a:pPr defTabSz="1258397" rtl="0" fontAlgn="auto">
              <a:spcBef>
                <a:spcPts val="0"/>
              </a:spcBef>
              <a:spcAft>
                <a:spcPts val="0"/>
              </a:spcAft>
              <a:defRPr/>
            </a:pPr>
            <a:r>
              <a:rPr lang="zh-CN" altLang="en-US" sz="2615" dirty="0">
                <a:solidFill>
                  <a:prstClr val="white"/>
                </a:solidFill>
                <a:latin typeface="微软雅黑"/>
                <a:ea typeface="微软雅黑"/>
                <a:cs typeface="+mn-ea"/>
              </a:rPr>
              <a:t>意义，可删除</a:t>
            </a:r>
            <a:r>
              <a:rPr lang="en-US" altLang="zh-CN" sz="2615" dirty="0">
                <a:solidFill>
                  <a:prstClr val="white"/>
                </a:solidFill>
                <a:latin typeface="微软雅黑"/>
                <a:ea typeface="微软雅黑"/>
                <a:cs typeface="+mn-ea"/>
              </a:rPr>
              <a:t>.</a:t>
            </a:r>
            <a:endParaRPr lang="zh-CN" altLang="en-US" sz="2615" dirty="0">
              <a:solidFill>
                <a:prstClr val="white"/>
              </a:solidFill>
              <a:latin typeface="微软雅黑"/>
              <a:ea typeface="微软雅黑"/>
              <a:cs typeface="+mn-ea"/>
            </a:endParaRPr>
          </a:p>
        </p:txBody>
      </p:sp>
      <p:sp>
        <p:nvSpPr>
          <p:cNvPr id="2" name="Snip and Round Single Corner Rectangle 1"/>
          <p:cNvSpPr/>
          <p:nvPr/>
        </p:nvSpPr>
        <p:spPr>
          <a:xfrm>
            <a:off x="604674" y="19000"/>
            <a:ext cx="15476334" cy="22389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lnSpc>
                <a:spcPct val="150000"/>
              </a:lnSpc>
              <a:spcBef>
                <a:spcPts val="0"/>
              </a:spcBef>
              <a:spcAft>
                <a:spcPts val="0"/>
              </a:spcAft>
              <a:defRPr/>
            </a:pPr>
            <a:r>
              <a:rPr lang="en-US" sz="4404" b="1" i="1" kern="100">
                <a:solidFill>
                  <a:prstClr val="white"/>
                </a:solidFill>
                <a:latin typeface="Times New Roman" panose="02020603050405020304" pitchFamily="18" charset="0"/>
                <a:ea typeface="SimSun" panose="02010600030101010101" pitchFamily="2" charset="-122"/>
                <a:cs typeface="Times New Roman" panose="02020603050405020304" pitchFamily="18" charset="0"/>
              </a:rPr>
              <a:t>Câu 8: Trong các bước trước khi viết thì bước nào là quan trọng nhất?</a:t>
            </a:r>
            <a:endParaRPr lang="en-US" sz="4404" b="1">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24904" y="6101540"/>
            <a:ext cx="6389916" cy="154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C. </a:t>
            </a:r>
            <a:r>
              <a:rPr lang="en-US" sz="3853">
                <a:solidFill>
                  <a:prstClr val="white"/>
                </a:solidFill>
                <a:latin typeface="Times New Roman" panose="02020603050405020304" pitchFamily="18" charset="0"/>
                <a:ea typeface="微软雅黑"/>
                <a:cs typeface="Times New Roman" panose="02020603050405020304" pitchFamily="18" charset="0"/>
              </a:rPr>
              <a:t>Tìm ý.</a:t>
            </a:r>
          </a:p>
        </p:txBody>
      </p:sp>
      <p:sp>
        <p:nvSpPr>
          <p:cNvPr id="5" name="Rounded Rectangle 4"/>
          <p:cNvSpPr/>
          <p:nvPr/>
        </p:nvSpPr>
        <p:spPr>
          <a:xfrm>
            <a:off x="424904" y="422719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A. </a:t>
            </a:r>
            <a:r>
              <a:rPr lang="en-US" sz="3853">
                <a:solidFill>
                  <a:prstClr val="white"/>
                </a:solidFill>
                <a:latin typeface="Times New Roman" panose="02020603050405020304" pitchFamily="18" charset="0"/>
                <a:ea typeface="微软雅黑"/>
                <a:cs typeface="Times New Roman" panose="02020603050405020304" pitchFamily="18" charset="0"/>
              </a:rPr>
              <a:t>Lập dàn ý.</a:t>
            </a:r>
          </a:p>
        </p:txBody>
      </p:sp>
      <p:sp>
        <p:nvSpPr>
          <p:cNvPr id="6" name="Rounded Rectangle 5"/>
          <p:cNvSpPr/>
          <p:nvPr/>
        </p:nvSpPr>
        <p:spPr>
          <a:xfrm>
            <a:off x="8972026" y="6253662"/>
            <a:ext cx="6389916" cy="1356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3853">
                <a:solidFill>
                  <a:prstClr val="white"/>
                </a:solidFill>
                <a:latin typeface="Times New Roman" panose="02020603050405020304" pitchFamily="18" charset="0"/>
                <a:ea typeface="微软雅黑"/>
                <a:cs typeface="Times New Roman" panose="02020603050405020304" pitchFamily="18" charset="0"/>
              </a:rPr>
              <a:t>D. Phân tích yêu cầu đề bài.</a:t>
            </a:r>
          </a:p>
        </p:txBody>
      </p:sp>
      <p:sp>
        <p:nvSpPr>
          <p:cNvPr id="7" name="Rounded Rectangle 6"/>
          <p:cNvSpPr/>
          <p:nvPr/>
        </p:nvSpPr>
        <p:spPr>
          <a:xfrm>
            <a:off x="8972026" y="4227192"/>
            <a:ext cx="6389916" cy="15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3853">
                <a:solidFill>
                  <a:prstClr val="white"/>
                </a:solidFill>
                <a:latin typeface="Times New Roman" panose="02020603050405020304" pitchFamily="18" charset="0"/>
                <a:ea typeface="微软雅黑"/>
                <a:cs typeface="Times New Roman" panose="02020603050405020304" pitchFamily="18" charset="0"/>
              </a:rPr>
              <a:t>B. </a:t>
            </a:r>
            <a:r>
              <a:rPr lang="en-US" sz="3853">
                <a:solidFill>
                  <a:prstClr val="white"/>
                </a:solidFill>
                <a:latin typeface="Times New Roman" panose="02020603050405020304" pitchFamily="18" charset="0"/>
                <a:ea typeface="微软雅黑"/>
                <a:cs typeface="Times New Roman" panose="02020603050405020304" pitchFamily="18" charset="0"/>
              </a:rPr>
              <a:t>Lựa chọn đề tài.</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722194" y="4033810"/>
            <a:ext cx="1556728" cy="1549809"/>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14820" y="6664953"/>
            <a:ext cx="1371476" cy="1059533"/>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6464759"/>
            <a:ext cx="1371476" cy="105953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361941" y="4375639"/>
            <a:ext cx="1371476" cy="1059533"/>
          </a:xfrm>
          <a:prstGeom prst="rect">
            <a:avLst/>
          </a:prstGeom>
        </p:spPr>
      </p:pic>
    </p:spTree>
    <p:extLst>
      <p:ext uri="{BB962C8B-B14F-4D97-AF65-F5344CB8AC3E}">
        <p14:creationId xmlns:p14="http://schemas.microsoft.com/office/powerpoint/2010/main" val="255395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1802606" y="1004094"/>
            <a:ext cx="12954000" cy="8016081"/>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3915172" y="4128294"/>
            <a:ext cx="8728868" cy="1569660"/>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VẬN</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DỤNG</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3342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12888913" y="3081338"/>
            <a:ext cx="3889375" cy="5791200"/>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252412" y="2095500"/>
            <a:ext cx="4687887" cy="7467600"/>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3708400" y="-46037"/>
            <a:ext cx="9577388" cy="9521825"/>
          </a:xfrm>
          <a:prstGeom prst="rect">
            <a:avLst/>
          </a:prstGeom>
          <a:noFill/>
          <a:ln w="9525">
            <a:noFill/>
          </a:ln>
        </p:spPr>
      </p:pic>
      <p:sp>
        <p:nvSpPr>
          <p:cNvPr id="2" name="矩形 1"/>
          <p:cNvSpPr/>
          <p:nvPr/>
        </p:nvSpPr>
        <p:spPr>
          <a:xfrm>
            <a:off x="5191026" y="3058889"/>
            <a:ext cx="5717481" cy="3323987"/>
          </a:xfrm>
          <a:prstGeom prst="rect">
            <a:avLst/>
          </a:prstGeom>
        </p:spPr>
        <p:txBody>
          <a:bodyPr wrap="square">
            <a:spAutoFit/>
          </a:bodyPr>
          <a:lstStyle/>
          <a:p>
            <a:pPr algn="just" defTabSz="1500505">
              <a:spcBef>
                <a:spcPct val="50000"/>
              </a:spcBef>
            </a:pPr>
            <a:r>
              <a:rPr lang="en-US" altLang="zh-CN">
                <a:latin typeface="Times New Roman" panose="02020603050405020304" pitchFamily="18" charset="0"/>
                <a:cs typeface="Times New Roman" panose="02020603050405020304" pitchFamily="18" charset="0"/>
              </a:rPr>
              <a:t>Trong năm 2021 vừa qua, tỉnh…đã trải qua nhiều lần thực hiện giãn cách xã hội theo Chỉ thị 16 của Chính phủ. Em hãy viết một bài văn kể lại cảnh sinh hoạt của gia đình em trong những ngày giãn cánh xã hội. </a:t>
            </a:r>
            <a:endParaRPr lang="en-US" altLang="zh-CN"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图片 43015" descr="12"/>
          <p:cNvPicPr>
            <a:picLocks noChangeAspect="1"/>
          </p:cNvPicPr>
          <p:nvPr/>
        </p:nvPicPr>
        <p:blipFill>
          <a:blip r:embed="rId3"/>
          <a:stretch>
            <a:fillRect/>
          </a:stretch>
        </p:blipFill>
        <p:spPr>
          <a:xfrm>
            <a:off x="2750344" y="285645"/>
            <a:ext cx="12890500" cy="9212263"/>
          </a:xfrm>
          <a:prstGeom prst="rect">
            <a:avLst/>
          </a:prstGeom>
          <a:noFill/>
          <a:ln w="9525">
            <a:noFill/>
          </a:ln>
        </p:spPr>
      </p:pic>
      <p:sp>
        <p:nvSpPr>
          <p:cNvPr id="2" name="矩形 1"/>
          <p:cNvSpPr/>
          <p:nvPr/>
        </p:nvSpPr>
        <p:spPr>
          <a:xfrm>
            <a:off x="6267189" y="2070894"/>
            <a:ext cx="7532155" cy="1200329"/>
          </a:xfrm>
          <a:prstGeom prst="rect">
            <a:avLst/>
          </a:prstGeom>
        </p:spPr>
        <p:txBody>
          <a:bodyPr wrap="square">
            <a:spAutoFit/>
          </a:bodyPr>
          <a:lstStyle/>
          <a:p>
            <a:pPr lvl="0" algn="ctr" rtl="0" fontAlgn="auto">
              <a:spcBef>
                <a:spcPts val="0"/>
              </a:spcBef>
              <a:spcAft>
                <a:spcPts val="0"/>
              </a:spcAft>
            </a:pPr>
            <a:r>
              <a:rPr lang="en-US" sz="3600">
                <a:solidFill>
                  <a:prstClr val="black"/>
                </a:solidFill>
                <a:latin typeface="Times New Roman" panose="02020603050405020304" pitchFamily="18" charset="0"/>
                <a:ea typeface="+mn-ea"/>
                <a:cs typeface="Times New Roman" panose="02020603050405020304" pitchFamily="18" charset="0"/>
              </a:rPr>
              <a:t>I. Mở bài: giới thiệu cảnh sinh hoạt của gia đình trong ngày giãn cách.</a:t>
            </a:r>
          </a:p>
        </p:txBody>
      </p:sp>
      <p:sp>
        <p:nvSpPr>
          <p:cNvPr id="3" name="Rectangle 2"/>
          <p:cNvSpPr/>
          <p:nvPr/>
        </p:nvSpPr>
        <p:spPr>
          <a:xfrm>
            <a:off x="6560344" y="3803611"/>
            <a:ext cx="7684555" cy="1200329"/>
          </a:xfrm>
          <a:prstGeom prst="rect">
            <a:avLst/>
          </a:prstGeom>
        </p:spPr>
        <p:txBody>
          <a:bodyPr wrap="square">
            <a:spAutoFit/>
          </a:bodyPr>
          <a:lstStyle/>
          <a:p>
            <a:pPr lvl="0" algn="just" rtl="0" fontAlgn="auto">
              <a:spcBef>
                <a:spcPts val="0"/>
              </a:spcBef>
              <a:spcAft>
                <a:spcPts val="0"/>
              </a:spcAft>
            </a:pPr>
            <a:r>
              <a:rPr lang="en-US" sz="3600">
                <a:latin typeface="Times New Roman" panose="02020603050405020304" pitchFamily="18" charset="0"/>
                <a:ea typeface="+mn-ea"/>
                <a:cs typeface="Times New Roman" panose="02020603050405020304" pitchFamily="18" charset="0"/>
              </a:rPr>
              <a:t>II. Thân bài: Miêu tả cảnh sinh hoạt.</a:t>
            </a:r>
            <a:br>
              <a:rPr lang="en-US" sz="3600">
                <a:latin typeface="Times New Roman" panose="02020603050405020304" pitchFamily="18" charset="0"/>
                <a:ea typeface="+mn-ea"/>
                <a:cs typeface="Times New Roman" panose="02020603050405020304" pitchFamily="18" charset="0"/>
              </a:rPr>
            </a:br>
            <a:r>
              <a:rPr lang="en-US" sz="3600">
                <a:latin typeface="Times New Roman" panose="02020603050405020304" pitchFamily="18" charset="0"/>
                <a:ea typeface="+mn-ea"/>
                <a:cs typeface="Times New Roman" panose="02020603050405020304" pitchFamily="18" charset="0"/>
              </a:rPr>
              <a:t>Xem thêm</a:t>
            </a:r>
          </a:p>
        </p:txBody>
      </p:sp>
      <p:sp>
        <p:nvSpPr>
          <p:cNvPr id="5" name="Rectangle 4"/>
          <p:cNvSpPr/>
          <p:nvPr/>
        </p:nvSpPr>
        <p:spPr>
          <a:xfrm>
            <a:off x="7169944" y="5804694"/>
            <a:ext cx="7684555" cy="1200329"/>
          </a:xfrm>
          <a:prstGeom prst="rect">
            <a:avLst/>
          </a:prstGeom>
        </p:spPr>
        <p:txBody>
          <a:bodyPr wrap="square">
            <a:spAutoFit/>
          </a:bodyPr>
          <a:lstStyle/>
          <a:p>
            <a:pPr lvl="0" algn="just" rtl="0" fontAlgn="auto">
              <a:spcBef>
                <a:spcPts val="0"/>
              </a:spcBef>
              <a:spcAft>
                <a:spcPts val="0"/>
              </a:spcAft>
            </a:pPr>
            <a:r>
              <a:rPr lang="vi-VN" sz="3600">
                <a:latin typeface="Times New Roman" panose="02020603050405020304" pitchFamily="18" charset="0"/>
                <a:ea typeface="+mn-ea"/>
                <a:cs typeface="Times New Roman" panose="02020603050405020304" pitchFamily="18" charset="0"/>
              </a:rPr>
              <a:t>III. Kết bài: Nêu suy nghĩ, đánh giá của người viết.</a:t>
            </a:r>
          </a:p>
        </p:txBody>
      </p:sp>
      <p:pic>
        <p:nvPicPr>
          <p:cNvPr id="4" name="Picture 3"/>
          <p:cNvPicPr>
            <a:picLocks noChangeAspect="1"/>
          </p:cNvPicPr>
          <p:nvPr/>
        </p:nvPicPr>
        <p:blipFill>
          <a:blip r:embed="rId4"/>
          <a:stretch>
            <a:fillRect/>
          </a:stretch>
        </p:blipFill>
        <p:spPr>
          <a:xfrm rot="19883535">
            <a:off x="1027292" y="2518990"/>
            <a:ext cx="4319055" cy="2569244"/>
          </a:xfrm>
          <a:prstGeom prst="rect">
            <a:avLst/>
          </a:prstGeom>
        </p:spPr>
      </p:pic>
      <p:pic>
        <p:nvPicPr>
          <p:cNvPr id="6" name="Picture 5"/>
          <p:cNvPicPr>
            <a:picLocks noChangeAspect="1"/>
          </p:cNvPicPr>
          <p:nvPr/>
        </p:nvPicPr>
        <p:blipFill>
          <a:blip r:embed="rId5"/>
          <a:stretch>
            <a:fillRect/>
          </a:stretch>
        </p:blipFill>
        <p:spPr>
          <a:xfrm rot="2399246">
            <a:off x="9353965" y="6926747"/>
            <a:ext cx="3316511" cy="22740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barn(outVertical)">
                                      <p:cBhvr>
                                        <p:cTn id="7" dur="500"/>
                                        <p:tgtEl>
                                          <p:spTgt spid="430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1802606" y="1004094"/>
            <a:ext cx="12954000" cy="8016081"/>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3915172" y="4128294"/>
            <a:ext cx="8728868" cy="3046988"/>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Hướng dẫn</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tự học:</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17515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5144" y="0"/>
            <a:ext cx="9913144" cy="9475788"/>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 name="Những Phong Tục Không Thể Thiếu Của Người Việt Trong Dịp Tết Nguyên Đá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7344" y="470694"/>
            <a:ext cx="14173200" cy="8534400"/>
          </a:xfrm>
          <a:prstGeom prst="rect">
            <a:avLst/>
          </a:prstGeom>
          <a:ln>
            <a:noFill/>
          </a:ln>
          <a:effectLst>
            <a:softEdge rad="112500"/>
          </a:effectLst>
        </p:spPr>
      </p:pic>
    </p:spTree>
    <p:extLst>
      <p:ext uri="{BB962C8B-B14F-4D97-AF65-F5344CB8AC3E}">
        <p14:creationId xmlns:p14="http://schemas.microsoft.com/office/powerpoint/2010/main" val="158722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414125" y="509746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0223" y="-715962"/>
            <a:ext cx="3558321"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531144" y="1668664"/>
            <a:ext cx="14708188" cy="6225381"/>
          </a:xfrm>
          <a:prstGeom prst="rect">
            <a:avLst/>
          </a:prstGeom>
          <a:noFill/>
          <a:ln w="9525">
            <a:noFill/>
          </a:ln>
        </p:spPr>
      </p:pic>
      <p:sp>
        <p:nvSpPr>
          <p:cNvPr id="2" name="矩形 1"/>
          <p:cNvSpPr/>
          <p:nvPr/>
        </p:nvSpPr>
        <p:spPr>
          <a:xfrm>
            <a:off x="2293144" y="2973804"/>
            <a:ext cx="3902160" cy="2585323"/>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54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Khái</a:t>
            </a:r>
            <a:r>
              <a:rPr kumimoji="0" lang="en-US" altLang="zh-CN" sz="54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quát bài học bằng sơ đồ tư duy.</a:t>
            </a:r>
          </a:p>
        </p:txBody>
      </p:sp>
      <p:sp>
        <p:nvSpPr>
          <p:cNvPr id="3" name="矩形 2"/>
          <p:cNvSpPr/>
          <p:nvPr/>
        </p:nvSpPr>
        <p:spPr>
          <a:xfrm>
            <a:off x="12152497" y="2787606"/>
            <a:ext cx="3527056" cy="1015663"/>
          </a:xfrm>
          <a:prstGeom prst="rect">
            <a:avLst/>
          </a:prstGeom>
        </p:spPr>
        <p:txBody>
          <a:bodyPr wrap="square">
            <a:spAutoFit/>
          </a:bodyPr>
          <a:lstStyle/>
          <a:p>
            <a:pPr lvl="0" algn="just" defTabSz="1500505">
              <a:spcBef>
                <a:spcPct val="50000"/>
              </a:spcBef>
              <a:defRPr/>
            </a:pPr>
            <a:r>
              <a:rPr lang="en-US" altLang="zh-CN" smtClean="0">
                <a:solidFill>
                  <a:srgbClr val="000000"/>
                </a:solidFill>
                <a:latin typeface="Times New Roman" panose="02020603050405020304" pitchFamily="18" charset="0"/>
                <a:cs typeface="Times New Roman" panose="02020603050405020304" pitchFamily="18" charset="0"/>
              </a:rPr>
              <a:t>Chuẩn bị bài mới: Nói và nghe.</a:t>
            </a:r>
            <a:endParaRPr lang="en-US" altLang="zh-CN" sz="540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7063056" y="2586605"/>
            <a:ext cx="4221688" cy="4389500"/>
          </a:xfrm>
          <a:prstGeom prst="rect">
            <a:avLst/>
          </a:prstGeom>
        </p:spPr>
      </p:pic>
    </p:spTree>
    <p:extLst>
      <p:ext uri="{BB962C8B-B14F-4D97-AF65-F5344CB8AC3E}">
        <p14:creationId xmlns:p14="http://schemas.microsoft.com/office/powerpoint/2010/main" val="351453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barn(inVertical)">
                                      <p:cBhvr>
                                        <p:cTn id="7" dur="500"/>
                                        <p:tgtEl>
                                          <p:spTgt spid="4096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5"/>
          <a:stretch>
            <a:fillRect/>
          </a:stretch>
        </p:blipFill>
        <p:spPr>
          <a:xfrm>
            <a:off x="9191625" y="273050"/>
            <a:ext cx="7178675" cy="9361488"/>
          </a:xfrm>
          <a:prstGeom prst="rect">
            <a:avLst/>
          </a:prstGeom>
          <a:noFill/>
          <a:ln w="9525">
            <a:noFill/>
          </a:ln>
        </p:spPr>
      </p:pic>
      <p:sp>
        <p:nvSpPr>
          <p:cNvPr id="2" name="矩形 1"/>
          <p:cNvSpPr/>
          <p:nvPr/>
        </p:nvSpPr>
        <p:spPr>
          <a:xfrm>
            <a:off x="2001044" y="2832894"/>
            <a:ext cx="7475165" cy="2554545"/>
          </a:xfrm>
          <a:prstGeom prst="rect">
            <a:avLst/>
          </a:prstGeom>
        </p:spPr>
        <p:txBody>
          <a:bodyPr wrap="square">
            <a:spAutoFit/>
          </a:bodyPr>
          <a:lstStyle/>
          <a:p>
            <a:pPr defTabSz="1500505">
              <a:spcBef>
                <a:spcPct val="50000"/>
              </a:spcBef>
            </a:pPr>
            <a:r>
              <a:rPr lang="en-US" altLang="zh-CN" sz="8000" smtClean="0">
                <a:latin typeface="Times New Roman" panose="02020603050405020304" pitchFamily="18" charset="0"/>
                <a:cs typeface="Times New Roman" panose="02020603050405020304" pitchFamily="18" charset="0"/>
              </a:rPr>
              <a:t>CHÚC CÁC EM HỌC TỐT NHÉ!</a:t>
            </a:r>
            <a:endParaRPr lang="zh-CN" altLang="en-US" sz="8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838" y="805623"/>
            <a:ext cx="8409228" cy="2379498"/>
          </a:xfrm>
          <a:prstGeom prst="rect">
            <a:avLst/>
          </a:prstGeom>
        </p:spPr>
        <p:txBody>
          <a:bodyPr wrap="square">
            <a:spAutoFit/>
          </a:bodyPr>
          <a:lstStyle/>
          <a:p>
            <a:pPr algn="just" defTabSz="1258397" rtl="0" fontAlgn="auto">
              <a:lnSpc>
                <a:spcPct val="150000"/>
              </a:lnSpc>
              <a:spcBef>
                <a:spcPts val="0"/>
              </a:spcBef>
              <a:spcAft>
                <a:spcPts val="1101"/>
              </a:spcAft>
            </a:pPr>
            <a:r>
              <a:rPr lang="en-US" sz="4954">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Chuẩn bị quà để cứu trợ vùng lũ lụt, dịch bệnh</a:t>
            </a:r>
            <a:endParaRPr lang="en-US" sz="4954">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0" y="3378325"/>
            <a:ext cx="8409228" cy="1235916"/>
          </a:xfrm>
          <a:prstGeom prst="rect">
            <a:avLst/>
          </a:prstGeom>
        </p:spPr>
        <p:txBody>
          <a:bodyPr wrap="square">
            <a:spAutoFit/>
          </a:bodyPr>
          <a:lstStyle/>
          <a:p>
            <a:pPr algn="just" defTabSz="1258397" rtl="0" fontAlgn="auto">
              <a:lnSpc>
                <a:spcPct val="150000"/>
              </a:lnSpc>
              <a:spcBef>
                <a:spcPts val="0"/>
              </a:spcBef>
              <a:spcAft>
                <a:spcPts val="1101"/>
              </a:spcAft>
            </a:pPr>
            <a:r>
              <a:rPr lang="en-US" sz="4954">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Nấu/ phát cơm từ thiện</a:t>
            </a:r>
            <a:endParaRPr lang="en-US" sz="4954">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0" y="4881641"/>
            <a:ext cx="8409228" cy="1235916"/>
          </a:xfrm>
          <a:prstGeom prst="rect">
            <a:avLst/>
          </a:prstGeom>
        </p:spPr>
        <p:txBody>
          <a:bodyPr wrap="square">
            <a:spAutoFit/>
          </a:bodyPr>
          <a:lstStyle/>
          <a:p>
            <a:pPr algn="just" defTabSz="1258397" rtl="0" fontAlgn="auto">
              <a:lnSpc>
                <a:spcPct val="150000"/>
              </a:lnSpc>
              <a:spcBef>
                <a:spcPts val="0"/>
              </a:spcBef>
              <a:spcAft>
                <a:spcPts val="1101"/>
              </a:spcAft>
            </a:pPr>
            <a:r>
              <a:rPr lang="en-US" sz="4954">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Thu hoạch mùa màng</a:t>
            </a:r>
            <a:endParaRPr lang="en-US" sz="4954">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0109" y="6152617"/>
            <a:ext cx="8409228" cy="854721"/>
          </a:xfrm>
          <a:prstGeom prst="rect">
            <a:avLst/>
          </a:prstGeom>
        </p:spPr>
        <p:txBody>
          <a:bodyPr wrap="square">
            <a:spAutoFit/>
          </a:bodyPr>
          <a:lstStyle/>
          <a:p>
            <a:pPr defTabSz="1258397" rtl="0" fontAlgn="auto">
              <a:spcBef>
                <a:spcPts val="0"/>
              </a:spcBef>
              <a:spcAft>
                <a:spcPts val="0"/>
              </a:spcAft>
            </a:pPr>
            <a:r>
              <a:rPr lang="en-US" sz="4954">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Chợ cá bên bờ biển…</a:t>
            </a:r>
            <a:endParaRPr lang="en-US" sz="4954">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704245" y="402020"/>
            <a:ext cx="8001793" cy="5337781"/>
          </a:xfrm>
          <a:prstGeom prst="rect">
            <a:avLst/>
          </a:prstGeom>
        </p:spPr>
      </p:pic>
      <p:pic>
        <p:nvPicPr>
          <p:cNvPr id="3" name="Picture 2"/>
          <p:cNvPicPr>
            <a:picLocks noChangeAspect="1"/>
          </p:cNvPicPr>
          <p:nvPr/>
        </p:nvPicPr>
        <p:blipFill>
          <a:blip r:embed="rId4"/>
          <a:stretch>
            <a:fillRect/>
          </a:stretch>
        </p:blipFill>
        <p:spPr>
          <a:xfrm>
            <a:off x="8754466" y="65521"/>
            <a:ext cx="8010838" cy="5822185"/>
          </a:xfrm>
          <a:prstGeom prst="rect">
            <a:avLst/>
          </a:prstGeom>
        </p:spPr>
      </p:pic>
      <p:pic>
        <p:nvPicPr>
          <p:cNvPr id="16" name="Picture 15"/>
          <p:cNvPicPr>
            <a:picLocks noChangeAspect="1"/>
          </p:cNvPicPr>
          <p:nvPr/>
        </p:nvPicPr>
        <p:blipFill>
          <a:blip r:embed="rId5"/>
          <a:stretch>
            <a:fillRect/>
          </a:stretch>
        </p:blipFill>
        <p:spPr>
          <a:xfrm>
            <a:off x="8754466" y="7718"/>
            <a:ext cx="8008362" cy="5848122"/>
          </a:xfrm>
          <a:prstGeom prst="rect">
            <a:avLst/>
          </a:prstGeom>
        </p:spPr>
      </p:pic>
      <p:pic>
        <p:nvPicPr>
          <p:cNvPr id="17" name="Picture 16"/>
          <p:cNvPicPr>
            <a:picLocks noChangeAspect="1"/>
          </p:cNvPicPr>
          <p:nvPr/>
        </p:nvPicPr>
        <p:blipFill>
          <a:blip r:embed="rId6"/>
          <a:stretch>
            <a:fillRect/>
          </a:stretch>
        </p:blipFill>
        <p:spPr>
          <a:xfrm>
            <a:off x="8766987" y="-142377"/>
            <a:ext cx="7983320" cy="5998217"/>
          </a:xfrm>
          <a:prstGeom prst="rect">
            <a:avLst/>
          </a:prstGeom>
        </p:spPr>
      </p:pic>
      <p:pic>
        <p:nvPicPr>
          <p:cNvPr id="4" name="Picture 3"/>
          <p:cNvPicPr>
            <a:picLocks noChangeAspect="1"/>
          </p:cNvPicPr>
          <p:nvPr/>
        </p:nvPicPr>
        <p:blipFill>
          <a:blip r:embed="rId7"/>
          <a:stretch>
            <a:fillRect/>
          </a:stretch>
        </p:blipFill>
        <p:spPr>
          <a:xfrm>
            <a:off x="8741944" y="-82385"/>
            <a:ext cx="8020883" cy="5935346"/>
          </a:xfrm>
          <a:prstGeom prst="rect">
            <a:avLst/>
          </a:prstGeom>
        </p:spPr>
      </p:pic>
      <p:pic>
        <p:nvPicPr>
          <p:cNvPr id="19" name="Picture 18"/>
          <p:cNvPicPr>
            <a:picLocks noChangeAspect="1"/>
          </p:cNvPicPr>
          <p:nvPr/>
        </p:nvPicPr>
        <p:blipFill>
          <a:blip r:embed="rId8"/>
          <a:stretch>
            <a:fillRect/>
          </a:stretch>
        </p:blipFill>
        <p:spPr>
          <a:xfrm>
            <a:off x="8728741" y="193114"/>
            <a:ext cx="7983321" cy="5675780"/>
          </a:xfrm>
          <a:prstGeom prst="rect">
            <a:avLst/>
          </a:prstGeom>
        </p:spPr>
      </p:pic>
      <p:pic>
        <p:nvPicPr>
          <p:cNvPr id="5" name="Picture 4"/>
          <p:cNvPicPr>
            <a:picLocks noChangeAspect="1"/>
          </p:cNvPicPr>
          <p:nvPr/>
        </p:nvPicPr>
        <p:blipFill>
          <a:blip r:embed="rId9"/>
          <a:stretch>
            <a:fillRect/>
          </a:stretch>
        </p:blipFill>
        <p:spPr>
          <a:xfrm>
            <a:off x="8752565" y="-45335"/>
            <a:ext cx="8133273" cy="5954227"/>
          </a:xfrm>
          <a:prstGeom prst="rect">
            <a:avLst/>
          </a:prstGeom>
        </p:spPr>
      </p:pic>
    </p:spTree>
    <p:extLst>
      <p:ext uri="{BB962C8B-B14F-4D97-AF65-F5344CB8AC3E}">
        <p14:creationId xmlns:p14="http://schemas.microsoft.com/office/powerpoint/2010/main" val="360954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3" name="Rectangle 2"/>
          <p:cNvSpPr/>
          <p:nvPr/>
        </p:nvSpPr>
        <p:spPr>
          <a:xfrm>
            <a:off x="1988344" y="2451894"/>
            <a:ext cx="12115800" cy="5909310"/>
          </a:xfrm>
          <a:prstGeom prst="rect">
            <a:avLst/>
          </a:prstGeom>
        </p:spPr>
        <p:txBody>
          <a:bodyPr wrap="square">
            <a:spAutoFit/>
          </a:bodyPr>
          <a:lstStyle/>
          <a:p>
            <a:pPr lvl="0" algn="just" rtl="0" fontAlgn="auto">
              <a:spcBef>
                <a:spcPts val="0"/>
              </a:spcBef>
              <a:spcAft>
                <a:spcPts val="0"/>
              </a:spcAft>
            </a:pPr>
            <a:r>
              <a:rPr kumimoji="0" lang="en-US" sz="5400" b="0" i="0" u="none" strike="noStrike" kern="1200" cap="none" spc="0" normalizeH="0" baseline="0" noProof="0" smtClean="0">
                <a:ln>
                  <a:noFill/>
                </a:ln>
                <a:solidFill>
                  <a:prstClr val="black"/>
                </a:solidFill>
                <a:effectLst/>
                <a:uLnTx/>
                <a:uFillTx/>
                <a:latin typeface="Times New Roman" panose="02020603050405020304" pitchFamily="18" charset="0"/>
                <a:ea typeface="宋体"/>
                <a:cs typeface="Times New Roman" panose="02020603050405020304" pitchFamily="18" charset="0"/>
              </a:rPr>
              <a:t>	</a:t>
            </a:r>
            <a:r>
              <a:rPr lang="vi-VN" sz="5400">
                <a:solidFill>
                  <a:prstClr val="black"/>
                </a:solidFill>
                <a:latin typeface="Times New Roman" panose="02020603050405020304" pitchFamily="18" charset="0"/>
                <a:ea typeface="宋体"/>
                <a:cs typeface="Times New Roman" panose="02020603050405020304" pitchFamily="18" charset="0"/>
              </a:rPr>
              <a:t>Những sự việc em vừa liệt kê đó chính là những sự việc liên quan đến đời sống hàng ngày. Vậy làm thế nào để người khác có thể hình dung được những sự kiện xảy ra đó? Cô trò chúng ta sẽ cùng nhau tìm hiểu một kiểu bài mới, đó chính là kiểu bài “Bài văn tả cảnh sinh hoạt” </a:t>
            </a:r>
          </a:p>
        </p:txBody>
      </p:sp>
    </p:spTree>
    <p:extLst>
      <p:ext uri="{BB962C8B-B14F-4D97-AF65-F5344CB8AC3E}">
        <p14:creationId xmlns:p14="http://schemas.microsoft.com/office/powerpoint/2010/main" val="61011675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2597944" y="1689894"/>
            <a:ext cx="11363325" cy="6533035"/>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3915172" y="3753356"/>
            <a:ext cx="8728868" cy="3046988"/>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HÌNH</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THÀNH KIẾN THỨC</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0876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1802606" y="1004094"/>
            <a:ext cx="12954000" cy="8016081"/>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矩形 1"/>
          <p:cNvSpPr/>
          <p:nvPr/>
        </p:nvSpPr>
        <p:spPr>
          <a:xfrm>
            <a:off x="3915172" y="3753356"/>
            <a:ext cx="8728868" cy="4524315"/>
          </a:xfrm>
          <a:prstGeom prst="rect">
            <a:avLst/>
          </a:prstGeom>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96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Tìm</a:t>
            </a:r>
            <a:r>
              <a:rPr kumimoji="0" lang="en-US" altLang="zh-CN" sz="9600" b="0" i="0" u="none" strike="noStrike" kern="1200" cap="none" spc="0" normalizeH="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hiểu tri thức về kiểu văn bản:</a:t>
            </a:r>
            <a:endParaRPr kumimoji="0" lang="zh-CN" altLang="en-US" sz="96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34730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573068" y="-1281906"/>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2023" y="-748506"/>
            <a:ext cx="9264650" cy="10440988"/>
          </a:xfrm>
          <a:prstGeom prst="rect">
            <a:avLst/>
          </a:prstGeom>
          <a:noFill/>
          <a:ln w="9525">
            <a:noFill/>
          </a:ln>
        </p:spPr>
      </p:pic>
      <p:sp>
        <p:nvSpPr>
          <p:cNvPr id="2" name="矩形 1"/>
          <p:cNvSpPr/>
          <p:nvPr/>
        </p:nvSpPr>
        <p:spPr>
          <a:xfrm rot="256294">
            <a:off x="8392562" y="1391748"/>
            <a:ext cx="6623942" cy="8233023"/>
          </a:xfrm>
          <a:prstGeom prst="rect">
            <a:avLst/>
          </a:prstGeom>
        </p:spPr>
        <p:txBody>
          <a:bodyPr wrap="square">
            <a:spAutoFit/>
          </a:bodyPr>
          <a:lstStyle/>
          <a:p>
            <a:pPr marL="514350" indent="-514350" algn="just" defTabSz="1500505">
              <a:spcBef>
                <a:spcPct val="50000"/>
              </a:spcBef>
              <a:buAutoNum type="arabicPeriod"/>
            </a:pPr>
            <a:r>
              <a:rPr lang="en-US" altLang="zh-CN" sz="4400" b="1" smtClean="0">
                <a:latin typeface="Times New Roman" panose="02020603050405020304" pitchFamily="18" charset="0"/>
                <a:cs typeface="Times New Roman" panose="02020603050405020304" pitchFamily="18" charset="0"/>
              </a:rPr>
              <a:t>Khái niệm:</a:t>
            </a:r>
          </a:p>
          <a:p>
            <a:pPr algn="just" defTabSz="1500505">
              <a:spcBef>
                <a:spcPct val="50000"/>
              </a:spcBef>
            </a:pPr>
            <a:r>
              <a:rPr lang="en-US" altLang="zh-CN" sz="4400">
                <a:latin typeface="Times New Roman" panose="02020603050405020304" pitchFamily="18" charset="0"/>
                <a:cs typeface="Times New Roman" panose="02020603050405020304" pitchFamily="18" charset="0"/>
              </a:rPr>
              <a:t>	</a:t>
            </a:r>
            <a:r>
              <a:rPr lang="vi-VN" altLang="zh-CN" sz="4400" smtClean="0">
                <a:latin typeface="Times New Roman" panose="02020603050405020304" pitchFamily="18" charset="0"/>
                <a:cs typeface="Times New Roman" panose="02020603050405020304" pitchFamily="18" charset="0"/>
              </a:rPr>
              <a:t>Tả </a:t>
            </a:r>
            <a:r>
              <a:rPr lang="vi-VN" altLang="zh-CN" sz="4400">
                <a:latin typeface="Times New Roman" panose="02020603050405020304" pitchFamily="18" charset="0"/>
                <a:cs typeface="Times New Roman" panose="02020603050405020304" pitchFamily="18" charset="0"/>
              </a:rPr>
              <a:t>cảnh sinh hoạt là dung khả năng quan sát và lời văn gợi tả, làm sống lại các bức tranh sinh hoạt, giúp người đọc hình dung được rõ nét về không khí, đặc điểm nổi bật của cảnh đó</a:t>
            </a:r>
            <a:endParaRPr lang="zh-CN" altLang="en-US" sz="4400" dirty="0">
              <a:latin typeface="Times New Roman" panose="02020603050405020304" pitchFamily="18" charset="0"/>
              <a:cs typeface="Times New Roman" panose="02020603050405020304" pitchFamily="18" charset="0"/>
            </a:endParaRPr>
          </a:p>
          <a:p>
            <a:pPr defTabSz="1500505">
              <a:spcBef>
                <a:spcPct val="50000"/>
              </a:spcBef>
            </a:pPr>
            <a:endParaRPr lang="zh-CN" altLang="en-US" sz="4400" dirty="0"/>
          </a:p>
          <a:p>
            <a:pPr lvl="0" defTabSz="1500505">
              <a:spcBef>
                <a:spcPct val="50000"/>
              </a:spcBef>
            </a:pPr>
            <a:endParaRPr lang="zh-CN" altLang="en-US" dirty="0"/>
          </a:p>
        </p:txBody>
      </p:sp>
      <p:sp>
        <p:nvSpPr>
          <p:cNvPr id="3" name="Rectangle 2"/>
          <p:cNvSpPr/>
          <p:nvPr/>
        </p:nvSpPr>
        <p:spPr>
          <a:xfrm>
            <a:off x="637423" y="5728494"/>
            <a:ext cx="5945145" cy="2862322"/>
          </a:xfrm>
          <a:prstGeom prst="rect">
            <a:avLst/>
          </a:prstGeom>
        </p:spPr>
        <p:txBody>
          <a:bodyPr wrap="square">
            <a:spAutoFit/>
          </a:bodyPr>
          <a:lstStyle/>
          <a:p>
            <a:pPr algn="just">
              <a:spcBef>
                <a:spcPts val="0"/>
              </a:spcBef>
              <a:spcAft>
                <a:spcPts val="0"/>
              </a:spcAft>
            </a:pPr>
            <a:r>
              <a:rPr lang="en-US" sz="60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 nào là một bài </a:t>
            </a:r>
            <a:endParaRPr lang="en-US" sz="6000" i="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pPr>
            <a:r>
              <a:rPr lang="en-US" sz="6000" i="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 </a:t>
            </a:r>
            <a:r>
              <a:rPr lang="en-US" sz="60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 cảnh sinh hoạt?</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rot="21181781">
            <a:off x="1887897" y="1265607"/>
            <a:ext cx="4394494" cy="1389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7594"/>
                                        </p:tgtEl>
                                        <p:attrNameLst>
                                          <p:attrName>style.visibility</p:attrName>
                                        </p:attrNameLst>
                                      </p:cBhvr>
                                      <p:to>
                                        <p:strVal val="visible"/>
                                      </p:to>
                                    </p:set>
                                    <p:anim calcmode="lin" valueType="num">
                                      <p:cBhvr>
                                        <p:cTn id="14" dur="500" fill="hold"/>
                                        <p:tgtEl>
                                          <p:spTgt spid="67594"/>
                                        </p:tgtEl>
                                        <p:attrNameLst>
                                          <p:attrName>ppt_w</p:attrName>
                                        </p:attrNameLst>
                                      </p:cBhvr>
                                      <p:tavLst>
                                        <p:tav tm="0">
                                          <p:val>
                                            <p:fltVal val="0"/>
                                          </p:val>
                                        </p:tav>
                                        <p:tav tm="100000">
                                          <p:val>
                                            <p:strVal val="#ppt_w"/>
                                          </p:val>
                                        </p:tav>
                                      </p:tavLst>
                                    </p:anim>
                                    <p:anim calcmode="lin" valueType="num">
                                      <p:cBhvr>
                                        <p:cTn id="15" dur="500" fill="hold"/>
                                        <p:tgtEl>
                                          <p:spTgt spid="67594"/>
                                        </p:tgtEl>
                                        <p:attrNameLst>
                                          <p:attrName>ppt_h</p:attrName>
                                        </p:attrNameLst>
                                      </p:cBhvr>
                                      <p:tavLst>
                                        <p:tav tm="0">
                                          <p:val>
                                            <p:fltVal val="0"/>
                                          </p:val>
                                        </p:tav>
                                        <p:tav tm="100000">
                                          <p:val>
                                            <p:strVal val="#ppt_h"/>
                                          </p:val>
                                        </p:tav>
                                      </p:tavLst>
                                    </p:anim>
                                    <p:animEffect transition="in" filter="fade">
                                      <p:cBhvr>
                                        <p:cTn id="16" dur="500"/>
                                        <p:tgtEl>
                                          <p:spTgt spid="6759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童心飞扬儿童教育PPT模板"/>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(3)</Template>
  <TotalTime>143</TotalTime>
  <Words>1351</Words>
  <Application>Microsoft Office PowerPoint</Application>
  <PresentationFormat>Custom</PresentationFormat>
  <Paragraphs>203</Paragraphs>
  <Slides>41</Slides>
  <Notes>36</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41</vt:i4>
      </vt:variant>
    </vt:vector>
  </HeadingPairs>
  <TitlesOfParts>
    <vt:vector size="60" baseType="lpstr">
      <vt:lpstr>Microsoft YaHei</vt:lpstr>
      <vt:lpstr>SimSun</vt:lpstr>
      <vt:lpstr>SimSun</vt:lpstr>
      <vt:lpstr>Arial</vt:lpstr>
      <vt:lpstr>Arial Black</vt:lpstr>
      <vt:lpstr>Calibri</vt:lpstr>
      <vt:lpstr>黑体</vt:lpstr>
      <vt:lpstr>Times New Roman</vt:lpstr>
      <vt:lpstr>等线</vt:lpstr>
      <vt:lpstr>等线 Light</vt:lpstr>
      <vt:lpstr>默认设计模板</vt:lpstr>
      <vt:lpstr>1_千图网拥有20W+精美PPT模板 更多PPT模板下载至：www.58pic.com/office/ppt​​</vt:lpstr>
      <vt:lpstr>1_Office 主题</vt:lpstr>
      <vt:lpstr>2_Office 主题</vt:lpstr>
      <vt:lpstr>4_Office 主题</vt:lpstr>
      <vt:lpstr>5_Office 主题</vt:lpstr>
      <vt:lpstr>6_Office 主题</vt:lpstr>
      <vt:lpstr>3_Office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dc:description>Http://Dian1.taobao.com</dc:description>
  <cp:lastModifiedBy>DELL</cp:lastModifiedBy>
  <cp:revision>39</cp:revision>
  <dcterms:created xsi:type="dcterms:W3CDTF">2021-09-19T12:53:31Z</dcterms:created>
  <dcterms:modified xsi:type="dcterms:W3CDTF">2021-09-20T09:31:30Z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