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783" r:id="rId2"/>
    <p:sldMasterId id="2147483809" r:id="rId3"/>
    <p:sldMasterId id="2147483848" r:id="rId4"/>
    <p:sldMasterId id="2147483887" r:id="rId5"/>
    <p:sldMasterId id="2147483924" r:id="rId6"/>
    <p:sldMasterId id="2147483936" r:id="rId7"/>
    <p:sldMasterId id="2147483948" r:id="rId8"/>
    <p:sldMasterId id="2147483960" r:id="rId9"/>
    <p:sldMasterId id="2147483972" r:id="rId10"/>
    <p:sldMasterId id="2147483984" r:id="rId11"/>
    <p:sldMasterId id="2147483996" r:id="rId12"/>
    <p:sldMasterId id="2147484000" r:id="rId13"/>
    <p:sldMasterId id="2147484004" r:id="rId14"/>
    <p:sldMasterId id="2147484016" r:id="rId15"/>
    <p:sldMasterId id="2147484028" r:id="rId16"/>
    <p:sldMasterId id="2147484040" r:id="rId17"/>
    <p:sldMasterId id="2147484052" r:id="rId18"/>
    <p:sldMasterId id="2147484058" r:id="rId19"/>
    <p:sldMasterId id="2147484064" r:id="rId20"/>
    <p:sldMasterId id="2147484070" r:id="rId21"/>
    <p:sldMasterId id="2147484076" r:id="rId22"/>
    <p:sldMasterId id="2147484082" r:id="rId23"/>
    <p:sldMasterId id="2147484088" r:id="rId24"/>
    <p:sldMasterId id="2147484094" r:id="rId25"/>
    <p:sldMasterId id="2147484100" r:id="rId26"/>
  </p:sldMasterIdLst>
  <p:notesMasterIdLst>
    <p:notesMasterId r:id="rId75"/>
  </p:notesMasterIdLst>
  <p:sldIdLst>
    <p:sldId id="288" r:id="rId27"/>
    <p:sldId id="330" r:id="rId28"/>
    <p:sldId id="365" r:id="rId29"/>
    <p:sldId id="366" r:id="rId30"/>
    <p:sldId id="367" r:id="rId31"/>
    <p:sldId id="368" r:id="rId32"/>
    <p:sldId id="369" r:id="rId33"/>
    <p:sldId id="370" r:id="rId34"/>
    <p:sldId id="371" r:id="rId35"/>
    <p:sldId id="372" r:id="rId36"/>
    <p:sldId id="331" r:id="rId37"/>
    <p:sldId id="333" r:id="rId38"/>
    <p:sldId id="334" r:id="rId39"/>
    <p:sldId id="373" r:id="rId40"/>
    <p:sldId id="374" r:id="rId41"/>
    <p:sldId id="375" r:id="rId42"/>
    <p:sldId id="376" r:id="rId43"/>
    <p:sldId id="377" r:id="rId44"/>
    <p:sldId id="378" r:id="rId45"/>
    <p:sldId id="379" r:id="rId46"/>
    <p:sldId id="380" r:id="rId47"/>
    <p:sldId id="340" r:id="rId48"/>
    <p:sldId id="342" r:id="rId49"/>
    <p:sldId id="381" r:id="rId50"/>
    <p:sldId id="343" r:id="rId51"/>
    <p:sldId id="345" r:id="rId52"/>
    <p:sldId id="382" r:id="rId53"/>
    <p:sldId id="383" r:id="rId54"/>
    <p:sldId id="384" r:id="rId55"/>
    <p:sldId id="385" r:id="rId56"/>
    <p:sldId id="347" r:id="rId57"/>
    <p:sldId id="348" r:id="rId58"/>
    <p:sldId id="386" r:id="rId59"/>
    <p:sldId id="321" r:id="rId60"/>
    <p:sldId id="352" r:id="rId61"/>
    <p:sldId id="353" r:id="rId62"/>
    <p:sldId id="354" r:id="rId63"/>
    <p:sldId id="355" r:id="rId64"/>
    <p:sldId id="356" r:id="rId65"/>
    <p:sldId id="357" r:id="rId66"/>
    <p:sldId id="359" r:id="rId67"/>
    <p:sldId id="360" r:id="rId68"/>
    <p:sldId id="361" r:id="rId69"/>
    <p:sldId id="349" r:id="rId70"/>
    <p:sldId id="273" r:id="rId71"/>
    <p:sldId id="363" r:id="rId72"/>
    <p:sldId id="387" r:id="rId73"/>
    <p:sldId id="314" r:id="rId7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735"/>
  </p:normalViewPr>
  <p:slideViewPr>
    <p:cSldViewPr snapToGrid="0" snapToObjects="1">
      <p:cViewPr varScale="1">
        <p:scale>
          <a:sx n="89" d="100"/>
          <a:sy n="89" d="100"/>
        </p:scale>
        <p:origin x="4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0AE8-0971-634A-B6F1-5AA790903FFF}" type="datetimeFigureOut">
              <a:rPr lang="x-none" smtClean="0"/>
              <a:t>12/26/2022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A3EB-AD35-A94C-BB2A-D2A3968893D7}" type="slidenum">
              <a:rPr lang="x-none" smtClean="0"/>
              <a:t>‹#›</a:t>
            </a:fld>
            <a:endParaRPr lang="x-none"/>
          </a:p>
        </p:txBody>
      </p:sp>
    </p:spTree>
    <p:extLst>
      <p:ext uri="{BB962C8B-B14F-4D97-AF65-F5344CB8AC3E}">
        <p14:creationId xmlns:p14="http://schemas.microsoft.com/office/powerpoint/2010/main" val="208821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10</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xfrm>
            <a:off x="685800" y="1143000"/>
            <a:ext cx="5486400" cy="3086100"/>
          </a:xfrm>
          <a:ln/>
        </p:spPr>
      </p:sp>
      <p:sp>
        <p:nvSpPr>
          <p:cNvPr id="21507" name="文本占位符 2150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11</a:t>
            </a:fld>
            <a:endParaRPr lang="zh-CN" altLang="en-US" dirty="0">
              <a:solidFill>
                <a:prstClr val="black"/>
              </a:solidFill>
              <a:ea typeface="宋体"/>
            </a:endParaRPr>
          </a:p>
        </p:txBody>
      </p:sp>
    </p:spTree>
    <p:extLst>
      <p:ext uri="{BB962C8B-B14F-4D97-AF65-F5344CB8AC3E}">
        <p14:creationId xmlns:p14="http://schemas.microsoft.com/office/powerpoint/2010/main" val="371923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945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3190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52824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799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415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3437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4114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31</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050370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44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46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859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5</a:t>
            </a:fld>
            <a:endParaRPr lang="x-none">
              <a:solidFill>
                <a:prstClr val="black"/>
              </a:solidFill>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6</a:t>
            </a:fld>
            <a:endParaRPr lang="x-none">
              <a:solidFill>
                <a:prstClr val="black"/>
              </a:solidFill>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Thủ đô</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7</a:t>
            </a:fld>
            <a:endParaRPr lang="x-none">
              <a:solidFill>
                <a:prstClr val="black"/>
              </a:solidFill>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8</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9</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18.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19.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0.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0.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3.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4.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5.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6.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12/26/2022</a:t>
            </a:fld>
            <a:endParaRPr lang="en-US" dirty="0"/>
          </a:p>
        </p:txBody>
      </p:sp>
      <p:sp>
        <p:nvSpPr>
          <p:cNvPr id="5" name="Footer Placeholder 4">
            <a:extLst>
              <a:ext uri="{FF2B5EF4-FFF2-40B4-BE49-F238E27FC236}">
                <a16:creationId xmlns=""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938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F3D53202-92A9-45A3-B812-777DB9578B44}"/>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12/26/2022</a:t>
            </a:fld>
            <a:endParaRPr lang="en-US" dirty="0"/>
          </a:p>
        </p:txBody>
      </p:sp>
      <p:sp>
        <p:nvSpPr>
          <p:cNvPr id="5" name="Footer Placeholder 4">
            <a:extLst>
              <a:ext uri="{FF2B5EF4-FFF2-40B4-BE49-F238E27FC236}">
                <a16:creationId xmlns=""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6235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4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35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68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960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212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826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149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201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473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7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12/26/2022</a:t>
            </a:fld>
            <a:endParaRPr lang="en-US" dirty="0"/>
          </a:p>
        </p:txBody>
      </p:sp>
      <p:sp>
        <p:nvSpPr>
          <p:cNvPr id="5" name="Footer Placeholder 4">
            <a:extLst>
              <a:ext uri="{FF2B5EF4-FFF2-40B4-BE49-F238E27FC236}">
                <a16:creationId xmlns=""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393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098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0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26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94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66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580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56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630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29805"/>
      </p:ext>
    </p:extLst>
  </p:cSld>
  <p:clrMapOvr>
    <a:masterClrMapping/>
  </p:clrMapOvr>
  <p:transition spd="slow">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81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94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181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69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756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25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84850"/>
      </p:ext>
    </p:extLst>
  </p:cSld>
  <p:clrMapOvr>
    <a:masterClrMapping/>
  </p:clrMapOvr>
  <p:transition spd="slow" advClick="0" advTm="3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605035316"/>
      </p:ext>
    </p:extLst>
  </p:cSld>
  <p:clrMapOvr>
    <a:masterClrMapping/>
  </p:clrMapOvr>
  <p:transition spd="slow" advClick="0" advTm="3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046443"/>
      </p:ext>
    </p:extLst>
  </p:cSld>
  <p:clrMapOvr>
    <a:masterClrMapping/>
  </p:clrMapOvr>
  <p:transition spd="slow" advClick="0" advTm="3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201688"/>
      </p:ext>
    </p:extLst>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296392"/>
      </p:ext>
    </p:extLst>
  </p:cSld>
  <p:clrMapOvr>
    <a:masterClrMapping/>
  </p:clrMapOvr>
  <p:transition spd="slow">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355309117"/>
      </p:ext>
    </p:extLst>
  </p:cSld>
  <p:clrMapOvr>
    <a:masterClrMapping/>
  </p:clrMapOvr>
  <p:transition spd="slow" advClick="0" advTm="3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6788"/>
      </p:ext>
    </p:extLst>
  </p:cSld>
  <p:clrMapOvr>
    <a:masterClrMapping/>
  </p:clrMapOvr>
  <p:transition spd="slow" advClick="0" advTm="3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05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818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7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766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360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759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70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2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69715"/>
      </p:ext>
    </p:extLst>
  </p:cSld>
  <p:clrMapOvr>
    <a:masterClrMapping/>
  </p:clrMapOvr>
  <p:transition spd="slow">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63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50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13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1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46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88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107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715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53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97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18939"/>
      </p:ext>
    </p:extLst>
  </p:cSld>
  <p:clrMapOvr>
    <a:masterClrMapping/>
  </p:clrMapOvr>
  <p:transition spd="slow">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223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881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148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712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654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419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823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557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389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5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046076"/>
      </p:ext>
    </p:extLst>
  </p:cSld>
  <p:clrMapOvr>
    <a:masterClrMapping/>
  </p:clrMapOvr>
  <p:transition spd="slow">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45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423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46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83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95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60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805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995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264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4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988500"/>
      </p:ext>
    </p:extLst>
  </p:cSld>
  <p:clrMapOvr>
    <a:masterClrMapping/>
  </p:clrMapOvr>
  <p:transition spd="slow">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4347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616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44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926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488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972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487299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737392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528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22041"/>
      </p:ext>
    </p:extLst>
  </p:cSld>
  <p:clrMapOvr>
    <a:masterClrMapping/>
  </p:clrMapOvr>
  <p:transition spd="slow">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279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627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687183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106826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3865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50670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927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82860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81657092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588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9981"/>
      </p:ext>
    </p:extLst>
  </p:cSld>
  <p:clrMapOvr>
    <a:masterClrMapping/>
  </p:clrMapOvr>
  <p:transition spd="slow">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206428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7459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53939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4525021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347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00151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770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7039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701763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9336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C9B14AC8-25A5-4D7F-BF23-CB20AA2ECF50}"/>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12/26/2022</a:t>
            </a:fld>
            <a:endParaRPr lang="en-US" dirty="0"/>
          </a:p>
        </p:txBody>
      </p:sp>
      <p:sp>
        <p:nvSpPr>
          <p:cNvPr id="5" name="Footer Placeholder 4">
            <a:extLst>
              <a:ext uri="{FF2B5EF4-FFF2-40B4-BE49-F238E27FC236}">
                <a16:creationId xmlns=""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909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41445"/>
      </p:ext>
    </p:extLst>
  </p:cSld>
  <p:clrMapOvr>
    <a:masterClrMapping/>
  </p:clrMapOvr>
  <p:transition spd="slow">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6407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486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91962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04561830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949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22873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068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8097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4373972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6705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455943"/>
      </p:ext>
    </p:extLst>
  </p:cSld>
  <p:clrMapOvr>
    <a:masterClrMapping/>
  </p:clrMapOvr>
  <p:transition spd="slow">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88604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0899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906262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20649996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7136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987829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801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5789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3531332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073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15270"/>
      </p:ext>
    </p:extLst>
  </p:cSld>
  <p:clrMapOvr>
    <a:masterClrMapping/>
  </p:clrMapOvr>
  <p:transition spd="slow">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30100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87"/>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817"/>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885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51743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2319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6123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9343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12/26/2022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38593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12/26/2022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913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grpSp>
        <p:nvGrpSpPr>
          <p:cNvPr id="7" name="Graphic 185">
            <a:extLst>
              <a:ext uri="{FF2B5EF4-FFF2-40B4-BE49-F238E27FC236}">
                <a16:creationId xmlns=""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12/26/2022</a:t>
            </a:fld>
            <a:endParaRPr lang="en-US" dirty="0"/>
          </a:p>
        </p:txBody>
      </p:sp>
      <p:sp>
        <p:nvSpPr>
          <p:cNvPr id="5" name="Footer Placeholder 4">
            <a:extLst>
              <a:ext uri="{FF2B5EF4-FFF2-40B4-BE49-F238E27FC236}">
                <a16:creationId xmlns=""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798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12/26/2022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123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597237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0151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0678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34944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9593252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113756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74648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80918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3462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12/26/2022</a:t>
            </a:fld>
            <a:endParaRPr lang="en-US" dirty="0"/>
          </a:p>
        </p:txBody>
      </p:sp>
      <p:sp>
        <p:nvSpPr>
          <p:cNvPr id="6" name="Footer Placeholder 5">
            <a:extLst>
              <a:ext uri="{FF2B5EF4-FFF2-40B4-BE49-F238E27FC236}">
                <a16:creationId xmlns=""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1072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12/26/2022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9033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12/26/2022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87884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12/26/2022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361025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4919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80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55023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3738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499537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740310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4450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12/26/2022</a:t>
            </a:fld>
            <a:endParaRPr lang="en-US" dirty="0"/>
          </a:p>
        </p:txBody>
      </p:sp>
      <p:sp>
        <p:nvSpPr>
          <p:cNvPr id="8" name="Footer Placeholder 7">
            <a:extLst>
              <a:ext uri="{FF2B5EF4-FFF2-40B4-BE49-F238E27FC236}">
                <a16:creationId xmlns=""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834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673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7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12/26/2022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28750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12/26/2022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0920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12/26/2022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51892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111645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12/26/2022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49057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00598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13855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3394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12/26/2022</a:t>
            </a:fld>
            <a:endParaRPr lang="en-US" dirty="0"/>
          </a:p>
        </p:txBody>
      </p:sp>
      <p:sp>
        <p:nvSpPr>
          <p:cNvPr id="4" name="Footer Placeholder 3">
            <a:extLst>
              <a:ext uri="{FF2B5EF4-FFF2-40B4-BE49-F238E27FC236}">
                <a16:creationId xmlns=""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5998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9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22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76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13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72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70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77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57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09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9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12/26/2022</a:t>
            </a:fld>
            <a:endParaRPr lang="en-US" dirty="0"/>
          </a:p>
        </p:txBody>
      </p:sp>
      <p:sp>
        <p:nvSpPr>
          <p:cNvPr id="3" name="Footer Placeholder 2">
            <a:extLst>
              <a:ext uri="{FF2B5EF4-FFF2-40B4-BE49-F238E27FC236}">
                <a16:creationId xmlns=""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608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60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3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9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53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88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92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37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88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40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 name="Graphic 185">
            <a:extLst>
              <a:ext uri="{FF2B5EF4-FFF2-40B4-BE49-F238E27FC236}">
                <a16:creationId xmlns=""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12/26/2022</a:t>
            </a:fld>
            <a:endParaRPr lang="en-US"/>
          </a:p>
        </p:txBody>
      </p:sp>
      <p:sp>
        <p:nvSpPr>
          <p:cNvPr id="6" name="Footer Placeholder 5">
            <a:extLst>
              <a:ext uri="{FF2B5EF4-FFF2-40B4-BE49-F238E27FC236}">
                <a16:creationId xmlns=""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3936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19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19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56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69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09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66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069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43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70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10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 name="Graphic 185">
            <a:extLst>
              <a:ext uri="{FF2B5EF4-FFF2-40B4-BE49-F238E27FC236}">
                <a16:creationId xmlns=""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12/26/2022</a:t>
            </a:fld>
            <a:endParaRPr lang="en-US" dirty="0"/>
          </a:p>
        </p:txBody>
      </p:sp>
      <p:sp>
        <p:nvSpPr>
          <p:cNvPr id="6" name="Footer Placeholder 5">
            <a:extLst>
              <a:ext uri="{FF2B5EF4-FFF2-40B4-BE49-F238E27FC236}">
                <a16:creationId xmlns=""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843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470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807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85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43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272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51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51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38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4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7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theme" Target="../theme/theme18.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theme" Target="../theme/theme19.xml"/><Relationship Id="rId5" Type="http://schemas.openxmlformats.org/officeDocument/2006/relationships/slideLayout" Target="../slideLayouts/slideLayout185.xml"/><Relationship Id="rId4"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8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theme" Target="../theme/theme20.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theme" Target="../theme/theme21.xml"/><Relationship Id="rId5" Type="http://schemas.openxmlformats.org/officeDocument/2006/relationships/slideLayout" Target="../slideLayouts/slideLayout195.xml"/><Relationship Id="rId4" Type="http://schemas.openxmlformats.org/officeDocument/2006/relationships/slideLayout" Target="../slideLayouts/slideLayout194.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heme" Target="../theme/theme22.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theme" Target="../theme/theme23.xml"/><Relationship Id="rId5" Type="http://schemas.openxmlformats.org/officeDocument/2006/relationships/slideLayout" Target="../slideLayouts/slideLayout205.xml"/><Relationship Id="rId4" Type="http://schemas.openxmlformats.org/officeDocument/2006/relationships/slideLayout" Target="../slideLayouts/slideLayout20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0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theme" Target="../theme/theme24.xml"/><Relationship Id="rId5" Type="http://schemas.openxmlformats.org/officeDocument/2006/relationships/slideLayout" Target="../slideLayouts/slideLayout210.xml"/><Relationship Id="rId4" Type="http://schemas.openxmlformats.org/officeDocument/2006/relationships/slideLayout" Target="../slideLayouts/slideLayout209.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theme" Target="../theme/theme25.xml"/><Relationship Id="rId5" Type="http://schemas.openxmlformats.org/officeDocument/2006/relationships/slideLayout" Target="../slideLayouts/slideLayout215.xml"/><Relationship Id="rId4" Type="http://schemas.openxmlformats.org/officeDocument/2006/relationships/slideLayout" Target="../slideLayouts/slideLayout214.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1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theme" Target="../theme/theme26.xml"/><Relationship Id="rId5" Type="http://schemas.openxmlformats.org/officeDocument/2006/relationships/slideLayout" Target="../slideLayouts/slideLayout220.xml"/><Relationship Id="rId4"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12/26/2022</a:t>
            </a:fld>
            <a:endParaRPr lang="en-US" dirty="0"/>
          </a:p>
        </p:txBody>
      </p:sp>
      <p:sp>
        <p:nvSpPr>
          <p:cNvPr id="5" name="Footer Placeholder 4">
            <a:extLst>
              <a:ext uri="{FF2B5EF4-FFF2-40B4-BE49-F238E27FC236}">
                <a16:creationId xmlns=""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3818463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89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99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2022/12/26</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40598909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2022/12/26</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5791580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5015879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31097262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42169755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12/26/2022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07409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5110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5570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9627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96365"/>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10442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1966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522450"/>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178450"/>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53171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90451"/>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4704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22165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12/26/2022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07860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5809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31130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301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79660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5.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54.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6.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54.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72.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83.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94.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5.wav"/><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0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audio" Target="../media/audio4.wav"/><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slide" Target="slide5.xml"/><Relationship Id="rId12" Type="http://schemas.openxmlformats.org/officeDocument/2006/relationships/slide" Target="slide10.xml"/><Relationship Id="rId2" Type="http://schemas.microsoft.com/office/2007/relationships/media" Target="../media/media1.wav"/><Relationship Id="rId1" Type="http://schemas.openxmlformats.org/officeDocument/2006/relationships/themeOverride" Target="../theme/themeOverride2.xml"/><Relationship Id="rId6" Type="http://schemas.openxmlformats.org/officeDocument/2006/relationships/image" Target="../media/image44.png"/><Relationship Id="rId11" Type="http://schemas.openxmlformats.org/officeDocument/2006/relationships/slide" Target="slide9.xml"/><Relationship Id="rId5" Type="http://schemas.openxmlformats.org/officeDocument/2006/relationships/notesSlide" Target="../notesSlides/notesSlide4.xml"/><Relationship Id="rId10" Type="http://schemas.openxmlformats.org/officeDocument/2006/relationships/slide" Target="slide8.xml"/><Relationship Id="rId4" Type="http://schemas.openxmlformats.org/officeDocument/2006/relationships/slideLayout" Target="../slideLayouts/slideLayout129.xml"/><Relationship Id="rId9" Type="http://schemas.openxmlformats.org/officeDocument/2006/relationships/slide" Target="slide7.xml"/><Relationship Id="rId14" Type="http://schemas.openxmlformats.org/officeDocument/2006/relationships/slide" Target="slide11.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11" Type="http://schemas.openxmlformats.org/officeDocument/2006/relationships/slide" Target="slide44.xml"/><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83.xml"/><Relationship Id="rId6" Type="http://schemas.openxmlformats.org/officeDocument/2006/relationships/image" Target="../media/image80.png"/><Relationship Id="rId11" Type="http://schemas.openxmlformats.org/officeDocument/2006/relationships/slide" Target="slide44.xml"/><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47.png"/><Relationship Id="rId11" Type="http://schemas.openxmlformats.org/officeDocument/2006/relationships/slide" Target="slide4.xml"/><Relationship Id="rId5" Type="http://schemas.microsoft.com/office/2007/relationships/hdphoto" Target="../media/hdphoto3.wdp"/><Relationship Id="rId10" Type="http://schemas.openxmlformats.org/officeDocument/2006/relationships/slide" Target="slide22.xml"/><Relationship Id="rId4" Type="http://schemas.openxmlformats.org/officeDocument/2006/relationships/image" Target="../media/image46.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4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54.xml"/><Relationship Id="rId6" Type="http://schemas.openxmlformats.org/officeDocument/2006/relationships/image" Target="../media/image47.png"/><Relationship Id="rId5" Type="http://schemas.microsoft.com/office/2007/relationships/hdphoto" Target="../media/hdphoto3.wdp"/><Relationship Id="rId10" Type="http://schemas.openxmlformats.org/officeDocument/2006/relationships/slide" Target="slide4.xml"/><Relationship Id="rId4" Type="http://schemas.openxmlformats.org/officeDocument/2006/relationships/image" Target="../media/image46.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59365" y="2350043"/>
            <a:ext cx="10629769" cy="1107996"/>
          </a:xfrm>
          <a:prstGeom prst="rect">
            <a:avLst/>
          </a:prstGeom>
          <a:noFill/>
        </p:spPr>
        <p:txBody>
          <a:bodyPr wrap="none" rtlCol="0">
            <a:spAutoFit/>
          </a:bodyPr>
          <a:lstStyle/>
          <a:p>
            <a:r>
              <a:rPr lang="vi-VN" altLang="zh-CN"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2192821" y="1643112"/>
            <a:ext cx="1248290" cy="461665"/>
          </a:xfrm>
          <a:prstGeom prst="rect">
            <a:avLst/>
          </a:prstGeom>
          <a:noFill/>
        </p:spPr>
        <p:txBody>
          <a:bodyPr wrap="none" rtlCol="0">
            <a:spAutoFit/>
          </a:bodyPr>
          <a:lstStyle/>
          <a:p>
            <a:r>
              <a:rPr lang="en-US" altLang="zh-CN" sz="2400" b="1" u="sng">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TIẾT </a:t>
            </a:r>
            <a:r>
              <a:rPr lang="en-US" altLang="zh-CN" sz="2400" b="1" u="sng"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8:</a:t>
            </a:r>
            <a:endParaRPr lang="en-US" altLang="zh-CN" sz="2400" b="1" u="sng"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2192821" y="3738099"/>
            <a:ext cx="7072504" cy="461665"/>
          </a:xfrm>
          <a:prstGeom prst="rect">
            <a:avLst/>
          </a:prstGeom>
          <a:noFill/>
        </p:spPr>
        <p:txBody>
          <a:bodyPr wrap="square" rtlCol="0">
            <a:spAutoFit/>
          </a:bodyPr>
          <a:lstStyle/>
          <a:p>
            <a:r>
              <a:rPr lang="vi-VN"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GIÁO VIÊN: …</a:t>
            </a:r>
            <a:endParaRPr lang="en-US"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3500"/>
                            </p:stCondLst>
                            <p:childTnLst>
                              <p:par>
                                <p:cTn id="24" presetID="10" presetClass="entr" presetSubtype="0" fill="hold" grpId="0" nodeType="afterEffect">
                                  <p:stCondLst>
                                    <p:cond delay="0"/>
                                  </p:stCondLst>
                                  <p:iterate type="lt">
                                    <p:tmPct val="14000"/>
                                  </p:iterate>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12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1751723"/>
            <a:ext cx="11711440" cy="28881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6</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còn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gọi </a:t>
            </a:r>
            <a:r>
              <a:rPr lang="vi-VN" sz="4000" b="1" dirty="0">
                <a:solidFill>
                  <a:prstClr val="black"/>
                </a:solidFill>
                <a:latin typeface="Times New Roman" pitchFamily="18" charset="0"/>
                <a:cs typeface="Times New Roman" pitchFamily="18" charset="0"/>
              </a:rPr>
              <a:t>tên các sự vật, hoặc hiện tượng này bằng tên sự vật, hiện tượng khác có nét tương đồng với nhau có tác dụng nhằm tăng sức gợi hình, gợi cảm.</a:t>
            </a:r>
            <a:r>
              <a:rPr lang="en-US" sz="4000" b="1" dirty="0" smtClean="0">
                <a:solidFill>
                  <a:prstClr val="black"/>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Tree>
    <p:extLst>
      <p:ext uri="{BB962C8B-B14F-4D97-AF65-F5344CB8AC3E}">
        <p14:creationId xmlns:p14="http://schemas.microsoft.com/office/powerpoint/2010/main" val="2374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9" y="5782596"/>
            <a:ext cx="12143107" cy="1075404"/>
          </a:xfrm>
          <a:prstGeom prst="rect">
            <a:avLst/>
          </a:prstGeom>
          <a:noFill/>
          <a:ln w="9525">
            <a:noFill/>
          </a:ln>
        </p:spPr>
      </p:pic>
      <p:pic>
        <p:nvPicPr>
          <p:cNvPr id="6149" name="图片 6148" descr="17"/>
          <p:cNvPicPr>
            <a:picLocks noChangeAspect="1"/>
          </p:cNvPicPr>
          <p:nvPr/>
        </p:nvPicPr>
        <p:blipFill>
          <a:blip r:embed="rId4"/>
          <a:stretch>
            <a:fillRect/>
          </a:stretch>
        </p:blipFill>
        <p:spPr>
          <a:xfrm>
            <a:off x="3355321" y="457200"/>
            <a:ext cx="8317097" cy="6308886"/>
          </a:xfrm>
          <a:prstGeom prst="rect">
            <a:avLst/>
          </a:prstGeom>
          <a:noFill/>
          <a:ln w="9525">
            <a:noFill/>
          </a:ln>
        </p:spPr>
      </p:pic>
      <p:pic>
        <p:nvPicPr>
          <p:cNvPr id="6153" name="图片 6152" descr="1-37"/>
          <p:cNvPicPr>
            <a:picLocks noChangeAspect="1"/>
          </p:cNvPicPr>
          <p:nvPr/>
        </p:nvPicPr>
        <p:blipFill>
          <a:blip r:embed="rId5"/>
          <a:stretch>
            <a:fillRect/>
          </a:stretch>
        </p:blipFill>
        <p:spPr>
          <a:xfrm>
            <a:off x="24447" y="2314044"/>
            <a:ext cx="4059192" cy="4544043"/>
          </a:xfrm>
          <a:prstGeom prst="rect">
            <a:avLst/>
          </a:prstGeom>
          <a:noFill/>
          <a:ln w="9525">
            <a:noFill/>
          </a:ln>
        </p:spPr>
      </p:pic>
      <p:sp>
        <p:nvSpPr>
          <p:cNvPr id="7" name="TextBox 6">
            <a:extLst>
              <a:ext uri="{FF2B5EF4-FFF2-40B4-BE49-F238E27FC236}">
                <a16:creationId xmlns="" xmlns:a16="http://schemas.microsoft.com/office/drawing/2014/main" id="{4639E6A2-02CE-4451-8F0C-C925452955DC}"/>
              </a:ext>
            </a:extLst>
          </p:cNvPr>
          <p:cNvSpPr txBox="1"/>
          <p:nvPr/>
        </p:nvSpPr>
        <p:spPr>
          <a:xfrm flipH="1">
            <a:off x="3893674" y="1600243"/>
            <a:ext cx="7041563" cy="2236510"/>
          </a:xfrm>
          <a:prstGeom prst="rect">
            <a:avLst/>
          </a:prstGeom>
          <a:noFill/>
        </p:spPr>
        <p:txBody>
          <a:bodyPr wrap="square" rtlCol="0">
            <a:spAutoFit/>
          </a:bodyPr>
          <a:lstStyle/>
          <a:p>
            <a:pPr lvl="0" algn="ctr">
              <a:lnSpc>
                <a:spcPct val="150000"/>
              </a:lnSpc>
              <a:spcAft>
                <a:spcPts val="800"/>
              </a:spcAft>
              <a:tabLst>
                <a:tab pos="270510" algn="l"/>
              </a:tabLst>
            </a:pPr>
            <a:r>
              <a:rPr lang="de-DE" sz="2800" b="1" i="1" dirty="0">
                <a:solidFill>
                  <a:srgbClr val="FF0000"/>
                </a:solidFill>
                <a:latin typeface="Times New Roman" pitchFamily="18" charset="0"/>
                <a:ea typeface="Calibri"/>
                <a:cs typeface="Times New Roman" pitchFamily="18" charset="0"/>
              </a:rPr>
              <a:t>Bàn tay </a:t>
            </a:r>
            <a:r>
              <a:rPr lang="de-DE" sz="2800" b="1" i="1" dirty="0">
                <a:solidFill>
                  <a:prstClr val="black"/>
                </a:solidFill>
                <a:latin typeface="Times New Roman" pitchFamily="18" charset="0"/>
                <a:ea typeface="Calibri"/>
                <a:cs typeface="Times New Roman" pitchFamily="18" charset="0"/>
              </a:rPr>
              <a:t>ta làm nên tất cả</a:t>
            </a:r>
            <a:endParaRPr lang="en-US" sz="2800" b="1" dirty="0">
              <a:solidFill>
                <a:prstClr val="black"/>
              </a:solidFill>
              <a:latin typeface="Times New Roman" pitchFamily="18" charset="0"/>
              <a:ea typeface="Calibri"/>
              <a:cs typeface="Times New Roman" pitchFamily="18" charset="0"/>
            </a:endParaRPr>
          </a:p>
          <a:p>
            <a:pPr lvl="0" algn="ctr">
              <a:lnSpc>
                <a:spcPct val="150000"/>
              </a:lnSpc>
              <a:spcAft>
                <a:spcPts val="800"/>
              </a:spcAft>
              <a:tabLst>
                <a:tab pos="270510" algn="l"/>
              </a:tabLst>
            </a:pPr>
            <a:r>
              <a:rPr lang="de-DE" sz="2800" b="1" i="1" dirty="0">
                <a:solidFill>
                  <a:prstClr val="black"/>
                </a:solidFill>
                <a:latin typeface="Times New Roman" pitchFamily="18" charset="0"/>
                <a:ea typeface="Calibri"/>
                <a:cs typeface="Times New Roman" pitchFamily="18" charset="0"/>
              </a:rPr>
              <a:t>Có sức người sỏi đá cũng thành cơm</a:t>
            </a:r>
            <a:endParaRPr lang="en-US" sz="2800" b="1" dirty="0">
              <a:solidFill>
                <a:prstClr val="black"/>
              </a:solidFill>
              <a:latin typeface="Times New Roman" pitchFamily="18" charset="0"/>
              <a:ea typeface="Calibri"/>
              <a:cs typeface="Times New Roman" pitchFamily="18" charset="0"/>
            </a:endParaRPr>
          </a:p>
          <a:p>
            <a:pPr lvl="0" algn="r">
              <a:lnSpc>
                <a:spcPct val="150000"/>
              </a:lnSpc>
              <a:spcAft>
                <a:spcPts val="800"/>
              </a:spcAft>
              <a:tabLst>
                <a:tab pos="270510" algn="l"/>
              </a:tabLst>
            </a:pPr>
            <a:r>
              <a:rPr lang="en-US" sz="2800" b="1" dirty="0">
                <a:solidFill>
                  <a:prstClr val="black"/>
                </a:solidFill>
                <a:latin typeface="Times New Roman" pitchFamily="18" charset="0"/>
                <a:ea typeface="Calibri"/>
                <a:cs typeface="Times New Roman" pitchFamily="18" charset="0"/>
              </a:rPr>
              <a:t>(</a:t>
            </a:r>
            <a:r>
              <a:rPr lang="en-US" sz="2800" b="1" i="1" dirty="0" err="1">
                <a:solidFill>
                  <a:prstClr val="black"/>
                </a:solidFill>
                <a:latin typeface="Times New Roman" pitchFamily="18" charset="0"/>
                <a:ea typeface="Calibri"/>
                <a:cs typeface="Times New Roman" pitchFamily="18" charset="0"/>
              </a:rPr>
              <a:t>Bài</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ca</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vỡ</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đất</a:t>
            </a:r>
            <a:r>
              <a:rPr lang="en-US" sz="2800" b="1" dirty="0">
                <a:solidFill>
                  <a:prstClr val="black"/>
                </a:solidFill>
                <a:latin typeface="Times New Roman" pitchFamily="18" charset="0"/>
                <a:ea typeface="Calibri"/>
                <a:cs typeface="Times New Roman" pitchFamily="18" charset="0"/>
              </a:rPr>
              <a:t> – </a:t>
            </a:r>
            <a:r>
              <a:rPr lang="en-US" sz="2800" b="1" dirty="0" err="1">
                <a:solidFill>
                  <a:prstClr val="black"/>
                </a:solidFill>
                <a:latin typeface="Times New Roman" pitchFamily="18" charset="0"/>
                <a:ea typeface="Calibri"/>
                <a:cs typeface="Times New Roman" pitchFamily="18" charset="0"/>
              </a:rPr>
              <a:t>Hoàng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Trung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Thông</a:t>
            </a:r>
            <a:r>
              <a:rPr lang="en-US" sz="2800" b="1" dirty="0">
                <a:solidFill>
                  <a:prstClr val="black"/>
                </a:solidFill>
                <a:latin typeface="Times New Roman" pitchFamily="18" charset="0"/>
                <a:ea typeface="Calibri"/>
                <a:cs typeface="Times New Roman" pitchFamily="18" charset="0"/>
              </a:rPr>
              <a:t>)</a:t>
            </a:r>
          </a:p>
        </p:txBody>
      </p:sp>
      <p:pic>
        <p:nvPicPr>
          <p:cNvPr id="3" name="Picture 2">
            <a:extLst>
              <a:ext uri="{FF2B5EF4-FFF2-40B4-BE49-F238E27FC236}">
                <a16:creationId xmlns="" xmlns:a16="http://schemas.microsoft.com/office/drawing/2014/main" id="{511140B3-4FAF-43E3-9E33-5E4CF2DA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042" y="3611643"/>
            <a:ext cx="609607" cy="609606"/>
          </a:xfrm>
          <a:prstGeom prst="rect">
            <a:avLst/>
          </a:prstGeom>
        </p:spPr>
      </p:pic>
      <p:sp>
        <p:nvSpPr>
          <p:cNvPr id="2" name="Cloud Callout 1"/>
          <p:cNvSpPr/>
          <p:nvPr/>
        </p:nvSpPr>
        <p:spPr>
          <a:xfrm>
            <a:off x="2528513" y="457200"/>
            <a:ext cx="5177307" cy="3953814"/>
          </a:xfrm>
          <a:prstGeom prst="cloudCallout">
            <a:avLst>
              <a:gd name="adj1" fmla="val -81959"/>
              <a:gd name="adj2" fmla="val -10026"/>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tabLst>
                <a:tab pos="270510" algn="l"/>
              </a:tabLst>
            </a:pPr>
            <a:r>
              <a:rPr lang="en-US" sz="2800" dirty="0">
                <a:solidFill>
                  <a:srgbClr val="000000"/>
                </a:solidFill>
                <a:latin typeface="Times New Roman"/>
                <a:ea typeface="Calibri"/>
                <a:cs typeface="Times New Roman"/>
              </a:rPr>
              <a:t>Theo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bàn</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tay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trong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dòng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thơ</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thứ</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chỉ</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đối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tượng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4" name="Rounded Rectangular Callout 3"/>
          <p:cNvSpPr/>
          <p:nvPr/>
        </p:nvSpPr>
        <p:spPr>
          <a:xfrm>
            <a:off x="5396287" y="862888"/>
            <a:ext cx="4932609" cy="2266681"/>
          </a:xfrm>
          <a:prstGeom prst="wedgeRoundRectCallout">
            <a:avLst>
              <a:gd name="adj1" fmla="val 61075"/>
              <a:gd name="adj2" fmla="val 823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400" dirty="0">
                <a:solidFill>
                  <a:srgbClr val="000000"/>
                </a:solidFill>
                <a:latin typeface="Times New Roman"/>
                <a:ea typeface="Calibri"/>
              </a:rPr>
              <a:t>Từ “bàn tay” trong ví dụ trên dùng để chỉ người lao động; ở đây nhà thơ đã lấy cái bộ phận để thay thế cho cái toàn thể. Đó chính là một trong những dấu hiệu để nhận biết biện pháp tu từ hoán dụ.</a:t>
            </a:r>
            <a:endParaRPr lang="en-US" sz="24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73" y="3611643"/>
            <a:ext cx="4776883" cy="308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4189" y="3724807"/>
            <a:ext cx="5701048" cy="29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73" y="169774"/>
            <a:ext cx="4776883" cy="32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291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heel(1)">
                                      <p:cBhvr>
                                        <p:cTn id="43" dur="2000"/>
                                        <p:tgtEl>
                                          <p:spTgt spid="2050"/>
                                        </p:tgtEl>
                                      </p:cBhvr>
                                    </p:animEffect>
                                  </p:childTnLst>
                                </p:cTn>
                              </p:par>
                              <p:par>
                                <p:cTn id="44" presetID="21" presetClass="entr" presetSubtype="1"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wheel(1)">
                                      <p:cBhvr>
                                        <p:cTn id="46" dur="2000"/>
                                        <p:tgtEl>
                                          <p:spTgt spid="2052"/>
                                        </p:tgtEl>
                                      </p:cBhvr>
                                    </p:animEffect>
                                  </p:childTnLst>
                                </p:cTn>
                              </p:par>
                              <p:par>
                                <p:cTn id="47" presetID="21" presetClass="entr" presetSubtype="1" fill="hold" nodeType="with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wheel(1)">
                                      <p:cBhvr>
                                        <p:cTn id="49"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796329"/>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HÌNH THÀNH KIẾN THỨC</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252728452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0"/>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317732"/>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a:t>
            </a:r>
            <a:r>
              <a:rPr lang="en-SG" altLang="zh-CN" sz="6000" b="1" smtClean="0">
                <a:solidFill>
                  <a:srgbClr val="00B050"/>
                </a:solidFill>
                <a:latin typeface="Times New Roman" pitchFamily="18" charset="0"/>
                <a:ea typeface="华康海报体W12(P)" pitchFamily="82" charset="-122"/>
                <a:cs typeface="Times New Roman" pitchFamily="18" charset="0"/>
              </a:rPr>
              <a:t>. TÌM HIỂU TRI THỨC TIẾNG VIỆT:</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362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0001" y="3538319"/>
            <a:ext cx="7315199" cy="1392689"/>
          </a:xfrm>
          <a:prstGeom prst="rect">
            <a:avLst/>
          </a:prstGeom>
          <a:noFill/>
        </p:spPr>
        <p:txBody>
          <a:bodyPr wrap="square" rtlCol="0">
            <a:spAutoFit/>
          </a:bodyPr>
          <a:lstStyle/>
          <a:p>
            <a:pPr algn="ctr" defTabSz="1219170">
              <a:lnSpc>
                <a:spcPct val="150000"/>
              </a:lnSpc>
              <a:defRPr/>
            </a:pPr>
            <a:r>
              <a:rPr lang="en-US" altLang="zh-CN" sz="6400">
                <a:solidFill>
                  <a:srgbClr val="00B050"/>
                </a:solidFill>
                <a:latin typeface="Times New Roman" panose="02020603050405020304" pitchFamily="18" charset="0"/>
                <a:ea typeface="华康海报体W12(P)" pitchFamily="82" charset="-122"/>
                <a:cs typeface="Times New Roman" panose="02020603050405020304" pitchFamily="18" charset="0"/>
              </a:rPr>
              <a:t>1. Ẩn dụ:</a:t>
            </a:r>
            <a:endParaRPr lang="en-US" altLang="zh-CN" sz="6400" dirty="0">
              <a:solidFill>
                <a:srgbClr val="00B050"/>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15140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5842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29299" y="24130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29299" y="449072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7318785" y="-29573"/>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6899237" y="2027688"/>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6899237" y="4642285"/>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2540000" y="1193800"/>
            <a:ext cx="914400" cy="207772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2021691" y="3812540"/>
            <a:ext cx="1884680" cy="80264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2562711" y="3022600"/>
            <a:ext cx="866588" cy="24892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5803153" y="3382725"/>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Ngày ngày mặt trời đi qua trên lăng</a:t>
            </a:r>
          </a:p>
          <a:p>
            <a:pPr algn="ctr" defTabSz="1219170"/>
            <a:r>
              <a:rPr lang="en-US" sz="3200">
                <a:solidFill>
                  <a:srgbClr val="000000"/>
                </a:solidFill>
                <a:latin typeface="Times New Roman" pitchFamily="18" charset="0"/>
                <a:cs typeface="Times New Roman" pitchFamily="18" charset="0"/>
              </a:rPr>
              <a:t>Thấy một mặt trời trong lăng rất đỏ.</a:t>
            </a:r>
            <a:endParaRPr lang="en-US" sz="3200" dirty="0">
              <a:solidFill>
                <a:prstClr val="white"/>
              </a:solidFill>
              <a:latin typeface="Avenir Next LT Pro"/>
            </a:endParaRPr>
          </a:p>
        </p:txBody>
      </p:sp>
      <p:sp>
        <p:nvSpPr>
          <p:cNvPr id="13" name="Rectangle 12"/>
          <p:cNvSpPr/>
          <p:nvPr/>
        </p:nvSpPr>
        <p:spPr>
          <a:xfrm>
            <a:off x="5748169" y="1264643"/>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Người cha mái tóc bạc </a:t>
            </a:r>
          </a:p>
          <a:p>
            <a:pPr algn="ctr" defTabSz="1219170"/>
            <a:r>
              <a:rPr lang="en-US" sz="3200">
                <a:solidFill>
                  <a:srgbClr val="000000"/>
                </a:solidFill>
                <a:latin typeface="Times New Roman" pitchFamily="18" charset="0"/>
                <a:cs typeface="Times New Roman" pitchFamily="18" charset="0"/>
              </a:rPr>
              <a:t>Đốt lửa cho anh nằm</a:t>
            </a:r>
            <a:endParaRPr lang="en-US" sz="3200" dirty="0">
              <a:solidFill>
                <a:prstClr val="white"/>
              </a:solidFill>
              <a:latin typeface="Avenir Next LT Pro"/>
            </a:endParaRPr>
          </a:p>
        </p:txBody>
      </p:sp>
    </p:spTree>
    <p:extLst>
      <p:ext uri="{BB962C8B-B14F-4D97-AF65-F5344CB8AC3E}">
        <p14:creationId xmlns:p14="http://schemas.microsoft.com/office/powerpoint/2010/main" val="3377055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36232"/>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thức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55595" y="1689719"/>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54400" y="3455329"/>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 chất</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5574852" y="-11947"/>
            <a:ext cx="6604000" cy="1468120"/>
          </a:xfrm>
          <a:prstGeom prst="wedgeRoundRectCallout">
            <a:avLst>
              <a:gd name="adj1" fmla="val -63623"/>
              <a:gd name="adj2" fmla="val -10146"/>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 quả nhớ kẻ trồng cây.</a:t>
            </a:r>
          </a:p>
        </p:txBody>
      </p:sp>
      <p:cxnSp>
        <p:nvCxnSpPr>
          <p:cNvPr id="14" name="Curved Connector 13"/>
          <p:cNvCxnSpPr>
            <a:stCxn id="3" idx="3"/>
            <a:endCxn id="4" idx="1"/>
          </p:cNvCxnSpPr>
          <p:nvPr/>
        </p:nvCxnSpPr>
        <p:spPr>
          <a:xfrm flipV="1">
            <a:off x="2540000" y="573368"/>
            <a:ext cx="914400" cy="2698152"/>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a:stCxn id="3" idx="3"/>
            <a:endCxn id="6" idx="1"/>
          </p:cNvCxnSpPr>
          <p:nvPr/>
        </p:nvCxnSpPr>
        <p:spPr>
          <a:xfrm>
            <a:off x="2540000" y="3271521"/>
            <a:ext cx="914400" cy="793409"/>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2562712" y="2488656"/>
            <a:ext cx="993289" cy="782864"/>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ounded Rectangle 15"/>
          <p:cNvSpPr/>
          <p:nvPr/>
        </p:nvSpPr>
        <p:spPr>
          <a:xfrm>
            <a:off x="3414955" y="5220940"/>
            <a:ext cx="2336800" cy="1219200"/>
          </a:xfrm>
          <a:prstGeom prst="roundRect">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 đổi cảm giác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urved Connector 19"/>
          <p:cNvCxnSpPr>
            <a:stCxn id="3" idx="3"/>
            <a:endCxn id="16" idx="1"/>
          </p:cNvCxnSpPr>
          <p:nvPr/>
        </p:nvCxnSpPr>
        <p:spPr>
          <a:xfrm>
            <a:off x="2540000" y="3271521"/>
            <a:ext cx="874955" cy="2559020"/>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29" name="Rounded Rectangular Callout 28"/>
          <p:cNvSpPr/>
          <p:nvPr/>
        </p:nvSpPr>
        <p:spPr>
          <a:xfrm>
            <a:off x="5486400" y="-11947"/>
            <a:ext cx="6604000" cy="1468120"/>
          </a:xfrm>
          <a:prstGeom prst="wedgeRoundRectCallout">
            <a:avLst>
              <a:gd name="adj1" fmla="val -59931"/>
              <a:gd name="adj2" fmla="val 94393"/>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 thăm nhà Bác Làng Sen</a:t>
            </a:r>
          </a:p>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hàng râm bụt thắp lên lửa hồng.</a:t>
            </a:r>
          </a:p>
        </p:txBody>
      </p:sp>
      <p:pic>
        <p:nvPicPr>
          <p:cNvPr id="30" name="Picture 29"/>
          <p:cNvPicPr>
            <a:picLocks noChangeAspect="1"/>
          </p:cNvPicPr>
          <p:nvPr/>
        </p:nvPicPr>
        <p:blipFill>
          <a:blip r:embed="rId2"/>
          <a:stretch>
            <a:fillRect/>
          </a:stretch>
        </p:blipFill>
        <p:spPr>
          <a:xfrm>
            <a:off x="6440899" y="1989844"/>
            <a:ext cx="5080000" cy="3911600"/>
          </a:xfrm>
          <a:prstGeom prst="rect">
            <a:avLst/>
          </a:prstGeom>
        </p:spPr>
      </p:pic>
      <p:pic>
        <p:nvPicPr>
          <p:cNvPr id="31" name="Picture 30"/>
          <p:cNvPicPr>
            <a:picLocks noChangeAspect="1"/>
          </p:cNvPicPr>
          <p:nvPr/>
        </p:nvPicPr>
        <p:blipFill>
          <a:blip r:embed="rId3"/>
          <a:stretch>
            <a:fillRect/>
          </a:stretch>
        </p:blipFill>
        <p:spPr>
          <a:xfrm>
            <a:off x="6447529" y="2564695"/>
            <a:ext cx="3695700" cy="2197100"/>
          </a:xfrm>
          <a:prstGeom prst="rect">
            <a:avLst/>
          </a:prstGeom>
        </p:spPr>
      </p:pic>
      <p:pic>
        <p:nvPicPr>
          <p:cNvPr id="32" name="Picture 31"/>
          <p:cNvPicPr>
            <a:picLocks noChangeAspect="1"/>
          </p:cNvPicPr>
          <p:nvPr/>
        </p:nvPicPr>
        <p:blipFill>
          <a:blip r:embed="rId4"/>
          <a:stretch>
            <a:fillRect/>
          </a:stretch>
        </p:blipFill>
        <p:spPr>
          <a:xfrm>
            <a:off x="7821093" y="3587943"/>
            <a:ext cx="3505200" cy="2628900"/>
          </a:xfrm>
          <a:prstGeom prst="rect">
            <a:avLst/>
          </a:prstGeom>
        </p:spPr>
      </p:pic>
      <p:pic>
        <p:nvPicPr>
          <p:cNvPr id="33" name="Picture 32"/>
          <p:cNvPicPr>
            <a:picLocks noChangeAspect="1"/>
          </p:cNvPicPr>
          <p:nvPr/>
        </p:nvPicPr>
        <p:blipFill>
          <a:blip r:embed="rId5"/>
          <a:stretch>
            <a:fillRect/>
          </a:stretch>
        </p:blipFill>
        <p:spPr>
          <a:xfrm>
            <a:off x="6909915" y="2564694"/>
            <a:ext cx="4091044" cy="3835561"/>
          </a:xfrm>
          <a:prstGeom prst="rect">
            <a:avLst/>
          </a:prstGeom>
        </p:spPr>
      </p:pic>
      <p:sp>
        <p:nvSpPr>
          <p:cNvPr id="35" name="Rounded Rectangular Callout 34"/>
          <p:cNvSpPr/>
          <p:nvPr/>
        </p:nvSpPr>
        <p:spPr>
          <a:xfrm>
            <a:off x="5504217" y="-57671"/>
            <a:ext cx="6568367" cy="1717040"/>
          </a:xfrm>
          <a:prstGeom prst="wedgeRoundRectCallout">
            <a:avLst>
              <a:gd name="adj1" fmla="val -63638"/>
              <a:gd name="adj2" fmla="val 156092"/>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r>
              <a:rPr lang="vi-VN" sz="3733" i="1">
                <a:solidFill>
                  <a:srgbClr val="383838"/>
                </a:solidFill>
                <a:latin typeface="Times New Roman" panose="02020603050405020304" pitchFamily="18" charset="0"/>
                <a:cs typeface="Times New Roman" panose="02020603050405020304" pitchFamily="18" charset="0"/>
              </a:rPr>
              <a:t>“Người Cha mái tóc bạc</a:t>
            </a:r>
          </a:p>
          <a:p>
            <a:pPr algn="ctr" defTabSz="1219170"/>
            <a:r>
              <a:rPr lang="vi-VN" sz="3733" i="1">
                <a:solidFill>
                  <a:srgbClr val="383838"/>
                </a:solidFill>
                <a:latin typeface="Times New Roman" panose="02020603050405020304" pitchFamily="18" charset="0"/>
                <a:cs typeface="Times New Roman" panose="02020603050405020304" pitchFamily="18" charset="0"/>
              </a:rPr>
              <a:t>Đốt lửa cho anh nằm”</a:t>
            </a:r>
          </a:p>
        </p:txBody>
      </p:sp>
      <p:sp>
        <p:nvSpPr>
          <p:cNvPr id="36" name="Rounded Rectangular Callout 35"/>
          <p:cNvSpPr/>
          <p:nvPr/>
        </p:nvSpPr>
        <p:spPr>
          <a:xfrm>
            <a:off x="5429025" y="-36232"/>
            <a:ext cx="6718748" cy="1717040"/>
          </a:xfrm>
          <a:prstGeom prst="wedgeRoundRectCallout">
            <a:avLst>
              <a:gd name="adj1" fmla="val -52073"/>
              <a:gd name="adj2" fmla="val 281397"/>
              <a:gd name="adj3" fmla="val 16667"/>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1219170">
              <a:lnSpc>
                <a:spcPct val="107000"/>
              </a:lnSpc>
              <a:spcAft>
                <a:spcPts val="1067"/>
              </a:spcAft>
            </a:pPr>
            <a:r>
              <a:rPr lang="vi-VN"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 chài dưới làn da ngăm rám nắng</a:t>
            </a:r>
          </a:p>
          <a:p>
            <a:pPr algn="just" defTabSz="1219170">
              <a:lnSpc>
                <a:spcPct val="107000"/>
              </a:lnSpc>
              <a:spcAft>
                <a:spcPts val="1067"/>
              </a:spcAft>
            </a:pPr>
            <a:r>
              <a:rPr lang="vi-VN"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 thân hình nồng thở vị xa xăm</a:t>
            </a:r>
            <a:endPar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p:cNvPicPr>
            <a:picLocks noChangeAspect="1"/>
          </p:cNvPicPr>
          <p:nvPr/>
        </p:nvPicPr>
        <p:blipFill>
          <a:blip r:embed="rId6"/>
          <a:stretch>
            <a:fillRect/>
          </a:stretch>
        </p:blipFill>
        <p:spPr>
          <a:xfrm>
            <a:off x="7495882" y="2488657"/>
            <a:ext cx="4487404" cy="3911599"/>
          </a:xfrm>
          <a:prstGeom prst="rect">
            <a:avLst/>
          </a:prstGeom>
        </p:spPr>
      </p:pic>
    </p:spTree>
    <p:extLst>
      <p:ext uri="{BB962C8B-B14F-4D97-AF65-F5344CB8AC3E}">
        <p14:creationId xmlns:p14="http://schemas.microsoft.com/office/powerpoint/2010/main" val="1823050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par>
                                <p:cTn id="71" presetID="16" presetClass="entr" presetSubtype="21"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barn(inVertical)">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6" presetClass="entr" presetSubtype="21"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arn(inVertical)">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inVertic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barn(inVertical)">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16" grpId="0" animBg="1"/>
      <p:bldP spid="29" grpId="0" animBg="1"/>
      <p:bldP spid="29" grpId="1" animBg="1"/>
      <p:bldP spid="35" grpId="0" animBg="1"/>
      <p:bldP spid="35" grpId="1"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0001" y="3538319"/>
            <a:ext cx="7315199" cy="1569660"/>
          </a:xfrm>
          <a:prstGeom prst="rect">
            <a:avLst/>
          </a:prstGeom>
          <a:noFill/>
        </p:spPr>
        <p:txBody>
          <a:bodyPr wrap="square" rtlCol="0">
            <a:spAutoFit/>
          </a:bodyPr>
          <a:lstStyle/>
          <a:p>
            <a:pPr algn="ctr" defTabSz="1219170">
              <a:lnSpc>
                <a:spcPct val="150000"/>
              </a:lnSpc>
              <a:defRPr/>
            </a:pPr>
            <a:r>
              <a:rPr lang="en-US" altLang="zh-CN" sz="640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2. Hoán dụ:</a:t>
            </a:r>
            <a:endParaRPr lang="en-US" altLang="zh-CN" sz="6400" dirty="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09427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5842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29299" y="24130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29299" y="449072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7010400" y="150889"/>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7037892" y="2273516"/>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6807200" y="4765085"/>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2540000" y="1193800"/>
            <a:ext cx="914400" cy="207772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2021691" y="3812540"/>
            <a:ext cx="1884680" cy="80264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2562711" y="3022600"/>
            <a:ext cx="866588" cy="24892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5588000" y="880071"/>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Mặt của bắp thì nằm trên đồi</a:t>
            </a:r>
          </a:p>
          <a:p>
            <a:pPr algn="ctr" defTabSz="1219170"/>
            <a:r>
              <a:rPr lang="en-US" sz="3200">
                <a:solidFill>
                  <a:srgbClr val="000000"/>
                </a:solidFill>
                <a:latin typeface="Times New Roman" pitchFamily="18" charset="0"/>
                <a:cs typeface="Times New Roman" pitchFamily="18" charset="0"/>
              </a:rPr>
              <a:t>Mặt trời của mẹ, em nằm trên lưng</a:t>
            </a:r>
            <a:endParaRPr lang="vi-VN" sz="3200" dirty="0">
              <a:solidFill>
                <a:srgbClr val="000000"/>
              </a:solidFill>
              <a:latin typeface="Times New Roman" pitchFamily="18" charset="0"/>
              <a:cs typeface="Times New Roman" pitchFamily="18" charset="0"/>
            </a:endParaRPr>
          </a:p>
        </p:txBody>
      </p:sp>
      <p:sp>
        <p:nvSpPr>
          <p:cNvPr id="11" name="Rectangle 10"/>
          <p:cNvSpPr/>
          <p:nvPr/>
        </p:nvSpPr>
        <p:spPr>
          <a:xfrm>
            <a:off x="7010401" y="2478742"/>
            <a:ext cx="3021981" cy="584775"/>
          </a:xfrm>
          <a:prstGeom prst="rect">
            <a:avLst/>
          </a:prstGeom>
        </p:spPr>
        <p:txBody>
          <a:bodyPr wrap="none">
            <a:spAutoFit/>
          </a:bodyPr>
          <a:lstStyle/>
          <a:p>
            <a:pPr defTabSz="1219170"/>
            <a:r>
              <a:rPr lang="en-US" sz="3200" b="1">
                <a:solidFill>
                  <a:srgbClr val="FF0000"/>
                </a:solidFill>
                <a:latin typeface="Times New Roman" pitchFamily="18" charset="0"/>
                <a:cs typeface="Times New Roman" pitchFamily="18" charset="0"/>
              </a:rPr>
              <a:t>Mặt trời của mẹ</a:t>
            </a:r>
            <a:endParaRPr lang="en-US" sz="2400" b="1">
              <a:solidFill>
                <a:srgbClr val="FF0000"/>
              </a:solidFill>
              <a:latin typeface="Calibri"/>
            </a:endParaRPr>
          </a:p>
        </p:txBody>
      </p:sp>
      <p:sp>
        <p:nvSpPr>
          <p:cNvPr id="20" name="Rectangle 19"/>
          <p:cNvSpPr/>
          <p:nvPr/>
        </p:nvSpPr>
        <p:spPr>
          <a:xfrm>
            <a:off x="6502400" y="3499881"/>
            <a:ext cx="4673600" cy="2554545"/>
          </a:xfrm>
          <a:prstGeom prst="rect">
            <a:avLst/>
          </a:prstGeom>
        </p:spPr>
        <p:txBody>
          <a:bodyPr wrap="square">
            <a:spAutoFit/>
          </a:bodyPr>
          <a:lstStyle/>
          <a:p>
            <a:pPr algn="just" defTabSz="1219170"/>
            <a:r>
              <a:rPr lang="en-US" sz="3200" b="1" dirty="0" err="1">
                <a:solidFill>
                  <a:prstClr val="black"/>
                </a:solidFill>
                <a:latin typeface="Times New Roman" pitchFamily="18" charset="0"/>
                <a:cs typeface="Times New Roman" pitchFamily="18" charset="0"/>
              </a:rPr>
              <a:t>Hình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ảnh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ẩn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dụ</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sáng</a:t>
            </a:r>
            <a:r>
              <a:rPr lang="en-US" sz="3200" b="1" dirty="0" smtClean="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tạo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độc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đáo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Với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mẹ</a:t>
            </a:r>
            <a:r>
              <a:rPr lang="en-US" sz="3200" b="1" dirty="0">
                <a:solidFill>
                  <a:prstClr val="black"/>
                </a:solidFill>
                <a:latin typeface="Times New Roman" pitchFamily="18" charset="0"/>
                <a:cs typeface="Times New Roman" pitchFamily="18" charset="0"/>
              </a:rPr>
              <a:t>, con </a:t>
            </a:r>
            <a:r>
              <a:rPr lang="en-US" sz="3200" b="1" dirty="0" err="1">
                <a:solidFill>
                  <a:prstClr val="black"/>
                </a:solidFill>
                <a:latin typeface="Times New Roman" pitchFamily="18" charset="0"/>
                <a:cs typeface="Times New Roman" pitchFamily="18" charset="0"/>
              </a:rPr>
              <a:t>chính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nguồn</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sáng</a:t>
            </a:r>
            <a:r>
              <a:rPr lang="en-US" sz="3200" b="1" dirty="0" smtClean="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niềm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hạnh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phúc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sự</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ấm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của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đời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mẹ</a:t>
            </a:r>
            <a:r>
              <a:rPr lang="en-US" sz="3200" b="1" dirty="0">
                <a:solidFill>
                  <a:prstClr val="black"/>
                </a:solidFill>
                <a:latin typeface="Times New Roman" pitchFamily="18" charset="0"/>
                <a:cs typeface="Times New Roman" pitchFamily="18" charset="0"/>
              </a:rPr>
              <a:t>.</a:t>
            </a:r>
            <a:endParaRPr lang="en-US" sz="2400" b="1" dirty="0">
              <a:solidFill>
                <a:prstClr val="black"/>
              </a:solidFill>
              <a:latin typeface="Calibri"/>
            </a:endParaRPr>
          </a:p>
        </p:txBody>
      </p:sp>
      <p:cxnSp>
        <p:nvCxnSpPr>
          <p:cNvPr id="17" name="Straight Arrow Connector 16"/>
          <p:cNvCxnSpPr/>
          <p:nvPr/>
        </p:nvCxnSpPr>
        <p:spPr>
          <a:xfrm>
            <a:off x="7518400" y="1988067"/>
            <a:ext cx="711200" cy="4906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8070028" y="3051751"/>
            <a:ext cx="711200" cy="4906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2"/>
          <a:stretch>
            <a:fillRect/>
          </a:stretch>
        </p:blipFill>
        <p:spPr>
          <a:xfrm>
            <a:off x="226171" y="1"/>
            <a:ext cx="6119644" cy="6381640"/>
          </a:xfrm>
          <a:prstGeom prst="rect">
            <a:avLst/>
          </a:prstGeom>
        </p:spPr>
      </p:pic>
    </p:spTree>
    <p:extLst>
      <p:ext uri="{BB962C8B-B14F-4D97-AF65-F5344CB8AC3E}">
        <p14:creationId xmlns:p14="http://schemas.microsoft.com/office/powerpoint/2010/main" val="3258831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1"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556000" y="119529"/>
            <a:ext cx="39624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một bộ phận để gọi toàn thể;</a:t>
            </a:r>
          </a:p>
        </p:txBody>
      </p:sp>
      <p:sp>
        <p:nvSpPr>
          <p:cNvPr id="5" name="Rounded Rectangle 4"/>
          <p:cNvSpPr/>
          <p:nvPr/>
        </p:nvSpPr>
        <p:spPr>
          <a:xfrm>
            <a:off x="3556000" y="1682381"/>
            <a:ext cx="3962400" cy="1340219"/>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just" defTabSz="1219170">
              <a:lnSpc>
                <a:spcPct val="107000"/>
              </a:lnSpc>
              <a:spcAft>
                <a:spcPts val="1067"/>
              </a:spcAft>
            </a:pPr>
            <a:r>
              <a:rPr lang="en-US" sz="3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 vật chứa đựng để gọi vật bị chứa đựng;</a:t>
            </a:r>
          </a:p>
        </p:txBody>
      </p:sp>
      <p:sp>
        <p:nvSpPr>
          <p:cNvPr id="6" name="Rounded Rectangle 5"/>
          <p:cNvSpPr/>
          <p:nvPr/>
        </p:nvSpPr>
        <p:spPr>
          <a:xfrm>
            <a:off x="3467552" y="3568851"/>
            <a:ext cx="4050848"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914377">
              <a:tabLst>
                <a:tab pos="90168" algn="l"/>
                <a:tab pos="180335" algn="l"/>
              </a:tabLst>
            </a:pPr>
            <a:r>
              <a:rPr lang="en-US" sz="3200" b="1">
                <a:solidFill>
                  <a:prstClr val="black"/>
                </a:solidFill>
                <a:latin typeface="Times New Roman" pitchFamily="18" charset="0"/>
                <a:ea typeface="Calibri"/>
                <a:cs typeface="Times New Roman" pitchFamily="18" charset="0"/>
              </a:rPr>
              <a:t>Lấy dấu hiệu của sự vật để gọi sự vật</a:t>
            </a:r>
            <a:r>
              <a:rPr lang="en-US" sz="3200">
                <a:solidFill>
                  <a:prstClr val="black"/>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ea typeface="Calibri"/>
              <a:cs typeface="Times New Roman" pitchFamily="18" charset="0"/>
            </a:endParaRPr>
          </a:p>
        </p:txBody>
      </p:sp>
      <p:sp>
        <p:nvSpPr>
          <p:cNvPr id="7" name="Rounded Rectangular Callout 6"/>
          <p:cNvSpPr/>
          <p:nvPr/>
        </p:nvSpPr>
        <p:spPr>
          <a:xfrm>
            <a:off x="5892800" y="238956"/>
            <a:ext cx="5689600" cy="1717040"/>
          </a:xfrm>
          <a:prstGeom prst="wedgeRoundRectCallout">
            <a:avLst>
              <a:gd name="adj1" fmla="val -65159"/>
              <a:gd name="adj2" fmla="val -5133"/>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914377"/>
            <a:r>
              <a:rPr lang="vi-VN" sz="3200" b="1">
                <a:solidFill>
                  <a:srgbClr val="222222"/>
                </a:solidFill>
                <a:latin typeface="Times New Roman" pitchFamily="18" charset="0"/>
                <a:cs typeface="Times New Roman" pitchFamily="18" charset="0"/>
              </a:rPr>
              <a:t>Anh ấy là một tay săn bàn có hạng trong đội bóng.</a:t>
            </a:r>
            <a:endParaRPr lang="vi-VN" sz="3200" b="1" dirty="0">
              <a:solidFill>
                <a:srgbClr val="222222"/>
              </a:solidFill>
              <a:latin typeface="Times New Roman" pitchFamily="18" charset="0"/>
              <a:cs typeface="Times New Roman" pitchFamily="18" charset="0"/>
            </a:endParaRPr>
          </a:p>
        </p:txBody>
      </p:sp>
      <p:sp>
        <p:nvSpPr>
          <p:cNvPr id="8" name="Rounded Rectangular Callout 7"/>
          <p:cNvSpPr/>
          <p:nvPr/>
        </p:nvSpPr>
        <p:spPr>
          <a:xfrm>
            <a:off x="5601105" y="308392"/>
            <a:ext cx="6557384" cy="1717040"/>
          </a:xfrm>
          <a:prstGeom prst="wedgeRoundRectCallout">
            <a:avLst>
              <a:gd name="adj1" fmla="val -57458"/>
              <a:gd name="adj2" fmla="val 82580"/>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r>
              <a:rPr lang="vi-VN" sz="3200" b="1" i="1" dirty="0">
                <a:solidFill>
                  <a:srgbClr val="000000"/>
                </a:solidFill>
                <a:latin typeface="Times New Roman" pitchFamily="18" charset="0"/>
                <a:cs typeface="Times New Roman" pitchFamily="18" charset="0"/>
              </a:rPr>
              <a:t>Vì sao? Trái đất nặng ân tình</a:t>
            </a:r>
          </a:p>
          <a:p>
            <a:pPr algn="ctr" defTabSz="914377"/>
            <a:r>
              <a:rPr lang="vi-VN" sz="3200" b="1" i="1" dirty="0">
                <a:solidFill>
                  <a:srgbClr val="000000"/>
                </a:solidFill>
                <a:latin typeface="Times New Roman" pitchFamily="18" charset="0"/>
                <a:cs typeface="Times New Roman" pitchFamily="18" charset="0"/>
              </a:rPr>
              <a:t>Nhắc mãi tên Người: Hồ Chí Minh</a:t>
            </a:r>
          </a:p>
          <a:p>
            <a:pPr algn="ctr" defTabSz="914377"/>
            <a:r>
              <a:rPr lang="vi-VN" sz="3200" b="1" i="1" dirty="0">
                <a:solidFill>
                  <a:srgbClr val="000000"/>
                </a:solidFill>
                <a:latin typeface="Times New Roman" pitchFamily="18" charset="0"/>
                <a:cs typeface="Times New Roman" pitchFamily="18" charset="0"/>
              </a:rPr>
              <a:t>(Tố Hữu)</a:t>
            </a:r>
          </a:p>
        </p:txBody>
      </p:sp>
      <p:sp>
        <p:nvSpPr>
          <p:cNvPr id="9" name="Rounded Rectangular Callout 8"/>
          <p:cNvSpPr/>
          <p:nvPr/>
        </p:nvSpPr>
        <p:spPr>
          <a:xfrm>
            <a:off x="5615283" y="243354"/>
            <a:ext cx="6930315" cy="2412384"/>
          </a:xfrm>
          <a:prstGeom prst="wedgeRoundRectCallout">
            <a:avLst>
              <a:gd name="adj1" fmla="val -37043"/>
              <a:gd name="adj2" fmla="val 102289"/>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Ngày</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Huế</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đổ</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máu</a:t>
            </a:r>
            <a:endParaRPr lang="en-US" sz="3200" b="1" i="1" dirty="0">
              <a:solidFill>
                <a:srgbClr val="000000"/>
              </a:solidFill>
              <a:latin typeface="Times New Roman" pitchFamily="18" charset="0"/>
              <a:cs typeface="Times New Roman" pitchFamily="18" charset="0"/>
            </a:endParaRP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Nội</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về</a:t>
            </a:r>
            <a:endParaRPr lang="en-US" sz="3200" b="1" i="1" dirty="0">
              <a:solidFill>
                <a:srgbClr val="000000"/>
              </a:solidFill>
              <a:latin typeface="Times New Roman" pitchFamily="18" charset="0"/>
              <a:cs typeface="Times New Roman" pitchFamily="18" charset="0"/>
            </a:endParaRP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Tình</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cờ</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cháu</a:t>
            </a:r>
            <a:r>
              <a:rPr lang="en-US" sz="3200" b="1" i="1" dirty="0">
                <a:solidFill>
                  <a:srgbClr val="000000"/>
                </a:solidFill>
                <a:latin typeface="Times New Roman" pitchFamily="18" charset="0"/>
                <a:cs typeface="Times New Roman" pitchFamily="18" charset="0"/>
              </a:rPr>
              <a:t> </a:t>
            </a: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Gặp</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nhau</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hàng</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bè</a:t>
            </a:r>
            <a:r>
              <a:rPr lang="en-US" sz="3200" b="1"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defTabSz="914377"/>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Tố</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Hữu</a:t>
            </a:r>
            <a:r>
              <a:rPr lang="en-US" sz="3200" dirty="0">
                <a:solidFill>
                  <a:srgbClr val="000000"/>
                </a:solidFill>
                <a:latin typeface="Times New Roman" pitchFamily="18" charset="0"/>
                <a:cs typeface="Times New Roman" pitchFamily="18" charset="0"/>
              </a:rPr>
              <a:t>)</a:t>
            </a:r>
          </a:p>
        </p:txBody>
      </p:sp>
      <p:cxnSp>
        <p:nvCxnSpPr>
          <p:cNvPr id="14" name="Curved Connector 13"/>
          <p:cNvCxnSpPr>
            <a:stCxn id="3" idx="3"/>
            <a:endCxn id="4" idx="1"/>
          </p:cNvCxnSpPr>
          <p:nvPr/>
        </p:nvCxnSpPr>
        <p:spPr>
          <a:xfrm flipV="1">
            <a:off x="2540000" y="729130"/>
            <a:ext cx="1016000" cy="2542391"/>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a:off x="2548968" y="3236255"/>
            <a:ext cx="918585" cy="906932"/>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2562712" y="2652357"/>
            <a:ext cx="993289" cy="619163"/>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Curved Connector 14"/>
          <p:cNvCxnSpPr/>
          <p:nvPr/>
        </p:nvCxnSpPr>
        <p:spPr>
          <a:xfrm rot="16200000" flipH="1">
            <a:off x="1997935" y="3864385"/>
            <a:ext cx="2189176" cy="1059624"/>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Rounded Rectangle 15"/>
          <p:cNvSpPr/>
          <p:nvPr/>
        </p:nvSpPr>
        <p:spPr>
          <a:xfrm>
            <a:off x="3514165" y="5094344"/>
            <a:ext cx="4004235" cy="1219200"/>
          </a:xfrm>
          <a:prstGeom prst="roundRect">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914377"/>
            <a:r>
              <a:rPr lang="en-US" sz="3200" b="1">
                <a:solidFill>
                  <a:prstClr val="black"/>
                </a:solidFill>
                <a:latin typeface="Times New Roman" pitchFamily="18" charset="0"/>
                <a:ea typeface="Calibri"/>
                <a:cs typeface="Times New Roman" pitchFamily="18" charset="0"/>
              </a:rPr>
              <a:t>Lấy cái cụ thể để gọi cái trừu tượng.</a:t>
            </a:r>
            <a:endParaRPr lang="en-US" sz="3200" b="1" dirty="0">
              <a:solidFill>
                <a:prstClr val="black"/>
              </a:solidFill>
              <a:latin typeface="Times New Roman" pitchFamily="18" charset="0"/>
              <a:cs typeface="Times New Roman" pitchFamily="18" charset="0"/>
            </a:endParaRPr>
          </a:p>
        </p:txBody>
      </p:sp>
      <p:sp>
        <p:nvSpPr>
          <p:cNvPr id="17" name="Rounded Rectangular Callout 16"/>
          <p:cNvSpPr/>
          <p:nvPr/>
        </p:nvSpPr>
        <p:spPr>
          <a:xfrm>
            <a:off x="6479704" y="480209"/>
            <a:ext cx="5951371" cy="1717040"/>
          </a:xfrm>
          <a:prstGeom prst="wedgeRoundRectCallout">
            <a:avLst>
              <a:gd name="adj1" fmla="val -47436"/>
              <a:gd name="adj2" fmla="val 225427"/>
              <a:gd name="adj3" fmla="val 16667"/>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b="1" i="1" dirty="0" err="1">
                <a:solidFill>
                  <a:srgbClr val="000000"/>
                </a:solidFill>
                <a:latin typeface="Times New Roman" pitchFamily="18" charset="0"/>
                <a:cs typeface="Times New Roman" pitchFamily="18" charset="0"/>
              </a:rPr>
              <a:t>Một</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làm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chẳng</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non</a:t>
            </a:r>
            <a:endParaRPr lang="en-US" sz="3200" dirty="0">
              <a:solidFill>
                <a:srgbClr val="000000"/>
              </a:solidFill>
              <a:latin typeface="Times New Roman" pitchFamily="18" charset="0"/>
              <a:cs typeface="Times New Roman" pitchFamily="18" charset="0"/>
            </a:endParaRPr>
          </a:p>
          <a:p>
            <a:pPr algn="ctr" defTabSz="914377"/>
            <a:r>
              <a:rPr lang="en-US" sz="3200" b="1" i="1" dirty="0">
                <a:solidFill>
                  <a:srgbClr val="000000"/>
                </a:solidFill>
                <a:latin typeface="Times New Roman" pitchFamily="18" charset="0"/>
                <a:cs typeface="Times New Roman" pitchFamily="18" charset="0"/>
              </a:rPr>
              <a:t>Ba</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chụm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lại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hòn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núi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cao</a:t>
            </a:r>
            <a:r>
              <a:rPr lang="en-US" sz="3200"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algn="ctr" defTabSz="914377"/>
            <a:r>
              <a:rPr lang="en-US" sz="3200" dirty="0">
                <a:solidFill>
                  <a:srgbClr val="000000"/>
                </a:solidFill>
                <a:latin typeface="Times New Roman" pitchFamily="18" charset="0"/>
                <a:cs typeface="Times New Roman" pitchFamily="18" charset="0"/>
              </a:rPr>
              <a:t>(</a:t>
            </a:r>
            <a:r>
              <a:rPr lang="en-US" sz="3200" dirty="0" err="1">
                <a:solidFill>
                  <a:srgbClr val="000000"/>
                </a:solidFill>
                <a:latin typeface="Times New Roman" pitchFamily="18" charset="0"/>
                <a:cs typeface="Times New Roman" pitchFamily="18" charset="0"/>
              </a:rPr>
              <a:t>Ca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dao</a:t>
            </a:r>
            <a:r>
              <a:rPr lang="en-US" sz="3200" dirty="0">
                <a:solidFill>
                  <a:srgbClr val="000000"/>
                </a:solidFill>
                <a:latin typeface="Times New Roman" pitchFamily="18" charset="0"/>
                <a:cs typeface="Times New Roman" pitchFamily="18" charset="0"/>
              </a:rPr>
              <a:t>)</a:t>
            </a:r>
          </a:p>
        </p:txBody>
      </p:sp>
      <p:pic>
        <p:nvPicPr>
          <p:cNvPr id="30" name="Picture 29"/>
          <p:cNvPicPr>
            <a:picLocks noChangeAspect="1"/>
          </p:cNvPicPr>
          <p:nvPr/>
        </p:nvPicPr>
        <p:blipFill>
          <a:blip r:embed="rId2"/>
          <a:stretch>
            <a:fillRect/>
          </a:stretch>
        </p:blipFill>
        <p:spPr>
          <a:xfrm>
            <a:off x="7584692" y="3236255"/>
            <a:ext cx="4471435" cy="3419140"/>
          </a:xfrm>
          <a:prstGeom prst="rect">
            <a:avLst/>
          </a:prstGeom>
        </p:spPr>
      </p:pic>
      <p:pic>
        <p:nvPicPr>
          <p:cNvPr id="31" name="Picture 30"/>
          <p:cNvPicPr>
            <a:picLocks noChangeAspect="1"/>
          </p:cNvPicPr>
          <p:nvPr/>
        </p:nvPicPr>
        <p:blipFill>
          <a:blip r:embed="rId3"/>
          <a:stretch>
            <a:fillRect/>
          </a:stretch>
        </p:blipFill>
        <p:spPr>
          <a:xfrm>
            <a:off x="7606208" y="3229981"/>
            <a:ext cx="4530769" cy="3425415"/>
          </a:xfrm>
          <a:prstGeom prst="rect">
            <a:avLst/>
          </a:prstGeom>
        </p:spPr>
      </p:pic>
      <p:pic>
        <p:nvPicPr>
          <p:cNvPr id="32" name="Picture 31"/>
          <p:cNvPicPr>
            <a:picLocks noChangeAspect="1"/>
          </p:cNvPicPr>
          <p:nvPr/>
        </p:nvPicPr>
        <p:blipFill>
          <a:blip r:embed="rId4"/>
          <a:stretch>
            <a:fillRect/>
          </a:stretch>
        </p:blipFill>
        <p:spPr>
          <a:xfrm>
            <a:off x="7593519" y="3232779"/>
            <a:ext cx="4550669" cy="3492052"/>
          </a:xfrm>
          <a:prstGeom prst="rect">
            <a:avLst/>
          </a:prstGeom>
        </p:spPr>
      </p:pic>
      <p:pic>
        <p:nvPicPr>
          <p:cNvPr id="33" name="Picture 32"/>
          <p:cNvPicPr>
            <a:picLocks noChangeAspect="1"/>
          </p:cNvPicPr>
          <p:nvPr/>
        </p:nvPicPr>
        <p:blipFill>
          <a:blip r:embed="rId5"/>
          <a:stretch>
            <a:fillRect/>
          </a:stretch>
        </p:blipFill>
        <p:spPr>
          <a:xfrm>
            <a:off x="7518358" y="3190236"/>
            <a:ext cx="4640132" cy="3534595"/>
          </a:xfrm>
          <a:prstGeom prst="rect">
            <a:avLst/>
          </a:prstGeom>
        </p:spPr>
      </p:pic>
    </p:spTree>
    <p:extLst>
      <p:ext uri="{BB962C8B-B14F-4D97-AF65-F5344CB8AC3E}">
        <p14:creationId xmlns:p14="http://schemas.microsoft.com/office/powerpoint/2010/main" val="3538064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6" presetClass="entr" presetSubtype="21"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9" grpId="0" animBg="1"/>
      <p:bldP spid="9" grpId="1"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KHỞI ĐỘNG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159310876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1200" y="685802"/>
          <a:ext cx="10464800" cy="5384798"/>
        </p:xfrm>
        <a:graphic>
          <a:graphicData uri="http://schemas.openxmlformats.org/drawingml/2006/table">
            <a:tbl>
              <a:tblPr firstRow="1" firstCol="1" bandRow="1"/>
              <a:tblGrid>
                <a:gridCol w="2786681">
                  <a:extLst>
                    <a:ext uri="{9D8B030D-6E8A-4147-A177-3AD203B41FA5}">
                      <a16:colId xmlns="" xmlns:a16="http://schemas.microsoft.com/office/drawing/2014/main" val="824252486"/>
                    </a:ext>
                  </a:extLst>
                </a:gridCol>
                <a:gridCol w="3583415">
                  <a:extLst>
                    <a:ext uri="{9D8B030D-6E8A-4147-A177-3AD203B41FA5}">
                      <a16:colId xmlns="" xmlns:a16="http://schemas.microsoft.com/office/drawing/2014/main" val="2856808790"/>
                    </a:ext>
                  </a:extLst>
                </a:gridCol>
                <a:gridCol w="4094704">
                  <a:extLst>
                    <a:ext uri="{9D8B030D-6E8A-4147-A177-3AD203B41FA5}">
                      <a16:colId xmlns="" xmlns:a16="http://schemas.microsoft.com/office/drawing/2014/main" val="2388825677"/>
                    </a:ext>
                  </a:extLst>
                </a:gridCol>
              </a:tblGrid>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4080455535"/>
                  </a:ext>
                </a:extLst>
              </a:tr>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2840424321"/>
                  </a:ext>
                </a:extLst>
              </a:tr>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 xmlns:a16="http://schemas.microsoft.com/office/drawing/2014/main" val="3640789452"/>
                  </a:ext>
                </a:extLst>
              </a:tr>
              <a:tr h="2016755">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3363808711"/>
                  </a:ext>
                </a:extLst>
              </a:tr>
            </a:tbl>
          </a:graphicData>
        </a:graphic>
      </p:graphicFrame>
    </p:spTree>
    <p:extLst>
      <p:ext uri="{BB962C8B-B14F-4D97-AF65-F5344CB8AC3E}">
        <p14:creationId xmlns:p14="http://schemas.microsoft.com/office/powerpoint/2010/main" val="237789956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00721" y="337880"/>
          <a:ext cx="11317376" cy="6402070"/>
        </p:xfrm>
        <a:graphic>
          <a:graphicData uri="http://schemas.openxmlformats.org/drawingml/2006/table">
            <a:tbl>
              <a:tblPr firstRow="1" firstCol="1" bandRow="1"/>
              <a:tblGrid>
                <a:gridCol w="3048000">
                  <a:extLst>
                    <a:ext uri="{9D8B030D-6E8A-4147-A177-3AD203B41FA5}">
                      <a16:colId xmlns="" xmlns:a16="http://schemas.microsoft.com/office/drawing/2014/main" val="824252486"/>
                    </a:ext>
                  </a:extLst>
                </a:gridCol>
                <a:gridCol w="4174672">
                  <a:extLst>
                    <a:ext uri="{9D8B030D-6E8A-4147-A177-3AD203B41FA5}">
                      <a16:colId xmlns="" xmlns:a16="http://schemas.microsoft.com/office/drawing/2014/main" val="2856808790"/>
                    </a:ext>
                  </a:extLst>
                </a:gridCol>
                <a:gridCol w="4094704">
                  <a:extLst>
                    <a:ext uri="{9D8B030D-6E8A-4147-A177-3AD203B41FA5}">
                      <a16:colId xmlns="" xmlns:a16="http://schemas.microsoft.com/office/drawing/2014/main" val="2388825677"/>
                    </a:ext>
                  </a:extLst>
                </a:gridCol>
              </a:tblGrid>
              <a:tr h="609599">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4080455535"/>
                  </a:ext>
                </a:extLst>
              </a:tr>
              <a:tr h="2119799">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2840424321"/>
                  </a:ext>
                </a:extLst>
              </a:tr>
              <a:tr h="1836336">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 xmlns:a16="http://schemas.microsoft.com/office/drawing/2014/main" val="3640789452"/>
                  </a:ext>
                </a:extLst>
              </a:tr>
              <a:tr h="1836336">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3363808711"/>
                  </a:ext>
                </a:extLst>
              </a:tr>
            </a:tbl>
          </a:graphicData>
        </a:graphic>
      </p:graphicFrame>
      <p:sp>
        <p:nvSpPr>
          <p:cNvPr id="3" name="TextBox 2"/>
          <p:cNvSpPr txBox="1"/>
          <p:nvPr/>
        </p:nvSpPr>
        <p:spPr>
          <a:xfrm>
            <a:off x="633371" y="1684075"/>
            <a:ext cx="2132315"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611306" y="3803757"/>
            <a:ext cx="2544286"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071318" y="5471289"/>
            <a:ext cx="1837362"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751803" y="919078"/>
            <a:ext cx="3603315" cy="2200089"/>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146265" y="898912"/>
            <a:ext cx="3352800" cy="2200089"/>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8131921" y="3383964"/>
            <a:ext cx="3331635" cy="1146211"/>
          </a:xfrm>
          <a:prstGeom prst="rect">
            <a:avLst/>
          </a:prstGeom>
          <a:noFill/>
        </p:spPr>
        <p:txBody>
          <a:bodyPr wrap="square" rtlCol="0">
            <a:spAutoFit/>
          </a:bodyP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3514340" y="3433005"/>
            <a:ext cx="3483435" cy="1146211"/>
          </a:xfrm>
          <a:prstGeom prst="rect">
            <a:avLst/>
          </a:prstGeom>
          <a:noFill/>
        </p:spPr>
        <p:txBody>
          <a:bodyPr wrap="square" rtlCol="0">
            <a:spAutoFit/>
          </a:bodyP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3726701" y="4992171"/>
            <a:ext cx="3860800" cy="1673150"/>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8317535" y="4927654"/>
            <a:ext cx="3599703" cy="1673150"/>
          </a:xfrm>
          <a:prstGeom prst="rect">
            <a:avLst/>
          </a:prstGeom>
          <a:noFill/>
        </p:spPr>
        <p:txBody>
          <a:bodyPr wrap="square" rtlCol="0">
            <a:spAutoFit/>
          </a:bodyPr>
          <a:lstStyle/>
          <a:p>
            <a:pP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4470093" y="281659"/>
            <a:ext cx="1266693"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8972914" y="357965"/>
            <a:ext cx="1699503"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3187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8"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II. LUYỆN TẬP:</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56209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134100"/>
            <a:ext cx="12231331" cy="6921912"/>
          </a:xfrm>
          <a:prstGeom prst="rect">
            <a:avLst/>
          </a:prstGeom>
        </p:spPr>
      </p:pic>
      <p:sp>
        <p:nvSpPr>
          <p:cNvPr id="2" name="Rectangle 1"/>
          <p:cNvSpPr/>
          <p:nvPr/>
        </p:nvSpPr>
        <p:spPr>
          <a:xfrm>
            <a:off x="2148" y="-11264"/>
            <a:ext cx="2963122"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smtClean="0">
                <a:solidFill>
                  <a:prstClr val="black"/>
                </a:solidFill>
                <a:latin typeface="Times New Roman" pitchFamily="18" charset="0"/>
                <a:cs typeface="Times New Roman" pitchFamily="18" charset="0"/>
              </a:rPr>
              <a:t>1</a:t>
            </a:r>
            <a:r>
              <a:rPr lang="en-US" sz="3200" b="1" smtClean="0">
                <a:solidFill>
                  <a:prstClr val="black"/>
                </a:solidFill>
                <a:latin typeface="Times New Roman" pitchFamily="18" charset="0"/>
                <a:cs typeface="Times New Roman" pitchFamily="18" charset="0"/>
              </a:rPr>
              <a:t>/SGK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90403396"/>
              </p:ext>
            </p:extLst>
          </p:nvPr>
        </p:nvGraphicFramePr>
        <p:xfrm>
          <a:off x="156755" y="706812"/>
          <a:ext cx="10442748" cy="5428615"/>
        </p:xfrm>
        <a:graphic>
          <a:graphicData uri="http://schemas.openxmlformats.org/drawingml/2006/table">
            <a:tbl>
              <a:tblPr firstRow="1" firstCol="1" bandRow="1"/>
              <a:tblGrid>
                <a:gridCol w="5666600">
                  <a:extLst>
                    <a:ext uri="{9D8B030D-6E8A-4147-A177-3AD203B41FA5}">
                      <a16:colId xmlns="" xmlns:a16="http://schemas.microsoft.com/office/drawing/2014/main" val="1513384217"/>
                    </a:ext>
                  </a:extLst>
                </a:gridCol>
                <a:gridCol w="4776148">
                  <a:extLst>
                    <a:ext uri="{9D8B030D-6E8A-4147-A177-3AD203B41FA5}">
                      <a16:colId xmlns="" xmlns:a16="http://schemas.microsoft.com/office/drawing/2014/main" val="879130738"/>
                    </a:ext>
                  </a:extLst>
                </a:gridCol>
              </a:tblGrid>
              <a:tr h="0">
                <a:tc>
                  <a:txBody>
                    <a:bodyPr/>
                    <a:lstStyle/>
                    <a:p>
                      <a:pPr marL="0" marR="0" algn="ctr">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239790749"/>
                  </a:ext>
                </a:extLst>
              </a:tr>
              <a:tr h="0">
                <a:tc>
                  <a:txBody>
                    <a:bodyPr/>
                    <a:lstStyle/>
                    <a:p>
                      <a:pPr marL="0" marR="0" algn="just">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diều hâu lao</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như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 tên xuống…”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 này nó chửa kịp ăn,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mũi tên đen mang hình đuôi cá</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đâu tới tấp bay đến</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9969390"/>
                  </a:ext>
                </a:extLst>
              </a:tr>
              <a:tr h="0">
                <a:tc>
                  <a:txBody>
                    <a:bodyPr/>
                    <a:lstStyle/>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được so sánh “con diều hâu lao”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dùng để so sánh: “mũi tên lao xuống”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so sánh: “như”.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như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dùng để so sánh: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mũi tên đen mang hình đuôi cá” (từ đâu bay đến)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được so sánh: không  (“những con chèo bẻo”: xuất hiện ở câu tiếp </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(B)</a:t>
                      </a: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5312353"/>
                  </a:ext>
                </a:extLst>
              </a:tr>
            </a:tbl>
          </a:graphicData>
        </a:graphic>
      </p:graphicFrame>
      <p:sp>
        <p:nvSpPr>
          <p:cNvPr id="4" name="Rectangle 1"/>
          <p:cNvSpPr>
            <a:spLocks noChangeArrowheads="1"/>
          </p:cNvSpPr>
          <p:nvPr/>
        </p:nvSpPr>
        <p:spPr bwMode="auto">
          <a:xfrm>
            <a:off x="1158352" y="6285076"/>
            <a:ext cx="72018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Dấu hiệu chính để nhận biệt so sánh và ẩn dụ:</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4261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134100"/>
            <a:ext cx="12231331" cy="6921912"/>
          </a:xfrm>
          <a:prstGeom prst="rect">
            <a:avLst/>
          </a:prstGeom>
        </p:spPr>
      </p:pic>
      <p:sp>
        <p:nvSpPr>
          <p:cNvPr id="2" name="Rectangle 1"/>
          <p:cNvSpPr/>
          <p:nvPr/>
        </p:nvSpPr>
        <p:spPr>
          <a:xfrm>
            <a:off x="2147" y="-11264"/>
            <a:ext cx="2923933"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smtClean="0">
                <a:solidFill>
                  <a:prstClr val="black"/>
                </a:solidFill>
                <a:latin typeface="Times New Roman" pitchFamily="18" charset="0"/>
                <a:cs typeface="Times New Roman" pitchFamily="18" charset="0"/>
              </a:rPr>
              <a:t>1</a:t>
            </a:r>
            <a:r>
              <a:rPr lang="en-US" sz="3200" b="1" smtClean="0">
                <a:solidFill>
                  <a:prstClr val="black"/>
                </a:solidFill>
                <a:latin typeface="Times New Roman" pitchFamily="18" charset="0"/>
                <a:cs typeface="Times New Roman" pitchFamily="18" charset="0"/>
              </a:rPr>
              <a:t>/SGK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1"/>
          <p:cNvSpPr>
            <a:spLocks noChangeArrowheads="1"/>
          </p:cNvSpPr>
          <p:nvPr/>
        </p:nvSpPr>
        <p:spPr bwMode="auto">
          <a:xfrm>
            <a:off x="2072752" y="1211222"/>
            <a:ext cx="72018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Dấu hiệu chính để nhận biệt so sánh và ẩn dụ:</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8598293"/>
              </p:ext>
            </p:extLst>
          </p:nvPr>
        </p:nvGraphicFramePr>
        <p:xfrm>
          <a:off x="733697" y="2017323"/>
          <a:ext cx="10515600" cy="3131058"/>
        </p:xfrm>
        <a:graphic>
          <a:graphicData uri="http://schemas.openxmlformats.org/drawingml/2006/table">
            <a:tbl>
              <a:tblPr firstRow="1" firstCol="1" bandRow="1"/>
              <a:tblGrid>
                <a:gridCol w="5257800">
                  <a:extLst>
                    <a:ext uri="{9D8B030D-6E8A-4147-A177-3AD203B41FA5}">
                      <a16:colId xmlns="" xmlns:a16="http://schemas.microsoft.com/office/drawing/2014/main" val="3893853913"/>
                    </a:ext>
                  </a:extLst>
                </a:gridCol>
                <a:gridCol w="5257800">
                  <a:extLst>
                    <a:ext uri="{9D8B030D-6E8A-4147-A177-3AD203B41FA5}">
                      <a16:colId xmlns="" xmlns:a16="http://schemas.microsoft.com/office/drawing/2014/main" val="2804861891"/>
                    </a:ext>
                  </a:extLst>
                </a:gridCol>
              </a:tblGrid>
              <a:tr h="0">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686958379"/>
                  </a:ext>
                </a:extLst>
              </a:tr>
              <a:tr h="0">
                <a:tc gridSpan="2">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Đều dựa trên quan hệ liên tưởng tương đồng giữa các sự vật, hiện tượng.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4032560388"/>
                  </a:ext>
                </a:extLst>
              </a:tr>
              <a:tr h="0">
                <a:tc>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đủ cái được so sánh (A), cái dùng để so sánh (B), từ so sánh.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có cái dùng để so sánh. (B)</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14480166"/>
                  </a:ext>
                </a:extLst>
              </a:tr>
            </a:tbl>
          </a:graphicData>
        </a:graphic>
      </p:graphicFrame>
    </p:spTree>
    <p:extLst>
      <p:ext uri="{BB962C8B-B14F-4D97-AF65-F5344CB8AC3E}">
        <p14:creationId xmlns:p14="http://schemas.microsoft.com/office/powerpoint/2010/main" val="823849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85" y="-11264"/>
            <a:ext cx="289777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2/SGK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3" name="Rectangle 2"/>
          <p:cNvSpPr/>
          <p:nvPr/>
        </p:nvSpPr>
        <p:spPr>
          <a:xfrm>
            <a:off x="134983" y="626159"/>
            <a:ext cx="6683828" cy="522259"/>
          </a:xfrm>
          <a:prstGeom prst="rect">
            <a:avLst/>
          </a:prstGeom>
        </p:spPr>
        <p:txBody>
          <a:bodyPr wrap="square">
            <a:spAutoFit/>
          </a:bodyPr>
          <a:lstStyle/>
          <a:p>
            <a:pPr algn="just">
              <a:lnSpc>
                <a:spcPct val="107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Biện pháp ẩn dụ có trong đoạn văn</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4983" y="992276"/>
            <a:ext cx="6096000" cy="522259"/>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 cắp</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hôm nay gặp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 già</a:t>
            </a:r>
            <a:r>
              <a:rPr lang="en-US" sz="2800" u="sng"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4983" y="1450583"/>
            <a:ext cx="6096000" cy="983283"/>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“Thì ra,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có tội</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trở thành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tốt</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thì tốt lắm</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4983" y="2289852"/>
            <a:ext cx="6096000" cy="522259"/>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“Kẻ cắp”: chỉ chim chèo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4983" y="2736031"/>
            <a:ext cx="6096000" cy="2366353"/>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 già”: chỉ đối thủ kình địch của chim chèo bẻo (đối thủ này đã được nói đến trong đoạn văn trước chính là diều hâu, kẻ bị bầy chim chèo bẻo đánh tơi tả</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26423" y="5122968"/>
            <a:ext cx="6096000" cy="1475404"/>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có tội” và “người tốt”: chỉ chim chèo bẻo qua việc vây đánh diều hâu, lập công cứu gà con.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260080" y="719607"/>
            <a:ext cx="3931920" cy="2206473"/>
          </a:xfrm>
          <a:prstGeom prst="rect">
            <a:avLst/>
          </a:prstGeom>
        </p:spPr>
      </p:pic>
      <p:pic>
        <p:nvPicPr>
          <p:cNvPr id="12" name="Picture 11"/>
          <p:cNvPicPr>
            <a:picLocks noChangeAspect="1"/>
          </p:cNvPicPr>
          <p:nvPr/>
        </p:nvPicPr>
        <p:blipFill>
          <a:blip r:embed="rId5"/>
          <a:stretch>
            <a:fillRect/>
          </a:stretch>
        </p:blipFill>
        <p:spPr>
          <a:xfrm>
            <a:off x="6405297" y="2603582"/>
            <a:ext cx="5060428" cy="2844574"/>
          </a:xfrm>
          <a:prstGeom prst="rect">
            <a:avLst/>
          </a:prstGeom>
        </p:spPr>
      </p:pic>
    </p:spTree>
    <p:extLst>
      <p:ext uri="{BB962C8B-B14F-4D97-AF65-F5344CB8AC3E}">
        <p14:creationId xmlns:p14="http://schemas.microsoft.com/office/powerpoint/2010/main" val="5385054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0"/>
            <a:ext cx="12231331" cy="6921912"/>
          </a:xfrm>
          <a:prstGeom prst="rect">
            <a:avLst/>
          </a:prstGeom>
        </p:spPr>
      </p:pic>
      <p:sp>
        <p:nvSpPr>
          <p:cNvPr id="2" name="Rectangle 1"/>
          <p:cNvSpPr/>
          <p:nvPr/>
        </p:nvSpPr>
        <p:spPr>
          <a:xfrm>
            <a:off x="2147" y="-11264"/>
            <a:ext cx="309375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2/SGK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3" name="Rectangle 2"/>
          <p:cNvSpPr/>
          <p:nvPr/>
        </p:nvSpPr>
        <p:spPr>
          <a:xfrm>
            <a:off x="1140823" y="772794"/>
            <a:ext cx="6096000" cy="522259"/>
          </a:xfrm>
          <a:prstGeom prst="rect">
            <a:avLst/>
          </a:prstGeom>
        </p:spPr>
        <p:txBody>
          <a:bodyPr>
            <a:spAutoFit/>
          </a:bodyPr>
          <a:lstStyle/>
          <a:p>
            <a:pPr algn="just">
              <a:lnSpc>
                <a:spcPct val="107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Nét tương đồng</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140823" y="1275716"/>
            <a:ext cx="6096000" cy="1905330"/>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Giữa hai từ “chèo bẻo” và “kẻ cắp” (qua cái nhìn cảm nhận của nhân gian và cậu bé “tôi”): ban đêm, ngày mùa thức suốt đẻmình mò như kẻ cắp</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140823" y="3192310"/>
            <a:ext cx="6096000" cy="1444306"/>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Giữa hai từ “diều hâu” và “bà già”: lọc lõi, ác độc (chuyên rình mò, đánh hơi, bắt trộm gà con</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40823" y="4583245"/>
            <a:ext cx="6096000" cy="2031325"/>
          </a:xfrm>
          <a:prstGeom prst="rect">
            <a:avLst/>
          </a:prstGeom>
        </p:spPr>
        <p:txBody>
          <a:bodyPr>
            <a:spAutoFit/>
          </a:bodyPr>
          <a:lstStyle/>
          <a:p>
            <a:pPr lvl="0" algn="just">
              <a:lnSpc>
                <a:spcPct val="150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Tác dụng:</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Làm cho cách miêu tả hình ảnh các loài vật trở nên sinh động, thú vị, có hồn, gần gũi với đời sống con người.</a:t>
            </a:r>
            <a:endParaRPr lang="en-US">
              <a:solidFill>
                <a:prstClr val="black"/>
              </a:solidFill>
            </a:endParaRPr>
          </a:p>
        </p:txBody>
      </p:sp>
      <p:pic>
        <p:nvPicPr>
          <p:cNvPr id="11" name="Picture 10"/>
          <p:cNvPicPr>
            <a:picLocks noChangeAspect="1"/>
          </p:cNvPicPr>
          <p:nvPr/>
        </p:nvPicPr>
        <p:blipFill>
          <a:blip r:embed="rId4"/>
          <a:stretch>
            <a:fillRect/>
          </a:stretch>
        </p:blipFill>
        <p:spPr>
          <a:xfrm>
            <a:off x="9128082" y="1308335"/>
            <a:ext cx="3063918" cy="1719377"/>
          </a:xfrm>
          <a:prstGeom prst="rect">
            <a:avLst/>
          </a:prstGeom>
        </p:spPr>
      </p:pic>
      <p:pic>
        <p:nvPicPr>
          <p:cNvPr id="12" name="Picture 11"/>
          <p:cNvPicPr>
            <a:picLocks noChangeAspect="1"/>
          </p:cNvPicPr>
          <p:nvPr/>
        </p:nvPicPr>
        <p:blipFill>
          <a:blip r:embed="rId5"/>
          <a:stretch>
            <a:fillRect/>
          </a:stretch>
        </p:blipFill>
        <p:spPr>
          <a:xfrm>
            <a:off x="7522425" y="3192310"/>
            <a:ext cx="3943299" cy="2216612"/>
          </a:xfrm>
          <a:prstGeom prst="rect">
            <a:avLst/>
          </a:prstGeom>
        </p:spPr>
      </p:pic>
    </p:spTree>
    <p:extLst>
      <p:ext uri="{BB962C8B-B14F-4D97-AF65-F5344CB8AC3E}">
        <p14:creationId xmlns:p14="http://schemas.microsoft.com/office/powerpoint/2010/main" val="3842497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07359" y="2029526"/>
            <a:ext cx="458941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“Cả làng xóm” chỉ người trong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xóm.</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896776" y="2029525"/>
            <a:ext cx="4149633"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96628" y="3468462"/>
            <a:ext cx="4172652" cy="3154405"/>
          </a:xfrm>
          <a:prstGeom prst="rect">
            <a:avLst/>
          </a:prstGeom>
        </p:spPr>
      </p:pic>
      <p:pic>
        <p:nvPicPr>
          <p:cNvPr id="5" name="Picture 4"/>
          <p:cNvPicPr>
            <a:picLocks noChangeAspect="1"/>
          </p:cNvPicPr>
          <p:nvPr/>
        </p:nvPicPr>
        <p:blipFill>
          <a:blip r:embed="rId5"/>
          <a:stretch>
            <a:fillRect/>
          </a:stretch>
        </p:blipFill>
        <p:spPr>
          <a:xfrm>
            <a:off x="6096000" y="3468463"/>
            <a:ext cx="4145280" cy="3154405"/>
          </a:xfrm>
          <a:prstGeom prst="rect">
            <a:avLst/>
          </a:prstGeom>
        </p:spPr>
      </p:pic>
      <p:sp>
        <p:nvSpPr>
          <p:cNvPr id="17" name="Down Arrow 16"/>
          <p:cNvSpPr/>
          <p:nvPr/>
        </p:nvSpPr>
        <p:spPr>
          <a:xfrm>
            <a:off x="6621183" y="4067256"/>
            <a:ext cx="26462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3484411" y="3740685"/>
            <a:ext cx="30381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3399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 calcmode="lin" valueType="num">
                                      <p:cBhvr>
                                        <p:cTn id="48" dur="1000" fill="hold"/>
                                        <p:tgtEl>
                                          <p:spTgt spid="18"/>
                                        </p:tgtEl>
                                        <p:attrNameLst>
                                          <p:attrName>style.rotation</p:attrName>
                                        </p:attrNameLst>
                                      </p:cBhvr>
                                      <p:tavLst>
                                        <p:tav tm="0">
                                          <p:val>
                                            <p:fltVal val="90"/>
                                          </p:val>
                                        </p:tav>
                                        <p:tav tm="100000">
                                          <p:val>
                                            <p:fltVal val="0"/>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1"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07358" y="2003841"/>
            <a:ext cx="4589417"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“hai đõ ong” chỉ những con ong trong đõ.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5886992" y="1992050"/>
            <a:ext cx="4149634"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330202" y="3650167"/>
            <a:ext cx="4566574" cy="3207833"/>
          </a:xfrm>
          <a:prstGeom prst="rect">
            <a:avLst/>
          </a:prstGeom>
        </p:spPr>
      </p:pic>
      <p:pic>
        <p:nvPicPr>
          <p:cNvPr id="18" name="Picture 17"/>
          <p:cNvPicPr>
            <a:picLocks noChangeAspect="1"/>
          </p:cNvPicPr>
          <p:nvPr/>
        </p:nvPicPr>
        <p:blipFill>
          <a:blip r:embed="rId5"/>
          <a:stretch>
            <a:fillRect/>
          </a:stretch>
        </p:blipFill>
        <p:spPr>
          <a:xfrm>
            <a:off x="6076334" y="3650167"/>
            <a:ext cx="4468755" cy="3207833"/>
          </a:xfrm>
          <a:prstGeom prst="rect">
            <a:avLst/>
          </a:prstGeom>
        </p:spPr>
      </p:pic>
    </p:spTree>
    <p:extLst>
      <p:ext uri="{BB962C8B-B14F-4D97-AF65-F5344CB8AC3E}">
        <p14:creationId xmlns:p14="http://schemas.microsoft.com/office/powerpoint/2010/main" val="14006598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00828" y="2022308"/>
            <a:ext cx="4589416"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“thành phố” chỉ người dân trong thành phố.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890244" y="2004257"/>
            <a:ext cx="4192632"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70645" y="3599393"/>
            <a:ext cx="4883315" cy="3255543"/>
          </a:xfrm>
          <a:prstGeom prst="rect">
            <a:avLst/>
          </a:prstGeom>
        </p:spPr>
      </p:pic>
      <p:pic>
        <p:nvPicPr>
          <p:cNvPr id="5" name="Picture 4"/>
          <p:cNvPicPr>
            <a:picLocks noChangeAspect="1"/>
          </p:cNvPicPr>
          <p:nvPr/>
        </p:nvPicPr>
        <p:blipFill>
          <a:blip r:embed="rId5"/>
          <a:stretch>
            <a:fillRect/>
          </a:stretch>
        </p:blipFill>
        <p:spPr>
          <a:xfrm>
            <a:off x="7120345" y="3599392"/>
            <a:ext cx="4388032" cy="3258607"/>
          </a:xfrm>
          <a:prstGeom prst="rect">
            <a:avLst/>
          </a:prstGeom>
        </p:spPr>
      </p:pic>
      <p:sp>
        <p:nvSpPr>
          <p:cNvPr id="17" name="Down Arrow 16"/>
          <p:cNvSpPr/>
          <p:nvPr/>
        </p:nvSpPr>
        <p:spPr>
          <a:xfrm rot="2601179">
            <a:off x="8353903" y="4667272"/>
            <a:ext cx="35818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0336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pic>
        <p:nvPicPr>
          <p:cNvPr id="2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67" y="3425780"/>
            <a:ext cx="12190992" cy="3432221"/>
          </a:xfrm>
          <a:prstGeom prst="rect">
            <a:avLst/>
          </a:prstGeom>
        </p:spPr>
      </p:pic>
    </p:spTree>
    <p:extLst>
      <p:ext uri="{BB962C8B-B14F-4D97-AF65-F5344CB8AC3E}">
        <p14:creationId xmlns:p14="http://schemas.microsoft.com/office/powerpoint/2010/main" val="665551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276877" y="1987437"/>
            <a:ext cx="4591595" cy="181588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“nhà trong”, “nhà ngoài” chỉ những người thân ở “nhà trong” và “nhà ngoài” (Mỗi nhà là một gia đình riêng</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866263" y="1987437"/>
            <a:ext cx="4192632" cy="18158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just"/>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307359" y="4101738"/>
            <a:ext cx="4427235" cy="2671966"/>
          </a:xfrm>
          <a:prstGeom prst="rect">
            <a:avLst/>
          </a:prstGeom>
        </p:spPr>
      </p:pic>
      <p:pic>
        <p:nvPicPr>
          <p:cNvPr id="5" name="Picture 4"/>
          <p:cNvPicPr>
            <a:picLocks noChangeAspect="1"/>
          </p:cNvPicPr>
          <p:nvPr/>
        </p:nvPicPr>
        <p:blipFill>
          <a:blip r:embed="rId5"/>
          <a:stretch>
            <a:fillRect/>
          </a:stretch>
        </p:blipFill>
        <p:spPr>
          <a:xfrm>
            <a:off x="6096000" y="4101737"/>
            <a:ext cx="4184469" cy="2626845"/>
          </a:xfrm>
          <a:prstGeom prst="rect">
            <a:avLst/>
          </a:prstGeom>
        </p:spPr>
      </p:pic>
    </p:spTree>
    <p:extLst>
      <p:ext uri="{BB962C8B-B14F-4D97-AF65-F5344CB8AC3E}">
        <p14:creationId xmlns:p14="http://schemas.microsoft.com/office/powerpoint/2010/main" val="7226687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5" y="-26356"/>
            <a:ext cx="12231331" cy="6921912"/>
          </a:xfrm>
          <a:prstGeom prst="rect">
            <a:avLst/>
          </a:prstGeom>
        </p:spPr>
      </p:pic>
      <p:sp>
        <p:nvSpPr>
          <p:cNvPr id="2" name="Rectangle 1"/>
          <p:cNvSpPr/>
          <p:nvPr/>
        </p:nvSpPr>
        <p:spPr>
          <a:xfrm>
            <a:off x="5" y="-26356"/>
            <a:ext cx="286076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4/SGK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88352" y="884149"/>
            <a:ext cx="11575963" cy="1569660"/>
          </a:xfrm>
          <a:prstGeom prst="rect">
            <a:avLst/>
          </a:prstGeom>
        </p:spPr>
        <p:txBody>
          <a:bodyPr wrap="square">
            <a:spAutoFit/>
          </a:bodyPr>
          <a:lstStyle/>
          <a:p>
            <a:pPr algn="just"/>
            <a:r>
              <a:rPr lang="en-US" sz="3200" b="1">
                <a:latin typeface="Times New Roman" panose="02020603050405020304" pitchFamily="18" charset="0"/>
                <a:ea typeface="Times New Roman" panose="02020603050405020304" pitchFamily="18" charset="0"/>
                <a:cs typeface="Times New Roman" panose="02020603050405020304" pitchFamily="18" charset="0"/>
              </a:rPr>
              <a:t>- Cụm từ “mắt xanh” trong câu thơ:</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algn="ct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“Trầu ơi, hãy tỉnh lại!</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ct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mắt xanh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nào</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6" name="Curved Down Arrow 5"/>
          <p:cNvSpPr/>
          <p:nvPr/>
        </p:nvSpPr>
        <p:spPr>
          <a:xfrm rot="1575481">
            <a:off x="8464731" y="1097280"/>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8049125" y="2122888"/>
            <a:ext cx="3461657" cy="1569660"/>
          </a:xfrm>
          <a:prstGeom prst="rect">
            <a:avLst/>
          </a:prstGeom>
        </p:spPr>
        <p:txBody>
          <a:bodyPr wrap="square">
            <a:spAutoFit/>
          </a:bodyPr>
          <a:lstStyle/>
          <a:p>
            <a:pPr lvl="0" algn="just"/>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 cho ta liên tưởng đến hình ảnh chiếc lá trầu.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8284663" y="3984935"/>
            <a:ext cx="3579652" cy="2873065"/>
          </a:xfrm>
          <a:prstGeom prst="rect">
            <a:avLst/>
          </a:prstGeom>
        </p:spPr>
      </p:pic>
      <p:sp>
        <p:nvSpPr>
          <p:cNvPr id="10" name="Rectangle 9"/>
          <p:cNvSpPr/>
          <p:nvPr/>
        </p:nvSpPr>
        <p:spPr>
          <a:xfrm>
            <a:off x="3113001" y="3107019"/>
            <a:ext cx="2111475"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 ẩn dụ </a:t>
            </a:r>
            <a:endParaRPr lang="en-US"/>
          </a:p>
        </p:txBody>
      </p:sp>
      <p:sp>
        <p:nvSpPr>
          <p:cNvPr id="14" name="Curved Down Arrow 13"/>
          <p:cNvSpPr/>
          <p:nvPr/>
        </p:nvSpPr>
        <p:spPr>
          <a:xfrm rot="7583755">
            <a:off x="5139935" y="2741259"/>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892628" y="3813510"/>
            <a:ext cx="6096000" cy="1077218"/>
          </a:xfrm>
          <a:prstGeom prst="rect">
            <a:avLst/>
          </a:prstGeom>
        </p:spPr>
        <p:txBody>
          <a:bodyPr>
            <a:spAutoFit/>
          </a:bodyPr>
          <a:lstStyle/>
          <a:p>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giữa mắt xanh và lá trầu có sự giống nhau về hình dáng, màu sắc. </a:t>
            </a:r>
            <a:endParaRPr lang="en-US"/>
          </a:p>
        </p:txBody>
      </p:sp>
      <p:sp>
        <p:nvSpPr>
          <p:cNvPr id="12" name="Rounded Rectangular Callout 11"/>
          <p:cNvSpPr/>
          <p:nvPr/>
        </p:nvSpPr>
        <p:spPr>
          <a:xfrm>
            <a:off x="1978937" y="1362427"/>
            <a:ext cx="6070188" cy="3090581"/>
          </a:xfrm>
          <a:prstGeom prst="wedgeRoundRectCallout">
            <a:avLst>
              <a:gd name="adj1" fmla="val -61532"/>
              <a:gd name="adj2" fmla="val -29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cây trầu được cảm nhận qua cái nhìn sinh động, đáng yêu  “cây trầu” giống như con người, cũng có mắt nhìn như người: khi ngủ nhắm mắt, tỉnh giấc thì mở mắt.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3294120" y="4887008"/>
            <a:ext cx="3860712" cy="1986201"/>
          </a:xfrm>
          <a:prstGeom prst="rect">
            <a:avLst/>
          </a:prstGeom>
        </p:spPr>
      </p:pic>
    </p:spTree>
    <p:extLst>
      <p:ext uri="{BB962C8B-B14F-4D97-AF65-F5344CB8AC3E}">
        <p14:creationId xmlns:p14="http://schemas.microsoft.com/office/powerpoint/2010/main" val="39242926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10" grpId="0"/>
      <p:bldP spid="14" grpId="0" animBg="1"/>
      <p:bldP spid="11" grpId="0"/>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5" y="-26356"/>
            <a:ext cx="3122018"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5/SGK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597763" y="618817"/>
            <a:ext cx="6439437" cy="742511"/>
          </a:xfrm>
          <a:prstGeom prst="rect">
            <a:avLst/>
          </a:prstGeom>
        </p:spPr>
        <p:txBody>
          <a:bodyPr wrap="square">
            <a:spAutoFit/>
          </a:bodyPr>
          <a:lstStyle/>
          <a:p>
            <a:pPr algn="ctr">
              <a:lnSpc>
                <a:spcPct val="150000"/>
              </a:lnSpc>
              <a:spcAft>
                <a:spcPts val="800"/>
              </a:spcAft>
              <a:tabLst>
                <a:tab pos="90170" algn="l"/>
                <a:tab pos="180340" algn="l"/>
              </a:tabLst>
            </a:pPr>
            <a:r>
              <a:rPr lang="en-US" sz="3200" b="1" i="1">
                <a:latin typeface="Times New Roman"/>
                <a:ea typeface="Calibri"/>
                <a:cs typeface="Times New Roman"/>
              </a:rPr>
              <a:t>- Biện pháp tu từ nhân hóa</a:t>
            </a:r>
            <a:endParaRPr lang="en-US" sz="3200" b="1" i="1" dirty="0" err="1">
              <a:latin typeface="Times New Roman"/>
              <a:ea typeface="Calibri"/>
              <a:cs typeface="Times New Roman"/>
            </a:endParaRPr>
          </a:p>
        </p:txBody>
      </p:sp>
      <p:sp>
        <p:nvSpPr>
          <p:cNvPr id="3" name="Rectangle 2"/>
          <p:cNvSpPr/>
          <p:nvPr/>
        </p:nvSpPr>
        <p:spPr>
          <a:xfrm>
            <a:off x="141779" y="1189356"/>
            <a:ext cx="6096000" cy="2219838"/>
          </a:xfrm>
          <a:prstGeom prst="rect">
            <a:avLst/>
          </a:prstGeom>
        </p:spPr>
        <p:txBody>
          <a:bodyPr>
            <a:spAutoFit/>
          </a:bodyPr>
          <a:lstStyle/>
          <a:p>
            <a:pPr algn="just">
              <a:lnSpc>
                <a:spcPct val="150000"/>
              </a:lnSpc>
              <a:spcAft>
                <a:spcPts val="800"/>
              </a:spcAft>
              <a:tabLst>
                <a:tab pos="90170" algn="l"/>
                <a:tab pos="180340" algn="l"/>
              </a:tabLst>
            </a:pPr>
            <a:r>
              <a:rPr lang="vi-VN" sz="3200">
                <a:latin typeface="Times New Roman"/>
                <a:ea typeface="Calibri"/>
                <a:cs typeface="Times New Roman"/>
                <a:sym typeface="Wingdings"/>
              </a:rPr>
              <a:t>- Dấu hiệu: Dùng từ ngữ vốn dùng để gọi, xưng hô, miêu tả hoạt động của người cho cây trầu: </a:t>
            </a:r>
            <a:endParaRPr lang="vi-VN" sz="3200" dirty="0">
              <a:latin typeface="Times New Roman"/>
              <a:ea typeface="Calibri"/>
              <a:cs typeface="Times New Roman"/>
              <a:sym typeface="Wingdings"/>
            </a:endParaRPr>
          </a:p>
        </p:txBody>
      </p:sp>
      <p:sp>
        <p:nvSpPr>
          <p:cNvPr id="4" name="Rectangle 3"/>
          <p:cNvSpPr/>
          <p:nvPr/>
        </p:nvSpPr>
        <p:spPr>
          <a:xfrm>
            <a:off x="141779" y="3416396"/>
            <a:ext cx="4691478" cy="1569660"/>
          </a:xfrm>
          <a:prstGeom prst="rect">
            <a:avLst/>
          </a:prstGeom>
        </p:spPr>
        <p:txBody>
          <a:bodyPr wrap="square">
            <a:spAutoFit/>
          </a:bodyPr>
          <a:lstStyle/>
          <a:p>
            <a:pPr lvl="0" algn="just"/>
            <a:r>
              <a:rPr lang="vi-VN" sz="3200" smtClean="0">
                <a:solidFill>
                  <a:prstClr val="black"/>
                </a:solidFill>
                <a:latin typeface="Times New Roman"/>
                <a:ea typeface="Calibri"/>
                <a:cs typeface="Times New Roman"/>
                <a:sym typeface="Wingdings"/>
              </a:rPr>
              <a:t>+ </a:t>
            </a:r>
            <a:r>
              <a:rPr lang="vi-VN" sz="3200">
                <a:solidFill>
                  <a:prstClr val="black"/>
                </a:solidFill>
                <a:latin typeface="Times New Roman"/>
                <a:ea typeface="Calibri"/>
                <a:cs typeface="Times New Roman"/>
                <a:sym typeface="Wingdings"/>
              </a:rPr>
              <a:t>Gọi: “trầu”</a:t>
            </a:r>
          </a:p>
          <a:p>
            <a:pPr lvl="0" algn="just"/>
            <a:r>
              <a:rPr lang="vi-VN" sz="3200">
                <a:solidFill>
                  <a:prstClr val="black"/>
                </a:solidFill>
                <a:latin typeface="Times New Roman"/>
                <a:ea typeface="Calibri"/>
                <a:cs typeface="Times New Roman"/>
                <a:sym typeface="Wingdings"/>
              </a:rPr>
              <a:t>+ Xưng hô: “tao, mày”</a:t>
            </a:r>
          </a:p>
          <a:p>
            <a:pPr lvl="0" algn="just"/>
            <a:r>
              <a:rPr lang="vi-VN" sz="3200">
                <a:solidFill>
                  <a:prstClr val="black"/>
                </a:solidFill>
                <a:latin typeface="Times New Roman"/>
                <a:ea typeface="Calibri"/>
                <a:cs typeface="Times New Roman"/>
                <a:sym typeface="Wingdings"/>
              </a:rPr>
              <a:t>+ Hoạt động: “ngủ</a:t>
            </a:r>
            <a:r>
              <a:rPr lang="vi-VN" sz="3200" smtClean="0">
                <a:solidFill>
                  <a:prstClr val="black"/>
                </a:solidFill>
                <a:latin typeface="Times New Roman"/>
                <a:ea typeface="Calibri"/>
                <a:cs typeface="Times New Roman"/>
                <a:sym typeface="Wingdings"/>
              </a:rPr>
              <a:t>”</a:t>
            </a:r>
            <a:endParaRPr lang="vi-VN" sz="3200">
              <a:solidFill>
                <a:prstClr val="black"/>
              </a:solidFill>
              <a:latin typeface="Times New Roman"/>
              <a:ea typeface="Calibri"/>
              <a:cs typeface="Times New Roman"/>
              <a:sym typeface="Wingdings"/>
            </a:endParaRPr>
          </a:p>
        </p:txBody>
      </p:sp>
      <p:sp>
        <p:nvSpPr>
          <p:cNvPr id="6" name="Rectangle 5"/>
          <p:cNvSpPr/>
          <p:nvPr/>
        </p:nvSpPr>
        <p:spPr>
          <a:xfrm>
            <a:off x="141779" y="5137198"/>
            <a:ext cx="6096000" cy="1569660"/>
          </a:xfrm>
          <a:prstGeom prst="rect">
            <a:avLst/>
          </a:prstGeom>
        </p:spPr>
        <p:txBody>
          <a:bodyPr>
            <a:spAutoFit/>
          </a:bodyPr>
          <a:lstStyle/>
          <a:p>
            <a:pPr lvl="0" algn="just"/>
            <a:r>
              <a:rPr lang="vi-VN" sz="3200">
                <a:solidFill>
                  <a:prstClr val="black"/>
                </a:solidFill>
                <a:latin typeface="Times New Roman"/>
                <a:ea typeface="Calibri"/>
                <a:cs typeface="Times New Roman"/>
                <a:sym typeface="Wingdings"/>
              </a:rPr>
              <a:t>- Tác dụng: Thể hiện sự yêu thương, trìu mến, thân thiết cữa cậu bé và cây trầu</a:t>
            </a:r>
          </a:p>
        </p:txBody>
      </p:sp>
      <p:pic>
        <p:nvPicPr>
          <p:cNvPr id="7" name="Picture 6"/>
          <p:cNvPicPr>
            <a:picLocks noChangeAspect="1"/>
          </p:cNvPicPr>
          <p:nvPr/>
        </p:nvPicPr>
        <p:blipFill>
          <a:blip r:embed="rId4"/>
          <a:stretch>
            <a:fillRect/>
          </a:stretch>
        </p:blipFill>
        <p:spPr>
          <a:xfrm>
            <a:off x="7470322" y="308979"/>
            <a:ext cx="4532267" cy="3009900"/>
          </a:xfrm>
          <a:prstGeom prst="rect">
            <a:avLst/>
          </a:prstGeom>
        </p:spPr>
      </p:pic>
      <p:pic>
        <p:nvPicPr>
          <p:cNvPr id="9" name="Picture 8"/>
          <p:cNvPicPr>
            <a:picLocks noChangeAspect="1"/>
          </p:cNvPicPr>
          <p:nvPr/>
        </p:nvPicPr>
        <p:blipFill>
          <a:blip r:embed="rId5"/>
          <a:stretch>
            <a:fillRect/>
          </a:stretch>
        </p:blipFill>
        <p:spPr>
          <a:xfrm>
            <a:off x="7016377" y="3107743"/>
            <a:ext cx="4796801" cy="3696243"/>
          </a:xfrm>
          <a:prstGeom prst="rect">
            <a:avLst/>
          </a:prstGeom>
        </p:spPr>
      </p:pic>
    </p:spTree>
    <p:extLst>
      <p:ext uri="{BB962C8B-B14F-4D97-AF65-F5344CB8AC3E}">
        <p14:creationId xmlns:p14="http://schemas.microsoft.com/office/powerpoint/2010/main" val="4095218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5" y="-26356"/>
            <a:ext cx="3122018"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7/SGK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5" y="1023775"/>
            <a:ext cx="7337935" cy="2308324"/>
          </a:xfrm>
          <a:prstGeom prst="rect">
            <a:avLst/>
          </a:prstGeom>
        </p:spPr>
        <p:txBody>
          <a:bodyPr wrap="square">
            <a:spAutoFit/>
          </a:bodyPr>
          <a:lstStyle/>
          <a:p>
            <a:pPr algn="ctr">
              <a:lnSpc>
                <a:spcPct val="150000"/>
              </a:lnSpc>
              <a:spcAft>
                <a:spcPts val="800"/>
              </a:spcAft>
              <a:tabLst>
                <a:tab pos="90170" algn="l"/>
                <a:tab pos="180340" algn="l"/>
              </a:tabLst>
            </a:pPr>
            <a:r>
              <a:rPr lang="vi-VN" sz="3200" b="1" i="1">
                <a:latin typeface="Times New Roman"/>
                <a:ea typeface="Calibri"/>
                <a:cs typeface="Times New Roman"/>
              </a:rPr>
              <a:t>- Việc sử dụng biện pháp tu từ nhân hóa ở cả 3 văn bản làm cho cây cối, loài vật trở nên sống động, hấp dẫn hơn.</a:t>
            </a:r>
          </a:p>
        </p:txBody>
      </p:sp>
      <p:sp>
        <p:nvSpPr>
          <p:cNvPr id="3" name="Rectangle 2"/>
          <p:cNvSpPr/>
          <p:nvPr/>
        </p:nvSpPr>
        <p:spPr>
          <a:xfrm>
            <a:off x="74022" y="3476613"/>
            <a:ext cx="7263917" cy="2308324"/>
          </a:xfrm>
          <a:prstGeom prst="rect">
            <a:avLst/>
          </a:prstGeom>
        </p:spPr>
        <p:txBody>
          <a:bodyPr wrap="square">
            <a:spAutoFit/>
          </a:bodyPr>
          <a:lstStyle/>
          <a:p>
            <a:pPr algn="just">
              <a:lnSpc>
                <a:spcPct val="150000"/>
              </a:lnSpc>
              <a:spcAft>
                <a:spcPts val="800"/>
              </a:spcAft>
              <a:tabLst>
                <a:tab pos="90170" algn="l"/>
                <a:tab pos="180340" algn="l"/>
              </a:tabLst>
            </a:pPr>
            <a:r>
              <a:rPr lang="vi-VN" sz="3200" b="1" smtClean="0">
                <a:latin typeface="Times New Roman"/>
                <a:ea typeface="Calibri"/>
                <a:cs typeface="Times New Roman"/>
                <a:sym typeface="Wingdings"/>
              </a:rPr>
              <a:t>- </a:t>
            </a:r>
            <a:r>
              <a:rPr lang="vi-VN" sz="3200" b="1">
                <a:latin typeface="Times New Roman"/>
                <a:ea typeface="Calibri"/>
                <a:cs typeface="Times New Roman"/>
                <a:sym typeface="Wingdings"/>
              </a:rPr>
              <a:t>Quan cái nhìn trẻ thơ: các loài cây, loài vật cũng có tình cảm, suy nghĩ như con người, rất gần gũi, đáng yêu.</a:t>
            </a:r>
          </a:p>
        </p:txBody>
      </p:sp>
      <p:pic>
        <p:nvPicPr>
          <p:cNvPr id="7" name="Picture 6"/>
          <p:cNvPicPr>
            <a:picLocks noChangeAspect="1"/>
          </p:cNvPicPr>
          <p:nvPr/>
        </p:nvPicPr>
        <p:blipFill>
          <a:blip r:embed="rId4"/>
          <a:stretch>
            <a:fillRect/>
          </a:stretch>
        </p:blipFill>
        <p:spPr>
          <a:xfrm>
            <a:off x="7470322" y="308979"/>
            <a:ext cx="4532267" cy="3009900"/>
          </a:xfrm>
          <a:prstGeom prst="rect">
            <a:avLst/>
          </a:prstGeom>
        </p:spPr>
      </p:pic>
      <p:pic>
        <p:nvPicPr>
          <p:cNvPr id="9" name="Picture 8"/>
          <p:cNvPicPr>
            <a:picLocks noChangeAspect="1"/>
          </p:cNvPicPr>
          <p:nvPr/>
        </p:nvPicPr>
        <p:blipFill>
          <a:blip r:embed="rId5"/>
          <a:stretch>
            <a:fillRect/>
          </a:stretch>
        </p:blipFill>
        <p:spPr>
          <a:xfrm>
            <a:off x="7016377" y="3107743"/>
            <a:ext cx="4796801" cy="3696243"/>
          </a:xfrm>
          <a:prstGeom prst="rect">
            <a:avLst/>
          </a:prstGeom>
        </p:spPr>
      </p:pic>
    </p:spTree>
    <p:extLst>
      <p:ext uri="{BB962C8B-B14F-4D97-AF65-F5344CB8AC3E}">
        <p14:creationId xmlns:p14="http://schemas.microsoft.com/office/powerpoint/2010/main" val="302741437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80" y="1604641"/>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958644" y="3291290"/>
            <a:ext cx="4098629"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Trò chơi</a:t>
            </a:r>
          </a:p>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AI NHANH HƠN</a:t>
            </a:r>
            <a:endParaRPr lang="zh-CN" altLang="en-US" sz="3733" dirty="0">
              <a:solidFill>
                <a:srgbClr val="FFFFFF"/>
              </a:solidFill>
              <a:latin typeface="#9Slide04 Chonburi" pitchFamily="2" charset="-34"/>
              <a:ea typeface="微软雅黑" panose="020B0503020204020204" pitchFamily="34" charset="-122"/>
              <a:cs typeface="#9Slide04 Chonburi" pitchFamily="2" charset="-34"/>
            </a:endParaRPr>
          </a:p>
        </p:txBody>
      </p:sp>
      <p:sp>
        <p:nvSpPr>
          <p:cNvPr id="25" name="MH_Other_2"/>
          <p:cNvSpPr/>
          <p:nvPr>
            <p:custDataLst>
              <p:tags r:id="rId3"/>
            </p:custDataLst>
          </p:nvPr>
        </p:nvSpPr>
        <p:spPr>
          <a:xfrm>
            <a:off x="5025738" y="1408951"/>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267"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314754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4</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5</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6</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7</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914473"/>
            <a:ext cx="7518400" cy="1323439"/>
          </a:xfrm>
          <a:prstGeom prst="rect">
            <a:avLst/>
          </a:prstGeom>
          <a:noFill/>
        </p:spPr>
        <p:txBody>
          <a:bodyPr wrap="square" rtlCol="0">
            <a:spAutoFit/>
          </a:bodyPr>
          <a:lstStyle/>
          <a:p>
            <a:r>
              <a:rPr lang="vi-VN" sz="4000" dirty="0">
                <a:latin typeface="Times New Roman" pitchFamily="18" charset="0"/>
                <a:cs typeface="Times New Roman" pitchFamily="18" charset="0"/>
              </a:rPr>
              <a:t>Câu </a:t>
            </a:r>
            <a:r>
              <a:rPr lang="en-US" sz="4000" dirty="0" smtClean="0">
                <a:latin typeface="Times New Roman" pitchFamily="18" charset="0"/>
                <a:cs typeface="Times New Roman" pitchFamily="18" charset="0"/>
              </a:rPr>
              <a:t>1</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Có mấy kiểu hoán dụ cơ bản?</a:t>
            </a:r>
            <a:endParaRPr lang="en-US" sz="40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 action="ppaction://noaction"/>
          </p:cNvPr>
          <p:cNvSpPr/>
          <p:nvPr/>
        </p:nvSpPr>
        <p:spPr>
          <a:xfrm>
            <a:off x="10829702"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38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1909651" y="3236893"/>
            <a:ext cx="5253149"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gọi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4969101"/>
            <a:ext cx="43688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tên sự vật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59436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L</a:t>
            </a:r>
            <a:r>
              <a:rPr lang="vi-VN" sz="2800" dirty="0" smtClean="0">
                <a:solidFill>
                  <a:srgbClr val="002060"/>
                </a:solidFill>
                <a:latin typeface="Times New Roman" pitchFamily="18" charset="0"/>
                <a:cs typeface="Times New Roman" pitchFamily="18" charset="0"/>
              </a:rPr>
              <a:t>ấy </a:t>
            </a:r>
            <a:r>
              <a:rPr lang="vi-VN" sz="2800" dirty="0">
                <a:solidFill>
                  <a:srgbClr val="002060"/>
                </a:solidFill>
                <a:latin typeface="Times New Roman" pitchFamily="18" charset="0"/>
                <a:cs typeface="Times New Roman" pitchFamily="18" charset="0"/>
              </a:rPr>
              <a:t>cái cụ thể để gọi tên cái trừu tượng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65915" y="-1300766"/>
            <a:ext cx="13612969" cy="4691666"/>
          </a:xfrm>
          <a:prstGeom prst="rect">
            <a:avLst/>
          </a:prstGeom>
        </p:spPr>
      </p:pic>
      <p:sp>
        <p:nvSpPr>
          <p:cNvPr id="39" name="TextBox 38"/>
          <p:cNvSpPr txBox="1"/>
          <p:nvPr/>
        </p:nvSpPr>
        <p:spPr>
          <a:xfrm>
            <a:off x="2540000" y="265900"/>
            <a:ext cx="7518400" cy="1754326"/>
          </a:xfrm>
          <a:prstGeom prst="rect">
            <a:avLst/>
          </a:prstGeom>
          <a:noFill/>
        </p:spPr>
        <p:txBody>
          <a:bodyPr wrap="square" rtlCol="0">
            <a:spAutoFit/>
          </a:bodyPr>
          <a:lstStyle/>
          <a:p>
            <a:r>
              <a:rPr lang="vi-VN" sz="3600" dirty="0">
                <a:solidFill>
                  <a:prstClr val="black"/>
                </a:solidFill>
                <a:latin typeface="Times New Roman" pitchFamily="18" charset="0"/>
                <a:cs typeface="Times New Roman" pitchFamily="18" charset="0"/>
              </a:rPr>
              <a:t>Câu </a:t>
            </a:r>
            <a:r>
              <a:rPr lang="en-US" sz="3600" dirty="0" smtClean="0">
                <a:solidFill>
                  <a:prstClr val="black"/>
                </a:solidFill>
                <a:latin typeface="Times New Roman" pitchFamily="18" charset="0"/>
                <a:cs typeface="Times New Roman" pitchFamily="18" charset="0"/>
              </a:rPr>
              <a:t>2</a:t>
            </a:r>
            <a:r>
              <a:rPr lang="vi-VN" sz="3600" dirty="0" smtClean="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Câu “</a:t>
            </a:r>
            <a:r>
              <a:rPr lang="vi-VN" sz="3600" i="1" dirty="0">
                <a:solidFill>
                  <a:prstClr val="black"/>
                </a:solidFill>
                <a:latin typeface="Times New Roman" pitchFamily="18" charset="0"/>
                <a:cs typeface="Times New Roman" pitchFamily="18" charset="0"/>
              </a:rPr>
              <a:t>Vì lợi ích mười năm trồng cây / Vì lợi ích trăm năm trồng người</a:t>
            </a:r>
            <a:r>
              <a:rPr lang="vi-VN" sz="3600" dirty="0">
                <a:solidFill>
                  <a:prstClr val="black"/>
                </a:solidFill>
                <a:latin typeface="Times New Roman" pitchFamily="18" charset="0"/>
                <a:cs typeface="Times New Roman" pitchFamily="18" charset="0"/>
              </a:rPr>
              <a:t>” sử dụng phép hoán dụ nào?</a:t>
            </a:r>
            <a:endParaRPr lang="en-US" sz="3600"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9347200" y="6077753"/>
            <a:ext cx="1016000" cy="685800"/>
          </a:xfrm>
          <a:prstGeom prst="star5">
            <a:avLst>
              <a:gd name="adj" fmla="val 22495"/>
              <a:gd name="hf" fmla="val 105146"/>
              <a:gd name="vf" fmla="val 11055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9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N</a:t>
            </a:r>
            <a:r>
              <a:rPr lang="vi-VN" sz="2800" dirty="0" smtClean="0">
                <a:solidFill>
                  <a:srgbClr val="002060"/>
                </a:solidFill>
                <a:latin typeface="Times New Roman" pitchFamily="18" charset="0"/>
                <a:cs typeface="Times New Roman" pitchFamily="18" charset="0"/>
              </a:rPr>
              <a:t>gười </a:t>
            </a:r>
            <a:r>
              <a:rPr lang="vi-VN" sz="2800" dirty="0">
                <a:solidFill>
                  <a:srgbClr val="002060"/>
                </a:solidFill>
                <a:latin typeface="Times New Roman" pitchFamily="18" charset="0"/>
                <a:cs typeface="Times New Roman" pitchFamily="18" charset="0"/>
              </a:rPr>
              <a:t>lao động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148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K</a:t>
            </a:r>
            <a:r>
              <a:rPr lang="vi-VN" sz="2800" dirty="0" smtClean="0">
                <a:solidFill>
                  <a:srgbClr val="002060"/>
                </a:solidFill>
                <a:latin typeface="Times New Roman" pitchFamily="18" charset="0"/>
                <a:cs typeface="Times New Roman" pitchFamily="18" charset="0"/>
              </a:rPr>
              <a:t>ết </a:t>
            </a:r>
            <a:r>
              <a:rPr lang="vi-VN" sz="2800" dirty="0">
                <a:solidFill>
                  <a:srgbClr val="002060"/>
                </a:solidFill>
                <a:latin typeface="Times New Roman" pitchFamily="18" charset="0"/>
                <a:cs typeface="Times New Roman" pitchFamily="18" charset="0"/>
              </a:rPr>
              <a:t>quả con người thu được trong lao động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599" y="5105400"/>
            <a:ext cx="4791635"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Q</a:t>
            </a:r>
            <a:r>
              <a:rPr lang="vi-VN" sz="2800" dirty="0" smtClean="0">
                <a:solidFill>
                  <a:srgbClr val="002060"/>
                </a:solidFill>
                <a:latin typeface="Times New Roman" pitchFamily="18" charset="0"/>
                <a:cs typeface="Times New Roman" pitchFamily="18" charset="0"/>
              </a:rPr>
              <a:t>uá </a:t>
            </a:r>
            <a:r>
              <a:rPr lang="vi-VN" sz="2800" dirty="0">
                <a:solidFill>
                  <a:srgbClr val="002060"/>
                </a:solidFill>
                <a:latin typeface="Times New Roman" pitchFamily="18" charset="0"/>
                <a:cs typeface="Times New Roman" pitchFamily="18" charset="0"/>
              </a:rPr>
              <a:t>trình lao động nặng nhọc, vất vả</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việc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1403797" y="-1094704"/>
            <a:ext cx="15092903" cy="4142704"/>
          </a:xfrm>
          <a:prstGeom prst="rect">
            <a:avLst/>
          </a:prstGeom>
        </p:spPr>
      </p:pic>
      <p:sp>
        <p:nvSpPr>
          <p:cNvPr id="5" name="TextBox 4"/>
          <p:cNvSpPr txBox="1"/>
          <p:nvPr/>
        </p:nvSpPr>
        <p:spPr>
          <a:xfrm>
            <a:off x="1564068" y="284150"/>
            <a:ext cx="10119932"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4. Trong câu ca dao, từ “mồ hôi” hoán dụ cho sự vật </a:t>
            </a:r>
            <a:r>
              <a:rPr lang="vi-VN" sz="3200" b="1" dirty="0" smtClean="0">
                <a:latin typeface="Times New Roman" pitchFamily="18" charset="0"/>
                <a:cs typeface="Times New Roman" pitchFamily="18" charset="0"/>
              </a:rPr>
              <a:t>gì:Mồ </a:t>
            </a:r>
            <a:r>
              <a:rPr lang="vi-VN" sz="3200" b="1" dirty="0">
                <a:latin typeface="Times New Roman" pitchFamily="18" charset="0"/>
                <a:cs typeface="Times New Roman" pitchFamily="18" charset="0"/>
              </a:rPr>
              <a:t>hôi mà đổ xuống </a:t>
            </a:r>
            <a:r>
              <a:rPr lang="vi-VN" sz="3200" b="1" dirty="0" smtClean="0">
                <a:latin typeface="Times New Roman" pitchFamily="18" charset="0"/>
                <a:cs typeface="Times New Roman" pitchFamily="18" charset="0"/>
              </a:rPr>
              <a:t>đồng</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Lúa </a:t>
            </a:r>
            <a:r>
              <a:rPr lang="vi-VN" sz="3200" b="1" dirty="0">
                <a:latin typeface="Times New Roman" pitchFamily="18" charset="0"/>
                <a:cs typeface="Times New Roman" pitchFamily="18" charset="0"/>
              </a:rPr>
              <a:t>mọc trùng trùng sáng cả đồi </a:t>
            </a:r>
            <a:r>
              <a:rPr lang="vi-VN" sz="3200" b="1" dirty="0" smtClean="0">
                <a:latin typeface="Times New Roman" pitchFamily="18" charset="0"/>
                <a:cs typeface="Times New Roman" pitchFamily="18" charset="0"/>
              </a:rPr>
              <a:t>nương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chỉ</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28" name="5-Point Star 27">
            <a:hlinkClick r:id="" action="ppaction://noaction"/>
          </p:cNvPr>
          <p:cNvSpPr/>
          <p:nvPr/>
        </p:nvSpPr>
        <p:spPr>
          <a:xfrm>
            <a:off x="10599271" y="606111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92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37"/>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105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5181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170152"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để gọi đối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cụ thể để chỉ trừu tượng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chỉ toàn thể</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9530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toàn thể</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37"/>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711200" y="-1068946"/>
            <a:ext cx="12395200" cy="3964546"/>
          </a:xfrm>
          <a:prstGeom prst="rect">
            <a:avLst/>
          </a:prstGeom>
        </p:spPr>
      </p:pic>
      <p:sp>
        <p:nvSpPr>
          <p:cNvPr id="5" name="TextBox 4"/>
          <p:cNvSpPr txBox="1"/>
          <p:nvPr/>
        </p:nvSpPr>
        <p:spPr>
          <a:xfrm>
            <a:off x="2032000" y="280897"/>
            <a:ext cx="8432800"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6. Câu thơ sau sử dụng phép hoán dụ nào</a:t>
            </a:r>
            <a:r>
              <a:rPr lang="vi-VN"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trái tim lớn lao đã giã từ cuộc </a:t>
            </a:r>
            <a:r>
              <a:rPr lang="vi-VN" sz="3200" b="1" i="1" dirty="0" smtClean="0">
                <a:latin typeface="Times New Roman" pitchFamily="18" charset="0"/>
                <a:cs typeface="Times New Roman" pitchFamily="18" charset="0"/>
              </a:rPr>
              <a:t>đời</a:t>
            </a:r>
            <a:endParaRPr lang="vi-VN" sz="3200" b="1" i="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khối óc lớn đã ngừng sống</a:t>
            </a:r>
            <a:endParaRPr lang="en-US" sz="3200" b="1" i="1"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6604000" y="4953000"/>
            <a:ext cx="965200" cy="723900"/>
          </a:xfrm>
          <a:prstGeom prst="rect">
            <a:avLst/>
          </a:prstGeom>
        </p:spPr>
      </p:pic>
      <p:pic>
        <p:nvPicPr>
          <p:cNvPr id="33" name="Picture 32"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4" name="Picture 33"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28" name="5-Point Star 27">
            <a:hlinkClick r:id="" action="ppaction://noaction"/>
          </p:cNvPr>
          <p:cNvSpPr/>
          <p:nvPr/>
        </p:nvSpPr>
        <p:spPr>
          <a:xfrm>
            <a:off x="10515600" y="615395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2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6566"/>
            <a:ext cx="563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921099" y="4018229"/>
            <a:ext cx="565203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921099" y="4977702"/>
            <a:ext cx="5927501"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9182497" y="5455216"/>
            <a:ext cx="700495"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8331200" y="373382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9" cstate="print"/>
          <a:stretch>
            <a:fillRect/>
          </a:stretch>
        </p:blipFill>
        <p:spPr>
          <a:xfrm>
            <a:off x="-592428" y="-1177620"/>
            <a:ext cx="13196552" cy="4644720"/>
          </a:xfrm>
          <a:prstGeom prst="rect">
            <a:avLst/>
          </a:prstGeom>
        </p:spPr>
      </p:pic>
      <p:sp>
        <p:nvSpPr>
          <p:cNvPr id="5" name="TextBox 4"/>
          <p:cNvSpPr txBox="1"/>
          <p:nvPr/>
        </p:nvSpPr>
        <p:spPr>
          <a:xfrm>
            <a:off x="1921099" y="175244"/>
            <a:ext cx="8432800" cy="1938992"/>
          </a:xfrm>
          <a:prstGeom prst="rect">
            <a:avLst/>
          </a:prstGeom>
          <a:noFill/>
        </p:spPr>
        <p:txBody>
          <a:bodyPr wrap="square" rtlCol="0">
            <a:spAutoFit/>
          </a:bodyPr>
          <a:lstStyle/>
          <a:p>
            <a:pPr algn="just"/>
            <a:r>
              <a:rPr lang="vi-VN" sz="4000" b="1" dirty="0">
                <a:latin typeface="Times New Roman" pitchFamily="18" charset="0"/>
                <a:cs typeface="Times New Roman" pitchFamily="18" charset="0"/>
              </a:rPr>
              <a:t>Câu </a:t>
            </a:r>
            <a:r>
              <a:rPr lang="en-US" sz="4000" b="1" dirty="0" smtClean="0">
                <a:latin typeface="Times New Roman" pitchFamily="18" charset="0"/>
                <a:cs typeface="Times New Roman" pitchFamily="18" charset="0"/>
              </a:rPr>
              <a:t>7</a:t>
            </a:r>
            <a:r>
              <a:rPr lang="vi-VN" sz="4000" b="1" dirty="0" smtClean="0">
                <a:latin typeface="Times New Roman" pitchFamily="18" charset="0"/>
                <a:cs typeface="Times New Roman" pitchFamily="18" charset="0"/>
              </a:rPr>
              <a:t>. </a:t>
            </a:r>
            <a:r>
              <a:rPr lang="vi-VN" sz="4000" b="1" dirty="0">
                <a:latin typeface="Times New Roman" pitchFamily="18" charset="0"/>
                <a:cs typeface="Times New Roman" pitchFamily="18" charset="0"/>
              </a:rPr>
              <a:t>Câu thơ “Trời xanh quen thói má hồng đánh ghen” thuộc kiểu hoán dụ nào?</a:t>
            </a:r>
            <a:endParaRPr lang="en-US" sz="40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10" cstate="print"/>
          <a:stretch>
            <a:fillRect/>
          </a:stretch>
        </p:blipFill>
        <p:spPr>
          <a:xfrm>
            <a:off x="7366000" y="5931809"/>
            <a:ext cx="965200" cy="723900"/>
          </a:xfrm>
          <a:prstGeom prst="rect">
            <a:avLst/>
          </a:prstGeom>
        </p:spPr>
      </p:pic>
      <p:pic>
        <p:nvPicPr>
          <p:cNvPr id="34" name="Picture 33" descr="sai.png"/>
          <p:cNvPicPr>
            <a:picLocks noChangeAspect="1"/>
          </p:cNvPicPr>
          <p:nvPr/>
        </p:nvPicPr>
        <p:blipFill>
          <a:blip r:embed="rId11" cstate="print"/>
          <a:stretch>
            <a:fillRect/>
          </a:stretch>
        </p:blipFill>
        <p:spPr>
          <a:xfrm>
            <a:off x="7315200" y="3236386"/>
            <a:ext cx="711200" cy="533400"/>
          </a:xfrm>
          <a:prstGeom prst="rect">
            <a:avLst/>
          </a:prstGeom>
        </p:spPr>
      </p:pic>
      <p:pic>
        <p:nvPicPr>
          <p:cNvPr id="35" name="Picture 34" descr="sai.png"/>
          <p:cNvPicPr>
            <a:picLocks noChangeAspect="1"/>
          </p:cNvPicPr>
          <p:nvPr/>
        </p:nvPicPr>
        <p:blipFill>
          <a:blip r:embed="rId11" cstate="print"/>
          <a:stretch>
            <a:fillRect/>
          </a:stretch>
        </p:blipFill>
        <p:spPr>
          <a:xfrm>
            <a:off x="7280141" y="4156840"/>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7366000" y="5181600"/>
            <a:ext cx="711200" cy="533400"/>
          </a:xfrm>
          <a:prstGeom prst="rect">
            <a:avLst/>
          </a:prstGeom>
        </p:spPr>
      </p:pic>
      <p:sp>
        <p:nvSpPr>
          <p:cNvPr id="29" name="5-Point Star 28">
            <a:hlinkClick r:id="" action="ppaction://noaction"/>
          </p:cNvPr>
          <p:cNvSpPr/>
          <p:nvPr/>
        </p:nvSpPr>
        <p:spPr>
          <a:xfrm>
            <a:off x="11023600" y="5995115"/>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11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chemeClr val="accent1">
                    <a:lumMod val="75000"/>
                  </a:schemeClr>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 xmlns:a16="http://schemas.microsoft.com/office/drawing/2014/main" id="{F168202F-C857-4AB0-A656-22F653E7984A}"/>
              </a:ext>
            </a:extLst>
          </p:cNvPr>
          <p:cNvSpPr/>
          <p:nvPr/>
        </p:nvSpPr>
        <p:spPr>
          <a:xfrm>
            <a:off x="459735" y="12486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8" action="ppaction://hlinksldjump"/>
            <a:extLst>
              <a:ext uri="{FF2B5EF4-FFF2-40B4-BE49-F238E27FC236}">
                <a16:creationId xmlns="" xmlns:a16="http://schemas.microsoft.com/office/drawing/2014/main" id="{F168202F-C857-4AB0-A656-22F653E7984A}"/>
              </a:ext>
            </a:extLst>
          </p:cNvPr>
          <p:cNvSpPr/>
          <p:nvPr/>
        </p:nvSpPr>
        <p:spPr>
          <a:xfrm>
            <a:off x="459735" y="200996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9" action="ppaction://hlinksldjump"/>
            <a:extLst>
              <a:ext uri="{FF2B5EF4-FFF2-40B4-BE49-F238E27FC236}">
                <a16:creationId xmlns="" xmlns:a16="http://schemas.microsoft.com/office/drawing/2014/main" id="{F168202F-C857-4AB0-A656-22F653E7984A}"/>
              </a:ext>
            </a:extLst>
          </p:cNvPr>
          <p:cNvSpPr/>
          <p:nvPr/>
        </p:nvSpPr>
        <p:spPr>
          <a:xfrm>
            <a:off x="416571"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0" action="ppaction://hlinksldjump"/>
            <a:extLst>
              <a:ext uri="{FF2B5EF4-FFF2-40B4-BE49-F238E27FC236}">
                <a16:creationId xmlns="" xmlns:a16="http://schemas.microsoft.com/office/drawing/2014/main" id="{F168202F-C857-4AB0-A656-22F653E7984A}"/>
              </a:ext>
            </a:extLst>
          </p:cNvPr>
          <p:cNvSpPr/>
          <p:nvPr/>
        </p:nvSpPr>
        <p:spPr>
          <a:xfrm>
            <a:off x="459735" y="360210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1" action="ppaction://hlinksldjump"/>
            <a:extLst>
              <a:ext uri="{FF2B5EF4-FFF2-40B4-BE49-F238E27FC236}">
                <a16:creationId xmlns="" xmlns:a16="http://schemas.microsoft.com/office/drawing/2014/main" id="{F168202F-C857-4AB0-A656-22F653E7984A}"/>
              </a:ext>
            </a:extLst>
          </p:cNvPr>
          <p:cNvSpPr/>
          <p:nvPr/>
        </p:nvSpPr>
        <p:spPr>
          <a:xfrm>
            <a:off x="459735"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2" action="ppaction://hlinksldjump"/>
            <a:extLst>
              <a:ext uri="{FF2B5EF4-FFF2-40B4-BE49-F238E27FC236}">
                <a16:creationId xmlns="" xmlns:a16="http://schemas.microsoft.com/office/drawing/2014/main" id="{F168202F-C857-4AB0-A656-22F653E7984A}"/>
              </a:ext>
            </a:extLst>
          </p:cNvPr>
          <p:cNvSpPr/>
          <p:nvPr/>
        </p:nvSpPr>
        <p:spPr>
          <a:xfrm>
            <a:off x="459735"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 xmlns:a16="http://schemas.microsoft.com/office/drawing/2014/main" id="{FB33C971-925B-4237-B00B-30527460C49E}"/>
              </a:ext>
            </a:extLst>
          </p:cNvPr>
          <p:cNvSpPr/>
          <p:nvPr/>
        </p:nvSpPr>
        <p:spPr>
          <a:xfrm>
            <a:off x="2307907"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 xmlns:a16="http://schemas.microsoft.com/office/drawing/2014/main" id="{FB33C971-925B-4237-B00B-30527460C49E}"/>
              </a:ext>
            </a:extLst>
          </p:cNvPr>
          <p:cNvSpPr/>
          <p:nvPr/>
        </p:nvSpPr>
        <p:spPr>
          <a:xfrm>
            <a:off x="4929409" y="11824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 xmlns:a16="http://schemas.microsoft.com/office/drawing/2014/main" id="{FB33C971-925B-4237-B00B-30527460C49E}"/>
              </a:ext>
            </a:extLst>
          </p:cNvPr>
          <p:cNvSpPr/>
          <p:nvPr/>
        </p:nvSpPr>
        <p:spPr>
          <a:xfrm>
            <a:off x="5417347" y="20747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 xmlns:a16="http://schemas.microsoft.com/office/drawing/2014/main" id="{FB33C971-925B-4237-B00B-30527460C49E}"/>
              </a:ext>
            </a:extLst>
          </p:cNvPr>
          <p:cNvSpPr/>
          <p:nvPr/>
        </p:nvSpPr>
        <p:spPr>
          <a:xfrm>
            <a:off x="1703223" y="203791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 xmlns:a16="http://schemas.microsoft.com/office/drawing/2014/main" id="{FB33C971-925B-4237-B00B-30527460C49E}"/>
              </a:ext>
            </a:extLst>
          </p:cNvPr>
          <p:cNvSpPr/>
          <p:nvPr/>
        </p:nvSpPr>
        <p:spPr>
          <a:xfrm>
            <a:off x="4851963" y="207473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 xmlns:a16="http://schemas.microsoft.com/office/drawing/2014/main" id="{FB33C971-925B-4237-B00B-30527460C49E}"/>
              </a:ext>
            </a:extLst>
          </p:cNvPr>
          <p:cNvSpPr/>
          <p:nvPr/>
        </p:nvSpPr>
        <p:spPr>
          <a:xfrm>
            <a:off x="4836287" y="286754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 xmlns:a16="http://schemas.microsoft.com/office/drawing/2014/main" id="{FB33C971-925B-4237-B00B-30527460C49E}"/>
              </a:ext>
            </a:extLst>
          </p:cNvPr>
          <p:cNvSpPr/>
          <p:nvPr/>
        </p:nvSpPr>
        <p:spPr>
          <a:xfrm>
            <a:off x="4768495" y="438960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 xmlns:a16="http://schemas.microsoft.com/office/drawing/2014/main" id="{FB33C971-925B-4237-B00B-30527460C49E}"/>
              </a:ext>
            </a:extLst>
          </p:cNvPr>
          <p:cNvSpPr/>
          <p:nvPr/>
        </p:nvSpPr>
        <p:spPr>
          <a:xfrm>
            <a:off x="4787929" y="3676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 xmlns:a16="http://schemas.microsoft.com/office/drawing/2014/main" id="{FB33C971-925B-4237-B00B-30527460C49E}"/>
              </a:ext>
            </a:extLst>
          </p:cNvPr>
          <p:cNvSpPr/>
          <p:nvPr/>
        </p:nvSpPr>
        <p:spPr>
          <a:xfrm>
            <a:off x="4851963" y="517612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 xmlns:a16="http://schemas.microsoft.com/office/drawing/2014/main" id="{FB33C971-925B-4237-B00B-30527460C49E}"/>
              </a:ext>
            </a:extLst>
          </p:cNvPr>
          <p:cNvSpPr/>
          <p:nvPr/>
        </p:nvSpPr>
        <p:spPr>
          <a:xfrm>
            <a:off x="4284038"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 xmlns:a16="http://schemas.microsoft.com/office/drawing/2014/main" id="{FB33C971-925B-4237-B00B-30527460C49E}"/>
              </a:ext>
            </a:extLst>
          </p:cNvPr>
          <p:cNvSpPr/>
          <p:nvPr/>
        </p:nvSpPr>
        <p:spPr>
          <a:xfrm>
            <a:off x="2918922" y="201479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 xmlns:a16="http://schemas.microsoft.com/office/drawing/2014/main" id="{FB33C971-925B-4237-B00B-30527460C49E}"/>
              </a:ext>
            </a:extLst>
          </p:cNvPr>
          <p:cNvSpPr/>
          <p:nvPr/>
        </p:nvSpPr>
        <p:spPr>
          <a:xfrm>
            <a:off x="3570505"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 xmlns:a16="http://schemas.microsoft.com/office/drawing/2014/main" id="{FB33C971-925B-4237-B00B-30527460C49E}"/>
              </a:ext>
            </a:extLst>
          </p:cNvPr>
          <p:cNvSpPr/>
          <p:nvPr/>
        </p:nvSpPr>
        <p:spPr>
          <a:xfrm>
            <a:off x="4175189"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 xmlns:a16="http://schemas.microsoft.com/office/drawing/2014/main" id="{FB33C971-925B-4237-B00B-30527460C49E}"/>
              </a:ext>
            </a:extLst>
          </p:cNvPr>
          <p:cNvSpPr/>
          <p:nvPr/>
        </p:nvSpPr>
        <p:spPr>
          <a:xfrm>
            <a:off x="2444279" y="283466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 xmlns:a16="http://schemas.microsoft.com/office/drawing/2014/main" id="{FB33C971-925B-4237-B00B-30527460C49E}"/>
              </a:ext>
            </a:extLst>
          </p:cNvPr>
          <p:cNvSpPr/>
          <p:nvPr/>
        </p:nvSpPr>
        <p:spPr>
          <a:xfrm>
            <a:off x="3505278" y="364174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 xmlns:a16="http://schemas.microsoft.com/office/drawing/2014/main" id="{FB33C971-925B-4237-B00B-30527460C49E}"/>
              </a:ext>
            </a:extLst>
          </p:cNvPr>
          <p:cNvSpPr/>
          <p:nvPr/>
        </p:nvSpPr>
        <p:spPr>
          <a:xfrm>
            <a:off x="5385811" y="286754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 xmlns:a16="http://schemas.microsoft.com/office/drawing/2014/main" id="{FB33C971-925B-4237-B00B-30527460C49E}"/>
              </a:ext>
            </a:extLst>
          </p:cNvPr>
          <p:cNvSpPr/>
          <p:nvPr/>
        </p:nvSpPr>
        <p:spPr>
          <a:xfrm>
            <a:off x="1812459" y="281511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 xmlns:a16="http://schemas.microsoft.com/office/drawing/2014/main" id="{FB33C971-925B-4237-B00B-30527460C49E}"/>
              </a:ext>
            </a:extLst>
          </p:cNvPr>
          <p:cNvSpPr/>
          <p:nvPr/>
        </p:nvSpPr>
        <p:spPr>
          <a:xfrm>
            <a:off x="4145743"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 xmlns:a16="http://schemas.microsoft.com/office/drawing/2014/main" id="{FB33C971-925B-4237-B00B-30527460C49E}"/>
              </a:ext>
            </a:extLst>
          </p:cNvPr>
          <p:cNvSpPr/>
          <p:nvPr/>
        </p:nvSpPr>
        <p:spPr>
          <a:xfrm>
            <a:off x="5351490" y="36761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 xmlns:a16="http://schemas.microsoft.com/office/drawing/2014/main" id="{FB33C971-925B-4237-B00B-30527460C49E}"/>
              </a:ext>
            </a:extLst>
          </p:cNvPr>
          <p:cNvSpPr/>
          <p:nvPr/>
        </p:nvSpPr>
        <p:spPr>
          <a:xfrm>
            <a:off x="5995261"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 xmlns:a16="http://schemas.microsoft.com/office/drawing/2014/main" id="{FB33C971-925B-4237-B00B-30527460C49E}"/>
              </a:ext>
            </a:extLst>
          </p:cNvPr>
          <p:cNvSpPr/>
          <p:nvPr/>
        </p:nvSpPr>
        <p:spPr>
          <a:xfrm>
            <a:off x="6599945" y="36406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 xmlns:a16="http://schemas.microsoft.com/office/drawing/2014/main" id="{FB33C971-925B-4237-B00B-30527460C49E}"/>
              </a:ext>
            </a:extLst>
          </p:cNvPr>
          <p:cNvSpPr/>
          <p:nvPr/>
        </p:nvSpPr>
        <p:spPr>
          <a:xfrm>
            <a:off x="5373598" y="443796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 xmlns:a16="http://schemas.microsoft.com/office/drawing/2014/main" id="{FB33C971-925B-4237-B00B-30527460C49E}"/>
              </a:ext>
            </a:extLst>
          </p:cNvPr>
          <p:cNvSpPr/>
          <p:nvPr/>
        </p:nvSpPr>
        <p:spPr>
          <a:xfrm>
            <a:off x="7340247" y="44517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 xmlns:a16="http://schemas.microsoft.com/office/drawing/2014/main" id="{FB33C971-925B-4237-B00B-30527460C49E}"/>
              </a:ext>
            </a:extLst>
          </p:cNvPr>
          <p:cNvSpPr/>
          <p:nvPr/>
        </p:nvSpPr>
        <p:spPr>
          <a:xfrm>
            <a:off x="3523606"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 xmlns:a16="http://schemas.microsoft.com/office/drawing/2014/main" id="{FB33C971-925B-4237-B00B-30527460C49E}"/>
              </a:ext>
            </a:extLst>
          </p:cNvPr>
          <p:cNvSpPr/>
          <p:nvPr/>
        </p:nvSpPr>
        <p:spPr>
          <a:xfrm>
            <a:off x="2856691"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 xmlns:a16="http://schemas.microsoft.com/office/drawing/2014/main"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 xmlns:a16="http://schemas.microsoft.com/office/drawing/2014/main"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 xmlns:a16="http://schemas.microsoft.com/office/drawing/2014/main"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 xmlns:a16="http://schemas.microsoft.com/office/drawing/2014/main"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 xmlns:a16="http://schemas.microsoft.com/office/drawing/2014/main"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 xmlns:a16="http://schemas.microsoft.com/office/drawing/2014/main" id="{FB33C971-925B-4237-B00B-30527460C49E}"/>
              </a:ext>
            </a:extLst>
          </p:cNvPr>
          <p:cNvSpPr/>
          <p:nvPr/>
        </p:nvSpPr>
        <p:spPr>
          <a:xfrm>
            <a:off x="11171565" y="463642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8" name="Oval 167">
            <a:extLst>
              <a:ext uri="{FF2B5EF4-FFF2-40B4-BE49-F238E27FC236}">
                <a16:creationId xmlns="" xmlns:a16="http://schemas.microsoft.com/office/drawing/2014/main"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N</a:t>
            </a:r>
            <a:endParaRPr lang="vi-VN" sz="3200" b="1" kern="0" dirty="0">
              <a:solidFill>
                <a:srgbClr val="FF0000"/>
              </a:solidFill>
              <a:latin typeface="Arial"/>
            </a:endParaRPr>
          </a:p>
        </p:txBody>
      </p:sp>
      <p:sp>
        <p:nvSpPr>
          <p:cNvPr id="177" name="Oval 176">
            <a:extLst>
              <a:ext uri="{FF2B5EF4-FFF2-40B4-BE49-F238E27FC236}">
                <a16:creationId xmlns="" xmlns:a16="http://schemas.microsoft.com/office/drawing/2014/main" id="{700D6C23-C3E9-F248-9E42-6013B230F14E}"/>
              </a:ext>
            </a:extLst>
          </p:cNvPr>
          <p:cNvSpPr/>
          <p:nvPr/>
        </p:nvSpPr>
        <p:spPr>
          <a:xfrm>
            <a:off x="6595179" y="361765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78" name="Oval 177">
            <a:extLst>
              <a:ext uri="{FF2B5EF4-FFF2-40B4-BE49-F238E27FC236}">
                <a16:creationId xmlns="" xmlns:a16="http://schemas.microsoft.com/office/drawing/2014/main" id="{700D6C23-C3E9-F248-9E42-6013B230F14E}"/>
              </a:ext>
            </a:extLst>
          </p:cNvPr>
          <p:cNvSpPr/>
          <p:nvPr/>
        </p:nvSpPr>
        <p:spPr>
          <a:xfrm>
            <a:off x="5373598"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 xmlns:a16="http://schemas.microsoft.com/office/drawing/2014/main" id="{700D6C23-C3E9-F248-9E42-6013B230F14E}"/>
              </a:ext>
            </a:extLst>
          </p:cNvPr>
          <p:cNvSpPr/>
          <p:nvPr/>
        </p:nvSpPr>
        <p:spPr>
          <a:xfrm>
            <a:off x="3523606"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 xmlns:a16="http://schemas.microsoft.com/office/drawing/2014/main" id="{700D6C23-C3E9-F248-9E42-6013B230F14E}"/>
              </a:ext>
            </a:extLst>
          </p:cNvPr>
          <p:cNvSpPr/>
          <p:nvPr/>
        </p:nvSpPr>
        <p:spPr>
          <a:xfrm>
            <a:off x="4750427" y="365404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81" name="Oval 180">
            <a:extLst>
              <a:ext uri="{FF2B5EF4-FFF2-40B4-BE49-F238E27FC236}">
                <a16:creationId xmlns="" xmlns:a16="http://schemas.microsoft.com/office/drawing/2014/main" id="{700D6C23-C3E9-F248-9E42-6013B230F14E}"/>
              </a:ext>
            </a:extLst>
          </p:cNvPr>
          <p:cNvSpPr/>
          <p:nvPr/>
        </p:nvSpPr>
        <p:spPr>
          <a:xfrm>
            <a:off x="5990495" y="360988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2" name="Oval 181">
            <a:extLst>
              <a:ext uri="{FF2B5EF4-FFF2-40B4-BE49-F238E27FC236}">
                <a16:creationId xmlns="" xmlns:a16="http://schemas.microsoft.com/office/drawing/2014/main" id="{700D6C23-C3E9-F248-9E42-6013B230F14E}"/>
              </a:ext>
            </a:extLst>
          </p:cNvPr>
          <p:cNvSpPr/>
          <p:nvPr/>
        </p:nvSpPr>
        <p:spPr>
          <a:xfrm>
            <a:off x="4179240" y="3640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Í</a:t>
            </a:r>
            <a:endParaRPr lang="vi-VN" sz="3200" b="1" kern="0" dirty="0">
              <a:solidFill>
                <a:prstClr val="black"/>
              </a:solidFill>
              <a:latin typeface="Arial"/>
            </a:endParaRPr>
          </a:p>
        </p:txBody>
      </p:sp>
      <p:sp>
        <p:nvSpPr>
          <p:cNvPr id="214" name="Oval 213">
            <a:extLst>
              <a:ext uri="{FF2B5EF4-FFF2-40B4-BE49-F238E27FC236}">
                <a16:creationId xmlns="" xmlns:a16="http://schemas.microsoft.com/office/drawing/2014/main" id="{FB33C971-925B-4237-B00B-30527460C49E}"/>
              </a:ext>
            </a:extLst>
          </p:cNvPr>
          <p:cNvSpPr/>
          <p:nvPr/>
        </p:nvSpPr>
        <p:spPr>
          <a:xfrm>
            <a:off x="3022235"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 xmlns:a16="http://schemas.microsoft.com/office/drawing/2014/main" id="{FB33C971-925B-4237-B00B-30527460C49E}"/>
              </a:ext>
            </a:extLst>
          </p:cNvPr>
          <p:cNvSpPr/>
          <p:nvPr/>
        </p:nvSpPr>
        <p:spPr>
          <a:xfrm>
            <a:off x="3663906"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 xmlns:a16="http://schemas.microsoft.com/office/drawing/2014/main" id="{FB33C971-925B-4237-B00B-30527460C49E}"/>
              </a:ext>
            </a:extLst>
          </p:cNvPr>
          <p:cNvSpPr/>
          <p:nvPr/>
        </p:nvSpPr>
        <p:spPr>
          <a:xfrm>
            <a:off x="6088031" y="12080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 xmlns:a16="http://schemas.microsoft.com/office/drawing/2014/main" id="{FB33C971-925B-4237-B00B-30527460C49E}"/>
              </a:ext>
            </a:extLst>
          </p:cNvPr>
          <p:cNvSpPr/>
          <p:nvPr/>
        </p:nvSpPr>
        <p:spPr>
          <a:xfrm>
            <a:off x="2355287"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 xmlns:a16="http://schemas.microsoft.com/office/drawing/2014/main" id="{FB33C971-925B-4237-B00B-30527460C49E}"/>
              </a:ext>
            </a:extLst>
          </p:cNvPr>
          <p:cNvSpPr/>
          <p:nvPr/>
        </p:nvSpPr>
        <p:spPr>
          <a:xfrm>
            <a:off x="5483347" y="12463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pic>
        <p:nvPicPr>
          <p:cNvPr id="96"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8" y="5872766"/>
            <a:ext cx="12190992" cy="951041"/>
          </a:xfrm>
          <a:prstGeom prst="rect">
            <a:avLst/>
          </a:prstGeom>
        </p:spPr>
      </p:pic>
      <p:sp>
        <p:nvSpPr>
          <p:cNvPr id="123" name="Oval 122">
            <a:extLst>
              <a:ext uri="{FF2B5EF4-FFF2-40B4-BE49-F238E27FC236}">
                <a16:creationId xmlns="" xmlns:a16="http://schemas.microsoft.com/office/drawing/2014/main" id="{FB33C971-925B-4237-B00B-30527460C49E}"/>
              </a:ext>
            </a:extLst>
          </p:cNvPr>
          <p:cNvSpPr/>
          <p:nvPr/>
        </p:nvSpPr>
        <p:spPr>
          <a:xfrm>
            <a:off x="4228886"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4" name="Oval 123">
            <a:extLst>
              <a:ext uri="{FF2B5EF4-FFF2-40B4-BE49-F238E27FC236}">
                <a16:creationId xmlns="" xmlns:a16="http://schemas.microsoft.com/office/drawing/2014/main" id="{FB33C971-925B-4237-B00B-30527460C49E}"/>
              </a:ext>
            </a:extLst>
          </p:cNvPr>
          <p:cNvSpPr/>
          <p:nvPr/>
        </p:nvSpPr>
        <p:spPr>
          <a:xfrm>
            <a:off x="3597066" y="28211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5" name="Oval 124">
            <a:extLst>
              <a:ext uri="{FF2B5EF4-FFF2-40B4-BE49-F238E27FC236}">
                <a16:creationId xmlns="" xmlns:a16="http://schemas.microsoft.com/office/drawing/2014/main" id="{FB33C971-925B-4237-B00B-30527460C49E}"/>
              </a:ext>
            </a:extLst>
          </p:cNvPr>
          <p:cNvSpPr/>
          <p:nvPr/>
        </p:nvSpPr>
        <p:spPr>
          <a:xfrm>
            <a:off x="3035638"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9" name="Oval 128">
            <a:extLst>
              <a:ext uri="{FF2B5EF4-FFF2-40B4-BE49-F238E27FC236}">
                <a16:creationId xmlns="" xmlns:a16="http://schemas.microsoft.com/office/drawing/2014/main" id="{700D6C23-C3E9-F248-9E42-6013B230F14E}"/>
              </a:ext>
            </a:extLst>
          </p:cNvPr>
          <p:cNvSpPr/>
          <p:nvPr/>
        </p:nvSpPr>
        <p:spPr>
          <a:xfrm>
            <a:off x="1799614" y="280742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0" name="Oval 129">
            <a:extLst>
              <a:ext uri="{FF2B5EF4-FFF2-40B4-BE49-F238E27FC236}">
                <a16:creationId xmlns="" xmlns:a16="http://schemas.microsoft.com/office/drawing/2014/main" id="{700D6C23-C3E9-F248-9E42-6013B230F14E}"/>
              </a:ext>
            </a:extLst>
          </p:cNvPr>
          <p:cNvSpPr/>
          <p:nvPr/>
        </p:nvSpPr>
        <p:spPr>
          <a:xfrm>
            <a:off x="2430954" y="280083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Ả</a:t>
            </a:r>
            <a:endParaRPr lang="vi-VN" sz="3200" b="1" kern="0" dirty="0">
              <a:solidFill>
                <a:prstClr val="black"/>
              </a:solidFill>
              <a:latin typeface="Arial"/>
            </a:endParaRPr>
          </a:p>
        </p:txBody>
      </p:sp>
      <p:sp>
        <p:nvSpPr>
          <p:cNvPr id="131" name="Oval 130">
            <a:extLst>
              <a:ext uri="{FF2B5EF4-FFF2-40B4-BE49-F238E27FC236}">
                <a16:creationId xmlns="" xmlns:a16="http://schemas.microsoft.com/office/drawing/2014/main" id="{700D6C23-C3E9-F248-9E42-6013B230F14E}"/>
              </a:ext>
            </a:extLst>
          </p:cNvPr>
          <p:cNvSpPr/>
          <p:nvPr/>
        </p:nvSpPr>
        <p:spPr>
          <a:xfrm>
            <a:off x="3014782" y="2840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M</a:t>
            </a:r>
            <a:endParaRPr lang="vi-VN" sz="3200" b="1" kern="0" dirty="0">
              <a:solidFill>
                <a:prstClr val="black"/>
              </a:solidFill>
              <a:latin typeface="Arial"/>
            </a:endParaRPr>
          </a:p>
        </p:txBody>
      </p:sp>
      <p:sp>
        <p:nvSpPr>
          <p:cNvPr id="132" name="Oval 131">
            <a:extLst>
              <a:ext uri="{FF2B5EF4-FFF2-40B4-BE49-F238E27FC236}">
                <a16:creationId xmlns="" xmlns:a16="http://schemas.microsoft.com/office/drawing/2014/main" id="{700D6C23-C3E9-F248-9E42-6013B230F14E}"/>
              </a:ext>
            </a:extLst>
          </p:cNvPr>
          <p:cNvSpPr/>
          <p:nvPr/>
        </p:nvSpPr>
        <p:spPr>
          <a:xfrm>
            <a:off x="3608003"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33" name="Oval 132">
            <a:extLst>
              <a:ext uri="{FF2B5EF4-FFF2-40B4-BE49-F238E27FC236}">
                <a16:creationId xmlns="" xmlns:a16="http://schemas.microsoft.com/office/drawing/2014/main" id="{700D6C23-C3E9-F248-9E42-6013B230F14E}"/>
              </a:ext>
            </a:extLst>
          </p:cNvPr>
          <p:cNvSpPr/>
          <p:nvPr/>
        </p:nvSpPr>
        <p:spPr>
          <a:xfrm>
            <a:off x="4794934" y="287507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34" name="Oval 133">
            <a:extLst>
              <a:ext uri="{FF2B5EF4-FFF2-40B4-BE49-F238E27FC236}">
                <a16:creationId xmlns="" xmlns:a16="http://schemas.microsoft.com/office/drawing/2014/main" id="{700D6C23-C3E9-F248-9E42-6013B230F14E}"/>
              </a:ext>
            </a:extLst>
          </p:cNvPr>
          <p:cNvSpPr/>
          <p:nvPr/>
        </p:nvSpPr>
        <p:spPr>
          <a:xfrm>
            <a:off x="4217228"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I</a:t>
            </a:r>
            <a:endParaRPr lang="vi-VN" sz="3200" b="1" kern="0" dirty="0">
              <a:solidFill>
                <a:prstClr val="black"/>
              </a:solidFill>
              <a:latin typeface="Arial"/>
            </a:endParaRPr>
          </a:p>
        </p:txBody>
      </p:sp>
      <p:sp>
        <p:nvSpPr>
          <p:cNvPr id="135" name="Oval 134">
            <a:extLst>
              <a:ext uri="{FF2B5EF4-FFF2-40B4-BE49-F238E27FC236}">
                <a16:creationId xmlns="" xmlns:a16="http://schemas.microsoft.com/office/drawing/2014/main" id="{700D6C23-C3E9-F248-9E42-6013B230F14E}"/>
              </a:ext>
            </a:extLst>
          </p:cNvPr>
          <p:cNvSpPr/>
          <p:nvPr/>
        </p:nvSpPr>
        <p:spPr>
          <a:xfrm>
            <a:off x="11146687" y="25793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A</a:t>
            </a:r>
            <a:endParaRPr lang="vi-VN" sz="3200" b="1" kern="0" dirty="0">
              <a:solidFill>
                <a:srgbClr val="FF0000"/>
              </a:solidFill>
              <a:latin typeface="Arial"/>
            </a:endParaRPr>
          </a:p>
        </p:txBody>
      </p:sp>
      <p:sp>
        <p:nvSpPr>
          <p:cNvPr id="136" name="Oval 135">
            <a:extLst>
              <a:ext uri="{FF2B5EF4-FFF2-40B4-BE49-F238E27FC236}">
                <a16:creationId xmlns="" xmlns:a16="http://schemas.microsoft.com/office/drawing/2014/main" id="{700D6C23-C3E9-F248-9E42-6013B230F14E}"/>
              </a:ext>
            </a:extLst>
          </p:cNvPr>
          <p:cNvSpPr/>
          <p:nvPr/>
        </p:nvSpPr>
        <p:spPr>
          <a:xfrm>
            <a:off x="5372696" y="28682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8" name="Oval 137">
            <a:extLst>
              <a:ext uri="{FF2B5EF4-FFF2-40B4-BE49-F238E27FC236}">
                <a16:creationId xmlns="" xmlns:a16="http://schemas.microsoft.com/office/drawing/2014/main" id="{FB33C971-925B-4237-B00B-30527460C49E}"/>
              </a:ext>
            </a:extLst>
          </p:cNvPr>
          <p:cNvSpPr/>
          <p:nvPr/>
        </p:nvSpPr>
        <p:spPr>
          <a:xfrm>
            <a:off x="7944931" y="443477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39" name="Oval 138">
            <a:extLst>
              <a:ext uri="{FF2B5EF4-FFF2-40B4-BE49-F238E27FC236}">
                <a16:creationId xmlns="" xmlns:a16="http://schemas.microsoft.com/office/drawing/2014/main" id="{FB33C971-925B-4237-B00B-30527460C49E}"/>
              </a:ext>
            </a:extLst>
          </p:cNvPr>
          <p:cNvSpPr/>
          <p:nvPr/>
        </p:nvSpPr>
        <p:spPr>
          <a:xfrm>
            <a:off x="6051957" y="44593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0" name="Oval 139">
            <a:extLst>
              <a:ext uri="{FF2B5EF4-FFF2-40B4-BE49-F238E27FC236}">
                <a16:creationId xmlns="" xmlns:a16="http://schemas.microsoft.com/office/drawing/2014/main" id="{FB33C971-925B-4237-B00B-30527460C49E}"/>
              </a:ext>
            </a:extLst>
          </p:cNvPr>
          <p:cNvSpPr/>
          <p:nvPr/>
        </p:nvSpPr>
        <p:spPr>
          <a:xfrm>
            <a:off x="6749997" y="445260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6" name="Oval 145">
            <a:extLst>
              <a:ext uri="{FF2B5EF4-FFF2-40B4-BE49-F238E27FC236}">
                <a16:creationId xmlns="" xmlns:a16="http://schemas.microsoft.com/office/drawing/2014/main" id="{700D6C23-C3E9-F248-9E42-6013B230F14E}"/>
              </a:ext>
            </a:extLst>
          </p:cNvPr>
          <p:cNvSpPr/>
          <p:nvPr/>
        </p:nvSpPr>
        <p:spPr>
          <a:xfrm>
            <a:off x="5385811"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7" name="Oval 146">
            <a:extLst>
              <a:ext uri="{FF2B5EF4-FFF2-40B4-BE49-F238E27FC236}">
                <a16:creationId xmlns="" xmlns:a16="http://schemas.microsoft.com/office/drawing/2014/main" id="{700D6C23-C3E9-F248-9E42-6013B230F14E}"/>
              </a:ext>
            </a:extLst>
          </p:cNvPr>
          <p:cNvSpPr/>
          <p:nvPr/>
        </p:nvSpPr>
        <p:spPr>
          <a:xfrm>
            <a:off x="6030021" y="444853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8" name="Oval 147">
            <a:extLst>
              <a:ext uri="{FF2B5EF4-FFF2-40B4-BE49-F238E27FC236}">
                <a16:creationId xmlns="" xmlns:a16="http://schemas.microsoft.com/office/drawing/2014/main" id="{700D6C23-C3E9-F248-9E42-6013B230F14E}"/>
              </a:ext>
            </a:extLst>
          </p:cNvPr>
          <p:cNvSpPr/>
          <p:nvPr/>
        </p:nvSpPr>
        <p:spPr>
          <a:xfrm>
            <a:off x="7340247" y="445932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49" name="Oval 148">
            <a:extLst>
              <a:ext uri="{FF2B5EF4-FFF2-40B4-BE49-F238E27FC236}">
                <a16:creationId xmlns="" xmlns:a16="http://schemas.microsoft.com/office/drawing/2014/main" id="{700D6C23-C3E9-F248-9E42-6013B230F14E}"/>
              </a:ext>
            </a:extLst>
          </p:cNvPr>
          <p:cNvSpPr/>
          <p:nvPr/>
        </p:nvSpPr>
        <p:spPr>
          <a:xfrm>
            <a:off x="11171565" y="394861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0" name="Oval 149">
            <a:extLst>
              <a:ext uri="{FF2B5EF4-FFF2-40B4-BE49-F238E27FC236}">
                <a16:creationId xmlns="" xmlns:a16="http://schemas.microsoft.com/office/drawing/2014/main" id="{700D6C23-C3E9-F248-9E42-6013B230F14E}"/>
              </a:ext>
            </a:extLst>
          </p:cNvPr>
          <p:cNvSpPr/>
          <p:nvPr/>
        </p:nvSpPr>
        <p:spPr>
          <a:xfrm>
            <a:off x="4760349" y="439720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1" name="Oval 150">
            <a:extLst>
              <a:ext uri="{FF2B5EF4-FFF2-40B4-BE49-F238E27FC236}">
                <a16:creationId xmlns="" xmlns:a16="http://schemas.microsoft.com/office/drawing/2014/main" id="{700D6C23-C3E9-F248-9E42-6013B230F14E}"/>
              </a:ext>
            </a:extLst>
          </p:cNvPr>
          <p:cNvSpPr/>
          <p:nvPr/>
        </p:nvSpPr>
        <p:spPr>
          <a:xfrm>
            <a:off x="6717130"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52" name="Oval 151">
            <a:extLst>
              <a:ext uri="{FF2B5EF4-FFF2-40B4-BE49-F238E27FC236}">
                <a16:creationId xmlns="" xmlns:a16="http://schemas.microsoft.com/office/drawing/2014/main" id="{700D6C23-C3E9-F248-9E42-6013B230F14E}"/>
              </a:ext>
            </a:extLst>
          </p:cNvPr>
          <p:cNvSpPr/>
          <p:nvPr/>
        </p:nvSpPr>
        <p:spPr>
          <a:xfrm>
            <a:off x="7934985"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53" name="Oval 152">
            <a:extLst>
              <a:ext uri="{FF2B5EF4-FFF2-40B4-BE49-F238E27FC236}">
                <a16:creationId xmlns="" xmlns:a16="http://schemas.microsoft.com/office/drawing/2014/main" id="{FB33C971-925B-4237-B00B-30527460C49E}"/>
              </a:ext>
            </a:extLst>
          </p:cNvPr>
          <p:cNvSpPr/>
          <p:nvPr/>
        </p:nvSpPr>
        <p:spPr>
          <a:xfrm>
            <a:off x="4217228"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 name="5-Point Star 2">
            <a:hlinkClick r:id="rId14" action="ppaction://hlinksldjump"/>
          </p:cNvPr>
          <p:cNvSpPr/>
          <p:nvPr/>
        </p:nvSpPr>
        <p:spPr>
          <a:xfrm>
            <a:off x="10509173" y="31912"/>
            <a:ext cx="1211916" cy="109178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5-Point Star 1"/>
          <p:cNvSpPr/>
          <p:nvPr/>
        </p:nvSpPr>
        <p:spPr>
          <a:xfrm>
            <a:off x="9886306" y="1208076"/>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1</a:t>
            </a:r>
            <a:endParaRPr lang="en-US" sz="2800" dirty="0">
              <a:latin typeface="Times New Roman" pitchFamily="18" charset="0"/>
              <a:cs typeface="Times New Roman" pitchFamily="18" charset="0"/>
            </a:endParaRPr>
          </a:p>
        </p:txBody>
      </p:sp>
      <p:sp>
        <p:nvSpPr>
          <p:cNvPr id="99" name="5-Point Star 98"/>
          <p:cNvSpPr/>
          <p:nvPr/>
        </p:nvSpPr>
        <p:spPr>
          <a:xfrm>
            <a:off x="9886306" y="18939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p:txBody>
      </p:sp>
      <p:sp>
        <p:nvSpPr>
          <p:cNvPr id="100" name="5-Point Star 99"/>
          <p:cNvSpPr/>
          <p:nvPr/>
        </p:nvSpPr>
        <p:spPr>
          <a:xfrm>
            <a:off x="9886306" y="25281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01" name="5-Point Star 100"/>
          <p:cNvSpPr/>
          <p:nvPr/>
        </p:nvSpPr>
        <p:spPr>
          <a:xfrm>
            <a:off x="9886306" y="322228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p:txBody>
      </p:sp>
      <p:sp>
        <p:nvSpPr>
          <p:cNvPr id="102" name="5-Point Star 101"/>
          <p:cNvSpPr/>
          <p:nvPr/>
        </p:nvSpPr>
        <p:spPr>
          <a:xfrm>
            <a:off x="9886306" y="39988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5</a:t>
            </a:r>
            <a:endParaRPr lang="en-US" sz="2800" dirty="0">
              <a:latin typeface="Times New Roman" pitchFamily="18" charset="0"/>
              <a:cs typeface="Times New Roman" pitchFamily="18" charset="0"/>
            </a:endParaRPr>
          </a:p>
        </p:txBody>
      </p:sp>
      <p:sp>
        <p:nvSpPr>
          <p:cNvPr id="103" name="5-Point Star 102"/>
          <p:cNvSpPr/>
          <p:nvPr/>
        </p:nvSpPr>
        <p:spPr>
          <a:xfrm>
            <a:off x="9886306" y="46443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6</a:t>
            </a:r>
            <a:endParaRPr lang="en-US" sz="2800" dirty="0">
              <a:latin typeface="Times New Roman" pitchFamily="18" charset="0"/>
              <a:cs typeface="Times New Roman" pitchFamily="18" charset="0"/>
            </a:endParaRPr>
          </a:p>
        </p:txBody>
      </p:sp>
      <p:sp>
        <p:nvSpPr>
          <p:cNvPr id="104" name="Oval 103">
            <a:extLst>
              <a:ext uri="{FF2B5EF4-FFF2-40B4-BE49-F238E27FC236}">
                <a16:creationId xmlns="" xmlns:a16="http://schemas.microsoft.com/office/drawing/2014/main" id="{700D6C23-C3E9-F248-9E42-6013B230F14E}"/>
              </a:ext>
            </a:extLst>
          </p:cNvPr>
          <p:cNvSpPr/>
          <p:nvPr/>
        </p:nvSpPr>
        <p:spPr>
          <a:xfrm>
            <a:off x="11186453" y="109290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H</a:t>
            </a:r>
            <a:endParaRPr lang="vi-VN" sz="3200" b="1" kern="0" dirty="0">
              <a:solidFill>
                <a:srgbClr val="FF0000"/>
              </a:solidFill>
              <a:latin typeface="Arial"/>
            </a:endParaRPr>
          </a:p>
        </p:txBody>
      </p:sp>
      <p:sp>
        <p:nvSpPr>
          <p:cNvPr id="105" name="Oval 104">
            <a:extLst>
              <a:ext uri="{FF2B5EF4-FFF2-40B4-BE49-F238E27FC236}">
                <a16:creationId xmlns="" xmlns:a16="http://schemas.microsoft.com/office/drawing/2014/main" id="{700D6C23-C3E9-F248-9E42-6013B230F14E}"/>
              </a:ext>
            </a:extLst>
          </p:cNvPr>
          <p:cNvSpPr/>
          <p:nvPr/>
        </p:nvSpPr>
        <p:spPr>
          <a:xfrm>
            <a:off x="2984711" y="11618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06" name="Oval 105">
            <a:extLst>
              <a:ext uri="{FF2B5EF4-FFF2-40B4-BE49-F238E27FC236}">
                <a16:creationId xmlns="" xmlns:a16="http://schemas.microsoft.com/office/drawing/2014/main" id="{700D6C23-C3E9-F248-9E42-6013B230F14E}"/>
              </a:ext>
            </a:extLst>
          </p:cNvPr>
          <p:cNvSpPr/>
          <p:nvPr/>
        </p:nvSpPr>
        <p:spPr>
          <a:xfrm>
            <a:off x="3589395" y="1100116"/>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07" name="Oval 106">
            <a:extLst>
              <a:ext uri="{FF2B5EF4-FFF2-40B4-BE49-F238E27FC236}">
                <a16:creationId xmlns="" xmlns:a16="http://schemas.microsoft.com/office/drawing/2014/main" id="{700D6C23-C3E9-F248-9E42-6013B230F14E}"/>
              </a:ext>
            </a:extLst>
          </p:cNvPr>
          <p:cNvSpPr/>
          <p:nvPr/>
        </p:nvSpPr>
        <p:spPr>
          <a:xfrm>
            <a:off x="4268590" y="1111552"/>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08" name="Oval 107">
            <a:extLst>
              <a:ext uri="{FF2B5EF4-FFF2-40B4-BE49-F238E27FC236}">
                <a16:creationId xmlns="" xmlns:a16="http://schemas.microsoft.com/office/drawing/2014/main" id="{700D6C23-C3E9-F248-9E42-6013B230F14E}"/>
              </a:ext>
            </a:extLst>
          </p:cNvPr>
          <p:cNvSpPr/>
          <p:nvPr/>
        </p:nvSpPr>
        <p:spPr>
          <a:xfrm>
            <a:off x="4883987" y="112532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17" name="Oval 116">
            <a:extLst>
              <a:ext uri="{FF2B5EF4-FFF2-40B4-BE49-F238E27FC236}">
                <a16:creationId xmlns="" xmlns:a16="http://schemas.microsoft.com/office/drawing/2014/main" id="{700D6C23-C3E9-F248-9E42-6013B230F14E}"/>
              </a:ext>
            </a:extLst>
          </p:cNvPr>
          <p:cNvSpPr/>
          <p:nvPr/>
        </p:nvSpPr>
        <p:spPr>
          <a:xfrm>
            <a:off x="5460953" y="12309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Ĩ</a:t>
            </a:r>
            <a:endParaRPr lang="vi-VN" sz="3200" b="1" kern="0" dirty="0">
              <a:solidFill>
                <a:prstClr val="black"/>
              </a:solidFill>
              <a:latin typeface="Arial"/>
            </a:endParaRPr>
          </a:p>
        </p:txBody>
      </p:sp>
      <p:sp>
        <p:nvSpPr>
          <p:cNvPr id="118" name="Oval 117">
            <a:extLst>
              <a:ext uri="{FF2B5EF4-FFF2-40B4-BE49-F238E27FC236}">
                <a16:creationId xmlns="" xmlns:a16="http://schemas.microsoft.com/office/drawing/2014/main" id="{700D6C23-C3E9-F248-9E42-6013B230F14E}"/>
              </a:ext>
            </a:extLst>
          </p:cNvPr>
          <p:cNvSpPr/>
          <p:nvPr/>
        </p:nvSpPr>
        <p:spPr>
          <a:xfrm>
            <a:off x="6062003" y="121386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19" name="Oval 118">
            <a:extLst>
              <a:ext uri="{FF2B5EF4-FFF2-40B4-BE49-F238E27FC236}">
                <a16:creationId xmlns="" xmlns:a16="http://schemas.microsoft.com/office/drawing/2014/main" id="{700D6C23-C3E9-F248-9E42-6013B230F14E}"/>
              </a:ext>
            </a:extLst>
          </p:cNvPr>
          <p:cNvSpPr/>
          <p:nvPr/>
        </p:nvSpPr>
        <p:spPr>
          <a:xfrm>
            <a:off x="2340194" y="111534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Đ</a:t>
            </a:r>
            <a:endParaRPr lang="vi-VN" sz="3200" b="1" kern="0" dirty="0">
              <a:latin typeface="Arial"/>
            </a:endParaRPr>
          </a:p>
        </p:txBody>
      </p:sp>
      <p:sp>
        <p:nvSpPr>
          <p:cNvPr id="120" name="Oval 119">
            <a:extLst>
              <a:ext uri="{FF2B5EF4-FFF2-40B4-BE49-F238E27FC236}">
                <a16:creationId xmlns="" xmlns:a16="http://schemas.microsoft.com/office/drawing/2014/main" id="{700D6C23-C3E9-F248-9E42-6013B230F14E}"/>
              </a:ext>
            </a:extLst>
          </p:cNvPr>
          <p:cNvSpPr/>
          <p:nvPr/>
        </p:nvSpPr>
        <p:spPr>
          <a:xfrm>
            <a:off x="2307907" y="20177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latin typeface="Calibri"/>
              </a:rPr>
              <a:t>H</a:t>
            </a:r>
            <a:endParaRPr lang="vi-VN" sz="3200" b="1" kern="0" dirty="0">
              <a:latin typeface="Arial"/>
            </a:endParaRPr>
          </a:p>
        </p:txBody>
      </p:sp>
      <p:sp>
        <p:nvSpPr>
          <p:cNvPr id="121" name="Oval 120">
            <a:extLst>
              <a:ext uri="{FF2B5EF4-FFF2-40B4-BE49-F238E27FC236}">
                <a16:creationId xmlns="" xmlns:a16="http://schemas.microsoft.com/office/drawing/2014/main" id="{700D6C23-C3E9-F248-9E42-6013B230F14E}"/>
              </a:ext>
            </a:extLst>
          </p:cNvPr>
          <p:cNvSpPr/>
          <p:nvPr/>
        </p:nvSpPr>
        <p:spPr>
          <a:xfrm>
            <a:off x="1703223" y="203791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22" name="Oval 121">
            <a:extLst>
              <a:ext uri="{FF2B5EF4-FFF2-40B4-BE49-F238E27FC236}">
                <a16:creationId xmlns="" xmlns:a16="http://schemas.microsoft.com/office/drawing/2014/main" id="{700D6C23-C3E9-F248-9E42-6013B230F14E}"/>
              </a:ext>
            </a:extLst>
          </p:cNvPr>
          <p:cNvSpPr/>
          <p:nvPr/>
        </p:nvSpPr>
        <p:spPr>
          <a:xfrm>
            <a:off x="2916500" y="19987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126" name="Oval 125">
            <a:extLst>
              <a:ext uri="{FF2B5EF4-FFF2-40B4-BE49-F238E27FC236}">
                <a16:creationId xmlns="" xmlns:a16="http://schemas.microsoft.com/office/drawing/2014/main" id="{700D6C23-C3E9-F248-9E42-6013B230F14E}"/>
              </a:ext>
            </a:extLst>
          </p:cNvPr>
          <p:cNvSpPr/>
          <p:nvPr/>
        </p:nvSpPr>
        <p:spPr>
          <a:xfrm>
            <a:off x="3541059"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7" name="Oval 126">
            <a:extLst>
              <a:ext uri="{FF2B5EF4-FFF2-40B4-BE49-F238E27FC236}">
                <a16:creationId xmlns="" xmlns:a16="http://schemas.microsoft.com/office/drawing/2014/main" id="{700D6C23-C3E9-F248-9E42-6013B230F14E}"/>
              </a:ext>
            </a:extLst>
          </p:cNvPr>
          <p:cNvSpPr/>
          <p:nvPr/>
        </p:nvSpPr>
        <p:spPr>
          <a:xfrm>
            <a:off x="4136067"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H</a:t>
            </a:r>
            <a:endParaRPr lang="vi-VN" sz="3200" b="1" kern="0" dirty="0">
              <a:solidFill>
                <a:prstClr val="black"/>
              </a:solidFill>
              <a:latin typeface="Arial"/>
            </a:endParaRPr>
          </a:p>
        </p:txBody>
      </p:sp>
      <p:sp>
        <p:nvSpPr>
          <p:cNvPr id="128" name="Oval 127">
            <a:extLst>
              <a:ext uri="{FF2B5EF4-FFF2-40B4-BE49-F238E27FC236}">
                <a16:creationId xmlns="" xmlns:a16="http://schemas.microsoft.com/office/drawing/2014/main" id="{700D6C23-C3E9-F248-9E42-6013B230F14E}"/>
              </a:ext>
            </a:extLst>
          </p:cNvPr>
          <p:cNvSpPr/>
          <p:nvPr/>
        </p:nvSpPr>
        <p:spPr>
          <a:xfrm>
            <a:off x="4808707" y="207473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37" name="Oval 136">
            <a:extLst>
              <a:ext uri="{FF2B5EF4-FFF2-40B4-BE49-F238E27FC236}">
                <a16:creationId xmlns="" xmlns:a16="http://schemas.microsoft.com/office/drawing/2014/main" id="{700D6C23-C3E9-F248-9E42-6013B230F14E}"/>
              </a:ext>
            </a:extLst>
          </p:cNvPr>
          <p:cNvSpPr/>
          <p:nvPr/>
        </p:nvSpPr>
        <p:spPr>
          <a:xfrm>
            <a:off x="5429666" y="20665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1" name="Oval 140">
            <a:extLst>
              <a:ext uri="{FF2B5EF4-FFF2-40B4-BE49-F238E27FC236}">
                <a16:creationId xmlns="" xmlns:a16="http://schemas.microsoft.com/office/drawing/2014/main" id="{700D6C23-C3E9-F248-9E42-6013B230F14E}"/>
              </a:ext>
            </a:extLst>
          </p:cNvPr>
          <p:cNvSpPr/>
          <p:nvPr/>
        </p:nvSpPr>
        <p:spPr>
          <a:xfrm>
            <a:off x="11186453"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42" name="Oval 141">
            <a:extLst>
              <a:ext uri="{FF2B5EF4-FFF2-40B4-BE49-F238E27FC236}">
                <a16:creationId xmlns="" xmlns:a16="http://schemas.microsoft.com/office/drawing/2014/main" id="{700D6C23-C3E9-F248-9E42-6013B230F14E}"/>
              </a:ext>
            </a:extLst>
          </p:cNvPr>
          <p:cNvSpPr/>
          <p:nvPr/>
        </p:nvSpPr>
        <p:spPr>
          <a:xfrm>
            <a:off x="4223475"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D</a:t>
            </a:r>
            <a:endParaRPr lang="vi-VN" sz="3200" b="1" kern="0" dirty="0">
              <a:solidFill>
                <a:prstClr val="black"/>
              </a:solidFill>
              <a:latin typeface="Arial"/>
            </a:endParaRPr>
          </a:p>
        </p:txBody>
      </p:sp>
      <p:sp>
        <p:nvSpPr>
          <p:cNvPr id="143" name="Oval 142">
            <a:extLst>
              <a:ext uri="{FF2B5EF4-FFF2-40B4-BE49-F238E27FC236}">
                <a16:creationId xmlns="" xmlns:a16="http://schemas.microsoft.com/office/drawing/2014/main" id="{700D6C23-C3E9-F248-9E42-6013B230F14E}"/>
              </a:ext>
            </a:extLst>
          </p:cNvPr>
          <p:cNvSpPr/>
          <p:nvPr/>
        </p:nvSpPr>
        <p:spPr>
          <a:xfrm>
            <a:off x="3505278" y="51407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4" name="Oval 143">
            <a:extLst>
              <a:ext uri="{FF2B5EF4-FFF2-40B4-BE49-F238E27FC236}">
                <a16:creationId xmlns="" xmlns:a16="http://schemas.microsoft.com/office/drawing/2014/main" id="{700D6C23-C3E9-F248-9E42-6013B230F14E}"/>
              </a:ext>
            </a:extLst>
          </p:cNvPr>
          <p:cNvSpPr/>
          <p:nvPr/>
        </p:nvSpPr>
        <p:spPr>
          <a:xfrm>
            <a:off x="2856691"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Ẩ</a:t>
            </a:r>
            <a:endParaRPr lang="vi-VN" sz="3200" b="1" kern="0" dirty="0">
              <a:solidFill>
                <a:prstClr val="black"/>
              </a:solidFill>
              <a:latin typeface="Arial"/>
            </a:endParaRPr>
          </a:p>
        </p:txBody>
      </p:sp>
      <p:sp>
        <p:nvSpPr>
          <p:cNvPr id="145" name="Oval 144">
            <a:extLst>
              <a:ext uri="{FF2B5EF4-FFF2-40B4-BE49-F238E27FC236}">
                <a16:creationId xmlns="" xmlns:a16="http://schemas.microsoft.com/office/drawing/2014/main" id="{700D6C23-C3E9-F248-9E42-6013B230F14E}"/>
              </a:ext>
            </a:extLst>
          </p:cNvPr>
          <p:cNvSpPr/>
          <p:nvPr/>
        </p:nvSpPr>
        <p:spPr>
          <a:xfrm>
            <a:off x="11158873" y="465406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59" name="Oval 158">
            <a:extLst>
              <a:ext uri="{FF2B5EF4-FFF2-40B4-BE49-F238E27FC236}">
                <a16:creationId xmlns="" xmlns:a16="http://schemas.microsoft.com/office/drawing/2014/main" id="{700D6C23-C3E9-F248-9E42-6013B230F14E}"/>
              </a:ext>
            </a:extLst>
          </p:cNvPr>
          <p:cNvSpPr/>
          <p:nvPr/>
        </p:nvSpPr>
        <p:spPr>
          <a:xfrm>
            <a:off x="4850214" y="517612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Tree>
    <p:extLst>
      <p:ext uri="{BB962C8B-B14F-4D97-AF65-F5344CB8AC3E}">
        <p14:creationId xmlns:p14="http://schemas.microsoft.com/office/powerpoint/2010/main" val="42496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barn(inVertical)">
                                      <p:cBhvr>
                                        <p:cTn id="139" dur="500"/>
                                        <p:tgtEl>
                                          <p:spTgt spid="45"/>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barn(inVertical)">
                                      <p:cBhvr>
                                        <p:cTn id="142" dur="500"/>
                                        <p:tgtEl>
                                          <p:spTgt spid="4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barn(inVertical)">
                                      <p:cBhvr>
                                        <p:cTn id="145" dur="500"/>
                                        <p:tgtEl>
                                          <p:spTgt spid="3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arn(inVertical)">
                                      <p:cBhvr>
                                        <p:cTn id="148" dur="500"/>
                                        <p:tgtEl>
                                          <p:spTgt spid="2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barn(inVertical)">
                                      <p:cBhvr>
                                        <p:cTn id="151" dur="500"/>
                                        <p:tgtEl>
                                          <p:spTgt spid="6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barn(inVertical)">
                                      <p:cBhvr>
                                        <p:cTn id="154" dur="500"/>
                                        <p:tgtEl>
                                          <p:spTgt spid="6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barn(inVertical)">
                                      <p:cBhvr>
                                        <p:cTn id="157" dur="500"/>
                                        <p:tgtEl>
                                          <p:spTgt spid="66"/>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8"/>
                                        </p:tgtEl>
                                        <p:attrNameLst>
                                          <p:attrName>style.visibility</p:attrName>
                                        </p:attrNameLst>
                                      </p:cBhvr>
                                      <p:to>
                                        <p:strVal val="visible"/>
                                      </p:to>
                                    </p:set>
                                    <p:animEffect transition="in" filter="barn(inVertical)">
                                      <p:cBhvr>
                                        <p:cTn id="166" dur="500"/>
                                        <p:tgtEl>
                                          <p:spTgt spid="21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animEffect transition="in" filter="barn(inVertical)">
                                      <p:cBhvr>
                                        <p:cTn id="169" dur="500"/>
                                        <p:tgtEl>
                                          <p:spTgt spid="216"/>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217"/>
                                        </p:tgtEl>
                                        <p:attrNameLst>
                                          <p:attrName>style.visibility</p:attrName>
                                        </p:attrNameLst>
                                      </p:cBhvr>
                                      <p:to>
                                        <p:strVal val="visible"/>
                                      </p:to>
                                    </p:set>
                                    <p:animEffect transition="in" filter="barn(inVertical)">
                                      <p:cBhvr>
                                        <p:cTn id="172" dur="500"/>
                                        <p:tgtEl>
                                          <p:spTgt spid="217"/>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barn(inVertical)">
                                      <p:cBhvr>
                                        <p:cTn id="175" dur="500"/>
                                        <p:tgtEl>
                                          <p:spTgt spid="21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215"/>
                                        </p:tgtEl>
                                        <p:attrNameLst>
                                          <p:attrName>style.visibility</p:attrName>
                                        </p:attrNameLst>
                                      </p:cBhvr>
                                      <p:to>
                                        <p:strVal val="visible"/>
                                      </p:to>
                                    </p:set>
                                    <p:animEffect transition="in" filter="barn(inVertical)">
                                      <p:cBhvr>
                                        <p:cTn id="178" dur="500"/>
                                        <p:tgtEl>
                                          <p:spTgt spid="21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barn(inVertical)">
                                      <p:cBhvr>
                                        <p:cTn id="181" dur="500"/>
                                        <p:tgtEl>
                                          <p:spTgt spid="123"/>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barn(inVertical)">
                                      <p:cBhvr>
                                        <p:cTn id="184" dur="500"/>
                                        <p:tgtEl>
                                          <p:spTgt spid="12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barn(inVertical)">
                                      <p:cBhvr>
                                        <p:cTn id="187" dur="500"/>
                                        <p:tgtEl>
                                          <p:spTgt spid="124"/>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8"/>
                                        </p:tgtEl>
                                        <p:attrNameLst>
                                          <p:attrName>style.visibility</p:attrName>
                                        </p:attrNameLst>
                                      </p:cBhvr>
                                      <p:to>
                                        <p:strVal val="visible"/>
                                      </p:to>
                                    </p:set>
                                    <p:animEffect transition="in" filter="barn(inVertical)">
                                      <p:cBhvr>
                                        <p:cTn id="190" dur="500"/>
                                        <p:tgtEl>
                                          <p:spTgt spid="13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barn(inVertical)">
                                      <p:cBhvr>
                                        <p:cTn id="193" dur="500"/>
                                        <p:tgtEl>
                                          <p:spTgt spid="13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40"/>
                                        </p:tgtEl>
                                        <p:attrNameLst>
                                          <p:attrName>style.visibility</p:attrName>
                                        </p:attrNameLst>
                                      </p:cBhvr>
                                      <p:to>
                                        <p:strVal val="visible"/>
                                      </p:to>
                                    </p:set>
                                    <p:animEffect transition="in" filter="barn(inVertical)">
                                      <p:cBhvr>
                                        <p:cTn id="196" dur="500"/>
                                        <p:tgtEl>
                                          <p:spTgt spid="14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3"/>
                                        </p:tgtEl>
                                        <p:attrNameLst>
                                          <p:attrName>style.visibility</p:attrName>
                                        </p:attrNameLst>
                                      </p:cBhvr>
                                      <p:to>
                                        <p:strVal val="visible"/>
                                      </p:to>
                                    </p:set>
                                    <p:animEffect transition="in" filter="barn(inVertical)">
                                      <p:cBhvr>
                                        <p:cTn id="199" dur="500"/>
                                        <p:tgtEl>
                                          <p:spTgt spid="15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barn(inVertical)">
                                      <p:cBhvr>
                                        <p:cTn id="204" dur="500"/>
                                        <p:tgtEl>
                                          <p:spTgt spid="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barn(inVertical)">
                                      <p:cBhvr>
                                        <p:cTn id="207" dur="500"/>
                                        <p:tgtEl>
                                          <p:spTgt spid="99"/>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barn(inVertical)">
                                      <p:cBhvr>
                                        <p:cTn id="210" dur="500"/>
                                        <p:tgtEl>
                                          <p:spTgt spid="10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barn(inVertical)">
                                      <p:cBhvr>
                                        <p:cTn id="213" dur="500"/>
                                        <p:tgtEl>
                                          <p:spTgt spid="10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barn(inVertical)">
                                      <p:cBhvr>
                                        <p:cTn id="216" dur="500"/>
                                        <p:tgtEl>
                                          <p:spTgt spid="10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barn(inVertical)">
                                      <p:cBhvr>
                                        <p:cTn id="21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0" fill="hold" display="0">
                  <p:stCondLst>
                    <p:cond delay="indefinite"/>
                  </p:stCondLst>
                  <p:endCondLst>
                    <p:cond evt="onStopAudio" delay="0">
                      <p:tgtEl>
                        <p:sldTgt/>
                      </p:tgtEl>
                    </p:cond>
                  </p:endCondLst>
                </p:cTn>
                <p:tgtEl>
                  <p:spTgt spid="6"/>
                </p:tgtEl>
              </p:cMediaNode>
            </p:audio>
            <p:seq concurrent="1" nextAc="seek">
              <p:cTn id="221" restart="whenNotActive" fill="hold" evtFilter="cancelBubble" nodeType="interactiveSeq">
                <p:stCondLst>
                  <p:cond evt="onClick" delay="0">
                    <p:tgtEl>
                      <p:spTgt spid="2"/>
                    </p:tgtEl>
                  </p:cond>
                </p:stCondLst>
                <p:endSync evt="end" delay="0">
                  <p:rtn val="all"/>
                </p:endSync>
                <p:childTnLst>
                  <p:par>
                    <p:cTn id="222" fill="hold">
                      <p:stCondLst>
                        <p:cond delay="0"/>
                      </p:stCondLst>
                      <p:childTnLst>
                        <p:par>
                          <p:cTn id="223" fill="hold">
                            <p:stCondLst>
                              <p:cond delay="0"/>
                            </p:stCondLst>
                            <p:childTnLst>
                              <p:par>
                                <p:cTn id="224" presetID="16" presetClass="entr" presetSubtype="21"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barn(inVertical)">
                                      <p:cBhvr>
                                        <p:cTn id="226" dur="500"/>
                                        <p:tgtEl>
                                          <p:spTgt spid="10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5"/>
                                        </p:tgtEl>
                                        <p:attrNameLst>
                                          <p:attrName>style.visibility</p:attrName>
                                        </p:attrNameLst>
                                      </p:cBhvr>
                                      <p:to>
                                        <p:strVal val="visible"/>
                                      </p:to>
                                    </p:set>
                                    <p:animEffect transition="in" filter="barn(inVertical)">
                                      <p:cBhvr>
                                        <p:cTn id="229" dur="500"/>
                                        <p:tgtEl>
                                          <p:spTgt spid="105"/>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Effect transition="in" filter="barn(inVertical)">
                                      <p:cBhvr>
                                        <p:cTn id="232" dur="500"/>
                                        <p:tgtEl>
                                          <p:spTgt spid="106"/>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barn(inVertical)">
                                      <p:cBhvr>
                                        <p:cTn id="235" dur="500"/>
                                        <p:tgtEl>
                                          <p:spTgt spid="10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8"/>
                                        </p:tgtEl>
                                        <p:attrNameLst>
                                          <p:attrName>style.visibility</p:attrName>
                                        </p:attrNameLst>
                                      </p:cBhvr>
                                      <p:to>
                                        <p:strVal val="visible"/>
                                      </p:to>
                                    </p:set>
                                    <p:animEffect transition="in" filter="barn(inVertical)">
                                      <p:cBhvr>
                                        <p:cTn id="238" dur="500"/>
                                        <p:tgtEl>
                                          <p:spTgt spid="108"/>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17"/>
                                        </p:tgtEl>
                                        <p:attrNameLst>
                                          <p:attrName>style.visibility</p:attrName>
                                        </p:attrNameLst>
                                      </p:cBhvr>
                                      <p:to>
                                        <p:strVal val="visible"/>
                                      </p:to>
                                    </p:set>
                                    <p:animEffect transition="in" filter="barn(inVertical)">
                                      <p:cBhvr>
                                        <p:cTn id="241" dur="500"/>
                                        <p:tgtEl>
                                          <p:spTgt spid="117"/>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18"/>
                                        </p:tgtEl>
                                        <p:attrNameLst>
                                          <p:attrName>style.visibility</p:attrName>
                                        </p:attrNameLst>
                                      </p:cBhvr>
                                      <p:to>
                                        <p:strVal val="visible"/>
                                      </p:to>
                                    </p:set>
                                    <p:animEffect transition="in" filter="barn(inVertical)">
                                      <p:cBhvr>
                                        <p:cTn id="244" dur="500"/>
                                        <p:tgtEl>
                                          <p:spTgt spid="118"/>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Effect transition="in" filter="barn(inVertical)">
                                      <p:cBhvr>
                                        <p:cTn id="247" dur="500"/>
                                        <p:tgtEl>
                                          <p:spTgt spid="119"/>
                                        </p:tgtEl>
                                      </p:cBhvr>
                                    </p:animEffect>
                                  </p:childTnLst>
                                </p:cTn>
                              </p:par>
                            </p:childTnLst>
                          </p:cTn>
                        </p:par>
                      </p:childTnLst>
                    </p:cTn>
                  </p:par>
                </p:childTnLst>
              </p:cTn>
              <p:nextCondLst>
                <p:cond evt="onClick" delay="0">
                  <p:tgtEl>
                    <p:spTgt spid="2"/>
                  </p:tgtEl>
                </p:cond>
              </p:nextCondLst>
            </p:seq>
            <p:seq concurrent="1" nextAc="seek">
              <p:cTn id="248" restart="whenNotActive" fill="hold" evtFilter="cancelBubble" nodeType="interactiveSeq">
                <p:stCondLst>
                  <p:cond evt="onClick" delay="0">
                    <p:tgtEl>
                      <p:spTgt spid="99"/>
                    </p:tgtEl>
                  </p:cond>
                </p:stCondLst>
                <p:endSync evt="end" delay="0">
                  <p:rtn val="all"/>
                </p:endSync>
                <p:childTnLst>
                  <p:par>
                    <p:cTn id="249" fill="hold">
                      <p:stCondLst>
                        <p:cond delay="0"/>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21"/>
                                        </p:tgtEl>
                                        <p:attrNameLst>
                                          <p:attrName>style.visibility</p:attrName>
                                        </p:attrNameLst>
                                      </p:cBhvr>
                                      <p:to>
                                        <p:strVal val="visible"/>
                                      </p:to>
                                    </p:set>
                                    <p:animEffect transition="in" filter="barn(inVertical)">
                                      <p:cBhvr>
                                        <p:cTn id="253" dur="500"/>
                                        <p:tgtEl>
                                          <p:spTgt spid="121"/>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barn(inVertical)">
                                      <p:cBhvr>
                                        <p:cTn id="256" dur="500"/>
                                        <p:tgtEl>
                                          <p:spTgt spid="120"/>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Effect transition="in" filter="barn(inVertical)">
                                      <p:cBhvr>
                                        <p:cTn id="259" dur="500"/>
                                        <p:tgtEl>
                                          <p:spTgt spid="122"/>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barn(inVertical)">
                                      <p:cBhvr>
                                        <p:cTn id="262" dur="500"/>
                                        <p:tgtEl>
                                          <p:spTgt spid="126"/>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27"/>
                                        </p:tgtEl>
                                        <p:attrNameLst>
                                          <p:attrName>style.visibility</p:attrName>
                                        </p:attrNameLst>
                                      </p:cBhvr>
                                      <p:to>
                                        <p:strVal val="visible"/>
                                      </p:to>
                                    </p:set>
                                    <p:animEffect transition="in" filter="barn(inVertical)">
                                      <p:cBhvr>
                                        <p:cTn id="265" dur="500"/>
                                        <p:tgtEl>
                                          <p:spTgt spid="127"/>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28"/>
                                        </p:tgtEl>
                                        <p:attrNameLst>
                                          <p:attrName>style.visibility</p:attrName>
                                        </p:attrNameLst>
                                      </p:cBhvr>
                                      <p:to>
                                        <p:strVal val="visible"/>
                                      </p:to>
                                    </p:set>
                                    <p:animEffect transition="in" filter="barn(inVertical)">
                                      <p:cBhvr>
                                        <p:cTn id="268" dur="500"/>
                                        <p:tgtEl>
                                          <p:spTgt spid="128"/>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barn(inVertical)">
                                      <p:cBhvr>
                                        <p:cTn id="271" dur="500"/>
                                        <p:tgtEl>
                                          <p:spTgt spid="137"/>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41"/>
                                        </p:tgtEl>
                                        <p:attrNameLst>
                                          <p:attrName>style.visibility</p:attrName>
                                        </p:attrNameLst>
                                      </p:cBhvr>
                                      <p:to>
                                        <p:strVal val="visible"/>
                                      </p:to>
                                    </p:set>
                                    <p:animEffect transition="in" filter="barn(inVertical)">
                                      <p:cBhvr>
                                        <p:cTn id="274" dur="500"/>
                                        <p:tgtEl>
                                          <p:spTgt spid="141"/>
                                        </p:tgtEl>
                                      </p:cBhvr>
                                    </p:animEffect>
                                  </p:childTnLst>
                                </p:cTn>
                              </p:par>
                            </p:childTnLst>
                          </p:cTn>
                        </p:par>
                      </p:childTnLst>
                    </p:cTn>
                  </p:par>
                </p:childTnLst>
              </p:cTn>
              <p:nextCondLst>
                <p:cond evt="onClick" delay="0">
                  <p:tgtEl>
                    <p:spTgt spid="99"/>
                  </p:tgtEl>
                </p:cond>
              </p:nextCondLst>
            </p:seq>
            <p:seq concurrent="1" nextAc="seek">
              <p:cTn id="275" restart="whenNotActive" fill="hold" evtFilter="cancelBubble" nodeType="interactiveSeq">
                <p:stCondLst>
                  <p:cond evt="onClick" delay="0">
                    <p:tgtEl>
                      <p:spTgt spid="100"/>
                    </p:tgtEl>
                  </p:cond>
                </p:stCondLst>
                <p:endSync evt="end" delay="0">
                  <p:rtn val="all"/>
                </p:endSync>
                <p:childTnLst>
                  <p:par>
                    <p:cTn id="276" fill="hold">
                      <p:stCondLst>
                        <p:cond delay="0"/>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33"/>
                                        </p:tgtEl>
                                        <p:attrNameLst>
                                          <p:attrName>style.visibility</p:attrName>
                                        </p:attrNameLst>
                                      </p:cBhvr>
                                      <p:to>
                                        <p:strVal val="visible"/>
                                      </p:to>
                                    </p:set>
                                    <p:animEffect transition="in" filter="barn(inVertical)">
                                      <p:cBhvr>
                                        <p:cTn id="280" dur="500"/>
                                        <p:tgtEl>
                                          <p:spTgt spid="133"/>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9"/>
                                        </p:tgtEl>
                                        <p:attrNameLst>
                                          <p:attrName>style.visibility</p:attrName>
                                        </p:attrNameLst>
                                      </p:cBhvr>
                                      <p:to>
                                        <p:strVal val="visible"/>
                                      </p:to>
                                    </p:set>
                                    <p:animEffect transition="in" filter="barn(inVertical)">
                                      <p:cBhvr>
                                        <p:cTn id="283" dur="500"/>
                                        <p:tgtEl>
                                          <p:spTgt spid="129"/>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30"/>
                                        </p:tgtEl>
                                        <p:attrNameLst>
                                          <p:attrName>style.visibility</p:attrName>
                                        </p:attrNameLst>
                                      </p:cBhvr>
                                      <p:to>
                                        <p:strVal val="visible"/>
                                      </p:to>
                                    </p:set>
                                    <p:animEffect transition="in" filter="barn(inVertical)">
                                      <p:cBhvr>
                                        <p:cTn id="286" dur="500"/>
                                        <p:tgtEl>
                                          <p:spTgt spid="13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31"/>
                                        </p:tgtEl>
                                        <p:attrNameLst>
                                          <p:attrName>style.visibility</p:attrName>
                                        </p:attrNameLst>
                                      </p:cBhvr>
                                      <p:to>
                                        <p:strVal val="visible"/>
                                      </p:to>
                                    </p:set>
                                    <p:animEffect transition="in" filter="barn(inVertical)">
                                      <p:cBhvr>
                                        <p:cTn id="289" dur="500"/>
                                        <p:tgtEl>
                                          <p:spTgt spid="13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2"/>
                                        </p:tgtEl>
                                        <p:attrNameLst>
                                          <p:attrName>style.visibility</p:attrName>
                                        </p:attrNameLst>
                                      </p:cBhvr>
                                      <p:to>
                                        <p:strVal val="visible"/>
                                      </p:to>
                                    </p:set>
                                    <p:animEffect transition="in" filter="barn(inVertical)">
                                      <p:cBhvr>
                                        <p:cTn id="292" dur="500"/>
                                        <p:tgtEl>
                                          <p:spTgt spid="132"/>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animEffect transition="in" filter="barn(inVertical)">
                                      <p:cBhvr>
                                        <p:cTn id="295" dur="500"/>
                                        <p:tgtEl>
                                          <p:spTgt spid="136"/>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4"/>
                                        </p:tgtEl>
                                        <p:attrNameLst>
                                          <p:attrName>style.visibility</p:attrName>
                                        </p:attrNameLst>
                                      </p:cBhvr>
                                      <p:to>
                                        <p:strVal val="visible"/>
                                      </p:to>
                                    </p:set>
                                    <p:animEffect transition="in" filter="barn(inVertical)">
                                      <p:cBhvr>
                                        <p:cTn id="298" dur="500"/>
                                        <p:tgtEl>
                                          <p:spTgt spid="134"/>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35"/>
                                        </p:tgtEl>
                                        <p:attrNameLst>
                                          <p:attrName>style.visibility</p:attrName>
                                        </p:attrNameLst>
                                      </p:cBhvr>
                                      <p:to>
                                        <p:strVal val="visible"/>
                                      </p:to>
                                    </p:set>
                                    <p:animEffect transition="in" filter="barn(inVertical)">
                                      <p:cBhvr>
                                        <p:cTn id="301" dur="500"/>
                                        <p:tgtEl>
                                          <p:spTgt spid="135"/>
                                        </p:tgtEl>
                                      </p:cBhvr>
                                    </p:animEffect>
                                  </p:childTnLst>
                                </p:cTn>
                              </p:par>
                            </p:childTnLst>
                          </p:cTn>
                        </p:par>
                      </p:childTnLst>
                    </p:cTn>
                  </p:par>
                </p:childTnLst>
              </p:cTn>
              <p:nextCondLst>
                <p:cond evt="onClick" delay="0">
                  <p:tgtEl>
                    <p:spTgt spid="100"/>
                  </p:tgtEl>
                </p:cond>
              </p:nextCondLst>
            </p:seq>
            <p:seq concurrent="1" nextAc="seek">
              <p:cTn id="302" restart="whenNotActive" fill="hold" evtFilter="cancelBubble" nodeType="interactiveSeq">
                <p:stCondLst>
                  <p:cond evt="onClick" delay="0">
                    <p:tgtEl>
                      <p:spTgt spid="101"/>
                    </p:tgtEl>
                  </p:cond>
                </p:stCondLst>
                <p:endSync evt="end" delay="0">
                  <p:rtn val="all"/>
                </p:endSync>
                <p:childTnLst>
                  <p:par>
                    <p:cTn id="303" fill="hold">
                      <p:stCondLst>
                        <p:cond delay="0"/>
                      </p:stCondLst>
                      <p:childTnLst>
                        <p:par>
                          <p:cTn id="304" fill="hold">
                            <p:stCondLst>
                              <p:cond delay="0"/>
                            </p:stCondLst>
                            <p:childTnLst>
                              <p:par>
                                <p:cTn id="305" presetID="16" presetClass="entr" presetSubtype="21" fill="hold" grpId="0" nodeType="withEffect">
                                  <p:stCondLst>
                                    <p:cond delay="0"/>
                                  </p:stCondLst>
                                  <p:childTnLst>
                                    <p:set>
                                      <p:cBhvr>
                                        <p:cTn id="306" dur="1" fill="hold">
                                          <p:stCondLst>
                                            <p:cond delay="0"/>
                                          </p:stCondLst>
                                        </p:cTn>
                                        <p:tgtEl>
                                          <p:spTgt spid="182"/>
                                        </p:tgtEl>
                                        <p:attrNameLst>
                                          <p:attrName>style.visibility</p:attrName>
                                        </p:attrNameLst>
                                      </p:cBhvr>
                                      <p:to>
                                        <p:strVal val="visible"/>
                                      </p:to>
                                    </p:set>
                                    <p:animEffect transition="in" filter="barn(inVertical)">
                                      <p:cBhvr>
                                        <p:cTn id="307" dur="500"/>
                                        <p:tgtEl>
                                          <p:spTgt spid="182"/>
                                        </p:tgtEl>
                                      </p:cBhvr>
                                    </p:animEffect>
                                  </p:childTnLst>
                                </p:cTn>
                              </p:par>
                              <p:par>
                                <p:cTn id="308" presetID="16" presetClass="entr" presetSubtype="21" fill="hold" grpId="0" nodeType="withEffect">
                                  <p:stCondLst>
                                    <p:cond delay="0"/>
                                  </p:stCondLst>
                                  <p:childTnLst>
                                    <p:set>
                                      <p:cBhvr>
                                        <p:cTn id="309" dur="1" fill="hold">
                                          <p:stCondLst>
                                            <p:cond delay="0"/>
                                          </p:stCondLst>
                                        </p:cTn>
                                        <p:tgtEl>
                                          <p:spTgt spid="181"/>
                                        </p:tgtEl>
                                        <p:attrNameLst>
                                          <p:attrName>style.visibility</p:attrName>
                                        </p:attrNameLst>
                                      </p:cBhvr>
                                      <p:to>
                                        <p:strVal val="visible"/>
                                      </p:to>
                                    </p:set>
                                    <p:animEffect transition="in" filter="barn(inVertical)">
                                      <p:cBhvr>
                                        <p:cTn id="310" dur="500"/>
                                        <p:tgtEl>
                                          <p:spTgt spid="181"/>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barn(inVertical)">
                                      <p:cBhvr>
                                        <p:cTn id="313" dur="500"/>
                                        <p:tgtEl>
                                          <p:spTgt spid="18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179"/>
                                        </p:tgtEl>
                                        <p:attrNameLst>
                                          <p:attrName>style.visibility</p:attrName>
                                        </p:attrNameLst>
                                      </p:cBhvr>
                                      <p:to>
                                        <p:strVal val="visible"/>
                                      </p:to>
                                    </p:set>
                                    <p:animEffect transition="in" filter="barn(inVertical)">
                                      <p:cBhvr>
                                        <p:cTn id="316" dur="500"/>
                                        <p:tgtEl>
                                          <p:spTgt spid="17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178"/>
                                        </p:tgtEl>
                                        <p:attrNameLst>
                                          <p:attrName>style.visibility</p:attrName>
                                        </p:attrNameLst>
                                      </p:cBhvr>
                                      <p:to>
                                        <p:strVal val="visible"/>
                                      </p:to>
                                    </p:set>
                                    <p:animEffect transition="in" filter="barn(inVertical)">
                                      <p:cBhvr>
                                        <p:cTn id="319" dur="500"/>
                                        <p:tgtEl>
                                          <p:spTgt spid="178"/>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177"/>
                                        </p:tgtEl>
                                        <p:attrNameLst>
                                          <p:attrName>style.visibility</p:attrName>
                                        </p:attrNameLst>
                                      </p:cBhvr>
                                      <p:to>
                                        <p:strVal val="visible"/>
                                      </p:to>
                                    </p:set>
                                    <p:animEffect transition="in" filter="barn(inVertical)">
                                      <p:cBhvr>
                                        <p:cTn id="322" dur="500"/>
                                        <p:tgtEl>
                                          <p:spTgt spid="177"/>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168"/>
                                        </p:tgtEl>
                                        <p:attrNameLst>
                                          <p:attrName>style.visibility</p:attrName>
                                        </p:attrNameLst>
                                      </p:cBhvr>
                                      <p:to>
                                        <p:strVal val="visible"/>
                                      </p:to>
                                    </p:set>
                                    <p:animEffect transition="in" filter="barn(inVertical)">
                                      <p:cBhvr>
                                        <p:cTn id="325" dur="500"/>
                                        <p:tgtEl>
                                          <p:spTgt spid="168"/>
                                        </p:tgtEl>
                                      </p:cBhvr>
                                    </p:animEffect>
                                  </p:childTnLst>
                                </p:cTn>
                              </p:par>
                            </p:childTnLst>
                          </p:cTn>
                        </p:par>
                      </p:childTnLst>
                    </p:cTn>
                  </p:par>
                </p:childTnLst>
              </p:cTn>
              <p:nextCondLst>
                <p:cond evt="onClick" delay="0">
                  <p:tgtEl>
                    <p:spTgt spid="101"/>
                  </p:tgtEl>
                </p:cond>
              </p:nextCondLst>
            </p:seq>
            <p:seq concurrent="1" nextAc="seek">
              <p:cTn id="326" restart="whenNotActive" fill="hold" evtFilter="cancelBubble" nodeType="interactiveSeq">
                <p:stCondLst>
                  <p:cond evt="onClick" delay="0">
                    <p:tgtEl>
                      <p:spTgt spid="102"/>
                    </p:tgtEl>
                  </p:cond>
                </p:stCondLst>
                <p:endSync evt="end" delay="0">
                  <p:rtn val="all"/>
                </p:endSync>
                <p:childTnLst>
                  <p:par>
                    <p:cTn id="327" fill="hold">
                      <p:stCondLst>
                        <p:cond delay="0"/>
                      </p:stCondLst>
                      <p:childTnLst>
                        <p:par>
                          <p:cTn id="328" fill="hold">
                            <p:stCondLst>
                              <p:cond delay="0"/>
                            </p:stCondLst>
                            <p:childTnLst>
                              <p:par>
                                <p:cTn id="329" presetID="16" presetClass="entr" presetSubtype="21" fill="hold" grpId="0" nodeType="clickEffect">
                                  <p:stCondLst>
                                    <p:cond delay="0"/>
                                  </p:stCondLst>
                                  <p:childTnLst>
                                    <p:set>
                                      <p:cBhvr>
                                        <p:cTn id="330" dur="1" fill="hold">
                                          <p:stCondLst>
                                            <p:cond delay="0"/>
                                          </p:stCondLst>
                                        </p:cTn>
                                        <p:tgtEl>
                                          <p:spTgt spid="150"/>
                                        </p:tgtEl>
                                        <p:attrNameLst>
                                          <p:attrName>style.visibility</p:attrName>
                                        </p:attrNameLst>
                                      </p:cBhvr>
                                      <p:to>
                                        <p:strVal val="visible"/>
                                      </p:to>
                                    </p:set>
                                    <p:animEffect transition="in" filter="barn(inVertical)">
                                      <p:cBhvr>
                                        <p:cTn id="331" dur="500"/>
                                        <p:tgtEl>
                                          <p:spTgt spid="150"/>
                                        </p:tgtEl>
                                      </p:cBhvr>
                                    </p:animEffect>
                                  </p:childTnLst>
                                </p:cTn>
                              </p:par>
                              <p:par>
                                <p:cTn id="332" presetID="16" presetClass="entr" presetSubtype="21" fill="hold" grpId="0" nodeType="withEffect">
                                  <p:stCondLst>
                                    <p:cond delay="0"/>
                                  </p:stCondLst>
                                  <p:childTnLst>
                                    <p:set>
                                      <p:cBhvr>
                                        <p:cTn id="333" dur="1" fill="hold">
                                          <p:stCondLst>
                                            <p:cond delay="0"/>
                                          </p:stCondLst>
                                        </p:cTn>
                                        <p:tgtEl>
                                          <p:spTgt spid="151"/>
                                        </p:tgtEl>
                                        <p:attrNameLst>
                                          <p:attrName>style.visibility</p:attrName>
                                        </p:attrNameLst>
                                      </p:cBhvr>
                                      <p:to>
                                        <p:strVal val="visible"/>
                                      </p:to>
                                    </p:set>
                                    <p:animEffect transition="in" filter="barn(inVertical)">
                                      <p:cBhvr>
                                        <p:cTn id="334" dur="500"/>
                                        <p:tgtEl>
                                          <p:spTgt spid="151"/>
                                        </p:tgtEl>
                                      </p:cBhvr>
                                    </p:animEffect>
                                  </p:childTnLst>
                                </p:cTn>
                              </p:par>
                              <p:par>
                                <p:cTn id="335" presetID="16" presetClass="entr" presetSubtype="21" fill="hold" grpId="0" nodeType="withEffect">
                                  <p:stCondLst>
                                    <p:cond delay="0"/>
                                  </p:stCondLst>
                                  <p:childTnLst>
                                    <p:set>
                                      <p:cBhvr>
                                        <p:cTn id="336" dur="1" fill="hold">
                                          <p:stCondLst>
                                            <p:cond delay="0"/>
                                          </p:stCondLst>
                                        </p:cTn>
                                        <p:tgtEl>
                                          <p:spTgt spid="152"/>
                                        </p:tgtEl>
                                        <p:attrNameLst>
                                          <p:attrName>style.visibility</p:attrName>
                                        </p:attrNameLst>
                                      </p:cBhvr>
                                      <p:to>
                                        <p:strVal val="visible"/>
                                      </p:to>
                                    </p:set>
                                    <p:animEffect transition="in" filter="barn(inVertical)">
                                      <p:cBhvr>
                                        <p:cTn id="337" dur="500"/>
                                        <p:tgtEl>
                                          <p:spTgt spid="152"/>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barn(inVertical)">
                                      <p:cBhvr>
                                        <p:cTn id="340" dur="500"/>
                                        <p:tgtEl>
                                          <p:spTgt spid="14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barn(inVertical)">
                                      <p:cBhvr>
                                        <p:cTn id="343" dur="500"/>
                                        <p:tgtEl>
                                          <p:spTgt spid="147"/>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146"/>
                                        </p:tgtEl>
                                        <p:attrNameLst>
                                          <p:attrName>style.visibility</p:attrName>
                                        </p:attrNameLst>
                                      </p:cBhvr>
                                      <p:to>
                                        <p:strVal val="visible"/>
                                      </p:to>
                                    </p:set>
                                    <p:animEffect transition="in" filter="barn(inVertical)">
                                      <p:cBhvr>
                                        <p:cTn id="346" dur="500"/>
                                        <p:tgtEl>
                                          <p:spTgt spid="146"/>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barn(inVertical)">
                                      <p:cBhvr>
                                        <p:cTn id="349" dur="500"/>
                                        <p:tgtEl>
                                          <p:spTgt spid="149"/>
                                        </p:tgtEl>
                                      </p:cBhvr>
                                    </p:animEffect>
                                  </p:childTnLst>
                                </p:cTn>
                              </p:par>
                            </p:childTnLst>
                          </p:cTn>
                        </p:par>
                      </p:childTnLst>
                    </p:cTn>
                  </p:par>
                </p:childTnLst>
              </p:cTn>
              <p:nextCondLst>
                <p:cond evt="onClick" delay="0">
                  <p:tgtEl>
                    <p:spTgt spid="102"/>
                  </p:tgtEl>
                </p:cond>
              </p:nextCondLst>
            </p:seq>
            <p:seq concurrent="1" nextAc="seek">
              <p:cTn id="350" restart="whenNotActive" fill="hold" evtFilter="cancelBubble" nodeType="interactiveSeq">
                <p:stCondLst>
                  <p:cond evt="onClick" delay="0">
                    <p:tgtEl>
                      <p:spTgt spid="103"/>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withEffect">
                                  <p:stCondLst>
                                    <p:cond delay="0"/>
                                  </p:stCondLst>
                                  <p:childTnLst>
                                    <p:set>
                                      <p:cBhvr>
                                        <p:cTn id="354" dur="1" fill="hold">
                                          <p:stCondLst>
                                            <p:cond delay="0"/>
                                          </p:stCondLst>
                                        </p:cTn>
                                        <p:tgtEl>
                                          <p:spTgt spid="144"/>
                                        </p:tgtEl>
                                        <p:attrNameLst>
                                          <p:attrName>style.visibility</p:attrName>
                                        </p:attrNameLst>
                                      </p:cBhvr>
                                      <p:to>
                                        <p:strVal val="visible"/>
                                      </p:to>
                                    </p:set>
                                    <p:animEffect transition="in" filter="barn(inVertical)">
                                      <p:cBhvr>
                                        <p:cTn id="355" dur="500"/>
                                        <p:tgtEl>
                                          <p:spTgt spid="144"/>
                                        </p:tgtEl>
                                      </p:cBhvr>
                                    </p:animEffect>
                                  </p:childTnLst>
                                </p:cTn>
                              </p:par>
                            </p:childTnLst>
                          </p:cTn>
                        </p:par>
                      </p:childTnLst>
                    </p:cTn>
                  </p:par>
                  <p:par>
                    <p:cTn id="356" fill="hold">
                      <p:stCondLst>
                        <p:cond delay="indefinite"/>
                      </p:stCondLst>
                      <p:childTnLst>
                        <p:par>
                          <p:cTn id="357" fill="hold">
                            <p:stCondLst>
                              <p:cond delay="0"/>
                            </p:stCondLst>
                            <p:childTnLst>
                              <p:par>
                                <p:cTn id="358" presetID="16" presetClass="entr" presetSubtype="21" fill="hold" grpId="0" nodeType="click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barn(inVertical)">
                                      <p:cBhvr>
                                        <p:cTn id="360" dur="500"/>
                                        <p:tgtEl>
                                          <p:spTgt spid="145"/>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9"/>
                                        </p:tgtEl>
                                        <p:attrNameLst>
                                          <p:attrName>style.visibility</p:attrName>
                                        </p:attrNameLst>
                                      </p:cBhvr>
                                      <p:to>
                                        <p:strVal val="visible"/>
                                      </p:to>
                                    </p:set>
                                    <p:animEffect transition="in" filter="barn(inVertical)">
                                      <p:cBhvr>
                                        <p:cTn id="363" dur="500"/>
                                        <p:tgtEl>
                                          <p:spTgt spid="159"/>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43"/>
                                        </p:tgtEl>
                                        <p:attrNameLst>
                                          <p:attrName>style.visibility</p:attrName>
                                        </p:attrNameLst>
                                      </p:cBhvr>
                                      <p:to>
                                        <p:strVal val="visible"/>
                                      </p:to>
                                    </p:set>
                                    <p:animEffect transition="in" filter="barn(inVertical)">
                                      <p:cBhvr>
                                        <p:cTn id="366" dur="500"/>
                                        <p:tgtEl>
                                          <p:spTgt spid="143"/>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142"/>
                                        </p:tgtEl>
                                        <p:attrNameLst>
                                          <p:attrName>style.visibility</p:attrName>
                                        </p:attrNameLst>
                                      </p:cBhvr>
                                      <p:to>
                                        <p:strVal val="visible"/>
                                      </p:to>
                                    </p:set>
                                    <p:animEffect transition="in" filter="barn(inVertical)">
                                      <p:cBhvr>
                                        <p:cTn id="369" dur="500"/>
                                        <p:tgtEl>
                                          <p:spTgt spid="142"/>
                                        </p:tgtEl>
                                      </p:cBhvr>
                                    </p:animEffect>
                                  </p:child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4" grpId="0" animBg="1"/>
      <p:bldP spid="35" grpId="0" animBg="1"/>
      <p:bldP spid="36" grpId="0" animBg="1"/>
      <p:bldP spid="37" grpId="0" animBg="1"/>
      <p:bldP spid="38"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7" grpId="0" animBg="1"/>
      <p:bldP spid="178" grpId="0" animBg="1"/>
      <p:bldP spid="179" grpId="0" animBg="1"/>
      <p:bldP spid="180" grpId="0" animBg="1"/>
      <p:bldP spid="181" grpId="0" animBg="1"/>
      <p:bldP spid="182" grpId="0" animBg="1"/>
      <p:bldP spid="214" grpId="0" animBg="1"/>
      <p:bldP spid="215"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8" grpId="0" animBg="1"/>
      <p:bldP spid="119" grpId="0" animBg="1"/>
      <p:bldP spid="120" grpId="0" animBg="1"/>
      <p:bldP spid="121" grpId="0" animBg="1"/>
      <p:bldP spid="122" grpId="0" animBg="1"/>
      <p:bldP spid="126"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9144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9144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9144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9144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16000" y="6019800"/>
            <a:ext cx="7112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10160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10160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10160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So </a:t>
            </a:r>
            <a:r>
              <a:rPr lang="en-US" sz="2800" dirty="0" err="1" smtClean="0">
                <a:solidFill>
                  <a:srgbClr val="002060"/>
                </a:solidFill>
                <a:latin typeface="Times New Roman" pitchFamily="18" charset="0"/>
                <a:cs typeface="Times New Roman" pitchFamily="18" charset="0"/>
              </a:rPr>
              <a:t>sánh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01521" y="-875763"/>
            <a:ext cx="13986456" cy="4266663"/>
          </a:xfrm>
          <a:prstGeom prst="rect">
            <a:avLst/>
          </a:prstGeom>
        </p:spPr>
      </p:pic>
      <p:sp>
        <p:nvSpPr>
          <p:cNvPr id="39" name="TextBox 38"/>
          <p:cNvSpPr txBox="1"/>
          <p:nvPr/>
        </p:nvSpPr>
        <p:spPr>
          <a:xfrm>
            <a:off x="2191555" y="585994"/>
            <a:ext cx="9028090" cy="1754326"/>
          </a:xfrm>
          <a:prstGeom prst="rect">
            <a:avLst/>
          </a:prstGeom>
          <a:noFill/>
        </p:spPr>
        <p:txBody>
          <a:bodyPr wrap="square" rtlCol="0">
            <a:spAutoFit/>
          </a:bodyPr>
          <a:lstStyle/>
          <a:p>
            <a:pPr algn="just"/>
            <a:r>
              <a:rPr lang="vi-VN" sz="3600" b="1" dirty="0">
                <a:solidFill>
                  <a:prstClr val="black"/>
                </a:solidFill>
                <a:latin typeface="Times New Roman" pitchFamily="18" charset="0"/>
                <a:cs typeface="Times New Roman" pitchFamily="18" charset="0"/>
              </a:rPr>
              <a:t>Câu </a:t>
            </a:r>
            <a:r>
              <a:rPr lang="en-US" sz="3600" b="1" dirty="0" smtClean="0">
                <a:solidFill>
                  <a:prstClr val="black"/>
                </a:solidFill>
                <a:latin typeface="Times New Roman" pitchFamily="18" charset="0"/>
                <a:cs typeface="Times New Roman" pitchFamily="18" charset="0"/>
              </a:rPr>
              <a:t>8</a:t>
            </a:r>
            <a:r>
              <a:rPr lang="vi-VN" sz="3600" b="1" dirty="0" smtClean="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Trong câu “Nó là chân sút cừ của đội bóng” từ “chân sút cừ” sử dụng biện pháp </a:t>
            </a:r>
            <a:r>
              <a:rPr lang="en-US" sz="3600" b="1" dirty="0" err="1" smtClean="0">
                <a:solidFill>
                  <a:prstClr val="black"/>
                </a:solidFill>
                <a:latin typeface="Times New Roman" pitchFamily="18" charset="0"/>
                <a:cs typeface="Times New Roman" pitchFamily="18" charset="0"/>
              </a:rPr>
              <a:t>nghệ</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thuật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gì</a:t>
            </a:r>
            <a:endParaRPr lang="en-US" sz="3600" b="1"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10711645"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21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2832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08201" y="4096944"/>
            <a:ext cx="5613399"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896035" y="5057509"/>
            <a:ext cx="630816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2524963" y="-1538568"/>
            <a:ext cx="15975974" cy="4434168"/>
          </a:xfrm>
          <a:prstGeom prst="rect">
            <a:avLst/>
          </a:prstGeom>
        </p:spPr>
      </p:pic>
      <p:sp>
        <p:nvSpPr>
          <p:cNvPr id="29" name="TextBox 28"/>
          <p:cNvSpPr txBox="1"/>
          <p:nvPr/>
        </p:nvSpPr>
        <p:spPr>
          <a:xfrm>
            <a:off x="718670" y="-37843"/>
            <a:ext cx="10871200" cy="1754326"/>
          </a:xfrm>
          <a:prstGeom prst="rect">
            <a:avLst/>
          </a:prstGeom>
          <a:noFill/>
        </p:spPr>
        <p:txBody>
          <a:bodyPr wrap="square" rtlCol="0">
            <a:spAutoFit/>
          </a:bodyPr>
          <a:lstStyle/>
          <a:p>
            <a:pPr algn="ctr"/>
            <a:r>
              <a:rPr lang="vi-VN" sz="3600" b="1" dirty="0">
                <a:solidFill>
                  <a:prstClr val="black"/>
                </a:solidFill>
                <a:latin typeface="Times New Roman" pitchFamily="18" charset="0"/>
                <a:cs typeface="Times New Roman" pitchFamily="18" charset="0"/>
              </a:rPr>
              <a:t>Câu 7. Hai câu thơ dưới đây thuộc kiểu hoán dụ </a:t>
            </a:r>
            <a:r>
              <a:rPr lang="vi-VN" sz="3600" b="1" dirty="0" smtClean="0">
                <a:solidFill>
                  <a:prstClr val="black"/>
                </a:solidFill>
                <a:latin typeface="Times New Roman" pitchFamily="18" charset="0"/>
                <a:cs typeface="Times New Roman" pitchFamily="18" charset="0"/>
              </a:rPr>
              <a:t>nào?</a:t>
            </a: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Vì </a:t>
            </a:r>
            <a:r>
              <a:rPr lang="vi-VN" sz="3600" b="1" dirty="0">
                <a:solidFill>
                  <a:prstClr val="black"/>
                </a:solidFill>
                <a:latin typeface="Times New Roman" pitchFamily="18" charset="0"/>
                <a:cs typeface="Times New Roman" pitchFamily="18" charset="0"/>
              </a:rPr>
              <a:t>sao? Trái đất nặng ân tình</a:t>
            </a:r>
          </a:p>
          <a:p>
            <a:pPr algn="ct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Nhắc </a:t>
            </a:r>
            <a:r>
              <a:rPr lang="vi-VN" sz="3600" b="1" dirty="0">
                <a:solidFill>
                  <a:prstClr val="black"/>
                </a:solidFill>
                <a:latin typeface="Times New Roman" pitchFamily="18" charset="0"/>
                <a:cs typeface="Times New Roman" pitchFamily="18" charset="0"/>
              </a:rPr>
              <a:t>mãi tên người Hồ Chí Minh</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7721600" y="3163149"/>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7848600" y="410462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123518" y="509522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8204200" y="5992906"/>
            <a:ext cx="711200" cy="533400"/>
          </a:xfrm>
          <a:prstGeom prst="rect">
            <a:avLst/>
          </a:prstGeom>
        </p:spPr>
      </p:pic>
      <p:sp>
        <p:nvSpPr>
          <p:cNvPr id="30" name="5-Point Star 29">
            <a:hlinkClick r:id="" action="ppaction://noaction"/>
          </p:cNvPr>
          <p:cNvSpPr/>
          <p:nvPr/>
        </p:nvSpPr>
        <p:spPr>
          <a:xfrm>
            <a:off x="10874189" y="606462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hình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tính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lời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Nhấn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mạnh</a:t>
            </a:r>
            <a:r>
              <a:rPr lang="en-US" sz="2800" dirty="0" smtClean="0">
                <a:solidFill>
                  <a:srgbClr val="002060"/>
                </a:solidFill>
                <a:latin typeface="Times New Roman" pitchFamily="18" charset="0"/>
                <a:cs typeface="Times New Roman" pitchFamily="18" charset="0"/>
              </a:rPr>
              <a:t> ý </a:t>
            </a:r>
            <a:r>
              <a:rPr lang="en-US" sz="2800" dirty="0" err="1" smtClean="0">
                <a:solidFill>
                  <a:srgbClr val="002060"/>
                </a:solidFill>
                <a:latin typeface="Times New Roman" pitchFamily="18" charset="0"/>
                <a:cs typeface="Times New Roman" pitchFamily="18" charset="0"/>
              </a:rPr>
              <a:t>diễn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đạt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1162734"/>
            <a:ext cx="7518400" cy="646331"/>
          </a:xfrm>
          <a:prstGeom prst="rect">
            <a:avLst/>
          </a:prstGeom>
          <a:noFill/>
        </p:spPr>
        <p:txBody>
          <a:bodyPr wrap="square" rtlCol="0">
            <a:spAutoFit/>
          </a:bodyPr>
          <a:lstStyle/>
          <a:p>
            <a:r>
              <a:rPr lang="en-US" sz="3600" b="1" dirty="0" err="1" smtClean="0">
                <a:solidFill>
                  <a:prstClr val="black"/>
                </a:solidFill>
                <a:latin typeface="Times New Roman" pitchFamily="18" charset="0"/>
                <a:cs typeface="Times New Roman" pitchFamily="18" charset="0"/>
              </a:rPr>
              <a:t>Câu</a:t>
            </a:r>
            <a:r>
              <a:rPr lang="en-US" sz="3600" b="1" dirty="0" smtClean="0">
                <a:solidFill>
                  <a:prstClr val="black"/>
                </a:solidFill>
                <a:latin typeface="Times New Roman" pitchFamily="18" charset="0"/>
                <a:cs typeface="Times New Roman" pitchFamily="18" charset="0"/>
              </a:rPr>
              <a:t> 9. </a:t>
            </a:r>
            <a:r>
              <a:rPr lang="en-US" sz="3600" b="1" dirty="0" err="1" smtClean="0">
                <a:solidFill>
                  <a:prstClr val="black"/>
                </a:solidFill>
                <a:latin typeface="Times New Roman" pitchFamily="18" charset="0"/>
                <a:cs typeface="Times New Roman" pitchFamily="18" charset="0"/>
              </a:rPr>
              <a:t>Tác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của</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hoán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là</a:t>
            </a:r>
            <a:r>
              <a:rPr lang="en-US" sz="3600" b="1" dirty="0" smtClean="0">
                <a:solidFill>
                  <a:prstClr val="black"/>
                </a:solidFill>
                <a:latin typeface="Times New Roman" pitchFamily="18" charset="0"/>
                <a:cs typeface="Times New Roman" pitchFamily="18" charset="0"/>
              </a:rPr>
              <a:t> </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rId11" action="ppaction://hlinksldjump"/>
          </p:cNvPr>
          <p:cNvSpPr/>
          <p:nvPr/>
        </p:nvSpPr>
        <p:spPr>
          <a:xfrm>
            <a:off x="10668000" y="602892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190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Cả</a:t>
            </a:r>
            <a:r>
              <a:rPr lang="en-US" sz="2800" dirty="0" smtClean="0">
                <a:solidFill>
                  <a:srgbClr val="002060"/>
                </a:solidFill>
                <a:latin typeface="Times New Roman" pitchFamily="18" charset="0"/>
                <a:cs typeface="Times New Roman" pitchFamily="18" charset="0"/>
              </a:rPr>
              <a:t> A, B, C </a:t>
            </a:r>
            <a:r>
              <a:rPr lang="en-US" sz="2800" dirty="0" err="1" smtClean="0">
                <a:solidFill>
                  <a:srgbClr val="002060"/>
                </a:solidFill>
                <a:latin typeface="Times New Roman" pitchFamily="18" charset="0"/>
                <a:cs typeface="Times New Roman" pitchFamily="18" charset="0"/>
              </a:rPr>
              <a:t>đều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sai</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2380129" y="-1371600"/>
            <a:ext cx="16486093" cy="4648200"/>
          </a:xfrm>
          <a:prstGeom prst="rect">
            <a:avLst/>
          </a:prstGeom>
        </p:spPr>
      </p:pic>
      <p:sp>
        <p:nvSpPr>
          <p:cNvPr id="5" name="TextBox 4"/>
          <p:cNvSpPr txBox="1"/>
          <p:nvPr/>
        </p:nvSpPr>
        <p:spPr>
          <a:xfrm>
            <a:off x="1116885" y="-59011"/>
            <a:ext cx="9906715" cy="1938992"/>
          </a:xfrm>
          <a:prstGeom prst="rect">
            <a:avLst/>
          </a:prstGeom>
          <a:noFill/>
        </p:spPr>
        <p:txBody>
          <a:bodyPr wrap="square" rtlCol="0">
            <a:spAutoFit/>
          </a:bodyPr>
          <a:lstStyle/>
          <a:p>
            <a:pPr algn="just"/>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10</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Trong câu "</a:t>
            </a:r>
            <a:r>
              <a:rPr lang="vi-VN" sz="4000" i="1" dirty="0">
                <a:latin typeface="Times New Roman" pitchFamily="18" charset="0"/>
                <a:cs typeface="Times New Roman" pitchFamily="18" charset="0"/>
              </a:rPr>
              <a:t>Trận Điện Biên Phủ đã làm chấn động toàn cầu"</a:t>
            </a:r>
            <a:r>
              <a:rPr lang="vi-VN" sz="4000" dirty="0">
                <a:latin typeface="Times New Roman" pitchFamily="18" charset="0"/>
                <a:cs typeface="Times New Roman" pitchFamily="18" charset="0"/>
              </a:rPr>
              <a:t> thì cụm từ "</a:t>
            </a:r>
            <a:r>
              <a:rPr lang="vi-VN" sz="4000" i="1" dirty="0">
                <a:latin typeface="Times New Roman" pitchFamily="18" charset="0"/>
                <a:cs typeface="Times New Roman" pitchFamily="18" charset="0"/>
              </a:rPr>
              <a:t>trận Điện Biên Phủ</a:t>
            </a:r>
            <a:r>
              <a:rPr lang="vi-VN" sz="4000" dirty="0">
                <a:latin typeface="Times New Roman" pitchFamily="18" charset="0"/>
                <a:cs typeface="Times New Roman" pitchFamily="18" charset="0"/>
              </a:rPr>
              <a:t>" được dùng theo biện pháp tu từ </a:t>
            </a:r>
            <a:r>
              <a:rPr lang="vi-VN" sz="4000" dirty="0" smtClean="0">
                <a:latin typeface="Times New Roman" pitchFamily="18" charset="0"/>
                <a:cs typeface="Times New Roman" pitchFamily="18" charset="0"/>
              </a:rPr>
              <a:t>nào?</a:t>
            </a:r>
            <a:endParaRPr lang="en-US" sz="4000"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32" name="5-Point Star 31">
            <a:hlinkClick r:id="rId11" action="ppaction://hlinksldjump"/>
          </p:cNvPr>
          <p:cNvSpPr/>
          <p:nvPr/>
        </p:nvSpPr>
        <p:spPr>
          <a:xfrm>
            <a:off x="11176000" y="61722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19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VẬN DỤNG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28162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 xmlns:a16="http://schemas.microsoft.com/office/drawing/2014/main" id="{F98F79A4-A6C7-4101-B1E9-27E05CB7CF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 xmlns:a16="http://schemas.microsoft.com/office/drawing/2014/main" id="{79AFCB35-9C04-4524-A0B1-57FF6865D0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 y="292659"/>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 xmlns:a16="http://schemas.microsoft.com/office/drawing/2014/main" id="{D11AD2AD-0BA0-4DD3-8EEA-84686A0E71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 y="732392"/>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 name="Content Placeholder 2">
            <a:extLst>
              <a:ext uri="{FF2B5EF4-FFF2-40B4-BE49-F238E27FC236}">
                <a16:creationId xmlns="" xmlns:a16="http://schemas.microsoft.com/office/drawing/2014/main" id="{6EB8F268-8993-2247-84E5-23EA92015BA6}"/>
              </a:ext>
            </a:extLst>
          </p:cNvPr>
          <p:cNvSpPr>
            <a:spLocks noGrp="1"/>
          </p:cNvSpPr>
          <p:nvPr>
            <p:ph idx="1"/>
          </p:nvPr>
        </p:nvSpPr>
        <p:spPr>
          <a:xfrm>
            <a:off x="1545466" y="1058881"/>
            <a:ext cx="5817772" cy="4801013"/>
          </a:xfrm>
          <a:solidFill>
            <a:schemeClr val="bg2">
              <a:lumMod val="90000"/>
            </a:schemeClr>
          </a:solidFill>
          <a:ln>
            <a:solidFill>
              <a:schemeClr val="tx2">
                <a:lumMod val="90000"/>
                <a:lumOff val="10000"/>
              </a:schemeClr>
            </a:solidFill>
          </a:ln>
        </p:spPr>
        <p:txBody>
          <a:bodyPr anchor="ctr">
            <a:noAutofit/>
          </a:bodyPr>
          <a:lstStyle/>
          <a:p>
            <a:pPr marL="0" marR="0" indent="0" algn="just">
              <a:lnSpc>
                <a:spcPct val="150000"/>
              </a:lnSpc>
              <a:spcBef>
                <a:spcPts val="0"/>
              </a:spcBef>
              <a:spcAft>
                <a:spcPts val="800"/>
              </a:spcAft>
              <a:buNone/>
              <a:tabLst>
                <a:tab pos="90170" algn="l"/>
                <a:tab pos="180340" algn="l"/>
                <a:tab pos="270510" algn="l"/>
              </a:tabLst>
            </a:pPr>
            <a:r>
              <a:rPr lang="en-US" sz="3600" i="1" smtClean="0">
                <a:latin typeface="Times New Roman"/>
                <a:ea typeface="Calibri"/>
                <a:cs typeface="Times New Roman"/>
              </a:rPr>
              <a:t>		Viết đoạn văn từ 7-10 câu nêu cảm nhận của em về vẻ đẹp của dây trầu trong cuộc sống.</a:t>
            </a:r>
            <a:endParaRPr lang="en-US" sz="3600" dirty="0">
              <a:effectLst/>
              <a:latin typeface="Calibri"/>
              <a:ea typeface="Calibri"/>
              <a:cs typeface="Times New Roman"/>
            </a:endParaRPr>
          </a:p>
        </p:txBody>
      </p:sp>
      <p:sp>
        <p:nvSpPr>
          <p:cNvPr id="18" name="Freeform: Shape 17">
            <a:extLst>
              <a:ext uri="{FF2B5EF4-FFF2-40B4-BE49-F238E27FC236}">
                <a16:creationId xmlns="" xmlns:a16="http://schemas.microsoft.com/office/drawing/2014/main" id="{83C8019B-3985-409B-9B87-494B974EE9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 xmlns:a16="http://schemas.microsoft.com/office/drawing/2014/main" id="{9E5C5460-229E-46C8-A712-CC31798542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 xmlns:a16="http://schemas.microsoft.com/office/drawing/2014/main" id="{B85A4DB3-61AA-49A1-85A9-B3397CD519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descr="A picture containing text, toy, doll, vector graphics&#10;&#10;Description automatically generated">
            <a:extLst>
              <a:ext uri="{FF2B5EF4-FFF2-40B4-BE49-F238E27FC236}">
                <a16:creationId xmlns="" xmlns:a16="http://schemas.microsoft.com/office/drawing/2014/main" id="{48EE0095-6D12-0744-BDA2-969FA2F7A835}"/>
              </a:ext>
            </a:extLst>
          </p:cNvPr>
          <p:cNvPicPr>
            <a:picLocks noChangeAspect="1"/>
          </p:cNvPicPr>
          <p:nvPr/>
        </p:nvPicPr>
        <p:blipFill rotWithShape="1">
          <a:blip r:embed="rId2"/>
          <a:srcRect l="6629" r="12621"/>
          <a:stretch/>
        </p:blipFill>
        <p:spPr>
          <a:xfrm>
            <a:off x="7482625" y="871280"/>
            <a:ext cx="3953595"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 xmlns:a16="http://schemas.microsoft.com/office/drawing/2014/main" id="{0C156BF8-7FF7-440F-BE2B-417DFFE8BFA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428633" y="5987150"/>
            <a:ext cx="1054467" cy="469689"/>
            <a:chOff x="9841624" y="4115729"/>
            <a:chExt cx="602169" cy="268223"/>
          </a:xfrm>
          <a:solidFill>
            <a:schemeClr val="tx1"/>
          </a:solidFill>
        </p:grpSpPr>
        <p:sp>
          <p:nvSpPr>
            <p:cNvPr id="25" name="Freeform: Shape 24">
              <a:extLst>
                <a:ext uri="{FF2B5EF4-FFF2-40B4-BE49-F238E27FC236}">
                  <a16:creationId xmlns="" xmlns:a16="http://schemas.microsoft.com/office/drawing/2014/main" id="{B7067280-C3E7-4DF6-A345-B9FEF6EF8D6D}"/>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A78365A8-666B-4417-9D3C-554E6E6B2C55}"/>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E71CAAFA-0A31-4308-AB9F-B1C84ABDF9DE}"/>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96AB1D25-144D-4BB4-A45C-60B8A094F41F}"/>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069F0FB4-779A-48FC-AC33-784F177C9298}"/>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7" name="Picture 16">
            <a:extLst>
              <a:ext uri="{FF2B5EF4-FFF2-40B4-BE49-F238E27FC236}">
                <a16:creationId xmlns="" xmlns:a16="http://schemas.microsoft.com/office/drawing/2014/main" id="{509637F6-2BE5-D145-8031-DE1DC5FCD0D4}"/>
              </a:ext>
            </a:extLst>
          </p:cNvPr>
          <p:cNvPicPr>
            <a:picLocks noChangeAspect="1"/>
          </p:cNvPicPr>
          <p:nvPr/>
        </p:nvPicPr>
        <p:blipFill>
          <a:blip r:embed="rId3"/>
          <a:stretch>
            <a:fillRect/>
          </a:stretch>
        </p:blipFill>
        <p:spPr>
          <a:xfrm rot="20496997">
            <a:off x="-609666" y="4162381"/>
            <a:ext cx="2942900" cy="2677386"/>
          </a:xfrm>
          <a:prstGeom prst="rect">
            <a:avLst/>
          </a:prstGeom>
        </p:spPr>
      </p:pic>
    </p:spTree>
    <p:extLst>
      <p:ext uri="{BB962C8B-B14F-4D97-AF65-F5344CB8AC3E}">
        <p14:creationId xmlns:p14="http://schemas.microsoft.com/office/powerpoint/2010/main" val="17494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130692"/>
            <a:ext cx="9055632" cy="1311449"/>
          </a:xfrm>
          <a:prstGeom prst="rect">
            <a:avLst/>
          </a:prstGeom>
          <a:noFill/>
        </p:spPr>
        <p:txBody>
          <a:bodyPr wrap="square" rtlCol="0">
            <a:spAutoFit/>
          </a:bodyPr>
          <a:lstStyle/>
          <a:p>
            <a:pPr algn="ctr">
              <a:lnSpc>
                <a:spcPct val="150000"/>
              </a:lnSpc>
            </a:pPr>
            <a:r>
              <a:rPr lang="en-SG" altLang="zh-CN" sz="6000" b="1" dirty="0" err="1" smtClean="0">
                <a:solidFill>
                  <a:prstClr val="black"/>
                </a:solidFill>
                <a:latin typeface="Times New Roman" pitchFamily="18" charset="0"/>
                <a:ea typeface="华康海报体W12(P)" pitchFamily="82" charset="-122"/>
                <a:cs typeface="Times New Roman" pitchFamily="18" charset="0"/>
              </a:rPr>
              <a:t>Hướng</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dẫn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viết</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văn</a:t>
            </a:r>
            <a:r>
              <a:rPr lang="en-SG" altLang="zh-CN" sz="6000" b="1" dirty="0" smtClean="0">
                <a:solidFill>
                  <a:prstClr val="black"/>
                </a:solidFill>
                <a:latin typeface="Times New Roman" pitchFamily="18" charset="0"/>
                <a:ea typeface="华康海报体W12(P)" pitchFamily="82" charset="-122"/>
                <a:cs typeface="Times New Roman" pitchFamily="18" charset="0"/>
              </a:rPr>
              <a:t>:</a:t>
            </a:r>
            <a:endParaRPr lang="en-US" altLang="zh-CN" sz="6000" b="1"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4" y="1442141"/>
            <a:ext cx="9892968" cy="2308324"/>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số</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câu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quy</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tắc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chính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tả</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văn</a:t>
            </a:r>
            <a:r>
              <a:rPr lang="en-SG" altLang="zh-CN" sz="3200" b="1" dirty="0" smtClean="0">
                <a:solidFill>
                  <a:prstClr val="black"/>
                </a:solidFill>
                <a:latin typeface="Times New Roman" pitchFamily="18" charset="0"/>
                <a:ea typeface="华康海报体W12(P)" pitchFamily="82" charset="-122"/>
                <a:cs typeface="Times New Roman" pitchFamily="18" charset="0"/>
              </a:rPr>
              <a:t>.</a:t>
            </a:r>
            <a:endParaRPr lang="en-US" altLang="zh-CN" sz="3200" b="1" dirty="0">
              <a:solidFill>
                <a:prstClr val="black"/>
              </a:solidFill>
              <a:latin typeface="Times New Roman" pitchFamily="18" charset="0"/>
              <a:ea typeface="华康海报体W12(P)" pitchFamily="82" charset="-122"/>
              <a:cs typeface="Times New Roman" pitchFamily="18" charset="0"/>
            </a:endParaRPr>
          </a:p>
        </p:txBody>
      </p:sp>
      <p:sp>
        <p:nvSpPr>
          <p:cNvPr id="11" name="TextBox 10"/>
          <p:cNvSpPr txBox="1"/>
          <p:nvPr/>
        </p:nvSpPr>
        <p:spPr>
          <a:xfrm>
            <a:off x="1229733" y="3738399"/>
            <a:ext cx="11001595" cy="2554545"/>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nội</a:t>
            </a:r>
            <a:r>
              <a:rPr lang="en-SG" altLang="zh-CN" sz="3200" b="1" dirty="0" smtClean="0">
                <a:solidFill>
                  <a:prstClr val="black"/>
                </a:solidFill>
                <a:latin typeface="Times New Roman" pitchFamily="18" charset="0"/>
                <a:ea typeface="华康海报体W12(P)" pitchFamily="82" charset="-122"/>
                <a:cs typeface="Times New Roman" pitchFamily="18" charset="0"/>
              </a:rPr>
              <a:t> dung</a:t>
            </a:r>
            <a:r>
              <a:rPr lang="en-SG" altLang="zh-CN" sz="3200" b="1" smtClean="0">
                <a:solidFill>
                  <a:prstClr val="black"/>
                </a:solidFill>
                <a:latin typeface="Times New Roman" pitchFamily="18" charset="0"/>
                <a:ea typeface="华康海报体W12(P)" pitchFamily="82" charset="-122"/>
                <a:cs typeface="Times New Roman" pitchFamily="18" charset="0"/>
              </a:rPr>
              <a:t>: Vẻ đẹp của dây trầu trong cuộc sống.</a:t>
            </a:r>
            <a:endParaRPr lang="en-SG" altLang="zh-CN" sz="3200" b="1" dirty="0" smtClean="0">
              <a:solidFill>
                <a:prstClr val="black"/>
              </a:solidFill>
              <a:latin typeface="Times New Roman" pitchFamily="18" charset="0"/>
              <a:ea typeface="华康海报体W12(P)" pitchFamily="82" charset="-122"/>
              <a:cs typeface="Times New Roman" pitchFamily="18" charset="0"/>
            </a:endParaRPr>
          </a:p>
          <a:p>
            <a:pPr marL="457200" indent="-457200" algn="just">
              <a:lnSpc>
                <a:spcPct val="150000"/>
              </a:lnSpc>
              <a:buFontTx/>
              <a:buChar char="-"/>
            </a:pPr>
            <a:r>
              <a:rPr lang="en-SG" altLang="zh-CN" sz="3200" b="1" err="1" smtClean="0">
                <a:solidFill>
                  <a:prstClr val="black"/>
                </a:solidFill>
                <a:latin typeface="Times New Roman" pitchFamily="18" charset="0"/>
                <a:ea typeface="华康海报体W12(P)" pitchFamily="82" charset="-122"/>
                <a:cs typeface="Times New Roman" pitchFamily="18" charset="0"/>
              </a:rPr>
              <a:t>Giới</a:t>
            </a:r>
            <a:r>
              <a:rPr lang="en-SG" altLang="zh-CN" sz="3200" b="1" smtClean="0">
                <a:solidFill>
                  <a:prstClr val="black"/>
                </a:solidFill>
                <a:latin typeface="Times New Roman" pitchFamily="18" charset="0"/>
                <a:ea typeface="华康海报体W12(P)" pitchFamily="82" charset="-122"/>
                <a:cs typeface="Times New Roman" pitchFamily="18" charset="0"/>
              </a:rPr>
              <a:t> vẻ đẹp của dây trầu.</a:t>
            </a:r>
            <a:endParaRPr lang="en-SG" altLang="zh-CN" sz="3200" b="1" dirty="0" smtClean="0">
              <a:solidFill>
                <a:prstClr val="black"/>
              </a:solidFill>
              <a:latin typeface="Times New Roman" pitchFamily="18" charset="0"/>
              <a:ea typeface="华康海报体W12(P)" pitchFamily="82" charset="-122"/>
              <a:cs typeface="Times New Roman" pitchFamily="18" charset="0"/>
            </a:endParaRPr>
          </a:p>
          <a:p>
            <a:pPr marL="457200" indent="-457200" algn="just">
              <a:buFontTx/>
              <a:buChar char="-"/>
            </a:pPr>
            <a:r>
              <a:rPr lang="en-US" sz="3200" smtClean="0">
                <a:solidFill>
                  <a:srgbClr val="000000"/>
                </a:solidFill>
                <a:latin typeface="Times New Roman" pitchFamily="18" charset="0"/>
                <a:cs typeface="Times New Roman" pitchFamily="18" charset="0"/>
              </a:rPr>
              <a:t>Miêu tả những đặc điểm nổi bật của trầu có sử dung phép tu từ.</a:t>
            </a:r>
          </a:p>
          <a:p>
            <a:pPr marL="457200" indent="-457200" algn="just">
              <a:buFontTx/>
              <a:buChar char="-"/>
            </a:pPr>
            <a:r>
              <a:rPr lang="en-US" sz="3200" smtClean="0">
                <a:solidFill>
                  <a:srgbClr val="000000"/>
                </a:solidFill>
                <a:latin typeface="Times New Roman" pitchFamily="18" charset="0"/>
                <a:cs typeface="Times New Roman" pitchFamily="18" charset="0"/>
              </a:rPr>
              <a:t>Khẳng định giá trị của trầu trong cuộc sống.</a:t>
            </a:r>
            <a:endParaRPr lang="vi-VN"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0491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800" y="0"/>
            <a:ext cx="4404155" cy="2612080"/>
            <a:chOff x="467544" y="483518"/>
            <a:chExt cx="3303116"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23508"/>
            </a:xfrm>
            <a:prstGeom prst="rect">
              <a:avLst/>
            </a:prstGeom>
            <a:noFill/>
          </p:spPr>
          <p:txBody>
            <a:bodyPr wrap="square" rtlCol="0">
              <a:spAutoFit/>
            </a:bodyPr>
            <a:lstStyle/>
            <a:p>
              <a:pPr algn="r" defTabSz="1219170">
                <a:lnSpc>
                  <a:spcPct val="150000"/>
                </a:lnSpc>
              </a:pPr>
              <a:r>
                <a:rPr lang="en-US" altLang="zh-CN" sz="6667" dirty="0">
                  <a:solidFill>
                    <a:srgbClr val="0099FF"/>
                  </a:solidFill>
                  <a:latin typeface="华康海报体W12(P)" pitchFamily="82" charset="-122"/>
                  <a:ea typeface="华康海报体W12(P)" pitchFamily="82" charset="-122"/>
                </a:rPr>
                <a:t>1</a:t>
              </a:r>
            </a:p>
          </p:txBody>
        </p:sp>
        <p:sp>
          <p:nvSpPr>
            <p:cNvPr id="7" name="矩形 6"/>
            <p:cNvSpPr/>
            <p:nvPr/>
          </p:nvSpPr>
          <p:spPr>
            <a:xfrm>
              <a:off x="1552302" y="1430805"/>
              <a:ext cx="1844427" cy="500090"/>
            </a:xfrm>
            <a:prstGeom prst="rect">
              <a:avLst/>
            </a:prstGeom>
          </p:spPr>
          <p:txBody>
            <a:bodyPr wrap="square">
              <a:spAutoFit/>
            </a:bodyPr>
            <a:lstStyle/>
            <a:p>
              <a:pPr algn="ctr" defTabSz="1219170"/>
              <a:r>
                <a:rPr lang="en-US" altLang="zh-CN" sz="3733">
                  <a:solidFill>
                    <a:srgbClr val="0099FF"/>
                  </a:solidFill>
                  <a:latin typeface="Times New Roman" panose="02020603050405020304" pitchFamily="18" charset="0"/>
                  <a:ea typeface="方正卡通简体" pitchFamily="65" charset="-122"/>
                  <a:cs typeface="Times New Roman" panose="02020603050405020304" pitchFamily="18" charset="0"/>
                </a:rPr>
                <a:t>Học bài cũ</a:t>
              </a:r>
              <a:endParaRPr lang="zh-CN" altLang="en-US" sz="3733" dirty="0">
                <a:solidFill>
                  <a:srgbClr val="0099FF"/>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14" name="组合 13"/>
          <p:cNvGrpSpPr/>
          <p:nvPr/>
        </p:nvGrpSpPr>
        <p:grpSpPr>
          <a:xfrm>
            <a:off x="2447574" y="2206175"/>
            <a:ext cx="5526153" cy="2664568"/>
            <a:chOff x="4139952" y="339502"/>
            <a:chExt cx="3401392" cy="1998426"/>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56" y="85270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167575" y="832450"/>
              <a:ext cx="2147625" cy="1361767"/>
            </a:xfrm>
            <a:prstGeom prst="rect">
              <a:avLst/>
            </a:prstGeom>
          </p:spPr>
          <p:txBody>
            <a:bodyPr wrap="square">
              <a:spAutoFit/>
            </a:bodyPr>
            <a:lstStyle/>
            <a:p>
              <a:pPr algn="ctr" defTabSz="1219170"/>
              <a:r>
                <a:rPr lang="en-US" altLang="zh-CN" sz="3733">
                  <a:solidFill>
                    <a:srgbClr val="5CA139"/>
                  </a:solidFill>
                  <a:latin typeface="Times New Roman" panose="02020603050405020304" pitchFamily="18" charset="0"/>
                  <a:ea typeface="方正卡通简体" pitchFamily="65" charset="-122"/>
                  <a:cs typeface="Times New Roman" panose="02020603050405020304" pitchFamily="18" charset="0"/>
                </a:rPr>
                <a:t>Sưu tầm các bài thơ sử dụng phép tư từ</a:t>
              </a:r>
              <a:endParaRPr lang="zh-CN" altLang="en-US" sz="3733" dirty="0">
                <a:solidFill>
                  <a:srgbClr val="5CA139"/>
                </a:solidFill>
                <a:latin typeface="Times New Roman" panose="02020603050405020304" pitchFamily="18" charset="0"/>
                <a:ea typeface="方正卡通简体" pitchFamily="65" charset="-122"/>
                <a:cs typeface="Times New Roman" panose="02020603050405020304" pitchFamily="18" charset="0"/>
              </a:endParaRPr>
            </a:p>
          </p:txBody>
        </p:sp>
        <p:sp>
          <p:nvSpPr>
            <p:cNvPr id="11" name="TextBox 10"/>
            <p:cNvSpPr txBox="1"/>
            <p:nvPr/>
          </p:nvSpPr>
          <p:spPr>
            <a:xfrm>
              <a:off x="4139952" y="339502"/>
              <a:ext cx="844585" cy="1223508"/>
            </a:xfrm>
            <a:prstGeom prst="rect">
              <a:avLst/>
            </a:prstGeom>
            <a:noFill/>
          </p:spPr>
          <p:txBody>
            <a:bodyPr wrap="square" rtlCol="0">
              <a:spAutoFit/>
            </a:bodyPr>
            <a:lstStyle/>
            <a:p>
              <a:pPr algn="r" defTabSz="1219170">
                <a:lnSpc>
                  <a:spcPct val="150000"/>
                </a:lnSpc>
              </a:pPr>
              <a:r>
                <a:rPr lang="en-US" altLang="zh-CN" sz="6667" dirty="0">
                  <a:solidFill>
                    <a:srgbClr val="5CA139"/>
                  </a:solidFill>
                  <a:latin typeface="华康海报体W12(P)" pitchFamily="82" charset="-122"/>
                  <a:ea typeface="华康海报体W12(P)" pitchFamily="82" charset="-122"/>
                </a:rPr>
                <a:t>2</a:t>
              </a:r>
            </a:p>
          </p:txBody>
        </p:sp>
      </p:grpSp>
      <p:grpSp>
        <p:nvGrpSpPr>
          <p:cNvPr id="17" name="组合 16"/>
          <p:cNvGrpSpPr/>
          <p:nvPr/>
        </p:nvGrpSpPr>
        <p:grpSpPr>
          <a:xfrm>
            <a:off x="7437036" y="1886853"/>
            <a:ext cx="4702232" cy="2166546"/>
            <a:chOff x="5577777" y="1415139"/>
            <a:chExt cx="3526674" cy="1624910"/>
          </a:xfrm>
        </p:grpSpPr>
        <p:pic>
          <p:nvPicPr>
            <p:cNvPr id="5"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561" y="1425224"/>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649079" y="1493327"/>
              <a:ext cx="2455372" cy="1546722"/>
            </a:xfrm>
            <a:prstGeom prst="rect">
              <a:avLst/>
            </a:prstGeom>
          </p:spPr>
          <p:txBody>
            <a:bodyPr wrap="square">
              <a:spAutoFit/>
            </a:bodyPr>
            <a:lstStyle/>
            <a:p>
              <a:pPr algn="ctr" defTabSz="1219170"/>
              <a:r>
                <a:rPr lang="en-US" altLang="zh-CN" sz="4267">
                  <a:solidFill>
                    <a:srgbClr val="C00000"/>
                  </a:solidFill>
                  <a:latin typeface="Times New Roman" panose="02020603050405020304" pitchFamily="18" charset="0"/>
                  <a:ea typeface="方正卡通简体" pitchFamily="65" charset="-122"/>
                  <a:cs typeface="Times New Roman" panose="02020603050405020304" pitchFamily="18" charset="0"/>
                </a:rPr>
                <a:t>Chuẩn bị bài: Lao xao ngày hè</a:t>
              </a:r>
              <a:endParaRPr lang="zh-CN" altLang="en-US" sz="4267" dirty="0">
                <a:solidFill>
                  <a:srgbClr val="C00000"/>
                </a:solidFill>
                <a:latin typeface="Times New Roman" panose="02020603050405020304" pitchFamily="18" charset="0"/>
                <a:ea typeface="方正卡通简体" pitchFamily="65" charset="-122"/>
                <a:cs typeface="Times New Roman" panose="02020603050405020304" pitchFamily="18" charset="0"/>
              </a:endParaRPr>
            </a:p>
          </p:txBody>
        </p:sp>
        <p:sp>
          <p:nvSpPr>
            <p:cNvPr id="13" name="TextBox 12"/>
            <p:cNvSpPr txBox="1"/>
            <p:nvPr/>
          </p:nvSpPr>
          <p:spPr>
            <a:xfrm>
              <a:off x="5577777" y="1415139"/>
              <a:ext cx="844585" cy="1223508"/>
            </a:xfrm>
            <a:prstGeom prst="rect">
              <a:avLst/>
            </a:prstGeom>
            <a:noFill/>
          </p:spPr>
          <p:txBody>
            <a:bodyPr wrap="square" rtlCol="0">
              <a:spAutoFit/>
            </a:bodyPr>
            <a:lstStyle/>
            <a:p>
              <a:pPr algn="r" defTabSz="1219170">
                <a:lnSpc>
                  <a:spcPct val="150000"/>
                </a:lnSpc>
              </a:pPr>
              <a:r>
                <a:rPr lang="en-US" altLang="zh-CN" sz="6667">
                  <a:solidFill>
                    <a:srgbClr val="C00000"/>
                  </a:solidFill>
                  <a:latin typeface="华康海报体W12(P)" pitchFamily="82" charset="-122"/>
                  <a:ea typeface="华康海报体W12(P)" pitchFamily="82" charset="-122"/>
                </a:rPr>
                <a:t>3</a:t>
              </a:r>
              <a:endParaRPr lang="en-US" altLang="zh-CN" sz="6667" dirty="0">
                <a:solidFill>
                  <a:srgbClr val="C00000"/>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21784639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2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030153"/>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08873" y="1690321"/>
            <a:ext cx="11282219" cy="1898084"/>
          </a:xfrm>
          <a:prstGeom prst="rect">
            <a:avLst/>
          </a:prstGeom>
          <a:noFill/>
        </p:spPr>
        <p:txBody>
          <a:bodyPr wrap="square" rtlCol="0">
            <a:spAutoFit/>
          </a:bodyPr>
          <a:lstStyle/>
          <a:p>
            <a:pPr algn="ctr" defTabSz="914377">
              <a:defRPr/>
            </a:pPr>
            <a:r>
              <a:rPr lang="en-US"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HẸN GẶP CÁC EM Ở TIẾT HỌC SAU NHÉ</a:t>
            </a:r>
            <a:r>
              <a:rPr lang="vi-VN"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mây</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bàn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gì</a:t>
            </a:r>
            <a:r>
              <a:rPr lang="en-US" sz="4000" b="1" dirty="0" smtClean="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1250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a:t>
            </a:r>
            <a:r>
              <a:rPr lang="en-GB" sz="3200" b="1" dirty="0">
                <a:solidFill>
                  <a:prstClr val="black"/>
                </a:solidFill>
                <a:latin typeface="Times New Roman" pitchFamily="18" charset="0"/>
                <a:cs typeface="Times New Roman" pitchFamily="18" charset="0"/>
              </a:rPr>
              <a:t>2</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Những câu </a:t>
            </a:r>
            <a:r>
              <a:rPr lang="vi-VN" sz="3200" b="1" dirty="0" smtClean="0">
                <a:solidFill>
                  <a:prstClr val="black"/>
                </a:solidFill>
                <a:latin typeface="Times New Roman" pitchFamily="18" charset="0"/>
                <a:cs typeface="Times New Roman" pitchFamily="18" charset="0"/>
              </a:rPr>
              <a:t>thơ</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sau</a:t>
            </a:r>
            <a:r>
              <a:rPr lang="vi-VN" sz="3200" b="1" dirty="0" smtClean="0">
                <a:solidFill>
                  <a:prstClr val="black"/>
                </a:solidFill>
                <a:latin typeface="Times New Roman" pitchFamily="18" charset="0"/>
                <a:cs typeface="Times New Roman" pitchFamily="18" charset="0"/>
              </a:rPr>
              <a:t> sử </a:t>
            </a:r>
            <a:r>
              <a:rPr lang="vi-VN" sz="3200" b="1" dirty="0">
                <a:solidFill>
                  <a:prstClr val="black"/>
                </a:solidFill>
                <a:latin typeface="Times New Roman" pitchFamily="18" charset="0"/>
                <a:cs typeface="Times New Roman" pitchFamily="18" charset="0"/>
              </a:rPr>
              <a:t>dụng biện pháp </a:t>
            </a:r>
            <a:r>
              <a:rPr lang="en-US" sz="3200" b="1" dirty="0" err="1" smtClean="0">
                <a:solidFill>
                  <a:prstClr val="black"/>
                </a:solidFill>
                <a:latin typeface="Times New Roman" pitchFamily="18" charset="0"/>
                <a:cs typeface="Times New Roman" pitchFamily="18" charset="0"/>
              </a:rPr>
              <a:t>tu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nào</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a:p>
            <a:pPr algn="ctr" defTabSz="913402">
              <a:defRPr/>
            </a:pPr>
            <a:r>
              <a:rPr lang="vi-VN" sz="3200" b="1" dirty="0">
                <a:solidFill>
                  <a:prstClr val="black"/>
                </a:solidFill>
                <a:latin typeface="Times New Roman" pitchFamily="18" charset="0"/>
                <a:cs typeface="Times New Roman" pitchFamily="18" charset="0"/>
              </a:rPr>
              <a:t>“</a:t>
            </a:r>
            <a:r>
              <a:rPr lang="vi-VN" sz="3200" b="1" i="1" dirty="0">
                <a:solidFill>
                  <a:prstClr val="black"/>
                </a:solidFill>
                <a:latin typeface="Times New Roman" pitchFamily="18" charset="0"/>
                <a:cs typeface="Times New Roman" pitchFamily="18" charset="0"/>
              </a:rPr>
              <a:t>Cả công trường say ngủ cạnh dòng </a:t>
            </a:r>
            <a:r>
              <a:rPr lang="vi-VN" sz="3200" b="1" i="1" dirty="0" smtClean="0">
                <a:solidFill>
                  <a:prstClr val="black"/>
                </a:solidFill>
                <a:latin typeface="Times New Roman" pitchFamily="18" charset="0"/>
                <a:cs typeface="Times New Roman" pitchFamily="18" charset="0"/>
              </a:rPr>
              <a:t>sông</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tháp khoan nhô lên trời ngẫm </a:t>
            </a:r>
            <a:r>
              <a:rPr lang="vi-VN" sz="3200" b="1" i="1" dirty="0" smtClean="0">
                <a:solidFill>
                  <a:prstClr val="black"/>
                </a:solidFill>
                <a:latin typeface="Times New Roman" pitchFamily="18" charset="0"/>
                <a:cs typeface="Times New Roman" pitchFamily="18" charset="0"/>
              </a:rPr>
              <a:t>nghĩ</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xe ủi, xe ben sóng vai nhau nằm nghỉ</a:t>
            </a:r>
            <a:r>
              <a:rPr lang="vi-VN" sz="3200" b="1" dirty="0" smtClean="0">
                <a:solidFill>
                  <a:prstClr val="black"/>
                </a:solidFill>
                <a:latin typeface="Times New Roman" pitchFamily="18" charset="0"/>
                <a:cs typeface="Times New Roman" pitchFamily="18" charset="0"/>
              </a:rPr>
              <a:t>”.</a:t>
            </a:r>
            <a:r>
              <a:rPr lang="en-US" sz="3200" b="1" dirty="0">
                <a:solidFill>
                  <a:prstClr val="black"/>
                </a:solidFill>
                <a:latin typeface="Times New Roman" pitchFamily="18" charset="0"/>
                <a:cs typeface="Times New Roman" pitchFamily="18" charset="0"/>
              </a:rPr>
              <a:t>(</a:t>
            </a:r>
            <a:r>
              <a:rPr lang="en-US" sz="3200" b="1" dirty="0" smtClean="0">
                <a:solidFill>
                  <a:prstClr val="black"/>
                </a:solidFill>
                <a:latin typeface="Times New Roman" pitchFamily="18" charset="0"/>
                <a:cs typeface="Times New Roman" pitchFamily="18" charset="0"/>
              </a:rPr>
              <a:t>6 </a:t>
            </a:r>
            <a:r>
              <a:rPr lang="en-US" sz="3200" b="1" dirty="0" err="1">
                <a:solidFill>
                  <a:prstClr val="black"/>
                </a:solidFill>
                <a:latin typeface="Times New Roman" pitchFamily="18" charset="0"/>
                <a:cs typeface="Times New Roman" pitchFamily="18" charset="0"/>
              </a:rPr>
              <a:t>kí</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tự</a:t>
            </a:r>
            <a:r>
              <a:rPr lang="en-US" sz="32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sz="1900" dirty="0">
              <a:solidFill>
                <a:prstClr val="black"/>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4" name="Oval 13">
            <a:extLst>
              <a:ext uri="{FF2B5EF4-FFF2-40B4-BE49-F238E27FC236}">
                <a16:creationId xmlns="" xmlns:a16="http://schemas.microsoft.com/office/drawing/2014/main"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2ED082CA-74CD-498B-8C22-E93F85CC31F3}"/>
              </a:ext>
            </a:extLst>
          </p:cNvPr>
          <p:cNvSpPr/>
          <p:nvPr/>
        </p:nvSpPr>
        <p:spPr>
          <a:xfrm>
            <a:off x="7819727"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8" name="Oval 17">
            <a:extLst>
              <a:ext uri="{FF2B5EF4-FFF2-40B4-BE49-F238E27FC236}">
                <a16:creationId xmlns="" xmlns:a16="http://schemas.microsoft.com/office/drawing/2014/main" id="{2ED082CA-74CD-498B-8C22-E93F85CC31F3}"/>
              </a:ext>
            </a:extLst>
          </p:cNvPr>
          <p:cNvSpPr/>
          <p:nvPr/>
        </p:nvSpPr>
        <p:spPr>
          <a:xfrm>
            <a:off x="7026708" y="110746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42741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3</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thích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hợp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giòn</a:t>
            </a:r>
            <a:r>
              <a:rPr lang="en-US" sz="4000" b="1" dirty="0">
                <a:solidFill>
                  <a:prstClr val="black"/>
                </a:solidFill>
                <a:latin typeface="Times New Roman" pitchFamily="18" charset="0"/>
                <a:cs typeface="Times New Roman" pitchFamily="18" charset="0"/>
              </a:rPr>
              <a:t> tan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đã</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kiểu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ẩn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chuyển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đổi</a:t>
            </a:r>
            <a:r>
              <a:rPr lang="en-US" sz="4000" b="1" dirty="0" smtClean="0">
                <a:solidFill>
                  <a:prstClr val="black"/>
                </a:solidFill>
                <a:latin typeface="Times New Roman" pitchFamily="18" charset="0"/>
                <a:cs typeface="Times New Roman" pitchFamily="18" charset="0"/>
              </a:rPr>
              <a:t> ……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thêm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sinh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động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hấp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dẫn</a:t>
            </a:r>
            <a:r>
              <a:rPr lang="en-US" sz="4000" b="1" dirty="0" smtClean="0">
                <a:solidFill>
                  <a:prstClr val="black"/>
                </a:solidFill>
                <a:latin typeface="Times New Roman" pitchFamily="18" charset="0"/>
                <a:cs typeface="Times New Roman" pitchFamily="18" charset="0"/>
              </a:rPr>
              <a:t>.( 7 </a:t>
            </a:r>
            <a:r>
              <a:rPr lang="en-US" sz="4000" b="1" dirty="0" err="1" smtClean="0">
                <a:solidFill>
                  <a:prstClr val="black"/>
                </a:solidFill>
                <a:latin typeface="Times New Roman" pitchFamily="18" charset="0"/>
                <a:cs typeface="Times New Roman" pitchFamily="18" charset="0"/>
              </a:rPr>
              <a:t>kí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tự</a:t>
            </a:r>
            <a:r>
              <a:rPr lang="en-US" sz="4000" b="1" dirty="0" smtClean="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0"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26022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0757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3" name="Oval 22">
            <a:extLst>
              <a:ext uri="{FF2B5EF4-FFF2-40B4-BE49-F238E27FC236}">
                <a16:creationId xmlns="" xmlns:a16="http://schemas.microsoft.com/office/drawing/2014/main" id="{B9F19479-C75C-4506-9D0C-3807FE9AB011}"/>
              </a:ext>
            </a:extLst>
          </p:cNvPr>
          <p:cNvSpPr/>
          <p:nvPr/>
        </p:nvSpPr>
        <p:spPr>
          <a:xfrm>
            <a:off x="775284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5623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định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loại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của</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tươi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tắn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rực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rỡ</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vi-VN" sz="4000" b="1" dirty="0" smtClean="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8" name="Oval 17">
            <a:extLst>
              <a:ext uri="{FF2B5EF4-FFF2-40B4-BE49-F238E27FC236}">
                <a16:creationId xmlns=""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36190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25070"/>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5</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a:t>
            </a:r>
            <a:r>
              <a:rPr lang="vi-VN" sz="4000" b="1" dirty="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là </a:t>
            </a:r>
            <a:r>
              <a:rPr lang="vi-VN" sz="4000" b="1" dirty="0">
                <a:solidFill>
                  <a:prstClr val="black"/>
                </a:solidFill>
                <a:latin typeface="Times New Roman" pitchFamily="18" charset="0"/>
                <a:cs typeface="Times New Roman" pitchFamily="18" charset="0"/>
              </a:rPr>
              <a:t>những từ dùng để gọi tên các sự vật, hiện tượng, khái niệm.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6835882"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5913233"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524241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4" name="Oval 13">
            <a:extLst>
              <a:ext uri="{FF2B5EF4-FFF2-40B4-BE49-F238E27FC236}">
                <a16:creationId xmlns="" xmlns:a16="http://schemas.microsoft.com/office/drawing/2014/main" id="{D2B0C49A-B7BA-43E7-995F-FD5459F1C02D}"/>
              </a:ext>
            </a:extLst>
          </p:cNvPr>
          <p:cNvSpPr/>
          <p:nvPr/>
        </p:nvSpPr>
        <p:spPr>
          <a:xfrm>
            <a:off x="444816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5" name="Oval 14">
            <a:extLst>
              <a:ext uri="{FF2B5EF4-FFF2-40B4-BE49-F238E27FC236}">
                <a16:creationId xmlns="" xmlns:a16="http://schemas.microsoft.com/office/drawing/2014/main" id="{28B629B4-FD4C-4FCC-8188-991A2F085934}"/>
              </a:ext>
            </a:extLst>
          </p:cNvPr>
          <p:cNvSpPr/>
          <p:nvPr/>
        </p:nvSpPr>
        <p:spPr>
          <a:xfrm>
            <a:off x="352551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0C1204BF-9E4C-4DEE-8659-BF16559DF340}"/>
              </a:ext>
            </a:extLst>
          </p:cNvPr>
          <p:cNvSpPr/>
          <p:nvPr/>
        </p:nvSpPr>
        <p:spPr>
          <a:xfrm>
            <a:off x="266513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78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5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5.xml><?xml version="1.0" encoding="utf-8"?>
<a:theme xmlns:a="http://schemas.openxmlformats.org/drawingml/2006/main" name="7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BÀI 4, tiết 9, THỰC HÀNH TIẾNG VIỆT</Template>
  <TotalTime>73</TotalTime>
  <Words>2411</Words>
  <Application>Microsoft Office PowerPoint</Application>
  <PresentationFormat>Widescreen</PresentationFormat>
  <Paragraphs>478</Paragraphs>
  <Slides>48</Slides>
  <Notes>32</Notes>
  <HiddenSlides>0</HiddenSlides>
  <MMClips>1</MMClips>
  <ScaleCrop>false</ScaleCrop>
  <HeadingPairs>
    <vt:vector size="6" baseType="variant">
      <vt:variant>
        <vt:lpstr>Fonts Used</vt:lpstr>
      </vt:variant>
      <vt:variant>
        <vt:i4>15</vt:i4>
      </vt:variant>
      <vt:variant>
        <vt:lpstr>Theme</vt:lpstr>
      </vt:variant>
      <vt:variant>
        <vt:i4>26</vt:i4>
      </vt:variant>
      <vt:variant>
        <vt:lpstr>Slide Titles</vt:lpstr>
      </vt:variant>
      <vt:variant>
        <vt:i4>48</vt:i4>
      </vt:variant>
    </vt:vector>
  </HeadingPairs>
  <TitlesOfParts>
    <vt:vector size="89" baseType="lpstr">
      <vt:lpstr>微软雅黑</vt:lpstr>
      <vt:lpstr>宋体</vt:lpstr>
      <vt:lpstr>#9Slide04 Chonburi</vt:lpstr>
      <vt:lpstr>Arial</vt:lpstr>
      <vt:lpstr>Avenir Next LT Pro</vt:lpstr>
      <vt:lpstr>Calibri</vt:lpstr>
      <vt:lpstr>Calibri Light</vt:lpstr>
      <vt:lpstr>Source Sans Pro SemiBold</vt:lpstr>
      <vt:lpstr>Tahoma</vt:lpstr>
      <vt:lpstr>Times New Roman</vt:lpstr>
      <vt:lpstr>Wingdings</vt:lpstr>
      <vt:lpstr>华康海报体W12(P)</vt:lpstr>
      <vt:lpstr>方正卡通简体</vt:lpstr>
      <vt:lpstr>汉仪小麦体简</vt:lpstr>
      <vt:lpstr>等线</vt:lpstr>
      <vt:lpstr>1.6 CTST-Thực hành tiếng Việt - Thành ngữ</vt:lpstr>
      <vt:lpstr>Office Theme</vt:lpstr>
      <vt:lpstr>2_1.6 CTST-Thực hành tiếng Việt - Thành ngữ</vt:lpstr>
      <vt:lpstr>5_1.6 CTST-Thực hành tiếng Việt - Thành ngữ</vt:lpstr>
      <vt:lpstr>7_1.6 CTST-Thực hành tiếng Việt - Thành ngữ</vt:lpstr>
      <vt:lpstr>3_Office Theme</vt:lpstr>
      <vt:lpstr>4_Office Theme</vt:lpstr>
      <vt:lpstr>5_Office Theme</vt:lpstr>
      <vt:lpstr>6_Office Theme</vt:lpstr>
      <vt:lpstr>7_Office Theme</vt:lpstr>
      <vt:lpstr>8_Office Theme</vt:lpstr>
      <vt:lpstr>6_Slide PowerPoint Hoat Hinh _ Toan Hoa  (35)</vt:lpstr>
      <vt:lpstr>5_Slide PowerPoint Hoat Hinh _ Toan Hoa  (35)</vt:lpstr>
      <vt:lpstr>2_Office Theme</vt:lpstr>
      <vt:lpstr>14_Office Theme</vt:lpstr>
      <vt:lpstr>15_Office Theme</vt:lpstr>
      <vt:lpstr>16_Office Theme</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account</cp:lastModifiedBy>
  <cp:revision>16</cp:revision>
  <dcterms:created xsi:type="dcterms:W3CDTF">2021-09-19T11:35:26Z</dcterms:created>
  <dcterms:modified xsi:type="dcterms:W3CDTF">2022-12-26T02:13:45Z</dcterms:modified>
</cp:coreProperties>
</file>