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63"/>
  </p:notesMasterIdLst>
  <p:sldIdLst>
    <p:sldId id="256" r:id="rId4"/>
    <p:sldId id="257" r:id="rId5"/>
    <p:sldId id="259" r:id="rId6"/>
    <p:sldId id="258" r:id="rId7"/>
    <p:sldId id="260" r:id="rId8"/>
    <p:sldId id="261" r:id="rId9"/>
    <p:sldId id="374" r:id="rId10"/>
    <p:sldId id="270" r:id="rId11"/>
    <p:sldId id="271" r:id="rId12"/>
    <p:sldId id="376" r:id="rId13"/>
    <p:sldId id="276" r:id="rId14"/>
    <p:sldId id="378" r:id="rId15"/>
    <p:sldId id="272" r:id="rId16"/>
    <p:sldId id="380" r:id="rId17"/>
    <p:sldId id="381" r:id="rId18"/>
    <p:sldId id="382" r:id="rId19"/>
    <p:sldId id="359" r:id="rId20"/>
    <p:sldId id="383" r:id="rId21"/>
    <p:sldId id="308" r:id="rId22"/>
    <p:sldId id="384" r:id="rId23"/>
    <p:sldId id="385" r:id="rId24"/>
    <p:sldId id="310" r:id="rId25"/>
    <p:sldId id="287" r:id="rId26"/>
    <p:sldId id="275" r:id="rId27"/>
    <p:sldId id="386" r:id="rId28"/>
    <p:sldId id="411" r:id="rId29"/>
    <p:sldId id="339" r:id="rId30"/>
    <p:sldId id="388" r:id="rId31"/>
    <p:sldId id="312" r:id="rId32"/>
    <p:sldId id="368" r:id="rId33"/>
    <p:sldId id="389" r:id="rId34"/>
    <p:sldId id="318" r:id="rId35"/>
    <p:sldId id="391" r:id="rId36"/>
    <p:sldId id="288" r:id="rId37"/>
    <p:sldId id="392" r:id="rId38"/>
    <p:sldId id="393" r:id="rId39"/>
    <p:sldId id="394" r:id="rId40"/>
    <p:sldId id="395" r:id="rId41"/>
    <p:sldId id="396" r:id="rId42"/>
    <p:sldId id="397" r:id="rId43"/>
    <p:sldId id="355" r:id="rId44"/>
    <p:sldId id="398" r:id="rId45"/>
    <p:sldId id="399" r:id="rId46"/>
    <p:sldId id="400" r:id="rId47"/>
    <p:sldId id="412" r:id="rId48"/>
    <p:sldId id="413" r:id="rId49"/>
    <p:sldId id="414" r:id="rId50"/>
    <p:sldId id="415" r:id="rId51"/>
    <p:sldId id="371" r:id="rId52"/>
    <p:sldId id="416" r:id="rId53"/>
    <p:sldId id="404" r:id="rId54"/>
    <p:sldId id="418" r:id="rId55"/>
    <p:sldId id="405" r:id="rId56"/>
    <p:sldId id="300" r:id="rId57"/>
    <p:sldId id="407" r:id="rId58"/>
    <p:sldId id="301" r:id="rId59"/>
    <p:sldId id="409" r:id="rId60"/>
    <p:sldId id="266" r:id="rId61"/>
    <p:sldId id="305" r:id="rId62"/>
  </p:sldIdLst>
  <p:sldSz cx="18288000" cy="10287000"/>
  <p:notesSz cx="6858000" cy="9144000"/>
  <p:embeddedFontLst>
    <p:embeddedFont>
      <p:font typeface="等线 Light" panose="02010600030101010101" pitchFamily="2" charset="-122"/>
      <p:regular r:id="rId64"/>
    </p:embeddedFont>
    <p:embeddedFont>
      <p:font typeface="Cambria Math" panose="02040503050406030204" pitchFamily="18" charset="0"/>
      <p:regular r:id="rId65"/>
    </p:embeddedFont>
    <p:embeddedFont>
      <p:font typeface="Malgun Gothic" panose="020B0503020000020004" pitchFamily="34" charset="-127"/>
      <p:regular r:id="rId66"/>
      <p:bold r:id="rId6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EDFF"/>
    <a:srgbClr val="FFF4D4"/>
    <a:srgbClr val="C5E6FF"/>
    <a:srgbClr val="5BB9FF"/>
    <a:srgbClr val="FFC111"/>
    <a:srgbClr val="FFEE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notesMaster" Target="notesMasters/notesMaster1.xml"/><Relationship Id="rId68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font" Target="fonts/font3.fntdata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font" Target="fonts/font1.fntdata"/><Relationship Id="rId69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font" Target="fonts/font4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font" Target="fonts/font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503E59-DC1F-4C58-872F-F7251AA26B66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AF688E-6A67-4DDA-A2BA-C8D5D0042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634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F688E-6A67-4DDA-A2BA-C8D5D00425F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153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đáp</a:t>
            </a:r>
            <a:r>
              <a:rPr lang="en-US" baseline="0"/>
              <a:t> án bằng cách tích trực tiếp vào ô A, B, C, 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525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đáp</a:t>
            </a:r>
            <a:r>
              <a:rPr lang="en-US" baseline="0"/>
              <a:t> án bằng cách tích trực tiếp vào ô A, B, C, 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3123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F688E-6A67-4DDA-A2BA-C8D5D00425F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41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F688E-6A67-4DDA-A2BA-C8D5D00425F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992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F688E-6A67-4DDA-A2BA-C8D5D00425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371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F688E-6A67-4DDA-A2BA-C8D5D00425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509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3816F-A1CF-4485-B308-1B9F14B36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3610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đáp</a:t>
            </a:r>
            <a:r>
              <a:rPr lang="en-US" baseline="0"/>
              <a:t> án bằng cách tích trực tiếp vào ô A, B, C, 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3508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đáp</a:t>
            </a:r>
            <a:r>
              <a:rPr lang="en-US" baseline="0"/>
              <a:t> án bằng cách tích trực tiếp vào ô A, B, C, 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5760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đáp</a:t>
            </a:r>
            <a:r>
              <a:rPr lang="en-US" baseline="0"/>
              <a:t> án bằng cách tích trực tiếp vào ô A, B, C, 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1797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6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2286000" y="5403062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16" indent="0" algn="ctr">
              <a:buNone/>
              <a:defRPr sz="3000"/>
            </a:lvl2pPr>
            <a:lvl3pPr marL="1371636" indent="0" algn="ctr">
              <a:buNone/>
              <a:defRPr sz="2700"/>
            </a:lvl3pPr>
            <a:lvl4pPr marL="2057452" indent="0" algn="ctr">
              <a:buNone/>
              <a:defRPr sz="2400"/>
            </a:lvl4pPr>
            <a:lvl5pPr marL="2743268" indent="0" algn="ctr">
              <a:buNone/>
              <a:defRPr sz="2400"/>
            </a:lvl5pPr>
            <a:lvl6pPr marL="3429088" indent="0" algn="ctr">
              <a:buNone/>
              <a:defRPr sz="2400"/>
            </a:lvl6pPr>
            <a:lvl7pPr marL="4114904" indent="0" algn="ctr">
              <a:buNone/>
              <a:defRPr sz="2400"/>
            </a:lvl7pPr>
            <a:lvl8pPr marL="4800720" indent="0" algn="ctr">
              <a:buNone/>
              <a:defRPr sz="2400"/>
            </a:lvl8pPr>
            <a:lvl9pPr marL="5486536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23A3EFB-E5A4-4F85-84D0-3F54949E58B5}" type="datetimeFigureOut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D41E1E3-0430-46C2-B0D3-2490A70B1299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313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23A3EFB-E5A4-4F85-84D0-3F54949E58B5}" type="datetimeFigureOut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D41E1E3-0430-46C2-B0D3-2490A70B1299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374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6" y="2564615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47776" y="6884201"/>
            <a:ext cx="15773400" cy="2250282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16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3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5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6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8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9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72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53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23A3EFB-E5A4-4F85-84D0-3F54949E58B5}" type="datetimeFigureOut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D41E1E3-0430-46C2-B0D3-2490A70B1299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316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23A3EFB-E5A4-4F85-84D0-3F54949E58B5}" type="datetimeFigureOut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D41E1E3-0430-46C2-B0D3-2490A70B1299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35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93"/>
            <a:ext cx="15773400" cy="198834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59689" y="2521746"/>
            <a:ext cx="77366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16" indent="0">
              <a:buNone/>
              <a:defRPr sz="3000" b="1"/>
            </a:lvl2pPr>
            <a:lvl3pPr marL="1371636" indent="0">
              <a:buNone/>
              <a:defRPr sz="2700" b="1"/>
            </a:lvl3pPr>
            <a:lvl4pPr marL="2057452" indent="0">
              <a:buNone/>
              <a:defRPr sz="2400" b="1"/>
            </a:lvl4pPr>
            <a:lvl5pPr marL="2743268" indent="0">
              <a:buNone/>
              <a:defRPr sz="2400" b="1"/>
            </a:lvl5pPr>
            <a:lvl6pPr marL="3429088" indent="0">
              <a:buNone/>
              <a:defRPr sz="2400" b="1"/>
            </a:lvl6pPr>
            <a:lvl7pPr marL="4114904" indent="0">
              <a:buNone/>
              <a:defRPr sz="2400" b="1"/>
            </a:lvl7pPr>
            <a:lvl8pPr marL="4800720" indent="0">
              <a:buNone/>
              <a:defRPr sz="2400" b="1"/>
            </a:lvl8pPr>
            <a:lvl9pPr marL="5486536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259689" y="3757619"/>
            <a:ext cx="77366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9258307" y="2521746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16" indent="0">
              <a:buNone/>
              <a:defRPr sz="3000" b="1"/>
            </a:lvl2pPr>
            <a:lvl3pPr marL="1371636" indent="0">
              <a:buNone/>
              <a:defRPr sz="2700" b="1"/>
            </a:lvl3pPr>
            <a:lvl4pPr marL="2057452" indent="0">
              <a:buNone/>
              <a:defRPr sz="2400" b="1"/>
            </a:lvl4pPr>
            <a:lvl5pPr marL="2743268" indent="0">
              <a:buNone/>
              <a:defRPr sz="2400" b="1"/>
            </a:lvl5pPr>
            <a:lvl6pPr marL="3429088" indent="0">
              <a:buNone/>
              <a:defRPr sz="2400" b="1"/>
            </a:lvl6pPr>
            <a:lvl7pPr marL="4114904" indent="0">
              <a:buNone/>
              <a:defRPr sz="2400" b="1"/>
            </a:lvl7pPr>
            <a:lvl8pPr marL="4800720" indent="0">
              <a:buNone/>
              <a:defRPr sz="2400" b="1"/>
            </a:lvl8pPr>
            <a:lvl9pPr marL="5486536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9258307" y="3757619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23A3EFB-E5A4-4F85-84D0-3F54949E58B5}" type="datetimeFigureOut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D41E1E3-0430-46C2-B0D3-2490A70B1299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918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23A3EFB-E5A4-4F85-84D0-3F54949E58B5}" type="datetimeFigureOut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D41E1E3-0430-46C2-B0D3-2490A70B1299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289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23A3EFB-E5A4-4F85-84D0-3F54949E58B5}" type="datetimeFigureOut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D41E1E3-0430-46C2-B0D3-2490A70B1299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49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8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74782" y="1481145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8" y="3086107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16" indent="0">
              <a:buNone/>
              <a:defRPr sz="2100"/>
            </a:lvl2pPr>
            <a:lvl3pPr marL="1371636" indent="0">
              <a:buNone/>
              <a:defRPr sz="1800"/>
            </a:lvl3pPr>
            <a:lvl4pPr marL="2057452" indent="0">
              <a:buNone/>
              <a:defRPr sz="1500"/>
            </a:lvl4pPr>
            <a:lvl5pPr marL="2743268" indent="0">
              <a:buNone/>
              <a:defRPr sz="1500"/>
            </a:lvl5pPr>
            <a:lvl6pPr marL="3429088" indent="0">
              <a:buNone/>
              <a:defRPr sz="1500"/>
            </a:lvl6pPr>
            <a:lvl7pPr marL="4114904" indent="0">
              <a:buNone/>
              <a:defRPr sz="1500"/>
            </a:lvl7pPr>
            <a:lvl8pPr marL="4800720" indent="0">
              <a:buNone/>
              <a:defRPr sz="1500"/>
            </a:lvl8pPr>
            <a:lvl9pPr marL="5486536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23A3EFB-E5A4-4F85-84D0-3F54949E58B5}" type="datetimeFigureOut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D41E1E3-0430-46C2-B0D3-2490A70B1299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228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8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45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16" indent="0">
              <a:buNone/>
              <a:defRPr sz="4200"/>
            </a:lvl2pPr>
            <a:lvl3pPr marL="1371636" indent="0">
              <a:buNone/>
              <a:defRPr sz="3600"/>
            </a:lvl3pPr>
            <a:lvl4pPr marL="2057452" indent="0">
              <a:buNone/>
              <a:defRPr sz="3000"/>
            </a:lvl4pPr>
            <a:lvl5pPr marL="2743268" indent="0">
              <a:buNone/>
              <a:defRPr sz="3000"/>
            </a:lvl5pPr>
            <a:lvl6pPr marL="3429088" indent="0">
              <a:buNone/>
              <a:defRPr sz="3000"/>
            </a:lvl6pPr>
            <a:lvl7pPr marL="4114904" indent="0">
              <a:buNone/>
              <a:defRPr sz="3000"/>
            </a:lvl7pPr>
            <a:lvl8pPr marL="4800720" indent="0">
              <a:buNone/>
              <a:defRPr sz="3000"/>
            </a:lvl8pPr>
            <a:lvl9pPr marL="5486536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8" y="3086107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16" indent="0">
              <a:buNone/>
              <a:defRPr sz="2100"/>
            </a:lvl2pPr>
            <a:lvl3pPr marL="1371636" indent="0">
              <a:buNone/>
              <a:defRPr sz="1800"/>
            </a:lvl3pPr>
            <a:lvl4pPr marL="2057452" indent="0">
              <a:buNone/>
              <a:defRPr sz="1500"/>
            </a:lvl4pPr>
            <a:lvl5pPr marL="2743268" indent="0">
              <a:buNone/>
              <a:defRPr sz="1500"/>
            </a:lvl5pPr>
            <a:lvl6pPr marL="3429088" indent="0">
              <a:buNone/>
              <a:defRPr sz="1500"/>
            </a:lvl6pPr>
            <a:lvl7pPr marL="4114904" indent="0">
              <a:buNone/>
              <a:defRPr sz="1500"/>
            </a:lvl7pPr>
            <a:lvl8pPr marL="4800720" indent="0">
              <a:buNone/>
              <a:defRPr sz="1500"/>
            </a:lvl8pPr>
            <a:lvl9pPr marL="5486536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23A3EFB-E5A4-4F85-84D0-3F54949E58B5}" type="datetimeFigureOut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D41E1E3-0430-46C2-B0D3-2490A70B1299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082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23A3EFB-E5A4-4F85-84D0-3F54949E58B5}" type="datetimeFigureOut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D41E1E3-0430-46C2-B0D3-2490A70B1299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0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3" y="547695"/>
            <a:ext cx="3943350" cy="871775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7" y="547695"/>
            <a:ext cx="11601450" cy="871775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23A3EFB-E5A4-4F85-84D0-3F54949E58B5}" type="datetimeFigureOut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D41E1E3-0430-46C2-B0D3-2490A70B1299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192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1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8/6/2024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68352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8/6/2024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05080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3"/>
            <a:ext cx="15544800" cy="2043114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1"/>
            <a:ext cx="15544800" cy="2250282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8/6/2024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85851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3"/>
            <a:ext cx="8077200" cy="6788946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3"/>
            <a:ext cx="8077200" cy="6788946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8/6/2024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83128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2" y="2302670"/>
            <a:ext cx="8080376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2" y="3262314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5" y="2302670"/>
            <a:ext cx="8083550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5" y="3262314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8/6/2024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2894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8/6/2024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09477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8/6/2024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4020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6"/>
            <a:ext cx="6016626" cy="1743076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1" y="409579"/>
            <a:ext cx="10223502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2"/>
            <a:ext cx="6016626" cy="7036596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8/6/2024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31917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4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9"/>
            <a:ext cx="10972800" cy="120729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8/6/2024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66732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8/6/2024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16558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60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60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8/6/2024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0328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93"/>
            <a:ext cx="15773400" cy="1988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8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3A3EFB-E5A4-4F85-84D0-3F54949E58B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8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8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41E1E3-0430-46C2-B0D3-2490A70B129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0066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137163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8" indent="-342908" algn="l" defTabSz="137163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1pPr>
      <a:lvl2pPr marL="1028728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2pPr>
      <a:lvl3pPr marL="1714544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3pPr>
      <a:lvl4pPr marL="2400360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4pPr>
      <a:lvl5pPr marL="3086176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5pPr>
      <a:lvl6pPr marL="3771996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812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628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448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6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36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52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68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88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904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720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536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3"/>
            <a:ext cx="16459200" cy="67889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8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8/6/2024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8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8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363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6" indent="-428626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7" Type="http://schemas.openxmlformats.org/officeDocument/2006/relationships/image" Target="../media/image4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26.png"/><Relationship Id="rId4" Type="http://schemas.openxmlformats.org/officeDocument/2006/relationships/image" Target="../media/image43.png"/><Relationship Id="rId9" Type="http://schemas.openxmlformats.org/officeDocument/2006/relationships/image" Target="../media/image3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7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7.png"/><Relationship Id="rId4" Type="http://schemas.openxmlformats.org/officeDocument/2006/relationships/image" Target="../media/image43.pn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7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.svg"/><Relationship Id="rId7" Type="http://schemas.openxmlformats.org/officeDocument/2006/relationships/image" Target="../media/image4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00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7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6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65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gif"/><Relationship Id="rId4" Type="http://schemas.openxmlformats.org/officeDocument/2006/relationships/image" Target="../media/image4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59.png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4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72.png"/><Relationship Id="rId12" Type="http://schemas.openxmlformats.org/officeDocument/2006/relationships/image" Target="../media/image6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7.png"/><Relationship Id="rId11" Type="http://schemas.openxmlformats.org/officeDocument/2006/relationships/image" Target="../media/image79.png"/><Relationship Id="rId5" Type="http://schemas.openxmlformats.org/officeDocument/2006/relationships/image" Target="../media/image58.png"/><Relationship Id="rId10" Type="http://schemas.openxmlformats.org/officeDocument/2006/relationships/image" Target="../media/image7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88.png"/><Relationship Id="rId12" Type="http://schemas.openxmlformats.org/officeDocument/2006/relationships/image" Target="../media/image6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7.png"/><Relationship Id="rId11" Type="http://schemas.openxmlformats.org/officeDocument/2006/relationships/image" Target="../media/image93.png"/><Relationship Id="rId5" Type="http://schemas.openxmlformats.org/officeDocument/2006/relationships/image" Target="../media/image58.png"/><Relationship Id="rId10" Type="http://schemas.openxmlformats.org/officeDocument/2006/relationships/image" Target="../media/image9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94.png"/><Relationship Id="rId12" Type="http://schemas.openxmlformats.org/officeDocument/2006/relationships/image" Target="../media/image6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7.png"/><Relationship Id="rId11" Type="http://schemas.openxmlformats.org/officeDocument/2006/relationships/image" Target="../media/image98.png"/><Relationship Id="rId5" Type="http://schemas.openxmlformats.org/officeDocument/2006/relationships/image" Target="../media/image58.png"/><Relationship Id="rId10" Type="http://schemas.openxmlformats.org/officeDocument/2006/relationships/image" Target="../media/image97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9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99.png"/><Relationship Id="rId12" Type="http://schemas.openxmlformats.org/officeDocument/2006/relationships/image" Target="../media/image6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7.png"/><Relationship Id="rId11" Type="http://schemas.openxmlformats.org/officeDocument/2006/relationships/image" Target="../media/image103.png"/><Relationship Id="rId5" Type="http://schemas.openxmlformats.org/officeDocument/2006/relationships/image" Target="../media/image58.png"/><Relationship Id="rId10" Type="http://schemas.openxmlformats.org/officeDocument/2006/relationships/image" Target="../media/image10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1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7.png"/><Relationship Id="rId11" Type="http://schemas.openxmlformats.org/officeDocument/2006/relationships/image" Target="../media/image66.png"/><Relationship Id="rId5" Type="http://schemas.openxmlformats.org/officeDocument/2006/relationships/image" Target="../media/image58.png"/><Relationship Id="rId10" Type="http://schemas.openxmlformats.org/officeDocument/2006/relationships/image" Target="../media/image116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1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3.png"/><Relationship Id="rId7" Type="http://schemas.openxmlformats.org/officeDocument/2006/relationships/image" Target="../media/image1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2.png"/><Relationship Id="rId5" Type="http://schemas.openxmlformats.org/officeDocument/2006/relationships/image" Target="../media/image16.png"/><Relationship Id="rId10" Type="http://schemas.openxmlformats.org/officeDocument/2006/relationships/image" Target="../media/image121.png"/><Relationship Id="rId4" Type="http://schemas.openxmlformats.org/officeDocument/2006/relationships/image" Target="../media/image4.svg"/><Relationship Id="rId9" Type="http://schemas.openxmlformats.org/officeDocument/2006/relationships/image" Target="../media/image12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3.png"/><Relationship Id="rId7" Type="http://schemas.openxmlformats.org/officeDocument/2006/relationships/image" Target="../media/image1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3.png"/><Relationship Id="rId5" Type="http://schemas.openxmlformats.org/officeDocument/2006/relationships/image" Target="../media/image16.png"/><Relationship Id="rId10" Type="http://schemas.openxmlformats.org/officeDocument/2006/relationships/image" Target="../media/image121.png"/><Relationship Id="rId4" Type="http://schemas.openxmlformats.org/officeDocument/2006/relationships/image" Target="../media/image4.svg"/><Relationship Id="rId9" Type="http://schemas.openxmlformats.org/officeDocument/2006/relationships/image" Target="../media/image12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3.png"/><Relationship Id="rId7" Type="http://schemas.openxmlformats.org/officeDocument/2006/relationships/image" Target="../media/image1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4.png"/><Relationship Id="rId5" Type="http://schemas.openxmlformats.org/officeDocument/2006/relationships/image" Target="../media/image16.png"/><Relationship Id="rId10" Type="http://schemas.openxmlformats.org/officeDocument/2006/relationships/image" Target="../media/image121.png"/><Relationship Id="rId4" Type="http://schemas.openxmlformats.org/officeDocument/2006/relationships/image" Target="../media/image4.svg"/><Relationship Id="rId9" Type="http://schemas.openxmlformats.org/officeDocument/2006/relationships/image" Target="../media/image12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3.png"/><Relationship Id="rId7" Type="http://schemas.openxmlformats.org/officeDocument/2006/relationships/image" Target="../media/image1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5.png"/><Relationship Id="rId5" Type="http://schemas.openxmlformats.org/officeDocument/2006/relationships/image" Target="../media/image16.png"/><Relationship Id="rId10" Type="http://schemas.openxmlformats.org/officeDocument/2006/relationships/image" Target="../media/image121.png"/><Relationship Id="rId4" Type="http://schemas.openxmlformats.org/officeDocument/2006/relationships/image" Target="../media/image4.svg"/><Relationship Id="rId9" Type="http://schemas.openxmlformats.org/officeDocument/2006/relationships/image" Target="../media/image12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3.png"/><Relationship Id="rId7" Type="http://schemas.openxmlformats.org/officeDocument/2006/relationships/image" Target="../media/image10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09.png"/><Relationship Id="rId5" Type="http://schemas.openxmlformats.org/officeDocument/2006/relationships/image" Target="../media/image70.png"/><Relationship Id="rId10" Type="http://schemas.openxmlformats.org/officeDocument/2006/relationships/image" Target="../media/image108.png"/><Relationship Id="rId4" Type="http://schemas.openxmlformats.org/officeDocument/2006/relationships/image" Target="../media/image4.svg"/><Relationship Id="rId9" Type="http://schemas.openxmlformats.org/officeDocument/2006/relationships/image" Target="../media/image1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3.png"/><Relationship Id="rId7" Type="http://schemas.openxmlformats.org/officeDocument/2006/relationships/image" Target="../media/image10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70.png"/><Relationship Id="rId10" Type="http://schemas.openxmlformats.org/officeDocument/2006/relationships/image" Target="../media/image109.png"/><Relationship Id="rId4" Type="http://schemas.openxmlformats.org/officeDocument/2006/relationships/image" Target="../media/image4.svg"/><Relationship Id="rId9" Type="http://schemas.openxmlformats.org/officeDocument/2006/relationships/image" Target="../media/image1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3.png"/><Relationship Id="rId7" Type="http://schemas.openxmlformats.org/officeDocument/2006/relationships/image" Target="../media/image10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1.png"/><Relationship Id="rId5" Type="http://schemas.openxmlformats.org/officeDocument/2006/relationships/image" Target="../media/image70.png"/><Relationship Id="rId10" Type="http://schemas.openxmlformats.org/officeDocument/2006/relationships/image" Target="../media/image109.png"/><Relationship Id="rId4" Type="http://schemas.openxmlformats.org/officeDocument/2006/relationships/image" Target="../media/image4.svg"/><Relationship Id="rId9" Type="http://schemas.openxmlformats.org/officeDocument/2006/relationships/image" Target="../media/image1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3.png"/><Relationship Id="rId7" Type="http://schemas.openxmlformats.org/officeDocument/2006/relationships/image" Target="../media/image10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2.png"/><Relationship Id="rId5" Type="http://schemas.openxmlformats.org/officeDocument/2006/relationships/image" Target="../media/image70.png"/><Relationship Id="rId10" Type="http://schemas.openxmlformats.org/officeDocument/2006/relationships/image" Target="../media/image109.png"/><Relationship Id="rId4" Type="http://schemas.openxmlformats.org/officeDocument/2006/relationships/image" Target="../media/image4.svg"/><Relationship Id="rId9" Type="http://schemas.openxmlformats.org/officeDocument/2006/relationships/image" Target="../media/image1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28.png"/><Relationship Id="rId4" Type="http://schemas.openxmlformats.org/officeDocument/2006/relationships/image" Target="../media/image1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4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8.png"/><Relationship Id="rId4" Type="http://schemas.openxmlformats.org/officeDocument/2006/relationships/image" Target="../media/image2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4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84.png"/><Relationship Id="rId4" Type="http://schemas.openxmlformats.org/officeDocument/2006/relationships/image" Target="../media/image13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4.sv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80.png"/><Relationship Id="rId4" Type="http://schemas.openxmlformats.org/officeDocument/2006/relationships/image" Target="../media/image17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118533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889002" y="5117102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0626" y="60556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398998" y="60556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7" y="0"/>
                </a:lnTo>
                <a:lnTo>
                  <a:pt x="8733857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32"/>
          <p:cNvGrpSpPr/>
          <p:nvPr/>
        </p:nvGrpSpPr>
        <p:grpSpPr>
          <a:xfrm>
            <a:off x="1711101" y="1485900"/>
            <a:ext cx="14900499" cy="6311473"/>
            <a:chOff x="0" y="0"/>
            <a:chExt cx="3454583" cy="1463274"/>
          </a:xfrm>
        </p:grpSpPr>
        <p:sp>
          <p:nvSpPr>
            <p:cNvPr id="14" name="Freeform 33"/>
            <p:cNvSpPr/>
            <p:nvPr/>
          </p:nvSpPr>
          <p:spPr>
            <a:xfrm>
              <a:off x="0" y="0"/>
              <a:ext cx="3454583" cy="1463274"/>
            </a:xfrm>
            <a:custGeom>
              <a:avLst/>
              <a:gdLst/>
              <a:ahLst/>
              <a:cxnLst/>
              <a:rect l="l" t="t" r="r" b="b"/>
              <a:pathLst>
                <a:path w="3454583" h="1463274">
                  <a:moveTo>
                    <a:pt x="26498" y="0"/>
                  </a:moveTo>
                  <a:lnTo>
                    <a:pt x="3428085" y="0"/>
                  </a:lnTo>
                  <a:cubicBezTo>
                    <a:pt x="3435112" y="0"/>
                    <a:pt x="3441852" y="2792"/>
                    <a:pt x="3446822" y="7761"/>
                  </a:cubicBezTo>
                  <a:cubicBezTo>
                    <a:pt x="3451791" y="12731"/>
                    <a:pt x="3454583" y="19471"/>
                    <a:pt x="3454583" y="26498"/>
                  </a:cubicBezTo>
                  <a:lnTo>
                    <a:pt x="3454583" y="1436775"/>
                  </a:lnTo>
                  <a:cubicBezTo>
                    <a:pt x="3454583" y="1443803"/>
                    <a:pt x="3451791" y="1450543"/>
                    <a:pt x="3446822" y="1455512"/>
                  </a:cubicBezTo>
                  <a:cubicBezTo>
                    <a:pt x="3441852" y="1460482"/>
                    <a:pt x="3435112" y="1463274"/>
                    <a:pt x="3428085" y="1463274"/>
                  </a:cubicBezTo>
                  <a:lnTo>
                    <a:pt x="26498" y="1463274"/>
                  </a:lnTo>
                  <a:cubicBezTo>
                    <a:pt x="19471" y="1463274"/>
                    <a:pt x="12731" y="1460482"/>
                    <a:pt x="7761" y="1455512"/>
                  </a:cubicBezTo>
                  <a:cubicBezTo>
                    <a:pt x="2792" y="1450543"/>
                    <a:pt x="0" y="1443803"/>
                    <a:pt x="0" y="1436775"/>
                  </a:cubicBezTo>
                  <a:lnTo>
                    <a:pt x="0" y="26498"/>
                  </a:lnTo>
                  <a:cubicBezTo>
                    <a:pt x="0" y="19471"/>
                    <a:pt x="2792" y="12731"/>
                    <a:pt x="7761" y="7761"/>
                  </a:cubicBezTo>
                  <a:cubicBezTo>
                    <a:pt x="12731" y="2792"/>
                    <a:pt x="19471" y="0"/>
                    <a:pt x="2649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3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41"/>
          <p:cNvSpPr txBox="1"/>
          <p:nvPr/>
        </p:nvSpPr>
        <p:spPr>
          <a:xfrm>
            <a:off x="2664217" y="2590949"/>
            <a:ext cx="12990714" cy="39241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500" b="1" spc="204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CẢ LỚP ĐẾN VỚI BÀI HỌC MỚI!</a:t>
            </a:r>
            <a:endParaRPr lang="en-US" sz="8500" b="1" spc="204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form 7"/>
          <p:cNvSpPr/>
          <p:nvPr/>
        </p:nvSpPr>
        <p:spPr>
          <a:xfrm rot="411704">
            <a:off x="14257892" y="6805838"/>
            <a:ext cx="2794078" cy="1946334"/>
          </a:xfrm>
          <a:custGeom>
            <a:avLst/>
            <a:gdLst/>
            <a:ahLst/>
            <a:cxnLst/>
            <a:rect l="l" t="t" r="r" b="b"/>
            <a:pathLst>
              <a:path w="3585613" h="2751958">
                <a:moveTo>
                  <a:pt x="0" y="0"/>
                </a:moveTo>
                <a:lnTo>
                  <a:pt x="3585613" y="0"/>
                </a:lnTo>
                <a:lnTo>
                  <a:pt x="3585613" y="2751959"/>
                </a:lnTo>
                <a:lnTo>
                  <a:pt x="0" y="27519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66022">
            <a:off x="1135218" y="855737"/>
            <a:ext cx="3214602" cy="17534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7"/>
          <p:cNvGrpSpPr/>
          <p:nvPr/>
        </p:nvGrpSpPr>
        <p:grpSpPr>
          <a:xfrm>
            <a:off x="304800" y="362952"/>
            <a:ext cx="17678400" cy="9601200"/>
            <a:chOff x="0" y="0"/>
            <a:chExt cx="4521135" cy="2620190"/>
          </a:xfrm>
        </p:grpSpPr>
        <p:sp>
          <p:nvSpPr>
            <p:cNvPr id="17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219200" y="938416"/>
            <a:ext cx="1905000" cy="1614284"/>
            <a:chOff x="981393" y="777308"/>
            <a:chExt cx="1858639" cy="164102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177948" y="992827"/>
              <a:ext cx="1419799" cy="1425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9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743200" y="2628900"/>
                <a:ext cx="12982400" cy="39668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900" b="0" i="1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kumimoji="0" lang="en-US" sz="3900" b="0" i="1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kumimoji="0" lang="en-US" sz="3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m:t>Ta</m:t>
                      </m:r>
                      <m:r>
                        <m:rPr>
                          <m:nor/>
                        </m:rPr>
                        <a:rPr kumimoji="0" lang="en-US" sz="3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kumimoji="0" lang="en-US" sz="3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m:t>ó:</m:t>
                      </m:r>
                      <m:r>
                        <a:rPr lang="en-US" sz="3900" i="1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3900" i="1" kern="1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900" i="1" kern="1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900" i="1" kern="1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−5</m:t>
                          </m:r>
                        </m:e>
                      </m:d>
                      <m:d>
                        <m:dPr>
                          <m:ctrlPr>
                            <a:rPr lang="en-US" sz="3900" i="1" kern="1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900" i="1" kern="1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900" i="1" kern="1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900" i="1" kern="1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e>
                      </m:d>
                      <m:r>
                        <a:rPr lang="en-US" sz="3900" i="1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=0.</m:t>
                      </m:r>
                    </m:oMath>
                  </m:oMathPara>
                </a14:m>
                <a:endParaRPr lang="en-US" sz="3900" kern="1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900" b="0" i="0" u="none" strike="noStrike" kern="1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   </a:t>
                </a:r>
                <a14:m>
                  <m:oMath xmlns:m="http://schemas.openxmlformats.org/officeDocument/2006/math">
                    <m:r>
                      <a:rPr kumimoji="0" lang="en-US" sz="39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39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−5=0</m:t>
                    </m:r>
                  </m:oMath>
                </a14:m>
                <a:r>
                  <a:rPr kumimoji="0" lang="en-US" sz="3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kumimoji="0" lang="en-US" sz="3900" b="0" i="0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kumimoji="0" lang="en-US" sz="39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39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</m:t>
                    </m:r>
                    <m:r>
                      <a:rPr kumimoji="0" lang="en-US" sz="39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kumimoji="0" lang="en-US" sz="3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900" b="0" i="0" u="none" strike="noStrike" kern="1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          </a:t>
                </a:r>
                <a14:m>
                  <m:oMath xmlns:m="http://schemas.openxmlformats.org/officeDocument/2006/math">
                    <m:r>
                      <a:rPr kumimoji="0" lang="en-US" sz="39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39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</m:oMath>
                </a14:m>
                <a:r>
                  <a:rPr kumimoji="0" lang="en-US" sz="3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kumimoji="0" lang="en-US" sz="39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39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endParaRPr kumimoji="0" lang="en-US" sz="3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39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Vậy phương trình đã cho có hai nghiệm là</a:t>
                </a:r>
                <a14:m>
                  <m:oMath xmlns:m="http://schemas.openxmlformats.org/officeDocument/2006/math">
                    <m:r>
                      <a:rPr kumimoji="0" lang="en-US" sz="39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 </m:t>
                    </m:r>
                    <m:r>
                      <a:rPr kumimoji="0" lang="en-US" sz="39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𝑥</m:t>
                    </m:r>
                    <m:r>
                      <a:rPr kumimoji="0" lang="en-US" sz="39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=5</m:t>
                    </m:r>
                  </m:oMath>
                </a14:m>
                <a:r>
                  <a:rPr kumimoji="0" lang="en-US" sz="3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en-US" sz="39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𝑥</m:t>
                    </m:r>
                    <m:r>
                      <a:rPr kumimoji="0" lang="en-US" sz="39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=2</m:t>
                    </m:r>
                    <m:r>
                      <a:rPr kumimoji="0" lang="en-US" sz="3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.</m:t>
                    </m:r>
                  </m:oMath>
                </a14:m>
                <a:endParaRPr kumimoji="0" lang="en-US" sz="3900" b="0" i="1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2628900"/>
                <a:ext cx="12982400" cy="3966855"/>
              </a:xfrm>
              <a:prstGeom prst="rect">
                <a:avLst/>
              </a:prstGeom>
              <a:blipFill>
                <a:blip r:embed="rId4"/>
                <a:stretch>
                  <a:fillRect l="-1596" b="-5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37358" y="938416"/>
            <a:ext cx="986834" cy="125520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990600" y="7429500"/>
            <a:ext cx="16306800" cy="1962076"/>
          </a:xfrm>
          <a:prstGeom prst="rect">
            <a:avLst/>
          </a:prstGeom>
          <a:solidFill>
            <a:srgbClr val="FFEEBD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b="1" kern="10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 ý: </a:t>
            </a:r>
            <a:r>
              <a:rPr lang="vi-VN" sz="3900" kern="100">
                <a:solidFill>
                  <a:schemeClr val="tx1"/>
                </a:solidFill>
                <a:ea typeface="Malgun Gothic" panose="020B0503020000020004" pitchFamily="34" charset="-127"/>
                <a:cs typeface="Arial" panose="020B0604020202020204" pitchFamily="34" charset="0"/>
              </a:rPr>
              <a:t>Trong nhiều trường hợp, để giải một phương trình, ta biến đổi để đưa phương trình đó về dạng phương trình tích</a:t>
            </a:r>
            <a:r>
              <a:rPr lang="en-US" sz="3900" kern="100">
                <a:solidFill>
                  <a:schemeClr val="tx1"/>
                </a:solidFill>
                <a:ea typeface="Malgun Gothic" panose="020B0503020000020004" pitchFamily="34" charset="-127"/>
                <a:cs typeface="Arial" panose="020B0604020202020204" pitchFamily="34" charset="0"/>
              </a:rPr>
              <a:t>.</a:t>
            </a:r>
            <a:endParaRPr lang="en-US" sz="3900" kern="10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39010" y="8770538"/>
            <a:ext cx="1085182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83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28600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3"/>
          <p:cNvSpPr/>
          <p:nvPr/>
        </p:nvSpPr>
        <p:spPr>
          <a:xfrm>
            <a:off x="9170398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7"/>
          <p:cNvGrpSpPr/>
          <p:nvPr/>
        </p:nvGrpSpPr>
        <p:grpSpPr>
          <a:xfrm>
            <a:off x="609600" y="495300"/>
            <a:ext cx="17068800" cy="9220200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515070" y="2884682"/>
            <a:ext cx="1771930" cy="1115818"/>
            <a:chOff x="1121064" y="791170"/>
            <a:chExt cx="1625322" cy="111581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064" y="791170"/>
              <a:ext cx="1625322" cy="111581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222092" y="912990"/>
              <a:ext cx="141979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93949">
            <a:off x="746038" y="7450024"/>
            <a:ext cx="1462859" cy="179187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72659" y="723900"/>
            <a:ext cx="16781941" cy="1922881"/>
            <a:chOff x="995182" y="963441"/>
            <a:chExt cx="16781941" cy="1922881"/>
          </a:xfrm>
        </p:grpSpPr>
        <p:sp>
          <p:nvSpPr>
            <p:cNvPr id="13" name="Rectangle 12"/>
            <p:cNvSpPr/>
            <p:nvPr/>
          </p:nvSpPr>
          <p:spPr>
            <a:xfrm>
              <a:off x="3464264" y="963441"/>
              <a:ext cx="14312859" cy="102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60000"/>
                </a:lnSpc>
              </a:pPr>
              <a:r>
                <a:rPr lang="en-US" sz="3800">
                  <a:latin typeface="Arial" panose="020B0604020202020204" pitchFamily="34" charset="0"/>
                  <a:cs typeface="Arial" panose="020B0604020202020204" pitchFamily="34" charset="0"/>
                </a:rPr>
                <a:t>Giải các phương trình sau bằng cách đưa về phương trình tích:</a:t>
              </a:r>
              <a:endParaRPr lang="vi-VN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3464265" y="1858348"/>
                  <a:ext cx="13680736" cy="102797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>
                    <a:lnSpc>
                      <a:spcPct val="160000"/>
                    </a:lnSpc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 </m:t>
                        </m:r>
                        <m:sSup>
                          <m:sSupPr>
                            <m:ctrlPr>
                              <a:rPr lang="en-US" sz="3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+7</m:t>
                        </m:r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=0;                                       </m:t>
                        </m:r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 </m:t>
                        </m:r>
                        <m:sSup>
                          <m:sSupPr>
                            <m:ctrlPr>
                              <a:rPr lang="en-US" sz="3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3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  <m:r>
                                  <a:rPr lang="en-US" sz="3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en-US" sz="3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+2</m:t>
                                </m:r>
                              </m:e>
                            </m:d>
                          </m:e>
                          <m:sup>
                            <m:r>
                              <a:rPr lang="en-US" sz="3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−4</m:t>
                        </m:r>
                        <m:sSup>
                          <m:sSupPr>
                            <m:ctrlPr>
                              <a:rPr lang="en-US" sz="3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=0.</m:t>
                        </m:r>
                      </m:oMath>
                    </m:oMathPara>
                  </a14:m>
                  <a:endParaRPr lang="vi-VN" sz="3800">
                    <a:solidFill>
                      <a:prstClr val="black"/>
                    </a:solidFill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64265" y="1858348"/>
                  <a:ext cx="13680736" cy="102797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ounded Rectangle 18"/>
            <p:cNvSpPr/>
            <p:nvPr/>
          </p:nvSpPr>
          <p:spPr>
            <a:xfrm>
              <a:off x="995182" y="1345920"/>
              <a:ext cx="2281418" cy="1206780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900" b="1">
                  <a:latin typeface="Arial" panose="020B0604020202020204" pitchFamily="34" charset="0"/>
                  <a:cs typeface="Arial" panose="020B0604020202020204" pitchFamily="34" charset="0"/>
                </a:rPr>
                <a:t>Ví dụ 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3441741" y="4469398"/>
                <a:ext cx="12986504" cy="50937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80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80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 </m:t>
                    </m:r>
                    <m:r>
                      <m:rPr>
                        <m:nor/>
                      </m:rPr>
                      <a:rPr lang="en-US" sz="380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Ta</m:t>
                    </m:r>
                    <m:r>
                      <m:rPr>
                        <m:nor/>
                      </m:rPr>
                      <a:rPr lang="en-US" sz="380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80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c</m:t>
                    </m:r>
                    <m:r>
                      <m:rPr>
                        <m:nor/>
                      </m:rPr>
                      <a:rPr lang="en-US" sz="380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ó: </m:t>
                    </m:r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+7</m:t>
                    </m:r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en-US" sz="3800" b="0" i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kern="1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  </a:t>
                </a:r>
                <a14:m>
                  <m:oMath xmlns:m="http://schemas.openxmlformats.org/officeDocument/2006/math">
                    <m:r>
                      <a:rPr lang="en-US" sz="38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38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+7</m:t>
                        </m:r>
                      </m:e>
                    </m:d>
                    <m:r>
                      <a:rPr lang="en-US" sz="38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kern="1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   </a:t>
                </a:r>
                <a14:m>
                  <m:oMath xmlns:m="http://schemas.openxmlformats.org/officeDocument/2006/math">
                    <m:r>
                      <a:rPr lang="en-US" sz="38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3800">
                    <a:latin typeface="Arial" panose="020B0604020202020204" pitchFamily="34" charset="0"/>
                    <a:cs typeface="Arial" panose="020B0604020202020204" pitchFamily="34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en-US" sz="38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+7=0</m:t>
                    </m:r>
                  </m:oMath>
                </a14:m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kern="1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     </a:t>
                </a:r>
                <a14:m>
                  <m:oMath xmlns:m="http://schemas.openxmlformats.org/officeDocument/2006/math">
                    <m:r>
                      <a:rPr lang="en-US" sz="38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en-US" sz="38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=−7</m:t>
                    </m:r>
                  </m:oMath>
                </a14:m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0000"/>
                  </a:buClr>
                </a:pPr>
                <a:r>
                  <a:rPr lang="en-US" sz="38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Vậy phương trình đã cho có hai nghiệm là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r>
                      <a:rPr lang="en-US" sz="38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𝑥</m:t>
                    </m:r>
                    <m:r>
                      <a:rPr lang="en-US" sz="38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=0</m:t>
                    </m:r>
                  </m:oMath>
                </a14:m>
                <a:r>
                  <a:rPr lang="en-US" sz="3800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𝑥</m:t>
                    </m:r>
                    <m:r>
                      <a:rPr lang="en-US" sz="38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=−7</m:t>
                    </m:r>
                    <m:r>
                      <a:rPr lang="en-US" sz="38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.</m:t>
                    </m:r>
                  </m:oMath>
                </a14:m>
                <a:endParaRPr lang="en-US" sz="3800" i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1741" y="4469398"/>
                <a:ext cx="12986504" cy="5093702"/>
              </a:xfrm>
              <a:prstGeom prst="rect">
                <a:avLst/>
              </a:prstGeom>
              <a:blipFill>
                <a:blip r:embed="rId6"/>
                <a:stretch>
                  <a:fillRect l="-1549" b="-1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278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28600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3"/>
          <p:cNvSpPr/>
          <p:nvPr/>
        </p:nvSpPr>
        <p:spPr>
          <a:xfrm>
            <a:off x="9170398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7"/>
          <p:cNvGrpSpPr/>
          <p:nvPr/>
        </p:nvGrpSpPr>
        <p:grpSpPr>
          <a:xfrm>
            <a:off x="609600" y="495300"/>
            <a:ext cx="17068800" cy="9220200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287824" y="844216"/>
            <a:ext cx="1771930" cy="1115818"/>
            <a:chOff x="1121064" y="791170"/>
            <a:chExt cx="1625322" cy="111581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064" y="791170"/>
              <a:ext cx="1625322" cy="111581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222092" y="912990"/>
              <a:ext cx="141979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93949">
            <a:off x="746038" y="7450024"/>
            <a:ext cx="1462859" cy="1791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2261905" y="2247900"/>
                <a:ext cx="13816988" cy="72431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kumimoji="0" lang="en-US" sz="3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kumimoji="0" lang="en-US" sz="3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 </m:t>
                    </m:r>
                    <m:r>
                      <m:rPr>
                        <m:nor/>
                      </m:rP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m:t>Ta</m:t>
                    </m:r>
                    <m:r>
                      <m:rPr>
                        <m:nor/>
                      </m:rP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m:t>c</m:t>
                    </m:r>
                    <m:r>
                      <m:rPr>
                        <m:nor/>
                      </m:rP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m:t>ó: 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−4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kumimoji="0" lang="en-US" sz="3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1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 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3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3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kumimoji="0" lang="en-US" sz="3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kumimoji="0" lang="en-US" sz="3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+2+2</m:t>
                        </m:r>
                        <m:r>
                          <a:rPr kumimoji="0" lang="en-US" sz="3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d>
                      <m:dPr>
                        <m:ctrlPr>
                          <a:rPr kumimoji="0" lang="en-US" sz="3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3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kumimoji="0" lang="en-US" sz="3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kumimoji="0" lang="en-US" sz="3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+2−2</m:t>
                        </m:r>
                        <m:r>
                          <a:rPr kumimoji="0" lang="en-US" sz="3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kumimoji="0" lang="en-US" sz="3800" b="0" i="0" u="none" strike="noStrike" kern="1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38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</m:e>
                    </m:d>
                    <m:d>
                      <m:dPr>
                        <m:ctrlPr>
                          <a:rPr lang="en-US" sz="38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</m:e>
                    </m:d>
                    <m:r>
                      <a:rPr lang="en-US" sz="38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800" kern="1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   </a:t>
                </a:r>
                <a14:m>
                  <m:oMath xmlns:m="http://schemas.openxmlformats.org/officeDocument/2006/math">
                    <m:r>
                      <a:rPr lang="en-US" sz="38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38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+2=0</m:t>
                    </m:r>
                  </m:oMath>
                </a14:m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+2=0</m:t>
                    </m:r>
                  </m:oMath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             </m:t>
                      </m:r>
                      <m:r>
                        <a:rPr kumimoji="0" lang="en-US" sz="38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kumimoji="0" lang="en-US" sz="38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kumimoji="0" lang="en-US" sz="38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8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kumimoji="0" lang="en-US" sz="38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kumimoji="0" lang="en-US" sz="3800" b="0" i="0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ho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ặ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kumimoji="0" lang="en-US" sz="38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kumimoji="0" lang="en-US" sz="3800" b="0" i="1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=−2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ậ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ươ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đã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cho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ó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hai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nghi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ệ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m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l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à</m:t>
                      </m:r>
                      <m:r>
                        <a:rPr lang="en-US" sz="38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a:rPr lang="en-US" sz="3800" i="1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800" i="1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800" i="1" kern="1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1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800" i="1" kern="1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800" b="0" i="1" kern="1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8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à</m:t>
                      </m:r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a:rPr kumimoji="0" lang="en-US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𝑥</m:t>
                      </m:r>
                      <m:r>
                        <a:rPr kumimoji="0" lang="en-US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=−2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.</m:t>
                      </m:r>
                    </m:oMath>
                  </m:oMathPara>
                </a14:m>
                <a:endParaRPr kumimoji="0" lang="en-US" sz="3800" b="0" i="1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1905" y="2247900"/>
                <a:ext cx="13816988" cy="724313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170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921257" y="3037032"/>
            <a:ext cx="1671597" cy="1115868"/>
            <a:chOff x="981393" y="777308"/>
            <a:chExt cx="1858639" cy="127599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222093" y="976785"/>
              <a:ext cx="1419799" cy="774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3"/>
              <p:cNvSpPr>
                <a:spLocks noChangeArrowheads="1"/>
              </p:cNvSpPr>
              <p:nvPr/>
            </p:nvSpPr>
            <p:spPr bwMode="auto">
              <a:xfrm>
                <a:off x="5032447" y="4139312"/>
                <a:ext cx="11399878" cy="55207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prstClr val="black"/>
                          </a:solidFill>
                          <a:cs typeface="Arial" panose="020B0604020202020204" pitchFamily="34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prstClr val="black"/>
                          </a:solidFill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prstClr val="black"/>
                          </a:solidFill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prstClr val="black"/>
                          </a:solidFill>
                          <a:cs typeface="Arial" panose="020B0604020202020204" pitchFamily="34" charset="0"/>
                        </a:rPr>
                        <m:t>ó: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d>
                        <m:d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−7</m:t>
                          </m:r>
                        </m:e>
                      </m:d>
                      <m:d>
                        <m:d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+4</m:t>
                          </m:r>
                        </m:e>
                      </m:d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sz="3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               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−7=0</m:t>
                    </m:r>
                  </m:oMath>
                </a14:m>
                <a:r>
                  <a:rPr lang="vi-VN" sz="38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5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+4=0</m:t>
                    </m:r>
                  </m:oMath>
                </a14:m>
                <a:endParaRPr lang="en-US" sz="3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                             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=7</m:t>
                      </m:r>
                      <m:r>
                        <m:rPr>
                          <m:nor/>
                        </m:rPr>
                        <a:rPr lang="en-US" sz="3800" b="0" i="0" smtClean="0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ho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ặ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ư</m:t>
                      </m:r>
                      <m:r>
                        <m:rPr>
                          <m:nor/>
                        </m:rPr>
                        <a:rPr lang="en-US" sz="3800" b="0" i="0" smtClean="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ơ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ó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à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=7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à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3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32447" y="4139312"/>
                <a:ext cx="11399878" cy="55207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-135270"/>
            <a:ext cx="184731" cy="1184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18759" y="433150"/>
            <a:ext cx="15488041" cy="2344310"/>
            <a:chOff x="956573" y="938519"/>
            <a:chExt cx="15488041" cy="2344310"/>
          </a:xfrm>
        </p:grpSpPr>
        <p:grpSp>
          <p:nvGrpSpPr>
            <p:cNvPr id="7" name="Group 6"/>
            <p:cNvGrpSpPr/>
            <p:nvPr/>
          </p:nvGrpSpPr>
          <p:grpSpPr>
            <a:xfrm>
              <a:off x="956573" y="938519"/>
              <a:ext cx="12839779" cy="1916113"/>
              <a:chOff x="956573" y="938519"/>
              <a:chExt cx="12839779" cy="1916113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956573" y="1333500"/>
                <a:ext cx="3876594" cy="1295400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3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Thực hành </a:t>
                </a:r>
                <a:r>
                  <a:rPr lang="vi-VN" sz="43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en-US" sz="43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5165735" y="938519"/>
                <a:ext cx="8630617" cy="8750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Giải các phương trình</a:t>
                </a:r>
                <a:endParaRPr lang="vi-VN" sz="3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" name="Rectangle 2"/>
                  <p:cNvSpPr/>
                  <p:nvPr/>
                </p:nvSpPr>
                <p:spPr>
                  <a:xfrm>
                    <a:off x="5181870" y="1846664"/>
                    <a:ext cx="5257530" cy="100796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lvl="0" algn="just">
                      <a:lnSpc>
                        <a:spcPct val="150000"/>
                      </a:lnSpc>
                      <a:spcBef>
                        <a:spcPts val="300"/>
                      </a:spcBef>
                      <a:spcAft>
                        <a:spcPts val="3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) </m:t>
                          </m:r>
                          <m:d>
                            <m:d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−7</m:t>
                              </m:r>
                            </m:e>
                          </m:d>
                          <m:d>
                            <m:d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+4</m:t>
                              </m:r>
                            </m:e>
                          </m:d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=0</m:t>
                          </m:r>
                          <m: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;</m:t>
                          </m:r>
                        </m:oMath>
                      </m:oMathPara>
                    </a14:m>
                    <a:endParaRPr lang="en-US" sz="380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" name="Rectangle 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81870" y="1846664"/>
                    <a:ext cx="5257530" cy="100796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10738115" y="1181100"/>
                  <a:ext cx="5706499" cy="21017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Bef>
                      <a:spcPts val="300"/>
                    </a:spcBef>
                    <a:spcAft>
                      <a:spcPts val="3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) </m:t>
                        </m:r>
                        <m:d>
                          <m:d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+9</m:t>
                            </m:r>
                          </m:e>
                        </m:d>
                        <m:d>
                          <m:d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vi-VN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vi-VN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−5</m:t>
                            </m:r>
                          </m:e>
                        </m:d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3800">
                    <a:solidFill>
                      <a:prstClr val="black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38115" y="1181100"/>
                  <a:ext cx="5706499" cy="210172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1588" y="6906032"/>
            <a:ext cx="1993913" cy="257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5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921257" y="3037032"/>
            <a:ext cx="1671597" cy="1115868"/>
            <a:chOff x="981393" y="777308"/>
            <a:chExt cx="1858639" cy="127599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222093" y="976785"/>
              <a:ext cx="1419799" cy="774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3"/>
              <p:cNvSpPr>
                <a:spLocks noChangeArrowheads="1"/>
              </p:cNvSpPr>
              <p:nvPr/>
            </p:nvSpPr>
            <p:spPr bwMode="auto">
              <a:xfrm>
                <a:off x="5032447" y="3146971"/>
                <a:ext cx="11399878" cy="65685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algn="just">
                  <a:lnSpc>
                    <a:spcPct val="137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prstClr val="black"/>
                          </a:solidFill>
                          <a:cs typeface="Arial" panose="020B0604020202020204" pitchFamily="34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prstClr val="black"/>
                          </a:solidFill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prstClr val="black"/>
                          </a:solidFill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prstClr val="black"/>
                          </a:solidFill>
                          <a:cs typeface="Arial" panose="020B0604020202020204" pitchFamily="34" charset="0"/>
                        </a:rPr>
                        <m:t>ó: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+9</m:t>
                          </m:r>
                        </m:e>
                      </m:d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−5</m:t>
                          </m:r>
                        </m:e>
                      </m:d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sz="3800">
                  <a:solidFill>
                    <a:prstClr val="black"/>
                  </a:solidFill>
                  <a:latin typeface="Calibri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37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                    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+9=0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ho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ặ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−5=0</m:t>
                      </m:r>
                    </m:oMath>
                  </m:oMathPara>
                </a14:m>
                <a:endParaRPr lang="en-US" sz="3800">
                  <a:solidFill>
                    <a:prstClr val="black"/>
                  </a:solidFill>
                  <a:latin typeface="Calibri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37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                         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ho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ặ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800">
                  <a:solidFill>
                    <a:prstClr val="black"/>
                  </a:solidFill>
                  <a:latin typeface="Calibri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37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ó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à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à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3800">
                  <a:solidFill>
                    <a:prstClr val="black"/>
                  </a:solidFill>
                  <a:latin typeface="Calibri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32447" y="3146971"/>
                <a:ext cx="11399878" cy="65685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-135270"/>
            <a:ext cx="184731" cy="1184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18759" y="433150"/>
            <a:ext cx="15488041" cy="2344310"/>
            <a:chOff x="956573" y="938519"/>
            <a:chExt cx="15488041" cy="2344310"/>
          </a:xfrm>
        </p:grpSpPr>
        <p:grpSp>
          <p:nvGrpSpPr>
            <p:cNvPr id="7" name="Group 6"/>
            <p:cNvGrpSpPr/>
            <p:nvPr/>
          </p:nvGrpSpPr>
          <p:grpSpPr>
            <a:xfrm>
              <a:off x="956573" y="938519"/>
              <a:ext cx="12839779" cy="1916113"/>
              <a:chOff x="956573" y="938519"/>
              <a:chExt cx="12839779" cy="1916113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956573" y="1333500"/>
                <a:ext cx="3876594" cy="1295400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3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Thực hành </a:t>
                </a:r>
                <a:r>
                  <a:rPr kumimoji="0" lang="vi-VN" sz="43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en-US" sz="43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5165735" y="938519"/>
                <a:ext cx="8630617" cy="8750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Giải các phương trình</a:t>
                </a:r>
                <a:endParaRPr kumimoji="0" lang="vi-VN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" name="Rectangle 2"/>
                  <p:cNvSpPr/>
                  <p:nvPr/>
                </p:nvSpPr>
                <p:spPr>
                  <a:xfrm>
                    <a:off x="5181870" y="1846664"/>
                    <a:ext cx="5257530" cy="100796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just" defTabSz="914400" rtl="0" eaLnBrk="1" fontAlgn="auto" latinLnBrk="0" hangingPunct="1">
                      <a:lnSpc>
                        <a:spcPct val="150000"/>
                      </a:lnSpc>
                      <a:spcBef>
                        <a:spcPts val="300"/>
                      </a:spcBef>
                      <a:spcAft>
                        <a:spcPts val="3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kumimoji="0" lang="en-US" sz="3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kumimoji="0" lang="en-US" sz="3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) </m:t>
                          </m:r>
                          <m:d>
                            <m:d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−7</m:t>
                              </m:r>
                            </m:e>
                          </m:d>
                          <m:d>
                            <m:d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+4</m:t>
                              </m:r>
                            </m:e>
                          </m:d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=0</m:t>
                          </m:r>
                          <m:r>
                            <a:rPr kumimoji="0" lang="en-US" sz="3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;</m:t>
                          </m:r>
                        </m:oMath>
                      </m:oMathPara>
                    </a14:m>
                    <a:endParaRPr kumimoji="0" lang="en-US" sz="3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" name="Rectangle 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81870" y="1846664"/>
                    <a:ext cx="5257530" cy="100796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10738115" y="1181100"/>
                  <a:ext cx="5706499" cy="21017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5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) </m:t>
                        </m:r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+9</m:t>
                            </m:r>
                          </m:e>
                        </m:d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kumimoji="0" lang="en-US" sz="3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0" lang="vi-VN" sz="3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vi-VN" sz="3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−5</m:t>
                            </m:r>
                          </m:e>
                        </m:d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=0</m:t>
                        </m:r>
                      </m:oMath>
                    </m:oMathPara>
                  </a14:m>
                  <a:endPara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38115" y="1181100"/>
                  <a:ext cx="5706499" cy="210172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1588" y="6906032"/>
            <a:ext cx="1993913" cy="257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77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28600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3"/>
          <p:cNvSpPr/>
          <p:nvPr/>
        </p:nvSpPr>
        <p:spPr>
          <a:xfrm>
            <a:off x="9170398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7"/>
          <p:cNvGrpSpPr/>
          <p:nvPr/>
        </p:nvGrpSpPr>
        <p:grpSpPr>
          <a:xfrm>
            <a:off x="244642" y="222584"/>
            <a:ext cx="17771490" cy="9797716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43328" y="723900"/>
            <a:ext cx="8634628" cy="4208368"/>
            <a:chOff x="914101" y="1333500"/>
            <a:chExt cx="8634628" cy="4208368"/>
          </a:xfrm>
        </p:grpSpPr>
        <p:sp>
          <p:nvSpPr>
            <p:cNvPr id="23" name="Rounded Rectangle 22"/>
            <p:cNvSpPr/>
            <p:nvPr/>
          </p:nvSpPr>
          <p:spPr>
            <a:xfrm>
              <a:off x="956573" y="1333500"/>
              <a:ext cx="3876594" cy="129540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hành 2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18112" y="3086100"/>
              <a:ext cx="8630617" cy="8750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 các phương trình</a:t>
              </a:r>
              <a:endParaRPr kumimoji="0" lang="vi-VN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/>
                <p:cNvSpPr/>
                <p:nvPr/>
              </p:nvSpPr>
              <p:spPr>
                <a:xfrm>
                  <a:off x="914101" y="4533900"/>
                  <a:ext cx="6381747" cy="10079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Bef>
                      <a:spcPts val="300"/>
                    </a:spcBef>
                    <a:spcAft>
                      <a:spcPts val="300"/>
                    </a:spcAft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) 2</m:t>
                        </m:r>
                        <m:r>
                          <a:rPr lang="vi-VN" sz="38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3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vi-VN" sz="3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+6</m:t>
                            </m:r>
                          </m:e>
                        </m:d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+5</m:t>
                        </m:r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3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vi-VN" sz="3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+6</m:t>
                            </m:r>
                          </m:e>
                        </m:d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=0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3800">
                    <a:solidFill>
                      <a:prstClr val="black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4101" y="4533900"/>
                  <a:ext cx="6381747" cy="100796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/>
          <p:cNvGrpSpPr/>
          <p:nvPr/>
        </p:nvGrpSpPr>
        <p:grpSpPr>
          <a:xfrm>
            <a:off x="11852712" y="887390"/>
            <a:ext cx="1671597" cy="1115868"/>
            <a:chOff x="981393" y="777308"/>
            <a:chExt cx="1858639" cy="127599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222093" y="976785"/>
              <a:ext cx="1419799" cy="774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7772400" y="2486726"/>
                <a:ext cx="9832222" cy="7228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2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+6</m:t>
                        </m:r>
                      </m:e>
                    </m:d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+5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+6</m:t>
                        </m:r>
                      </m:e>
                    </m:d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8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+6</m:t>
                        </m:r>
                      </m:e>
                    </m:d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+5</m:t>
                        </m:r>
                      </m:e>
                    </m:d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+6=0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2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+5=0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      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=−6</m:t>
                      </m:r>
                      <m:r>
                        <m:rPr>
                          <m:nor/>
                        </m:rPr>
                        <a:rPr lang="en-US" sz="3800" b="0" i="0" smtClean="0">
                          <a:effectLst/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ho</m:t>
                      </m:r>
                      <m:r>
                        <m:rPr>
                          <m:nor/>
                        </m:rPr>
                        <a:rPr lang="vi-VN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ặ</m:t>
                      </m:r>
                      <m:r>
                        <m:rPr>
                          <m:nor/>
                        </m:rPr>
                        <a:rPr lang="vi-VN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c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vi-VN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vi-VN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vi-VN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vi-VN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à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=−6 </m:t>
                      </m:r>
                      <m:r>
                        <m:rPr>
                          <m:nor/>
                        </m:rPr>
                        <a:rPr lang="vi-VN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à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800" b="0" i="1"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  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2486726"/>
                <a:ext cx="9832222" cy="7228774"/>
              </a:xfrm>
              <a:prstGeom prst="rect">
                <a:avLst/>
              </a:prstGeom>
              <a:blipFill>
                <a:blip r:embed="rId6"/>
                <a:stretch>
                  <a:fillRect l="-2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43328" y="5583332"/>
                <a:ext cx="6208494" cy="10079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+5</m:t>
                          </m:r>
                        </m:e>
                      </m:d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−6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−10=0.</m:t>
                      </m:r>
                    </m:oMath>
                  </m:oMathPara>
                </a14:m>
                <a:endParaRPr lang="en-US" sz="3800">
                  <a:solidFill>
                    <a:prstClr val="black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328" y="5583332"/>
                <a:ext cx="6208494" cy="10079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/>
          <p:cNvCxnSpPr/>
          <p:nvPr/>
        </p:nvCxnSpPr>
        <p:spPr>
          <a:xfrm>
            <a:off x="7391400" y="1104900"/>
            <a:ext cx="0" cy="85774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 13"/>
          <p:cNvSpPr/>
          <p:nvPr/>
        </p:nvSpPr>
        <p:spPr>
          <a:xfrm>
            <a:off x="3003998" y="8024113"/>
            <a:ext cx="1487154" cy="1615187"/>
          </a:xfrm>
          <a:custGeom>
            <a:avLst/>
            <a:gdLst/>
            <a:ahLst/>
            <a:cxnLst/>
            <a:rect l="l" t="t" r="r" b="b"/>
            <a:pathLst>
              <a:path w="3729038" h="4114800">
                <a:moveTo>
                  <a:pt x="0" y="0"/>
                </a:moveTo>
                <a:lnTo>
                  <a:pt x="3729037" y="0"/>
                </a:lnTo>
                <a:lnTo>
                  <a:pt x="37290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65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28600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3"/>
          <p:cNvSpPr/>
          <p:nvPr/>
        </p:nvSpPr>
        <p:spPr>
          <a:xfrm>
            <a:off x="9170398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7"/>
          <p:cNvGrpSpPr/>
          <p:nvPr/>
        </p:nvGrpSpPr>
        <p:grpSpPr>
          <a:xfrm>
            <a:off x="244642" y="222584"/>
            <a:ext cx="17771490" cy="9797716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43328" y="723900"/>
            <a:ext cx="8634628" cy="4208368"/>
            <a:chOff x="914101" y="1333500"/>
            <a:chExt cx="8634628" cy="4208368"/>
          </a:xfrm>
        </p:grpSpPr>
        <p:sp>
          <p:nvSpPr>
            <p:cNvPr id="23" name="Rounded Rectangle 22"/>
            <p:cNvSpPr/>
            <p:nvPr/>
          </p:nvSpPr>
          <p:spPr>
            <a:xfrm>
              <a:off x="956573" y="1333500"/>
              <a:ext cx="3876594" cy="129540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hành 2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18112" y="3086100"/>
              <a:ext cx="8630617" cy="8750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 các phương trình</a:t>
              </a:r>
              <a:endParaRPr kumimoji="0" lang="vi-VN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/>
                <p:cNvSpPr/>
                <p:nvPr/>
              </p:nvSpPr>
              <p:spPr>
                <a:xfrm>
                  <a:off x="914101" y="4533900"/>
                  <a:ext cx="6381747" cy="10079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5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) 2</m:t>
                        </m:r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+6</m:t>
                            </m:r>
                          </m:e>
                        </m:d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+5</m:t>
                        </m:r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+6</m:t>
                            </m:r>
                          </m:e>
                        </m:d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=0</m:t>
                        </m:r>
                        <m: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4101" y="4533900"/>
                  <a:ext cx="6381747" cy="100796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7772400" y="2318885"/>
                <a:ext cx="9832222" cy="74728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800">
                    <a:ea typeface="Dotum" panose="020B0600000101010101" pitchFamily="34" charset="-127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+5</m:t>
                        </m:r>
                      </m:e>
                    </m:d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−6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−10=0</m:t>
                    </m:r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+5</m:t>
                        </m:r>
                      </m:e>
                    </m:d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−2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+5</m:t>
                        </m:r>
                      </m:e>
                    </m:d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+5</m:t>
                        </m:r>
                      </m:e>
                    </m:d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3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+5=0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−2=0</m:t>
                    </m:r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38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    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m:rPr>
                          <m:nor/>
                        </m:rPr>
                        <a:rPr lang="en-US" sz="3800" b="0" i="0" smtClean="0">
                          <a:effectLst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ho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ặ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=2</m:t>
                      </m:r>
                    </m:oMath>
                  </m:oMathPara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38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à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à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800" b="0" i="1">
                  <a:latin typeface="Cambria Math" panose="02040503050406030204" pitchFamily="18" charset="0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38000"/>
                  </a:lnSpc>
                </a:pP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en-US" sz="380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2318885"/>
                <a:ext cx="9832222" cy="7472815"/>
              </a:xfrm>
              <a:prstGeom prst="rect">
                <a:avLst/>
              </a:prstGeom>
              <a:blipFill>
                <a:blip r:embed="rId5"/>
                <a:stretch>
                  <a:fillRect l="-2046" b="-1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43328" y="5583332"/>
                <a:ext cx="6208494" cy="10079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kumimoji="0" lang="en-US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+5</m:t>
                          </m:r>
                        </m:e>
                      </m:d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−6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−10=0.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328" y="5583332"/>
                <a:ext cx="6208494" cy="10079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/>
          <p:cNvCxnSpPr/>
          <p:nvPr/>
        </p:nvCxnSpPr>
        <p:spPr>
          <a:xfrm>
            <a:off x="7391400" y="1104900"/>
            <a:ext cx="0" cy="85774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 13"/>
          <p:cNvSpPr/>
          <p:nvPr/>
        </p:nvSpPr>
        <p:spPr>
          <a:xfrm>
            <a:off x="3003998" y="8024113"/>
            <a:ext cx="1487154" cy="1615187"/>
          </a:xfrm>
          <a:custGeom>
            <a:avLst/>
            <a:gdLst/>
            <a:ahLst/>
            <a:cxnLst/>
            <a:rect l="l" t="t" r="r" b="b"/>
            <a:pathLst>
              <a:path w="3729038" h="4114800">
                <a:moveTo>
                  <a:pt x="0" y="0"/>
                </a:moveTo>
                <a:lnTo>
                  <a:pt x="3729037" y="0"/>
                </a:lnTo>
                <a:lnTo>
                  <a:pt x="37290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1852712" y="887390"/>
            <a:ext cx="1671597" cy="1115868"/>
            <a:chOff x="981393" y="777308"/>
            <a:chExt cx="1858639" cy="127599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222093" y="976785"/>
              <a:ext cx="1419799" cy="774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442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DFF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1371600" y="647700"/>
            <a:ext cx="3868013" cy="13335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</a:t>
            </a:r>
            <a:r>
              <a:rPr kumimoji="0" lang="en-US" sz="45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dụng 1</a:t>
            </a:r>
            <a:endParaRPr kumimoji="0" lang="en-US" sz="4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504587" y="779000"/>
            <a:ext cx="121738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bài toán trong hoạt động khởi động (trang 6).</a:t>
            </a:r>
            <a:endParaRPr lang="vi-VN" sz="4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2354662" y="2705100"/>
            <a:ext cx="1901887" cy="1567000"/>
            <a:chOff x="958528" y="724235"/>
            <a:chExt cx="1858639" cy="1728038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528" y="724235"/>
              <a:ext cx="1858639" cy="142852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177948" y="992827"/>
              <a:ext cx="1419799" cy="1459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1371600" y="4533900"/>
                <a:ext cx="16306800" cy="52251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ü"/>
                </a:pPr>
                <a:r>
                  <a:rPr lang="vi-VN" sz="4000">
                    <a:ea typeface="Dotum" panose="020B0600000101010101" pitchFamily="34" charset="-127"/>
                    <a:cs typeface="Times New Roman" panose="02020603050405020304" pitchFamily="18" charset="0"/>
                  </a:rPr>
                  <a:t>Có thể tính được.</a:t>
                </a:r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ü"/>
                </a:pPr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Thời điểm mà qua bóng chạm đất tức là khi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h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. </a:t>
                </a:r>
                <a:endParaRPr lang="en-US" sz="4000">
                  <a:effectLst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  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Ta có phương trình</a:t>
                </a:r>
                <a:r>
                  <a:rPr lang="en-US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:</a:t>
                </a:r>
                <a:r>
                  <a:rPr lang="en-US" sz="4000"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𝑡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(20−5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𝑡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)=0</m:t>
                    </m:r>
                  </m:oMath>
                </a14:m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    </a:t>
                </a:r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Giải phương trình này ta được: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𝑡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𝑡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=4</m:t>
                    </m:r>
                  </m:oMath>
                </a14:m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Vậy thời gian bay của quả bóng từ khi đánh đến lúc chạm đất là </a:t>
                </a:r>
                <a14:m>
                  <m:oMath xmlns:m="http://schemas.openxmlformats.org/officeDocument/2006/math">
                    <m:r>
                      <a:rPr lang="vi-VN" sz="400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4 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giây.</a:t>
                </a:r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4533900"/>
                <a:ext cx="16306800" cy="5225148"/>
              </a:xfrm>
              <a:prstGeom prst="rect">
                <a:avLst/>
              </a:prstGeom>
              <a:blipFill>
                <a:blip r:embed="rId4"/>
                <a:stretch>
                  <a:fillRect l="-1308" r="-224" b="-38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Freeform 2"/>
          <p:cNvSpPr/>
          <p:nvPr/>
        </p:nvSpPr>
        <p:spPr>
          <a:xfrm>
            <a:off x="13639800" y="2781300"/>
            <a:ext cx="2713018" cy="3649867"/>
          </a:xfrm>
          <a:custGeom>
            <a:avLst/>
            <a:gdLst/>
            <a:ahLst/>
            <a:cxnLst/>
            <a:rect l="l" t="t" r="r" b="b"/>
            <a:pathLst>
              <a:path w="4609224" h="6957319">
                <a:moveTo>
                  <a:pt x="0" y="0"/>
                </a:moveTo>
                <a:lnTo>
                  <a:pt x="4609224" y="0"/>
                </a:lnTo>
                <a:lnTo>
                  <a:pt x="4609224" y="6957320"/>
                </a:lnTo>
                <a:lnTo>
                  <a:pt x="0" y="69573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"/>
          <p:cNvSpPr/>
          <p:nvPr/>
        </p:nvSpPr>
        <p:spPr>
          <a:xfrm>
            <a:off x="17153412" y="3765289"/>
            <a:ext cx="372588" cy="334607"/>
          </a:xfrm>
          <a:custGeom>
            <a:avLst/>
            <a:gdLst/>
            <a:ahLst/>
            <a:cxnLst/>
            <a:rect l="l" t="t" r="r" b="b"/>
            <a:pathLst>
              <a:path w="896390" h="896390">
                <a:moveTo>
                  <a:pt x="0" y="0"/>
                </a:moveTo>
                <a:lnTo>
                  <a:pt x="896390" y="0"/>
                </a:lnTo>
                <a:lnTo>
                  <a:pt x="896390" y="896390"/>
                </a:lnTo>
                <a:lnTo>
                  <a:pt x="0" y="8963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grayscl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40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554144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133600" y="3009900"/>
            <a:ext cx="13716000" cy="6664095"/>
          </a:xfrm>
          <a:custGeom>
            <a:avLst/>
            <a:gdLst/>
            <a:ahLst/>
            <a:cxnLst/>
            <a:rect l="l" t="t" r="r" b="b"/>
            <a:pathLst>
              <a:path w="12363413" h="7634407">
                <a:moveTo>
                  <a:pt x="0" y="0"/>
                </a:moveTo>
                <a:lnTo>
                  <a:pt x="12363412" y="0"/>
                </a:lnTo>
                <a:lnTo>
                  <a:pt x="12363412" y="7634408"/>
                </a:lnTo>
                <a:lnTo>
                  <a:pt x="0" y="76344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426368" y="3924300"/>
            <a:ext cx="13174195" cy="5190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6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6800" b="1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vi-VN" sz="6800" b="1">
                <a:solidFill>
                  <a:srgbClr val="1F497D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PHƯƠNG TRÌNH </a:t>
            </a:r>
            <a:endParaRPr lang="en-US" sz="6800" b="1">
              <a:solidFill>
                <a:srgbClr val="1F497D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6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vi-VN" sz="6800" b="1">
                <a:solidFill>
                  <a:srgbClr val="1F497D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CHỨA ẨN Ở MẪU QUY VỀ </a:t>
            </a:r>
            <a:endParaRPr lang="en-US" sz="6800" b="1">
              <a:solidFill>
                <a:srgbClr val="1F497D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6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vi-VN" sz="6800" b="1">
                <a:solidFill>
                  <a:srgbClr val="1F497D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PHƯƠNG TRÌNH BẬC NHẤT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0625" y="148995"/>
            <a:ext cx="5620616" cy="379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826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0" y="6294396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554144" y="6294396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7"/>
          <p:cNvGrpSpPr/>
          <p:nvPr/>
        </p:nvGrpSpPr>
        <p:grpSpPr>
          <a:xfrm>
            <a:off x="272716" y="342900"/>
            <a:ext cx="17754600" cy="9620174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009315" y="495300"/>
                <a:ext cx="16281400" cy="48417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Wingdings" panose="05000000000000000000" pitchFamily="2" charset="2"/>
                  <a:buChar char="q"/>
                </a:pPr>
                <a:r>
                  <a:rPr lang="vi-VN" sz="3500" b="1">
                    <a:solidFill>
                      <a:srgbClr val="C00000"/>
                    </a:solidFill>
                    <a:cs typeface="Arial" panose="020B0604020202020204" pitchFamily="34" charset="0"/>
                  </a:rPr>
                  <a:t>HĐKP</a:t>
                </a:r>
                <a:r>
                  <a:rPr lang="en-US" sz="35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 </a:t>
                </a:r>
                <a:r>
                  <a:rPr lang="en-US" sz="35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Xét hai phương trình </a:t>
                </a:r>
                <a:endParaRPr lang="en-US" sz="3500" b="0" i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5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35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5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35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5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35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35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−2</m:t>
                          </m:r>
                        </m:den>
                      </m:f>
                      <m:r>
                        <a:rPr lang="en-US" sz="35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−4=</m:t>
                      </m:r>
                      <m:f>
                        <m:fPr>
                          <m:ctrlPr>
                            <a:rPr lang="en-US" sz="35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5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35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35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−2</m:t>
                          </m:r>
                        </m:den>
                      </m:f>
                      <m:r>
                        <a:rPr lang="en-US" sz="35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  </m:t>
                      </m:r>
                      <m:d>
                        <m:dPr>
                          <m:ctrlPr>
                            <a:rPr lang="en-US" sz="35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5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e>
                      </m:d>
                      <m:r>
                        <m:rPr>
                          <m:nor/>
                        </m:rPr>
                        <a:rPr lang="en-US" sz="3500" b="0" i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         </m:t>
                      </m:r>
                      <m:r>
                        <m:rPr>
                          <m:nor/>
                        </m:rPr>
                        <a:rPr lang="en-US" sz="35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5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à </m:t>
                      </m:r>
                      <m:r>
                        <a:rPr lang="en-US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5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−4=0   </m:t>
                      </m:r>
                      <m:d>
                        <m:dPr>
                          <m:ctrlPr>
                            <a:rPr lang="en-US" sz="35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5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en-US" sz="35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5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Có thể biến đổi như thế nào để chuyển phương trình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35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về phương trình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35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5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</m:t>
                    </m:r>
                  </m:oMath>
                </a14:m>
                <a:r>
                  <a:rPr lang="en-US" sz="35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có là nghiệm của phương trình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35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không? Tại sao?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5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</m:t>
                    </m:r>
                  </m:oMath>
                </a14:m>
                <a:r>
                  <a:rPr lang="en-US" sz="35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có là nghiệm của phương trình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35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không? Tại sao?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315" y="495300"/>
                <a:ext cx="16281400" cy="4841710"/>
              </a:xfrm>
              <a:prstGeom prst="rect">
                <a:avLst/>
              </a:prstGeom>
              <a:blipFill>
                <a:blip r:embed="rId5"/>
                <a:stretch>
                  <a:fillRect l="-1124" b="-16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1083181" y="5715282"/>
            <a:ext cx="1648503" cy="1157084"/>
            <a:chOff x="981393" y="777308"/>
            <a:chExt cx="1858639" cy="127599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177948" y="992827"/>
              <a:ext cx="1419799" cy="695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429001" y="5690434"/>
                <a:ext cx="12344399" cy="40337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500">
                    <a:ea typeface="Calibri" panose="020F0502020204030204" pitchFamily="34" charset="0"/>
                    <a:cs typeface="Times New Roman" panose="02020603050405020304" pitchFamily="18" charset="0"/>
                  </a:rPr>
                  <a:t>a) Áp dụng quy tắc chuyển vế cho phương trình (1) ta được:</a:t>
                </a:r>
                <a:endParaRPr lang="en-US" sz="35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vi-VN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3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den>
                      </m:f>
                      <m:r>
                        <a:rPr lang="vi-VN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−4−</m:t>
                      </m:r>
                      <m:f>
                        <m:fPr>
                          <m:ctrlPr>
                            <a:rPr lang="en-US" sz="3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3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den>
                      </m:f>
                      <m:r>
                        <a:rPr lang="vi-VN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sz="35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5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							  </a:t>
                </a:r>
                <a14:m>
                  <m:oMath xmlns:m="http://schemas.openxmlformats.org/officeDocument/2006/math">
                    <m:r>
                      <a:rPr lang="vi-VN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vi-VN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−4=0</m:t>
                    </m:r>
                  </m:oMath>
                </a14:m>
                <a:endParaRPr lang="en-US" sz="35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5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Vậy ta đã biến đổi phương trình (1) về (2).</a:t>
                </a:r>
                <a:endParaRPr lang="en-US" sz="35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1" y="5690434"/>
                <a:ext cx="12344399" cy="4033797"/>
              </a:xfrm>
              <a:prstGeom prst="rect">
                <a:avLst/>
              </a:prstGeom>
              <a:blipFill>
                <a:blip r:embed="rId7"/>
                <a:stretch>
                  <a:fillRect l="-1481" b="-2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6306800" y="8565586"/>
            <a:ext cx="1558528" cy="122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61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304800" y="9334500"/>
            <a:ext cx="18797996" cy="9398998"/>
            <a:chOff x="-228600" y="7810500"/>
            <a:chExt cx="18797996" cy="9398998"/>
          </a:xfrm>
        </p:grpSpPr>
        <p:sp>
          <p:nvSpPr>
            <p:cNvPr id="2" name="Freeform 2"/>
            <p:cNvSpPr/>
            <p:nvPr/>
          </p:nvSpPr>
          <p:spPr>
            <a:xfrm>
              <a:off x="-228600" y="7810500"/>
              <a:ext cx="9398998" cy="9398998"/>
            </a:xfrm>
            <a:custGeom>
              <a:avLst/>
              <a:gdLst/>
              <a:ahLst/>
              <a:cxnLst/>
              <a:rect l="l" t="t" r="r" b="b"/>
              <a:pathLst>
                <a:path w="9398998" h="9398998">
                  <a:moveTo>
                    <a:pt x="0" y="0"/>
                  </a:moveTo>
                  <a:lnTo>
                    <a:pt x="9398998" y="0"/>
                  </a:lnTo>
                  <a:lnTo>
                    <a:pt x="9398998" y="9398998"/>
                  </a:lnTo>
                  <a:lnTo>
                    <a:pt x="0" y="9398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/>
            <p:cNvSpPr/>
            <p:nvPr/>
          </p:nvSpPr>
          <p:spPr>
            <a:xfrm>
              <a:off x="9170398" y="7810500"/>
              <a:ext cx="9398998" cy="9398998"/>
            </a:xfrm>
            <a:custGeom>
              <a:avLst/>
              <a:gdLst/>
              <a:ahLst/>
              <a:cxnLst/>
              <a:rect l="l" t="t" r="r" b="b"/>
              <a:pathLst>
                <a:path w="9398998" h="9398998">
                  <a:moveTo>
                    <a:pt x="0" y="0"/>
                  </a:moveTo>
                  <a:lnTo>
                    <a:pt x="9398998" y="0"/>
                  </a:lnTo>
                  <a:lnTo>
                    <a:pt x="9398998" y="9398998"/>
                  </a:lnTo>
                  <a:lnTo>
                    <a:pt x="0" y="9398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823284" y="621149"/>
            <a:ext cx="6629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7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990600" y="2321659"/>
                <a:ext cx="8646867" cy="65556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75000"/>
                  </a:lnSpc>
                </a:pPr>
                <a:r>
                  <a:rPr lang="vi-VN" sz="4000">
                    <a:ea typeface="Calibri" panose="020F0502020204030204" pitchFamily="34" charset="0"/>
                    <a:cs typeface="Arial" panose="020B0604020202020204" pitchFamily="34" charset="0"/>
                  </a:rPr>
                  <a:t>Độ cao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h</m:t>
                    </m:r>
                  </m:oMath>
                </a14:m>
                <a:r>
                  <a:rPr lang="vi-VN" sz="4000">
                    <a:ea typeface="Calibri" panose="020F0502020204030204" pitchFamily="34" charset="0"/>
                    <a:cs typeface="Arial" panose="020B0604020202020204" pitchFamily="34" charset="0"/>
                  </a:rPr>
                  <a:t> (mét) của một quả bóng gôn sau khi được đánh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vi-VN" sz="4000">
                    <a:ea typeface="Calibri" panose="020F0502020204030204" pitchFamily="34" charset="0"/>
                    <a:cs typeface="Arial" panose="020B0604020202020204" pitchFamily="34" charset="0"/>
                  </a:rPr>
                  <a:t> giây được cho bởi công thức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h</m:t>
                    </m:r>
                    <m:r>
                      <a:rPr lang="vi-VN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vi-VN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(20−5</m:t>
                    </m:r>
                    <m:r>
                      <a:rPr lang="vi-VN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vi-VN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vi-VN" sz="4000"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r>
                  <a:rPr lang="vi-VN" sz="4000">
                    <a:ea typeface="Calibri" panose="020F0502020204030204" pitchFamily="34" charset="0"/>
                    <a:cs typeface="Arial" panose="020B0604020202020204" pitchFamily="34" charset="0"/>
                  </a:rPr>
                  <a:t>Có thể tính được thời gian bay của quả bóng từ khi được đánh đến khi chạm đất không?</a:t>
                </a:r>
                <a:endParaRPr lang="en-US" sz="4000" i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2321659"/>
                <a:ext cx="8646867" cy="6555641"/>
              </a:xfrm>
              <a:prstGeom prst="rect">
                <a:avLst/>
              </a:prstGeom>
              <a:blipFill>
                <a:blip r:embed="rId4"/>
                <a:stretch>
                  <a:fillRect l="-2539" r="-2468" b="-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2702659"/>
            <a:ext cx="6781800" cy="5791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962185">
            <a:off x="16345452" y="1809094"/>
            <a:ext cx="1191418" cy="17871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0" y="6294396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554144" y="6294396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7"/>
          <p:cNvGrpSpPr/>
          <p:nvPr/>
        </p:nvGrpSpPr>
        <p:grpSpPr>
          <a:xfrm>
            <a:off x="272716" y="342900"/>
            <a:ext cx="17754600" cy="9620174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6306800" y="8565586"/>
            <a:ext cx="1558528" cy="12261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806116" y="829988"/>
                <a:ext cx="16883969" cy="34311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en-US" sz="35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en-US" sz="3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nghiệm của phương trình (2) vì </a:t>
                </a:r>
                <a14:m>
                  <m:oMath xmlns:m="http://schemas.openxmlformats.org/officeDocument/2006/math"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2.2−4=0</m:t>
                    </m:r>
                  </m:oMath>
                </a14:m>
                <a:endParaRPr lang="en-US" sz="3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en-US" sz="3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en-US" sz="3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không là nghiệm của phương trình (1) vì trong phương trình (1) có hạng tử </a:t>
                </a:r>
              </a:p>
              <a:p>
                <a:pPr algn="just">
                  <a:lnSpc>
                    <a:spcPct val="150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2−2</m:t>
                          </m:r>
                        </m:den>
                      </m:f>
                      <m:r>
                        <a:rPr lang="en-US" sz="3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</m:den>
                      </m:f>
                      <m:r>
                        <m:rPr>
                          <m:nor/>
                        </m:rPr>
                        <a:rPr lang="en-US" sz="35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kh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ồ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ạ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35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35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116" y="829988"/>
                <a:ext cx="16883969" cy="3431196"/>
              </a:xfrm>
              <a:prstGeom prst="rect">
                <a:avLst/>
              </a:prstGeom>
              <a:blipFill>
                <a:blip r:embed="rId6"/>
                <a:stretch>
                  <a:fillRect l="-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992779" y="4826756"/>
                <a:ext cx="16302443" cy="3558603"/>
              </a:xfrm>
              <a:prstGeom prst="rect">
                <a:avLst/>
              </a:prstGeom>
              <a:solidFill>
                <a:srgbClr val="D5EDFF"/>
              </a:solidFill>
              <a:ln>
                <a:solidFill>
                  <a:srgbClr val="D5EDFF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600" smtClean="0">
                          <a:solidFill>
                            <a:schemeClr val="tx1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Trong</m:t>
                      </m:r>
                      <m:r>
                        <m:rPr>
                          <m:nor/>
                        </m:rPr>
                        <a:rPr lang="vi-VN" sz="3600" smtClean="0">
                          <a:solidFill>
                            <a:schemeClr val="tx1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smtClean="0">
                          <a:solidFill>
                            <a:schemeClr val="tx1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vi-VN" sz="3600" smtClean="0">
                          <a:solidFill>
                            <a:schemeClr val="tx1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Đ</m:t>
                      </m:r>
                      <m:r>
                        <m:rPr>
                          <m:nor/>
                        </m:rPr>
                        <a:rPr lang="vi-VN" sz="3600" smtClean="0">
                          <a:solidFill>
                            <a:schemeClr val="tx1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KP</m:t>
                      </m:r>
                      <m:r>
                        <m:rPr>
                          <m:nor/>
                        </m:rPr>
                        <a:rPr lang="vi-VN" sz="3600" smtClean="0">
                          <a:solidFill>
                            <a:schemeClr val="tx1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2, </m:t>
                      </m:r>
                      <m:r>
                        <m:rPr>
                          <m:nor/>
                        </m:rPr>
                        <a:rPr lang="vi-VN" sz="3600" smtClean="0">
                          <a:solidFill>
                            <a:schemeClr val="tx1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3600" smtClean="0">
                          <a:solidFill>
                            <a:schemeClr val="tx1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3600" smtClean="0">
                          <a:solidFill>
                            <a:schemeClr val="tx1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 smtClean="0">
                          <a:solidFill>
                            <a:schemeClr val="tx1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smtClean="0">
                          <a:solidFill>
                            <a:schemeClr val="tx1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600" smtClean="0">
                          <a:solidFill>
                            <a:schemeClr val="tx1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3600" smtClean="0">
                          <a:solidFill>
                            <a:schemeClr val="tx1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3600" smtClean="0">
                          <a:solidFill>
                            <a:schemeClr val="tx1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(1) </m:t>
                      </m:r>
                      <m:r>
                        <m:rPr>
                          <m:nor/>
                        </m:rPr>
                        <a:rPr lang="vi-VN" sz="3600" smtClean="0">
                          <a:solidFill>
                            <a:schemeClr val="tx1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vi-VN" sz="3600" smtClean="0">
                          <a:solidFill>
                            <a:schemeClr val="tx1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ứ</m:t>
                      </m:r>
                      <m:r>
                        <m:rPr>
                          <m:nor/>
                        </m:rPr>
                        <a:rPr lang="vi-VN" sz="3600" smtClean="0">
                          <a:solidFill>
                            <a:schemeClr val="tx1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600" smtClean="0">
                          <a:solidFill>
                            <a:schemeClr val="tx1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ẩ</m:t>
                      </m:r>
                      <m:r>
                        <m:rPr>
                          <m:nor/>
                        </m:rPr>
                        <a:rPr lang="vi-VN" sz="3600" smtClean="0">
                          <a:solidFill>
                            <a:schemeClr val="tx1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600" smtClean="0">
                          <a:solidFill>
                            <a:schemeClr val="tx1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smtClean="0">
                          <a:solidFill>
                            <a:schemeClr val="tx1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trong</m:t>
                      </m:r>
                      <m:r>
                        <m:rPr>
                          <m:nor/>
                        </m:rPr>
                        <a:rPr lang="vi-VN" sz="3600" smtClean="0">
                          <a:solidFill>
                            <a:schemeClr val="tx1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smtClean="0">
                          <a:solidFill>
                            <a:schemeClr val="tx1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600" smtClean="0">
                          <a:solidFill>
                            <a:schemeClr val="tx1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ẫ</m:t>
                      </m:r>
                      <m:r>
                        <m:rPr>
                          <m:nor/>
                        </m:rPr>
                        <a:rPr lang="vi-VN" sz="3600" smtClean="0">
                          <a:solidFill>
                            <a:schemeClr val="tx1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vi-VN" sz="3600" smtClean="0">
                          <a:solidFill>
                            <a:schemeClr val="tx1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smtClean="0">
                          <a:solidFill>
                            <a:schemeClr val="tx1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vi-VN" sz="3600" smtClean="0">
                          <a:solidFill>
                            <a:schemeClr val="tx1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ứ</m:t>
                      </m:r>
                      <m:r>
                        <m:rPr>
                          <m:nor/>
                        </m:rPr>
                        <a:rPr lang="vi-VN" sz="3600" smtClean="0">
                          <a:solidFill>
                            <a:schemeClr val="tx1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 smtClean="0">
                          <a:solidFill>
                            <a:schemeClr val="tx1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smtClean="0">
                          <a:solidFill>
                            <a:schemeClr val="tx1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 smtClean="0">
                          <a:solidFill>
                            <a:schemeClr val="tx1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vi-VN" sz="3600" smtClean="0">
                          <a:solidFill>
                            <a:schemeClr val="tx1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600" smtClean="0">
                          <a:solidFill>
                            <a:schemeClr val="tx1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smtClean="0">
                          <a:solidFill>
                            <a:schemeClr val="tx1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3600" smtClean="0">
                          <a:solidFill>
                            <a:schemeClr val="tx1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nor/>
                        </m:rPr>
                        <a:rPr lang="vi-VN" sz="3600" smtClean="0">
                          <a:solidFill>
                            <a:schemeClr val="tx1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600" smtClean="0">
                          <a:solidFill>
                            <a:schemeClr val="tx1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smtClean="0">
                          <a:solidFill>
                            <a:schemeClr val="tx1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vi-VN" sz="3600" smtClean="0">
                          <a:solidFill>
                            <a:schemeClr val="tx1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ứ</m:t>
                      </m:r>
                      <m:r>
                        <m:rPr>
                          <m:nor/>
                        </m:rPr>
                        <a:rPr lang="vi-VN" sz="3600" smtClean="0">
                          <a:solidFill>
                            <a:schemeClr val="tx1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6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6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36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den>
                      </m:f>
                    </m:oMath>
                  </m:oMathPara>
                </a14:m>
                <a:endParaRPr lang="en-US" sz="360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6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600">
                    <a:solidFill>
                      <a:schemeClr val="tx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nên ta nói (1) là phương trình chứa ẩn ở mẫu. Phương trình (1) có điều kiện xác định là 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−2≠0 </m:t>
                    </m:r>
                  </m:oMath>
                </a14:m>
                <a:r>
                  <a:rPr lang="vi-VN" sz="3600">
                    <a:solidFill>
                      <a:schemeClr val="tx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≠2</m:t>
                    </m:r>
                  </m:oMath>
                </a14:m>
                <a:r>
                  <a:rPr lang="vi-VN" sz="3600">
                    <a:solidFill>
                      <a:schemeClr val="tx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779" y="4826756"/>
                <a:ext cx="16302443" cy="3558603"/>
              </a:xfrm>
              <a:prstGeom prst="rect">
                <a:avLst/>
              </a:prstGeom>
              <a:blipFill>
                <a:blip r:embed="rId7"/>
                <a:stretch>
                  <a:fillRect l="-1083" r="-1046" b="-1701"/>
                </a:stretch>
              </a:blipFill>
              <a:ln>
                <a:solidFill>
                  <a:srgbClr val="D5ED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842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554144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33400" y="583530"/>
            <a:ext cx="17297400" cy="8991600"/>
          </a:xfrm>
          <a:custGeom>
            <a:avLst/>
            <a:gdLst/>
            <a:ahLst/>
            <a:cxnLst/>
            <a:rect l="l" t="t" r="r" b="b"/>
            <a:pathLst>
              <a:path w="12363413" h="7634407">
                <a:moveTo>
                  <a:pt x="0" y="0"/>
                </a:moveTo>
                <a:lnTo>
                  <a:pt x="12363412" y="0"/>
                </a:lnTo>
                <a:lnTo>
                  <a:pt x="12363412" y="7634408"/>
                </a:lnTo>
                <a:lnTo>
                  <a:pt x="0" y="7634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604400" y="2207358"/>
            <a:ext cx="5291834" cy="112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7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 NGHĨA</a:t>
            </a:r>
            <a:endParaRPr kumimoji="0" lang="en-US" sz="67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380582" y="3467100"/>
            <a:ext cx="15739470" cy="2917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60000"/>
              </a:lnSpc>
            </a:pPr>
            <a:r>
              <a:rPr lang="vi-VN" sz="4000">
                <a:solidFill>
                  <a:prstClr val="black"/>
                </a:solidFill>
                <a:ea typeface="Dotum" panose="020B0600000101010101" pitchFamily="34" charset="-127"/>
                <a:cs typeface="Times New Roman" panose="02020603050405020304" pitchFamily="18" charset="0"/>
              </a:rPr>
              <a:t>Đối với phương trình chứa ẩn ở mẫu, điều kiện của ẩn </a:t>
            </a: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để tất cả các mẫu thức trong phương trình đều khác 0 gọi là điều kiện xác định của phương trình.</a:t>
            </a:r>
          </a:p>
        </p:txBody>
      </p:sp>
      <p:sp>
        <p:nvSpPr>
          <p:cNvPr id="8" name="Rectangle 7"/>
          <p:cNvSpPr/>
          <p:nvPr/>
        </p:nvSpPr>
        <p:spPr>
          <a:xfrm>
            <a:off x="1380582" y="6738997"/>
            <a:ext cx="1573947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60000"/>
              </a:lnSpc>
            </a:pPr>
            <a:r>
              <a:rPr lang="vi-VN" sz="4000" b="1" i="1">
                <a:solidFill>
                  <a:schemeClr val="tx2"/>
                </a:solidFill>
                <a:ea typeface="Arial" panose="020B0604020202020204" pitchFamily="34" charset="0"/>
                <a:cs typeface="Arial" panose="020B0604020202020204" pitchFamily="34" charset="0"/>
              </a:rPr>
              <a:t>Nhận xét: </a:t>
            </a:r>
            <a:r>
              <a:rPr lang="vi-VN" sz="4000" i="1">
                <a:solidFill>
                  <a:schemeClr val="tx2"/>
                </a:solidFill>
                <a:ea typeface="Arial" panose="020B0604020202020204" pitchFamily="34" charset="0"/>
                <a:cs typeface="Arial" panose="020B0604020202020204" pitchFamily="34" charset="0"/>
              </a:rPr>
              <a:t>Những giá trị của ẩn không thỏa mãn điều kiện xác định thì không thể là nghiệm của phương trình.</a:t>
            </a:r>
            <a:endParaRPr lang="en-US" sz="4000" i="1">
              <a:solidFill>
                <a:schemeClr val="tx2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65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331198" y="32385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3"/>
          <p:cNvSpPr/>
          <p:nvPr/>
        </p:nvSpPr>
        <p:spPr>
          <a:xfrm>
            <a:off x="9067800" y="32385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7"/>
          <p:cNvGrpSpPr/>
          <p:nvPr/>
        </p:nvGrpSpPr>
        <p:grpSpPr>
          <a:xfrm>
            <a:off x="609600" y="495300"/>
            <a:ext cx="17068800" cy="9220200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55823">
            <a:off x="16228338" y="7549283"/>
            <a:ext cx="1462859" cy="179187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143896" y="893810"/>
            <a:ext cx="13621230" cy="1115690"/>
            <a:chOff x="533401" y="596537"/>
            <a:chExt cx="13621230" cy="1115690"/>
          </a:xfrm>
        </p:grpSpPr>
        <p:sp>
          <p:nvSpPr>
            <p:cNvPr id="19" name="Rounded Rectangle 18"/>
            <p:cNvSpPr/>
            <p:nvPr/>
          </p:nvSpPr>
          <p:spPr>
            <a:xfrm>
              <a:off x="533401" y="753021"/>
              <a:ext cx="2209799" cy="917890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800" b="1">
                  <a:latin typeface="Arial" panose="020B0604020202020204" pitchFamily="34" charset="0"/>
                  <a:cs typeface="Arial" panose="020B0604020202020204" pitchFamily="34" charset="0"/>
                </a:rPr>
                <a:t>Ví dụ 3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05503" y="596537"/>
              <a:ext cx="13449128" cy="11156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75000"/>
                </a:lnSpc>
              </a:pPr>
              <a:r>
                <a:rPr lang="en-US" sz="3800">
                  <a:cs typeface="Arial" panose="020B0604020202020204" pitchFamily="34" charset="0"/>
                </a:rPr>
                <a:t>		    </a:t>
              </a:r>
              <a:r>
                <a:rPr lang="vi-VN" sz="3800">
                  <a:cs typeface="Arial" panose="020B0604020202020204" pitchFamily="34" charset="0"/>
                </a:rPr>
                <a:t>Tìm điều kiện xác định của mỗi phương trình sau: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383867" y="3550761"/>
            <a:ext cx="1729855" cy="1238319"/>
            <a:chOff x="981393" y="777308"/>
            <a:chExt cx="1858639" cy="1275995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222092" y="976785"/>
              <a:ext cx="141979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612096" y="2190187"/>
                <a:ext cx="11153030" cy="12007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+3</m:t>
                          </m:r>
                        </m:den>
                      </m:f>
                      <m:r>
                        <a:rPr lang="en-US" sz="3800" b="0" i="1" smtClean="0">
                          <a:latin typeface="Cambria Math" panose="02040503050406030204" pitchFamily="18" charset="0"/>
                        </a:rPr>
                        <m:t>=1;                              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+5</m:t>
                          </m:r>
                        </m:den>
                      </m:f>
                      <m:r>
                        <a:rPr lang="en-US" sz="3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4−</m:t>
                          </m:r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3800" b="0" i="1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380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2096" y="2190187"/>
                <a:ext cx="11153030" cy="12007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2143896" y="5316401"/>
                <a:ext cx="14271014" cy="8938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defTabSz="1828800">
                  <a:lnSpc>
                    <a:spcPct val="150000"/>
                  </a:lnSpc>
                  <a:buClr>
                    <a:srgbClr val="2D1549"/>
                  </a:buClr>
                  <a:buSzPts val="1100"/>
                  <a:defRPr/>
                </a:pPr>
                <a14:m>
                  <m:oMath xmlns:m="http://schemas.openxmlformats.org/officeDocument/2006/math">
                    <m:r>
                      <a:rPr lang="en-US" sz="380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3800" i="1" smtClean="0">
                        <a:latin typeface="Cambria Math" panose="02040503050406030204" pitchFamily="18" charset="0"/>
                      </a:rPr>
                      <m:t>) </m:t>
                    </m:r>
                    <m:r>
                      <m:rPr>
                        <m:nor/>
                      </m:rPr>
                      <a:rPr lang="en-US" sz="3800" kern="12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Đ</m:t>
                    </m:r>
                    <m:r>
                      <m:rPr>
                        <m:nor/>
                      </m:rPr>
                      <a:rPr lang="en-US" sz="3800" kern="12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i</m:t>
                    </m:r>
                    <m:r>
                      <m:rPr>
                        <m:nor/>
                      </m:rPr>
                      <a:rPr lang="en-US" sz="3800" kern="12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ề</m:t>
                    </m:r>
                    <m:r>
                      <m:rPr>
                        <m:nor/>
                      </m:rPr>
                      <a:rPr lang="en-US" sz="3800" kern="12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u</m:t>
                    </m:r>
                    <m:r>
                      <m:rPr>
                        <m:nor/>
                      </m:rPr>
                      <a:rPr lang="en-US" sz="3800" kern="12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800" kern="12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ki</m:t>
                    </m:r>
                    <m:r>
                      <m:rPr>
                        <m:nor/>
                      </m:rPr>
                      <a:rPr lang="en-US" sz="3800" kern="12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ệ</m:t>
                    </m:r>
                    <m:r>
                      <m:rPr>
                        <m:nor/>
                      </m:rPr>
                      <a:rPr lang="en-US" sz="3800" kern="12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n</m:t>
                    </m:r>
                    <m:r>
                      <m:rPr>
                        <m:nor/>
                      </m:rPr>
                      <a:rPr lang="en-US" sz="3800" kern="12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800" kern="12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sz="3800" kern="12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á</m:t>
                    </m:r>
                    <m:r>
                      <m:rPr>
                        <m:nor/>
                      </m:rPr>
                      <a:rPr lang="en-US" sz="3800" kern="12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c</m:t>
                    </m:r>
                    <m:r>
                      <m:rPr>
                        <m:nor/>
                      </m:rPr>
                      <a:rPr lang="en-US" sz="3800" kern="12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đị</m:t>
                    </m:r>
                    <m:r>
                      <m:rPr>
                        <m:nor/>
                      </m:rPr>
                      <a:rPr lang="en-US" sz="3800" kern="12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nh</m:t>
                    </m:r>
                    <m:r>
                      <m:rPr>
                        <m:nor/>
                      </m:rPr>
                      <a:rPr lang="en-US" sz="3800" kern="12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800" kern="12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c</m:t>
                    </m:r>
                    <m:r>
                      <m:rPr>
                        <m:nor/>
                      </m:rPr>
                      <a:rPr lang="en-US" sz="3800" kern="12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ủ</m:t>
                    </m:r>
                    <m:r>
                      <m:rPr>
                        <m:nor/>
                      </m:rPr>
                      <a:rPr lang="en-US" sz="3800" kern="12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a</m:t>
                    </m:r>
                    <m:r>
                      <m:rPr>
                        <m:nor/>
                      </m:rPr>
                      <a:rPr lang="en-US" sz="3800" kern="12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800" kern="12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ph</m:t>
                    </m:r>
                    <m:r>
                      <m:rPr>
                        <m:nor/>
                      </m:rPr>
                      <a:rPr lang="en-US" sz="3800" kern="12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ươ</m:t>
                    </m:r>
                    <m:r>
                      <m:rPr>
                        <m:nor/>
                      </m:rPr>
                      <a:rPr lang="en-US" sz="3800" kern="12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ng</m:t>
                    </m:r>
                    <m:r>
                      <m:rPr>
                        <m:nor/>
                      </m:rPr>
                      <a:rPr lang="en-US" sz="3800" kern="12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800" kern="12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tr</m:t>
                    </m:r>
                    <m:r>
                      <m:rPr>
                        <m:nor/>
                      </m:rPr>
                      <a:rPr lang="en-US" sz="3800" kern="12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ì</m:t>
                    </m:r>
                    <m:r>
                      <m:rPr>
                        <m:nor/>
                      </m:rPr>
                      <a:rPr lang="en-US" sz="3800" kern="12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nh</m:t>
                    </m:r>
                    <m:r>
                      <a:rPr lang="en-US" sz="38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800" kern="12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l</m:t>
                    </m:r>
                    <m:r>
                      <m:rPr>
                        <m:nor/>
                      </m:rPr>
                      <a:rPr lang="en-US" sz="3800" kern="12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à</m:t>
                    </m:r>
                    <m:r>
                      <a:rPr lang="en-US" sz="38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vi-VN" sz="38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+3</m:t>
                    </m:r>
                    <m:r>
                      <a:rPr lang="vi-VN" sz="38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≠0</m:t>
                    </m:r>
                  </m:oMath>
                </a14:m>
                <a:r>
                  <a:rPr lang="vi-VN" sz="38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vi-VN" sz="38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≠−3</m:t>
                    </m:r>
                  </m:oMath>
                </a14:m>
                <a:r>
                  <a:rPr lang="vi-VN" sz="38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38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896" y="5316401"/>
                <a:ext cx="14271014" cy="893899"/>
              </a:xfrm>
              <a:prstGeom prst="rect">
                <a:avLst/>
              </a:prstGeom>
              <a:blipFill>
                <a:blip r:embed="rId6"/>
                <a:stretch>
                  <a:fillRect b="-26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2143896" y="6417405"/>
                <a:ext cx="13766373" cy="30694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1828800">
                  <a:lnSpc>
                    <a:spcPct val="135000"/>
                  </a:lnSpc>
                  <a:buClr>
                    <a:srgbClr val="2D1549"/>
                  </a:buClr>
                  <a:buSzPts val="1100"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380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b="0" i="0" kern="120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en-US" sz="3800" b="0" i="0" kern="120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b="0" i="0" kern="120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800" b="0" i="0" kern="120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ó </m:t>
                      </m:r>
                      <m:r>
                        <a:rPr lang="en-US" sz="3800" b="0" i="0" kern="120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+5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≠0</m:t>
                      </m:r>
                      <m:r>
                        <m:rPr>
                          <m:nor/>
                        </m:rPr>
                        <a:rPr lang="en-US" sz="3800" b="0" i="0" smtClean="0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b="0" i="0" kern="120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khi</m:t>
                      </m:r>
                      <m:r>
                        <m:rPr>
                          <m:nor/>
                        </m:rPr>
                        <a:rPr lang="en-US" sz="3800" b="0" i="0" kern="120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≠</m:t>
                      </m:r>
                      <m:f>
                        <m:fPr>
                          <m:ctrlPr>
                            <a:rPr lang="vi-VN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b="0" i="1" smtClean="0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3800" b="0" i="1" smtClean="0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3800" b="0" i="0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à 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4−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≠0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khi</m:t>
                      </m:r>
                      <m:r>
                        <a:rPr lang="en-US" sz="3800" b="0" i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≠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4</m:t>
                      </m:r>
                    </m:oMath>
                  </m:oMathPara>
                </a14:m>
                <a:endParaRPr lang="en-US" sz="3800" b="0" i="0"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defTabSz="1828800">
                  <a:lnSpc>
                    <a:spcPct val="135000"/>
                  </a:lnSpc>
                  <a:buClr>
                    <a:srgbClr val="2D1549"/>
                  </a:buClr>
                  <a:buSzPts val="1100"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đ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ề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ki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đị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a:rPr lang="en-US" sz="38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à</m:t>
                      </m:r>
                      <m:r>
                        <a:rPr lang="en-US" sz="38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≠</m:t>
                      </m:r>
                      <m:f>
                        <m:fPr>
                          <m:ctrlPr>
                            <a:rPr lang="vi-VN" sz="3800" i="1" smtClean="0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b="0" i="1" smtClean="0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3800" b="0" i="1" smtClean="0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3800" b="0" i="0" smtClean="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à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≠</m:t>
                      </m:r>
                      <m:r>
                        <a:rPr lang="en-US" sz="3800" b="0" i="0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4.</m:t>
                      </m:r>
                    </m:oMath>
                  </m:oMathPara>
                </a14:m>
                <a:endParaRPr lang="en-US" sz="38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896" y="6417405"/>
                <a:ext cx="13766373" cy="306949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188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DFF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78798" y="9765302"/>
            <a:ext cx="18797996" cy="9398998"/>
            <a:chOff x="-228600" y="7810500"/>
            <a:chExt cx="18797996" cy="9398998"/>
          </a:xfrm>
          <a:solidFill>
            <a:srgbClr val="FFF4D4"/>
          </a:solidFill>
        </p:grpSpPr>
        <p:sp>
          <p:nvSpPr>
            <p:cNvPr id="2" name="Freeform 2"/>
            <p:cNvSpPr/>
            <p:nvPr/>
          </p:nvSpPr>
          <p:spPr>
            <a:xfrm>
              <a:off x="-228600" y="7810500"/>
              <a:ext cx="9398998" cy="9398998"/>
            </a:xfrm>
            <a:custGeom>
              <a:avLst/>
              <a:gdLst/>
              <a:ahLst/>
              <a:cxnLst/>
              <a:rect l="l" t="t" r="r" b="b"/>
              <a:pathLst>
                <a:path w="9398998" h="9398998">
                  <a:moveTo>
                    <a:pt x="0" y="0"/>
                  </a:moveTo>
                  <a:lnTo>
                    <a:pt x="9398998" y="0"/>
                  </a:lnTo>
                  <a:lnTo>
                    <a:pt x="9398998" y="9398998"/>
                  </a:lnTo>
                  <a:lnTo>
                    <a:pt x="0" y="9398998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/>
            <p:cNvSpPr/>
            <p:nvPr/>
          </p:nvSpPr>
          <p:spPr>
            <a:xfrm>
              <a:off x="9170398" y="7810500"/>
              <a:ext cx="9398998" cy="9398998"/>
            </a:xfrm>
            <a:custGeom>
              <a:avLst/>
              <a:gdLst/>
              <a:ahLst/>
              <a:cxnLst/>
              <a:rect l="l" t="t" r="r" b="b"/>
              <a:pathLst>
                <a:path w="9398998" h="9398998">
                  <a:moveTo>
                    <a:pt x="0" y="0"/>
                  </a:moveTo>
                  <a:lnTo>
                    <a:pt x="9398998" y="0"/>
                  </a:lnTo>
                  <a:lnTo>
                    <a:pt x="9398998" y="9398998"/>
                  </a:lnTo>
                  <a:lnTo>
                    <a:pt x="0" y="9398998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86901" y="190500"/>
            <a:ext cx="17147180" cy="2358300"/>
            <a:chOff x="381000" y="263976"/>
            <a:chExt cx="17147180" cy="2358300"/>
          </a:xfrm>
        </p:grpSpPr>
        <p:sp>
          <p:nvSpPr>
            <p:cNvPr id="13" name="Rounded Rectangle 12"/>
            <p:cNvSpPr/>
            <p:nvPr/>
          </p:nvSpPr>
          <p:spPr>
            <a:xfrm>
              <a:off x="381000" y="843592"/>
              <a:ext cx="4114800" cy="137160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4500" b="1" i="0" u="none" strike="noStrike" kern="1200" cap="none" spc="0" normalizeH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hành </a:t>
              </a:r>
              <a:r>
                <a:rPr kumimoji="0" lang="en-US" sz="4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775699" y="263976"/>
              <a:ext cx="11092708" cy="11156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75000"/>
                </a:lnSpc>
              </a:pPr>
              <a:r>
                <a:rPr lang="vi-VN" sz="3800">
                  <a:cs typeface="Arial" panose="020B0604020202020204" pitchFamily="34" charset="0"/>
                </a:rPr>
                <a:t>Tìm điều kiện xác định của mỗi phương trình sau: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4802780" y="1409700"/>
                  <a:ext cx="12725400" cy="12125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3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8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3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800" b="0" i="1" smtClean="0">
                                <a:latin typeface="Cambria Math" panose="02040503050406030204" pitchFamily="18" charset="0"/>
                              </a:rPr>
                              <m:t>+7</m:t>
                            </m:r>
                          </m:den>
                        </m:f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vi-VN" sz="38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3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14</m:t>
                            </m:r>
                          </m:num>
                          <m:den>
                            <m:r>
                              <a:rPr lang="vi-VN" sz="3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vi-VN" sz="38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−5</m:t>
                            </m:r>
                          </m:den>
                        </m:f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;                            </m:t>
                        </m:r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3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3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8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den>
                        </m:f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3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800" b="0" i="1" smtClean="0">
                                <a:latin typeface="Cambria Math" panose="02040503050406030204" pitchFamily="18" charset="0"/>
                              </a:rPr>
                              <m:t>+2</m:t>
                            </m:r>
                          </m:den>
                        </m:f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lang="en-US" sz="380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2780" y="1409700"/>
                  <a:ext cx="12725400" cy="1212576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219200" y="4740741"/>
                <a:ext cx="15543304" cy="1846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en-US" sz="380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3800" i="1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vi-VN" sz="38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Điều kiện xác định</a:t>
                </a:r>
                <a:r>
                  <a:rPr lang="en-US" sz="38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của phương trình là</a:t>
                </a:r>
                <a:r>
                  <a:rPr lang="vi-VN" sz="38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vi-VN" sz="38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+7≠0</m:t>
                    </m:r>
                  </m:oMath>
                </a14:m>
                <a:r>
                  <a:rPr lang="vi-VN" sz="38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−5≠0</m:t>
                    </m:r>
                    <m:r>
                      <a:rPr lang="en-US" sz="3800" b="0" i="0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8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h</a:t>
                </a:r>
                <a:r>
                  <a:rPr lang="vi-VN" sz="38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ay </a:t>
                </a:r>
                <a14:m>
                  <m:oMath xmlns:m="http://schemas.openxmlformats.org/officeDocument/2006/math">
                    <m:r>
                      <a:rPr lang="vi-VN" sz="38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≠−7</m:t>
                    </m:r>
                  </m:oMath>
                </a14:m>
                <a:r>
                  <a:rPr lang="vi-VN" sz="38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≠5</m:t>
                    </m:r>
                  </m:oMath>
                </a14:m>
                <a:r>
                  <a:rPr lang="en-US" sz="38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4740741"/>
                <a:ext cx="15543304" cy="1846659"/>
              </a:xfrm>
              <a:prstGeom prst="rect">
                <a:avLst/>
              </a:prstGeom>
              <a:blipFill>
                <a:blip r:embed="rId3"/>
                <a:stretch>
                  <a:fillRect r="-1294" b="-6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/>
          <p:cNvGrpSpPr/>
          <p:nvPr/>
        </p:nvGrpSpPr>
        <p:grpSpPr>
          <a:xfrm>
            <a:off x="1224048" y="3082200"/>
            <a:ext cx="1729855" cy="1238319"/>
            <a:chOff x="981393" y="777308"/>
            <a:chExt cx="1858639" cy="127599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222092" y="976785"/>
              <a:ext cx="141979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1191126" y="6896702"/>
                <a:ext cx="16002000" cy="27386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380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3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Đ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ề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ki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đị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800" i="1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3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800" i="1">
                          <a:latin typeface="Cambria Math" panose="02040503050406030204" pitchFamily="18" charset="0"/>
                        </a:rPr>
                        <m:t>−2≠0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à 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+2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≠0</m:t>
                      </m:r>
                      <m:r>
                        <a:rPr lang="en-US" sz="3800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ay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3800" b="0" i="1">
                  <a:latin typeface="Cambria Math" panose="02040503050406030204" pitchFamily="18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3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≠</m:t>
                      </m:r>
                      <m:f>
                        <m:fPr>
                          <m:ctrlPr>
                            <a:rPr lang="vi-VN" sz="3800" i="1" smtClean="0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b="0" i="1" smtClean="0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800" b="0" i="1" smtClean="0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m:rPr>
                          <m:nor/>
                        </m:rPr>
                        <a:rPr lang="en-US" sz="3800" b="0" i="0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à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≠−2</m:t>
                      </m:r>
                      <m:r>
                        <a:rPr lang="en-US" sz="3800" b="0" i="0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. </m:t>
                      </m:r>
                    </m:oMath>
                  </m:oMathPara>
                </a14:m>
                <a:endParaRPr lang="en-US" sz="38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126" y="6896702"/>
                <a:ext cx="16002000" cy="27386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11600" y="8379296"/>
            <a:ext cx="1302886" cy="187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7"/>
          <p:cNvGrpSpPr/>
          <p:nvPr/>
        </p:nvGrpSpPr>
        <p:grpSpPr>
          <a:xfrm>
            <a:off x="260684" y="222584"/>
            <a:ext cx="17771490" cy="9797716"/>
            <a:chOff x="0" y="0"/>
            <a:chExt cx="4521135" cy="2620190"/>
          </a:xfrm>
        </p:grpSpPr>
        <p:sp>
          <p:nvSpPr>
            <p:cNvPr id="17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62000" y="38100"/>
            <a:ext cx="10298205" cy="1667380"/>
            <a:chOff x="457200" y="-82216"/>
            <a:chExt cx="10298205" cy="1667380"/>
          </a:xfrm>
        </p:grpSpPr>
        <p:sp>
          <p:nvSpPr>
            <p:cNvPr id="24" name="Rectangle 23"/>
            <p:cNvSpPr/>
            <p:nvPr/>
          </p:nvSpPr>
          <p:spPr>
            <a:xfrm>
              <a:off x="457200" y="416643"/>
              <a:ext cx="2895600" cy="8611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vi-VN" sz="3800" b="1">
                  <a:solidFill>
                    <a:srgbClr val="C00000"/>
                  </a:solidFill>
                  <a:cs typeface="Arial" panose="020B0604020202020204" pitchFamily="34" charset="0"/>
                </a:rPr>
                <a:t>HĐKP</a:t>
              </a:r>
              <a:r>
                <a:rPr lang="en-US" sz="38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endParaRPr lang="vi-VN" sz="3800"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2971800" y="-82216"/>
                  <a:ext cx="7783605" cy="166738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3600" smtClea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Cho</m:t>
                        </m:r>
                        <m:r>
                          <m:rPr>
                            <m:nor/>
                          </m:rPr>
                          <a:rPr lang="en-US" sz="3600" smtClea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600" smtClea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ph</m:t>
                        </m:r>
                        <m:r>
                          <m:rPr>
                            <m:nor/>
                          </m:rPr>
                          <a:rPr lang="en-US" sz="3600" smtClea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ươ</m:t>
                        </m:r>
                        <m:r>
                          <m:rPr>
                            <m:nor/>
                          </m:rPr>
                          <a:rPr lang="en-US" sz="3600" smtClea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3600" smtClea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600" smtClea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tr</m:t>
                        </m:r>
                        <m:r>
                          <m:rPr>
                            <m:nor/>
                          </m:rPr>
                          <a:rPr lang="en-US" sz="3600" smtClea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ì</m:t>
                        </m:r>
                        <m:r>
                          <m:rPr>
                            <m:nor/>
                          </m:rPr>
                          <a:rPr lang="en-US" sz="3600" smtClea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nh</m:t>
                        </m:r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f>
                          <m:fPr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−2</m:t>
                            </m:r>
                          </m:den>
                        </m:f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+1</m:t>
                            </m:r>
                          </m:den>
                        </m:f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+1.</m:t>
                        </m:r>
                      </m:oMath>
                    </m:oMathPara>
                  </a14:m>
                  <a:endParaRPr lang="vi-VN" sz="3600">
                    <a:solidFill>
                      <a:prstClr val="black"/>
                    </a:solidFill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71800" y="-82216"/>
                  <a:ext cx="7783605" cy="166738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TextBox 5"/>
          <p:cNvSpPr txBox="1"/>
          <p:nvPr/>
        </p:nvSpPr>
        <p:spPr>
          <a:xfrm>
            <a:off x="762000" y="1774658"/>
            <a:ext cx="10744200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a) Tìm điều kiện xác định của phương trình đã cho.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9601200" y="3924300"/>
                <a:ext cx="8112201" cy="3416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36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Hãy giải thích cách thực hiện mỗi phép biến đổi trên.</a:t>
                </a:r>
              </a:p>
              <a:p>
                <a:pPr lvl="0" algn="just">
                  <a:lnSpc>
                    <a:spcPct val="150000"/>
                  </a:lnSpc>
                </a:pPr>
                <a:r>
                  <a:rPr lang="en-US" sz="36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=−4</m:t>
                    </m:r>
                  </m:oMath>
                </a14:m>
                <a:r>
                  <a:rPr lang="en-US" sz="36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có là nghiệm của phương trình đã cho không?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1200" y="3924300"/>
                <a:ext cx="8112201" cy="3416320"/>
              </a:xfrm>
              <a:prstGeom prst="rect">
                <a:avLst/>
              </a:prstGeom>
              <a:blipFill>
                <a:blip r:embed="rId6"/>
                <a:stretch>
                  <a:fillRect l="-2254" r="-2254"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>
            <a:off x="9220200" y="3261899"/>
            <a:ext cx="0" cy="67410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731976" y="2705100"/>
                <a:ext cx="8243671" cy="71506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36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Xét các phép biến đổi như sau:</a:t>
                </a:r>
              </a:p>
              <a:p>
                <a:pPr lvl="0">
                  <a:lnSpc>
                    <a:spcPct val="13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−2</m:t>
                          </m:r>
                        </m:den>
                      </m:f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+1</m:t>
                          </m:r>
                        </m:den>
                      </m:f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+1</m:t>
                      </m:r>
                    </m:oMath>
                  </m:oMathPara>
                </a14:m>
                <a:endParaRPr lang="en-US" sz="36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lvl="0">
                  <a:lnSpc>
                    <a:spcPct val="135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                     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−2</m:t>
                          </m:r>
                        </m:den>
                      </m:f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+2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sz="36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   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+1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−2</m:t>
                              </m:r>
                            </m:e>
                          </m:d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+2</m:t>
                              </m:r>
                            </m:e>
                          </m:d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−2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−2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vi-VN" sz="36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3600">
                    <a:solidFill>
                      <a:prstClr val="black"/>
                    </a:solidFill>
                    <a:cs typeface="Arial" panose="020B0604020202020204" pitchFamily="34" charset="0"/>
                  </a:rPr>
                  <a:t>		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−4</m:t>
                    </m:r>
                  </m:oMath>
                </a14:m>
                <a:endParaRPr lang="en-US" sz="36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3600">
                    <a:solidFill>
                      <a:prstClr val="black"/>
                    </a:solidFill>
                    <a:cs typeface="Arial" panose="020B0604020202020204" pitchFamily="34" charset="0"/>
                  </a:rPr>
                  <a:t>			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=−4</m:t>
                    </m:r>
                  </m:oMath>
                </a14:m>
                <a:endParaRPr lang="en-US" sz="36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976" y="2705100"/>
                <a:ext cx="8243671" cy="7150675"/>
              </a:xfrm>
              <a:prstGeom prst="rect">
                <a:avLst/>
              </a:prstGeom>
              <a:blipFill>
                <a:blip r:embed="rId7"/>
                <a:stretch>
                  <a:fillRect l="-2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48786" y="8043651"/>
            <a:ext cx="1206435" cy="125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9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7"/>
          <p:cNvGrpSpPr/>
          <p:nvPr/>
        </p:nvGrpSpPr>
        <p:grpSpPr>
          <a:xfrm>
            <a:off x="260684" y="222584"/>
            <a:ext cx="17771490" cy="9797716"/>
            <a:chOff x="0" y="0"/>
            <a:chExt cx="4521135" cy="2620190"/>
          </a:xfrm>
        </p:grpSpPr>
        <p:sp>
          <p:nvSpPr>
            <p:cNvPr id="17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14400" y="647700"/>
            <a:ext cx="1648503" cy="1157084"/>
            <a:chOff x="981393" y="777308"/>
            <a:chExt cx="1858639" cy="127599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77948" y="992827"/>
              <a:ext cx="1419799" cy="729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124200" y="1030494"/>
                <a:ext cx="13888029" cy="86850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6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Điều kiện xác định: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−2≠0</m:t>
                    </m:r>
                  </m:oMath>
                </a14:m>
                <a:r>
                  <a:rPr lang="en-US" sz="36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+1≠0</m:t>
                    </m:r>
                  </m:oMath>
                </a14:m>
                <a:r>
                  <a:rPr lang="en-US" sz="36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≠2</m:t>
                    </m:r>
                  </m:oMath>
                </a14:m>
                <a:r>
                  <a:rPr lang="en-US" sz="36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≠−1</m:t>
                    </m:r>
                  </m:oMath>
                </a14:m>
                <a:endParaRPr lang="en-US" sz="36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6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điều kiện xác định của phương trình là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≠2</m:t>
                    </m:r>
                  </m:oMath>
                </a14:m>
                <a:r>
                  <a:rPr lang="en-US" sz="36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≠−1</m:t>
                    </m:r>
                  </m:oMath>
                </a14:m>
                <a:endParaRPr lang="en-US" sz="36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den>
                      </m:f>
                      <m:r>
                        <a:rPr lang="en-US" sz="36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  <m:r>
                        <a:rPr lang="en-US" sz="36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</m:t>
                      </m:r>
                    </m:oMath>
                  </m:oMathPara>
                </a14:m>
                <a:endParaRPr lang="en-US" sz="36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Quy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đồ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ế 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ả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ớ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ẫ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ứ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chung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36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: </m:t>
                      </m:r>
                    </m:oMath>
                  </m:oMathPara>
                </a14:m>
                <a:endParaRPr lang="en-US" sz="3600" b="0" i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den>
                      </m:f>
                      <m:r>
                        <a:rPr lang="en-US" sz="36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num>
                        <m:den>
                          <m:r>
                            <a:rPr lang="en-US" sz="3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sz="36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6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 đồng cả hai vế với mẫu thức chung là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d>
                      <m:dPr>
                        <m:ctrlPr>
                          <a:rPr lang="en-US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en-US" sz="36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 </m:t>
                    </m:r>
                  </m:oMath>
                </a14:m>
                <a:endParaRPr lang="en-US" sz="3600" b="0" i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  <m:d>
                            <m:d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r>
                        <a:rPr lang="en-US" sz="36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  <m:d>
                            <m:d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6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1030494"/>
                <a:ext cx="13888029" cy="8685006"/>
              </a:xfrm>
              <a:prstGeom prst="rect">
                <a:avLst/>
              </a:prstGeom>
              <a:blipFill>
                <a:blip r:embed="rId5"/>
                <a:stretch>
                  <a:fillRect l="-13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116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7"/>
          <p:cNvGrpSpPr/>
          <p:nvPr/>
        </p:nvGrpSpPr>
        <p:grpSpPr>
          <a:xfrm>
            <a:off x="260684" y="222584"/>
            <a:ext cx="17771490" cy="9797716"/>
            <a:chOff x="0" y="0"/>
            <a:chExt cx="4521135" cy="2620190"/>
          </a:xfrm>
        </p:grpSpPr>
        <p:sp>
          <p:nvSpPr>
            <p:cNvPr id="17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14400" y="647700"/>
            <a:ext cx="1648503" cy="1157084"/>
            <a:chOff x="981393" y="777308"/>
            <a:chExt cx="1858639" cy="127599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77948" y="992827"/>
              <a:ext cx="1419799" cy="729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180771" y="1181100"/>
                <a:ext cx="13888029" cy="84080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36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 phân thức bằng nhau có cung mẫu thức thì tử bằng nhau:</a:t>
                </a:r>
              </a:p>
              <a:p>
                <a:pPr lvl="0" algn="ctr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−4</m:t>
                      </m:r>
                    </m:oMath>
                  </m:oMathPara>
                </a14:m>
                <a:endParaRPr lang="en-US" sz="36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36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Giải phương trình ta được: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=−4</m:t>
                    </m:r>
                  </m:oMath>
                </a14:m>
                <a:endParaRPr lang="en-US" sz="36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36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Thay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=−4</m:t>
                    </m:r>
                  </m:oMath>
                </a14:m>
                <a:r>
                  <a:rPr lang="en-US" sz="36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vào phương trình, ta được:</a:t>
                </a:r>
              </a:p>
              <a:p>
                <a:pPr lvl="0" algn="just">
                  <a:lnSpc>
                    <a:spcPct val="13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−4</m:t>
                              </m:r>
                            </m:e>
                          </m:d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den>
                      </m:f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−4</m:t>
                              </m:r>
                            </m:e>
                          </m:d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</m:t>
                      </m:r>
                    </m:oMath>
                  </m:oMathPara>
                </a14:m>
                <a:endParaRPr lang="en-US" sz="36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3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−6</m:t>
                          </m:r>
                        </m:den>
                      </m:f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−3</m:t>
                          </m:r>
                        </m:den>
                      </m:f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</m:t>
                      </m:r>
                    </m:oMath>
                  </m:oMathPara>
                </a14:m>
                <a:endParaRPr lang="en-US" sz="36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3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                              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lu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đú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ớ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a:rPr lang="en-US" sz="3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=−4</m:t>
                      </m:r>
                      <m:r>
                        <a:rPr lang="en-US" sz="36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6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36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=−4</m:t>
                    </m:r>
                  </m:oMath>
                </a14:m>
                <a:r>
                  <a:rPr lang="en-US" sz="36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nghiệm của phương trình đã cho.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0771" y="1181100"/>
                <a:ext cx="13888029" cy="8408007"/>
              </a:xfrm>
              <a:prstGeom prst="rect">
                <a:avLst/>
              </a:prstGeom>
              <a:blipFill>
                <a:blip r:embed="rId5"/>
                <a:stretch>
                  <a:fillRect l="-1361" b="-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36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52505" y="-3482341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554144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7"/>
          <p:cNvGrpSpPr/>
          <p:nvPr/>
        </p:nvGrpSpPr>
        <p:grpSpPr>
          <a:xfrm>
            <a:off x="609600" y="707858"/>
            <a:ext cx="16992600" cy="8763000"/>
            <a:chOff x="0" y="0"/>
            <a:chExt cx="4521135" cy="2620190"/>
          </a:xfrm>
        </p:grpSpPr>
        <p:sp>
          <p:nvSpPr>
            <p:cNvPr id="14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3096511" y="1386126"/>
            <a:ext cx="120949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5000" b="1">
                <a:solidFill>
                  <a:srgbClr val="C00000"/>
                </a:solidFill>
                <a:ea typeface="Malgun Gothic" panose="020B0503020000020004" pitchFamily="34" charset="-127"/>
                <a:cs typeface="Arial" panose="020B0604020202020204" pitchFamily="34" charset="0"/>
              </a:rPr>
              <a:t>Cách giải phương trình </a:t>
            </a:r>
            <a:r>
              <a:rPr lang="en-US" sz="5000" b="1">
                <a:solidFill>
                  <a:srgbClr val="C00000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chứa ẩn ở mẫu</a:t>
            </a:r>
            <a:endParaRPr lang="en-US" sz="5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621000" y="7353300"/>
            <a:ext cx="3120851" cy="310524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219200" y="2628900"/>
            <a:ext cx="15773400" cy="5505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 defTabSz="1828800">
              <a:lnSpc>
                <a:spcPct val="165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vi-VN" sz="3900" i="1" kern="0">
                <a:solidFill>
                  <a:schemeClr val="tx2"/>
                </a:solidFill>
                <a:latin typeface="Arial"/>
                <a:cs typeface="Arial"/>
                <a:sym typeface="Arial"/>
              </a:rPr>
              <a:t>Bước 1</a:t>
            </a:r>
            <a:r>
              <a:rPr lang="en-US" sz="3900" kern="0">
                <a:solidFill>
                  <a:schemeClr val="tx2"/>
                </a:solidFill>
                <a:latin typeface="Arial"/>
                <a:cs typeface="Arial"/>
                <a:sym typeface="Arial"/>
              </a:rPr>
              <a:t>.</a:t>
            </a:r>
            <a:r>
              <a:rPr lang="vi-VN" sz="3900" kern="0">
                <a:solidFill>
                  <a:schemeClr val="tx2"/>
                </a:solidFill>
                <a:latin typeface="Arial"/>
                <a:cs typeface="Arial"/>
                <a:sym typeface="Arial"/>
              </a:rPr>
              <a:t> </a:t>
            </a:r>
            <a:r>
              <a:rPr lang="vi-VN" sz="39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Tìm điều kiện xác định của phương trình.</a:t>
            </a:r>
            <a:endParaRPr lang="en-US" sz="3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685800" indent="-685800" algn="just" defTabSz="1828800">
              <a:lnSpc>
                <a:spcPct val="165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vi-VN" sz="3900" i="1" kern="0">
                <a:solidFill>
                  <a:schemeClr val="tx2"/>
                </a:solidFill>
                <a:latin typeface="Arial"/>
                <a:cs typeface="Arial"/>
                <a:sym typeface="Arial"/>
              </a:rPr>
              <a:t>Bước 2</a:t>
            </a:r>
            <a:r>
              <a:rPr lang="vi-VN" sz="3900" kern="0">
                <a:solidFill>
                  <a:schemeClr val="tx2"/>
                </a:solidFill>
                <a:latin typeface="Arial"/>
                <a:cs typeface="Arial"/>
                <a:sym typeface="Arial"/>
              </a:rPr>
              <a:t>. </a:t>
            </a:r>
            <a:r>
              <a:rPr lang="vi-VN" sz="39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Quy đồng mẫu thức hai vế của phương trình</a:t>
            </a:r>
            <a:r>
              <a:rPr lang="en-US" sz="39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</a:t>
            </a:r>
            <a:r>
              <a:rPr lang="vi-VN" sz="39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rồi khử mẫu.</a:t>
            </a:r>
            <a:endParaRPr lang="en-US" sz="3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685800" indent="-685800" algn="just" defTabSz="1828800">
              <a:lnSpc>
                <a:spcPct val="165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vi-VN" sz="3900" i="1" kern="0">
                <a:solidFill>
                  <a:schemeClr val="tx2"/>
                </a:solidFill>
                <a:latin typeface="Arial"/>
                <a:cs typeface="Arial"/>
                <a:sym typeface="Arial"/>
              </a:rPr>
              <a:t>Bước 3.</a:t>
            </a:r>
            <a:r>
              <a:rPr lang="vi-VN" sz="3900" kern="0">
                <a:solidFill>
                  <a:schemeClr val="tx2"/>
                </a:solidFill>
                <a:latin typeface="Arial"/>
                <a:cs typeface="Arial"/>
                <a:sym typeface="Arial"/>
              </a:rPr>
              <a:t> </a:t>
            </a:r>
            <a:r>
              <a:rPr lang="vi-VN" sz="39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Giải phương trình vừa </a:t>
            </a:r>
            <a:r>
              <a:rPr lang="en-US" sz="39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nhận</a:t>
            </a:r>
            <a:r>
              <a:rPr lang="vi-VN" sz="39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được.</a:t>
            </a:r>
            <a:endParaRPr lang="en-US" sz="3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685800" indent="-685800" algn="just" defTabSz="1828800">
              <a:lnSpc>
                <a:spcPct val="165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vi-VN" sz="3900" i="1" kern="0">
                <a:solidFill>
                  <a:schemeClr val="tx2"/>
                </a:solidFill>
                <a:latin typeface="Arial"/>
                <a:cs typeface="Arial"/>
                <a:sym typeface="Arial"/>
              </a:rPr>
              <a:t>Bước 4. </a:t>
            </a:r>
            <a:r>
              <a:rPr lang="en-US" sz="39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Xét mỗi </a:t>
            </a:r>
            <a:r>
              <a:rPr lang="vi-VN" sz="39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giá trị tìm được ở Bước 3, giá trị thỏa mãn </a:t>
            </a:r>
            <a:r>
              <a:rPr lang="en-US" sz="39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    </a:t>
            </a:r>
            <a:r>
              <a:rPr lang="vi-VN" sz="39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điều kiện xác định </a:t>
            </a:r>
            <a:r>
              <a:rPr lang="en-US" sz="39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thì đó</a:t>
            </a:r>
            <a:r>
              <a:rPr lang="vi-VN" sz="39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là các nghiệm của phương trình đã cho.</a:t>
            </a:r>
          </a:p>
        </p:txBody>
      </p:sp>
    </p:spTree>
    <p:extLst>
      <p:ext uri="{BB962C8B-B14F-4D97-AF65-F5344CB8AC3E}">
        <p14:creationId xmlns:p14="http://schemas.microsoft.com/office/powerpoint/2010/main" val="385832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664351" y="1866900"/>
            <a:ext cx="1643095" cy="1157084"/>
            <a:chOff x="981393" y="777308"/>
            <a:chExt cx="1858639" cy="127599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77948" y="992827"/>
              <a:ext cx="1419799" cy="678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1000" y="190500"/>
            <a:ext cx="11886051" cy="1370119"/>
            <a:chOff x="1490520" y="726475"/>
            <a:chExt cx="11886051" cy="1370119"/>
          </a:xfrm>
        </p:grpSpPr>
        <p:sp>
          <p:nvSpPr>
            <p:cNvPr id="19" name="Rounded Rectangle 18"/>
            <p:cNvSpPr/>
            <p:nvPr/>
          </p:nvSpPr>
          <p:spPr>
            <a:xfrm>
              <a:off x="1490520" y="1020770"/>
              <a:ext cx="2209799" cy="842165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Ví dụ 4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3928920" y="726475"/>
                  <a:ext cx="9447651" cy="137011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kumimoji="0" lang="en-US" sz="3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Gi</m:t>
                        </m:r>
                        <m:r>
                          <m:rPr>
                            <m:nor/>
                          </m:rPr>
                          <a:rPr kumimoji="0" lang="en-US" sz="3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ả</m:t>
                        </m:r>
                        <m:r>
                          <m:rPr>
                            <m:nor/>
                          </m:rPr>
                          <a:rPr kumimoji="0" lang="en-US" sz="3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i</m:t>
                        </m:r>
                        <m:r>
                          <m:rPr>
                            <m:nor/>
                          </m:rPr>
                          <a:rPr kumimoji="0" lang="en-US" sz="3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3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kumimoji="0" lang="en-US" sz="3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á</m:t>
                        </m:r>
                        <m:r>
                          <m:rPr>
                            <m:nor/>
                          </m:rPr>
                          <a:rPr kumimoji="0" lang="en-US" sz="3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kumimoji="0" lang="en-US" sz="3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3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ph</m:t>
                        </m:r>
                        <m:r>
                          <m:rPr>
                            <m:nor/>
                          </m:rPr>
                          <a:rPr kumimoji="0" lang="en-US" sz="3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ươ</m:t>
                        </m:r>
                        <m:r>
                          <m:rPr>
                            <m:nor/>
                          </m:rPr>
                          <a:rPr kumimoji="0" lang="en-US" sz="3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ng</m:t>
                        </m:r>
                        <m:r>
                          <m:rPr>
                            <m:nor/>
                          </m:rPr>
                          <a:rPr kumimoji="0" lang="en-US" sz="3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3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tr</m:t>
                        </m:r>
                        <m:r>
                          <m:rPr>
                            <m:nor/>
                          </m:rPr>
                          <a:rPr kumimoji="0" lang="en-US" sz="3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ì</m:t>
                        </m:r>
                        <m:r>
                          <m:rPr>
                            <m:nor/>
                          </m:rPr>
                          <a:rPr kumimoji="0" lang="en-US" sz="3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nh</m:t>
                        </m:r>
                        <m:r>
                          <a:rPr kumimoji="0" lang="en-US" sz="3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:        </m:t>
                        </m:r>
                        <m:r>
                          <a:rPr kumimoji="0" lang="en-US" sz="3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kumimoji="0" lang="en-US" sz="3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) </m:t>
                        </m:r>
                        <m:f>
                          <m:fPr>
                            <m:ctrlPr>
                              <a:rPr kumimoji="0" lang="en-US" sz="3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3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kumimoji="0" lang="en-US" sz="3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+3</m:t>
                            </m:r>
                          </m:num>
                          <m:den>
                            <m:r>
                              <a:rPr kumimoji="0" lang="en-US" sz="3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kumimoji="0" lang="en-US" sz="3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−3</m:t>
                            </m:r>
                          </m:den>
                        </m:f>
                        <m:r>
                          <a:rPr kumimoji="0" lang="en-US" sz="3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kumimoji="0" lang="en-US" sz="3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3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kumimoji="0" lang="en-US" sz="3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−2</m:t>
                            </m:r>
                          </m:num>
                          <m:den>
                            <m:r>
                              <a:rPr kumimoji="0" lang="en-US" sz="3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den>
                        </m:f>
                        <m:r>
                          <a:rPr kumimoji="0" lang="en-US" sz="3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=2</m:t>
                        </m:r>
                      </m:oMath>
                    </m:oMathPara>
                  </a14:m>
                  <a:endParaRPr kumimoji="0" lang="vi-VN" sz="3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8920" y="726475"/>
                  <a:ext cx="9447651" cy="137011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685800" y="2837756"/>
                <a:ext cx="17526000" cy="73736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3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+3</m:t>
                          </m:r>
                        </m:num>
                        <m:den>
                          <m:r>
                            <a:rPr kumimoji="0" lang="en-US" sz="3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3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−3</m:t>
                          </m:r>
                        </m:den>
                      </m:f>
                      <m:r>
                        <a:rPr kumimoji="0" lang="en-US" sz="3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+</m:t>
                      </m:r>
                      <m:f>
                        <m:fPr>
                          <m:ctrlPr>
                            <a:rPr kumimoji="0" lang="en-US" sz="3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3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−2</m:t>
                          </m:r>
                        </m:num>
                        <m:den>
                          <m:r>
                            <a:rPr kumimoji="0" lang="en-US" sz="3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𝑥</m:t>
                          </m:r>
                        </m:den>
                      </m:f>
                      <m:r>
                        <a:rPr kumimoji="0" lang="en-US" sz="3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=2</m:t>
                      </m:r>
                    </m:oMath>
                  </m:oMathPara>
                </a14:m>
                <a:endParaRPr kumimoji="0" lang="en-US" sz="3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                                      </m:t>
                      </m:r>
                      <m:f>
                        <m:fPr>
                          <m:ctrlPr>
                            <a:rPr kumimoji="0" lang="en-US" sz="3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0" lang="en-US" sz="3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3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kumimoji="0" lang="en-US" sz="3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+3</m:t>
                              </m:r>
                            </m:e>
                          </m:d>
                          <m:r>
                            <a:rPr kumimoji="0" lang="en-US" sz="3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kumimoji="0" lang="en-US" sz="3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𝑥</m:t>
                          </m:r>
                          <m:d>
                            <m:dPr>
                              <m:ctrlPr>
                                <a:rPr kumimoji="0" lang="en-US" sz="3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3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kumimoji="0" lang="en-US" sz="3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−3</m:t>
                              </m:r>
                            </m:e>
                          </m:d>
                        </m:den>
                      </m:f>
                      <m:r>
                        <a:rPr kumimoji="0" lang="en-US" sz="3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+</m:t>
                      </m:r>
                      <m:f>
                        <m:fPr>
                          <m:ctrlPr>
                            <a:rPr kumimoji="0" lang="en-US" sz="3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0" lang="en-US" sz="3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3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kumimoji="0" lang="en-US" sz="3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kumimoji="0" lang="en-US" sz="3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2</m:t>
                              </m:r>
                            </m:e>
                          </m:d>
                          <m:d>
                            <m:dPr>
                              <m:ctrlPr>
                                <a:rPr kumimoji="0" lang="en-US" sz="3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3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kumimoji="0" lang="en-US" sz="3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−3</m:t>
                              </m:r>
                            </m:e>
                          </m:d>
                        </m:num>
                        <m:den>
                          <m:r>
                            <a:rPr kumimoji="0" lang="en-US" sz="3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𝑥</m:t>
                          </m:r>
                          <m:d>
                            <m:dPr>
                              <m:ctrlPr>
                                <a:rPr kumimoji="0" lang="en-US" sz="3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3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kumimoji="0" lang="en-US" sz="3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−3</m:t>
                              </m:r>
                            </m:e>
                          </m:d>
                        </m:den>
                      </m:f>
                      <m:r>
                        <a:rPr kumimoji="0" lang="en-US" sz="3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3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kumimoji="0" lang="en-US" sz="3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𝑥</m:t>
                          </m:r>
                          <m:d>
                            <m:dPr>
                              <m:ctrlPr>
                                <a:rPr kumimoji="0" lang="en-US" sz="3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3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kumimoji="0" lang="en-US" sz="3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−3</m:t>
                              </m:r>
                            </m:e>
                          </m:d>
                        </m:num>
                        <m:den>
                          <m:r>
                            <a:rPr kumimoji="0" lang="en-US" sz="3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𝑥</m:t>
                          </m:r>
                          <m:d>
                            <m:dPr>
                              <m:ctrlPr>
                                <a:rPr kumimoji="0" lang="en-US" sz="3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3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kumimoji="0" lang="en-US" sz="3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−3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kumimoji="0" lang="en-US" sz="3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                                      </m:t>
                      </m:r>
                      <m:d>
                        <m:dPr>
                          <m:ctrlPr>
                            <a:rPr kumimoji="0" lang="en-US" sz="3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3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3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+3</m:t>
                          </m:r>
                        </m:e>
                      </m:d>
                      <m:r>
                        <a:rPr kumimoji="0" lang="en-US" sz="3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𝑥</m:t>
                      </m:r>
                      <m:r>
                        <a:rPr kumimoji="0" lang="en-US" sz="3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+</m:t>
                      </m:r>
                      <m:d>
                        <m:dPr>
                          <m:ctrlPr>
                            <a:rPr kumimoji="0" lang="en-US" sz="3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3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3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−2</m:t>
                          </m:r>
                        </m:e>
                      </m:d>
                      <m:d>
                        <m:dPr>
                          <m:ctrlPr>
                            <a:rPr kumimoji="0" lang="en-US" sz="3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3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3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−3</m:t>
                          </m:r>
                        </m:e>
                      </m:d>
                      <m:r>
                        <a:rPr kumimoji="0" lang="en-US" sz="3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r>
                        <a:rPr kumimoji="0" lang="en-US" sz="3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2</m:t>
                      </m:r>
                      <m:r>
                        <a:rPr kumimoji="0" lang="en-US" sz="3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𝑥</m:t>
                      </m:r>
                      <m:d>
                        <m:dPr>
                          <m:ctrlPr>
                            <a:rPr kumimoji="0" lang="en-US" sz="3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3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3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−3</m:t>
                          </m:r>
                        </m:e>
                      </m:d>
                    </m:oMath>
                  </m:oMathPara>
                </a14:m>
                <a:endParaRPr kumimoji="0" lang="vi-VN" sz="3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                                  </m:t>
                      </m:r>
                      <m:sSup>
                        <m:sSupPr>
                          <m:ctrlPr>
                            <a:rPr kumimoji="0" lang="en-US" sz="3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3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3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3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+</m:t>
                      </m:r>
                      <m:r>
                        <a:rPr kumimoji="0" lang="en-US" sz="3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3</m:t>
                      </m:r>
                      <m:r>
                        <a:rPr kumimoji="0" lang="en-US" sz="3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𝑥</m:t>
                      </m:r>
                      <m:r>
                        <a:rPr kumimoji="0" lang="en-US" sz="3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kumimoji="0" lang="en-US" sz="3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3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3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3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−3</m:t>
                      </m:r>
                      <m:r>
                        <a:rPr kumimoji="0" lang="en-US" sz="3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𝑥</m:t>
                      </m:r>
                      <m:r>
                        <a:rPr kumimoji="0" lang="en-US" sz="3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−2</m:t>
                      </m:r>
                      <m:r>
                        <a:rPr kumimoji="0" lang="en-US" sz="3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𝑥</m:t>
                      </m:r>
                      <m:r>
                        <a:rPr kumimoji="0" lang="en-US" sz="3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+6=2</m:t>
                      </m:r>
                      <m:sSup>
                        <m:sSupPr>
                          <m:ctrlPr>
                            <a:rPr kumimoji="0" lang="en-US" sz="3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3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3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3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−</m:t>
                      </m:r>
                      <m:r>
                        <a:rPr kumimoji="0" lang="en-US" sz="3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6</m:t>
                      </m:r>
                      <m:r>
                        <a:rPr kumimoji="0" lang="en-US" sz="3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endParaRPr kumimoji="0" lang="en-US" sz="3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           4</m:t>
                      </m:r>
                      <m:r>
                        <a:rPr kumimoji="0" lang="en-US" sz="3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𝑥</m:t>
                      </m:r>
                      <m:r>
                        <a:rPr kumimoji="0" lang="en-US" sz="3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=−6</m:t>
                      </m:r>
                    </m:oMath>
                  </m:oMathPara>
                </a14:m>
                <a:endParaRPr kumimoji="0" lang="en-US" sz="34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                                                                             </m:t>
                      </m:r>
                      <m:r>
                        <a:rPr kumimoji="0" lang="en-US" sz="3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𝑥</m:t>
                      </m:r>
                      <m:r>
                        <a:rPr kumimoji="0" lang="en-US" sz="3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=−</m:t>
                      </m:r>
                      <m:f>
                        <m:fPr>
                          <m:ctrlPr>
                            <a:rPr kumimoji="0" lang="en-US" sz="3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kumimoji="0" lang="en-US" sz="3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kumimoji="0" lang="en-US" sz="3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 </m:t>
                      </m:r>
                      <m:d>
                        <m:dPr>
                          <m:ctrlPr>
                            <a:rPr kumimoji="0" lang="en-US" sz="3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kumimoji="0" lang="vi-VN" sz="3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th</m:t>
                          </m:r>
                          <m:r>
                            <m:rPr>
                              <m:nor/>
                            </m:rPr>
                            <a:rPr kumimoji="0" lang="vi-VN" sz="3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ỏ</m:t>
                          </m:r>
                          <m:r>
                            <m:rPr>
                              <m:nor/>
                            </m:rPr>
                            <a:rPr kumimoji="0" lang="vi-VN" sz="3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  <m:r>
                            <m:rPr>
                              <m:nor/>
                            </m:rPr>
                            <a:rPr kumimoji="0" lang="vi-VN" sz="3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kumimoji="0" lang="vi-VN" sz="3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m</m:t>
                          </m:r>
                          <m:r>
                            <m:rPr>
                              <m:nor/>
                            </m:rPr>
                            <a:rPr kumimoji="0" lang="vi-VN" sz="3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ã</m:t>
                          </m:r>
                          <m:r>
                            <m:rPr>
                              <m:nor/>
                            </m:rPr>
                            <a:rPr kumimoji="0" lang="vi-VN" sz="3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  <m:r>
                            <m:rPr>
                              <m:nor/>
                            </m:rPr>
                            <a:rPr kumimoji="0" lang="vi-VN" sz="3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 đ</m:t>
                          </m:r>
                          <m:r>
                            <m:rPr>
                              <m:nor/>
                            </m:rPr>
                            <a:rPr kumimoji="0" lang="vi-VN" sz="3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i</m:t>
                          </m:r>
                          <m:r>
                            <m:rPr>
                              <m:nor/>
                            </m:rPr>
                            <a:rPr kumimoji="0" lang="vi-VN" sz="3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ề</m:t>
                          </m:r>
                          <m:r>
                            <m:rPr>
                              <m:nor/>
                            </m:rPr>
                            <a:rPr kumimoji="0" lang="vi-VN" sz="3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u</m:t>
                          </m:r>
                          <m:r>
                            <m:rPr>
                              <m:nor/>
                            </m:rPr>
                            <a:rPr kumimoji="0" lang="vi-VN" sz="3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kumimoji="0" lang="vi-VN" sz="3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ki</m:t>
                          </m:r>
                          <m:r>
                            <m:rPr>
                              <m:nor/>
                            </m:rPr>
                            <a:rPr kumimoji="0" lang="vi-VN" sz="3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ệ</m:t>
                          </m:r>
                          <m:r>
                            <m:rPr>
                              <m:nor/>
                            </m:rPr>
                            <a:rPr kumimoji="0" lang="vi-VN" sz="3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  <m:r>
                            <m:rPr>
                              <m:nor/>
                            </m:rPr>
                            <a:rPr kumimoji="0" lang="vi-VN" sz="3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kumimoji="0" lang="vi-VN" sz="3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kumimoji="0" lang="vi-VN" sz="3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á</m:t>
                          </m:r>
                          <m:r>
                            <m:rPr>
                              <m:nor/>
                            </m:rPr>
                            <a:rPr kumimoji="0" lang="vi-VN" sz="3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c</m:t>
                          </m:r>
                          <m:r>
                            <m:rPr>
                              <m:nor/>
                            </m:rPr>
                            <a:rPr kumimoji="0" lang="vi-VN" sz="3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 đị</m:t>
                          </m:r>
                          <m:r>
                            <m:rPr>
                              <m:nor/>
                            </m:rPr>
                            <a:rPr kumimoji="0" lang="vi-VN" sz="3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nh</m:t>
                          </m:r>
                        </m:e>
                      </m:d>
                    </m:oMath>
                  </m:oMathPara>
                </a14:m>
                <a:endParaRPr kumimoji="0" lang="en-US" sz="3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3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3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en-US" sz="3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3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nghi</m:t>
                      </m:r>
                      <m:r>
                        <m:rPr>
                          <m:nor/>
                        </m:rPr>
                        <a:rPr kumimoji="0" lang="en-US" sz="3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kumimoji="0" lang="en-US" sz="3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kumimoji="0" lang="en-US" sz="3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kumimoji="0" lang="en-US" sz="3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kumimoji="0" lang="en-US" sz="3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kumimoji="0" lang="en-US" sz="3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kumimoji="0" lang="en-US" sz="3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kumimoji="0" lang="en-US" sz="3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kumimoji="0" lang="en-US" sz="3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kumimoji="0" lang="en-US" sz="3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kumimoji="0" lang="en-US" sz="3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kumimoji="0" lang="en-US" sz="3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đã </m:t>
                      </m:r>
                      <m:r>
                        <m:rPr>
                          <m:nor/>
                        </m:rPr>
                        <a:rPr kumimoji="0" lang="en-US" sz="3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cho</m:t>
                      </m:r>
                      <m:r>
                        <m:rPr>
                          <m:nor/>
                        </m:rPr>
                        <a:rPr kumimoji="0" lang="en-US" sz="3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kumimoji="0" lang="en-US" sz="3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à</m:t>
                      </m:r>
                      <m:r>
                        <a:rPr kumimoji="0" lang="en-US" sz="3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kumimoji="0" lang="en-US" sz="3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𝑥</m:t>
                      </m:r>
                      <m:r>
                        <a:rPr kumimoji="0" lang="en-US" sz="3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=−</m:t>
                      </m:r>
                      <m:f>
                        <m:fPr>
                          <m:ctrlPr>
                            <a:rPr kumimoji="0" lang="en-US" sz="3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kumimoji="0" lang="en-US" sz="3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kumimoji="0" lang="en-US" sz="3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kumimoji="0" lang="en-US" sz="3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2837756"/>
                <a:ext cx="17526000" cy="737362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505270" y="1983851"/>
                <a:ext cx="13048859" cy="7725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Điều kiện xác định: </a:t>
                </a:r>
                <a14:m>
                  <m:oMath xmlns:m="http://schemas.openxmlformats.org/officeDocument/2006/math">
                    <m:r>
                      <a:rPr kumimoji="0" lang="vi-VN" sz="3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vi-VN" sz="3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≠3</m:t>
                    </m:r>
                  </m:oMath>
                </a14:m>
                <a:r>
                  <a:rPr kumimoji="0" lang="vi-VN" sz="3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vi-VN" sz="3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vi-VN" sz="3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≠0</m:t>
                    </m:r>
                  </m:oMath>
                </a14:m>
                <a:r>
                  <a:rPr kumimoji="0" lang="vi-VN" sz="3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r>
                  <a:rPr kumimoji="0" lang="en-US" sz="3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m:t>Ta</m:t>
                    </m:r>
                    <m:r>
                      <m:rPr>
                        <m:nor/>
                      </m:rPr>
                      <a:rPr kumimoji="0" lang="en-US" sz="3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3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m:t>c</m:t>
                    </m:r>
                    <m:r>
                      <m:rPr>
                        <m:nor/>
                      </m:rPr>
                      <a:rPr kumimoji="0" lang="en-US" sz="3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m:t>ó:</m:t>
                    </m:r>
                    <m:r>
                      <a:rPr kumimoji="0" lang="en-US" sz="3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             </m:t>
                    </m:r>
                  </m:oMath>
                </a14:m>
                <a:endParaRPr kumimoji="0" lang="en-US" sz="34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270" y="1983851"/>
                <a:ext cx="13048859" cy="772519"/>
              </a:xfrm>
              <a:prstGeom prst="rect">
                <a:avLst/>
              </a:prstGeom>
              <a:blipFill>
                <a:blip r:embed="rId5"/>
                <a:stretch>
                  <a:fillRect l="-1308" b="-181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17493" y="1041451"/>
            <a:ext cx="1622323" cy="188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664351" y="1866900"/>
            <a:ext cx="1643095" cy="1157084"/>
            <a:chOff x="981393" y="777308"/>
            <a:chExt cx="1858639" cy="127599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77948" y="992827"/>
              <a:ext cx="1419799" cy="678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1000" y="38100"/>
            <a:ext cx="14296236" cy="1480213"/>
            <a:chOff x="1490520" y="574075"/>
            <a:chExt cx="14296236" cy="1480213"/>
          </a:xfrm>
        </p:grpSpPr>
        <p:sp>
          <p:nvSpPr>
            <p:cNvPr id="19" name="Rounded Rectangle 18"/>
            <p:cNvSpPr/>
            <p:nvPr/>
          </p:nvSpPr>
          <p:spPr>
            <a:xfrm>
              <a:off x="1490520" y="1020770"/>
              <a:ext cx="2209799" cy="842165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Ví dụ 4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3852720" y="574075"/>
                  <a:ext cx="11934036" cy="148021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30000"/>
                    </a:lnSpc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3400" b="0" i="0" smtClea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Gi</m:t>
                        </m:r>
                        <m:r>
                          <m:rPr>
                            <m:nor/>
                          </m:rPr>
                          <a:rPr lang="en-US" sz="3400" b="0" i="0" smtClea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ả</m:t>
                        </m:r>
                        <m:r>
                          <m:rPr>
                            <m:nor/>
                          </m:rPr>
                          <a:rPr lang="en-US" sz="3400" b="0" i="0" smtClea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US" sz="3400" b="0" i="0" smtClea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400" b="0" i="0" smtClea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en-US" sz="3400" b="0" i="0" smtClea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á</m:t>
                        </m:r>
                        <m:r>
                          <m:rPr>
                            <m:nor/>
                          </m:rPr>
                          <a:rPr lang="en-US" sz="3400" b="0" i="0" smtClea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en-US" sz="3400" smtClea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400" smtClea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ph</m:t>
                        </m:r>
                        <m:r>
                          <m:rPr>
                            <m:nor/>
                          </m:rPr>
                          <a:rPr lang="en-US" sz="3400" smtClea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ươ</m:t>
                        </m:r>
                        <m:r>
                          <m:rPr>
                            <m:nor/>
                          </m:rPr>
                          <a:rPr lang="en-US" sz="3400" smtClea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3400" smtClea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400" smtClea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tr</m:t>
                        </m:r>
                        <m:r>
                          <m:rPr>
                            <m:nor/>
                          </m:rPr>
                          <a:rPr lang="en-US" sz="3400" smtClea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ì</m:t>
                        </m:r>
                        <m:r>
                          <m:rPr>
                            <m:nor/>
                          </m:rPr>
                          <a:rPr lang="en-US" sz="3400" smtClean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nh</m:t>
                        </m:r>
                        <m:r>
                          <a:rPr lang="en-US" sz="3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:        </m:t>
                        </m:r>
                        <m:r>
                          <a:rPr lang="en-US" sz="3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n-US" sz="3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3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3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3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−2</m:t>
                            </m:r>
                          </m:den>
                        </m:f>
                        <m:r>
                          <a:rPr lang="en-US" sz="3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3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3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3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+1</m:t>
                            </m:r>
                          </m:den>
                        </m:f>
                        <m:r>
                          <a:rPr lang="en-US" sz="3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3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3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3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+5</m:t>
                            </m:r>
                          </m:num>
                          <m:den>
                            <m:d>
                              <m:dPr>
                                <m:ctrlPr>
                                  <a:rPr lang="en-US" sz="3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3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en-US" sz="3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3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3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en-US" sz="3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+1</m:t>
                                </m:r>
                              </m:e>
                            </m:d>
                          </m:den>
                        </m:f>
                      </m:oMath>
                    </m:oMathPara>
                  </a14:m>
                  <a:endParaRPr lang="vi-VN" sz="3400">
                    <a:solidFill>
                      <a:prstClr val="black"/>
                    </a:solidFill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2720" y="574075"/>
                  <a:ext cx="11934036" cy="148021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838112" y="4120223"/>
                <a:ext cx="17526000" cy="59000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−2</m:t>
                          </m:r>
                        </m:den>
                      </m:f>
                      <m:r>
                        <a:rPr lang="en-US" sz="3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3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+1</m:t>
                          </m:r>
                        </m:den>
                      </m:f>
                      <m:r>
                        <a:rPr lang="en-US" sz="3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3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+5</m:t>
                          </m:r>
                        </m:num>
                        <m:den>
                          <m:d>
                            <m:dPr>
                              <m:ctrlPr>
                                <a:rPr lang="en-US" sz="3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3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−2</m:t>
                              </m:r>
                            </m:e>
                          </m:d>
                          <m:d>
                            <m:dPr>
                              <m:ctrlPr>
                                <a:rPr lang="en-US" sz="3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3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ctr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                                               3</m:t>
                      </m:r>
                      <m:d>
                        <m:dPr>
                          <m:ctrlPr>
                            <a:rPr lang="en-US" sz="3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+1</m:t>
                          </m:r>
                        </m:e>
                      </m:d>
                      <m:r>
                        <a:rPr lang="en-US" sz="3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+2</m:t>
                      </m:r>
                      <m:d>
                        <m:dPr>
                          <m:ctrlPr>
                            <a:rPr lang="en-US" sz="3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−2</m:t>
                          </m:r>
                        </m:e>
                      </m:d>
                      <m:r>
                        <a:rPr lang="en-US" sz="3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3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3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+5</m:t>
                      </m:r>
                    </m:oMath>
                  </m:oMathPara>
                </a14:m>
                <a:endParaRPr lang="vi-VN" sz="3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ctr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                                                       3</m:t>
                      </m:r>
                      <m:r>
                        <a:rPr lang="en-US" sz="3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+3+2</m:t>
                      </m:r>
                      <m:r>
                        <a:rPr lang="en-US" sz="3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−4=2</m:t>
                      </m:r>
                      <m:r>
                        <a:rPr lang="en-US" sz="3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+5</m:t>
                      </m:r>
                    </m:oMath>
                  </m:oMathPara>
                </a14:m>
                <a:endParaRPr lang="en-US" sz="3400" i="1">
                  <a:solidFill>
                    <a:prstClr val="black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6978650" lvl="0" algn="ctr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4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        3</m:t>
                      </m:r>
                      <m:r>
                        <a:rPr lang="en-US" sz="3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=6</m:t>
                      </m:r>
                    </m:oMath>
                  </m:oMathPara>
                </a14:m>
                <a:endParaRPr lang="en-US" sz="3400" b="0" i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ctr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                                                                          </m:t>
                      </m:r>
                      <m:r>
                        <a:rPr lang="en-US" sz="3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=2 </m:t>
                      </m:r>
                      <m:d>
                        <m:dPr>
                          <m:ctrlPr>
                            <a:rPr lang="en-US" sz="3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3400" b="0" i="0" smtClean="0">
                              <a:latin typeface="Arial" panose="020B0604020202020204" pitchFamily="34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400" b="0" i="0" smtClean="0">
                              <a:latin typeface="Arial" panose="020B0604020202020204" pitchFamily="34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kh</m:t>
                          </m:r>
                          <m:r>
                            <m:rPr>
                              <m:nor/>
                            </m:rPr>
                            <a:rPr lang="en-US" sz="3400" b="0" i="0" smtClean="0">
                              <a:latin typeface="Arial" panose="020B0604020202020204" pitchFamily="34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ô</m:t>
                          </m:r>
                          <m:r>
                            <m:rPr>
                              <m:nor/>
                            </m:rPr>
                            <a:rPr lang="en-US" sz="3400" b="0" i="0" smtClean="0">
                              <a:latin typeface="Arial" panose="020B0604020202020204" pitchFamily="34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ng</m:t>
                          </m:r>
                          <m:r>
                            <m:rPr>
                              <m:nor/>
                            </m:rPr>
                            <a:rPr lang="en-US" sz="3400" b="0" i="0" smtClean="0">
                              <a:latin typeface="Arial" panose="020B0604020202020204" pitchFamily="34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400" b="0" i="0" smtClean="0">
                              <a:latin typeface="Arial" panose="020B0604020202020204" pitchFamily="34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tho</m:t>
                          </m:r>
                          <m:r>
                            <m:rPr>
                              <m:nor/>
                            </m:rPr>
                            <a:rPr lang="en-US" sz="3400" b="0" i="0" smtClean="0">
                              <a:latin typeface="Arial" panose="020B0604020202020204" pitchFamily="34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ả</m:t>
                          </m:r>
                          <m:r>
                            <m:rPr>
                              <m:nor/>
                            </m:rPr>
                            <a:rPr lang="vi-VN" sz="3400">
                              <a:latin typeface="Arial" panose="020B0604020202020204" pitchFamily="34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3400">
                              <a:latin typeface="Arial" panose="020B0604020202020204" pitchFamily="34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m</m:t>
                          </m:r>
                          <m:r>
                            <m:rPr>
                              <m:nor/>
                            </m:rPr>
                            <a:rPr lang="vi-VN" sz="3400">
                              <a:latin typeface="Arial" panose="020B0604020202020204" pitchFamily="34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ã</m:t>
                          </m:r>
                          <m:r>
                            <m:rPr>
                              <m:nor/>
                            </m:rPr>
                            <a:rPr lang="vi-VN" sz="3400">
                              <a:latin typeface="Arial" panose="020B0604020202020204" pitchFamily="34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n</m:t>
                          </m:r>
                          <m:r>
                            <m:rPr>
                              <m:nor/>
                            </m:rPr>
                            <a:rPr lang="vi-VN" sz="3400">
                              <a:latin typeface="Arial" panose="020B0604020202020204" pitchFamily="34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 đ</m:t>
                          </m:r>
                          <m:r>
                            <m:rPr>
                              <m:nor/>
                            </m:rPr>
                            <a:rPr lang="vi-VN" sz="3400">
                              <a:latin typeface="Arial" panose="020B0604020202020204" pitchFamily="34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i</m:t>
                          </m:r>
                          <m:r>
                            <m:rPr>
                              <m:nor/>
                            </m:rPr>
                            <a:rPr lang="vi-VN" sz="3400">
                              <a:latin typeface="Arial" panose="020B0604020202020204" pitchFamily="34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ề</m:t>
                          </m:r>
                          <m:r>
                            <m:rPr>
                              <m:nor/>
                            </m:rPr>
                            <a:rPr lang="vi-VN" sz="3400">
                              <a:latin typeface="Arial" panose="020B0604020202020204" pitchFamily="34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u</m:t>
                          </m:r>
                          <m:r>
                            <m:rPr>
                              <m:nor/>
                            </m:rPr>
                            <a:rPr lang="vi-VN" sz="3400">
                              <a:latin typeface="Arial" panose="020B0604020202020204" pitchFamily="34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3400">
                              <a:latin typeface="Arial" panose="020B0604020202020204" pitchFamily="34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ki</m:t>
                          </m:r>
                          <m:r>
                            <m:rPr>
                              <m:nor/>
                            </m:rPr>
                            <a:rPr lang="vi-VN" sz="3400">
                              <a:latin typeface="Arial" panose="020B0604020202020204" pitchFamily="34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ệ</m:t>
                          </m:r>
                          <m:r>
                            <m:rPr>
                              <m:nor/>
                            </m:rPr>
                            <a:rPr lang="vi-VN" sz="3400">
                              <a:latin typeface="Arial" panose="020B0604020202020204" pitchFamily="34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n</m:t>
                          </m:r>
                          <m:r>
                            <m:rPr>
                              <m:nor/>
                            </m:rPr>
                            <a:rPr lang="vi-VN" sz="3400">
                              <a:latin typeface="Arial" panose="020B0604020202020204" pitchFamily="34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3400">
                              <a:latin typeface="Arial" panose="020B0604020202020204" pitchFamily="34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vi-VN" sz="3400">
                              <a:latin typeface="Arial" panose="020B0604020202020204" pitchFamily="34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á</m:t>
                          </m:r>
                          <m:r>
                            <m:rPr>
                              <m:nor/>
                            </m:rPr>
                            <a:rPr lang="vi-VN" sz="3400">
                              <a:latin typeface="Arial" panose="020B0604020202020204" pitchFamily="34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c</m:t>
                          </m:r>
                          <m:r>
                            <m:rPr>
                              <m:nor/>
                            </m:rPr>
                            <a:rPr lang="vi-VN" sz="3400">
                              <a:latin typeface="Arial" panose="020B0604020202020204" pitchFamily="34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 đị</m:t>
                          </m:r>
                          <m:r>
                            <m:rPr>
                              <m:nor/>
                            </m:rPr>
                            <a:rPr lang="vi-VN" sz="3400">
                              <a:latin typeface="Arial" panose="020B0604020202020204" pitchFamily="34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nh</m:t>
                          </m:r>
                        </m:e>
                      </m:d>
                    </m:oMath>
                  </m:oMathPara>
                </a14:m>
                <a:endParaRPr lang="en-US" sz="3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000000"/>
                  </a:buClr>
                  <a:defRPr/>
                </a:pPr>
                <a:r>
                  <a:rPr lang="vi-VN" sz="3400" kern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Vậy phương trình đã cho </a:t>
                </a:r>
                <a:r>
                  <a:rPr lang="en-US" sz="3400" kern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vô nghiệm.</a:t>
                </a:r>
                <a:endParaRPr lang="vi-VN" sz="3400" kern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12" y="4120223"/>
                <a:ext cx="17526000" cy="5900077"/>
              </a:xfrm>
              <a:prstGeom prst="rect">
                <a:avLst/>
              </a:prstGeom>
              <a:blipFill>
                <a:blip r:embed="rId4"/>
                <a:stretch>
                  <a:fillRect l="-974" b="-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38112" y="3467100"/>
                <a:ext cx="13048859" cy="7141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30000"/>
                  </a:lnSpc>
                </a:pPr>
                <a:r>
                  <a:rPr lang="vi-VN" sz="34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Điều kiện xác định: </a:t>
                </a:r>
                <a14:m>
                  <m:oMath xmlns:m="http://schemas.openxmlformats.org/officeDocument/2006/math">
                    <m:r>
                      <a:rPr lang="vi-VN" sz="3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≠2</m:t>
                    </m:r>
                  </m:oMath>
                </a14:m>
                <a:r>
                  <a:rPr lang="vi-VN" sz="34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≠−1</m:t>
                    </m:r>
                  </m:oMath>
                </a14:m>
                <a:r>
                  <a:rPr lang="vi-VN" sz="34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r>
                  <a:rPr lang="en-US" sz="34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40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Ta</m:t>
                    </m:r>
                    <m:r>
                      <m:rPr>
                        <m:nor/>
                      </m:rPr>
                      <a:rPr lang="en-US" sz="340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40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c</m:t>
                    </m:r>
                    <m:r>
                      <m:rPr>
                        <m:nor/>
                      </m:rPr>
                      <a:rPr lang="en-US" sz="340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ó:</m:t>
                    </m:r>
                    <m:r>
                      <a:rPr lang="en-US" sz="3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           </m:t>
                    </m:r>
                  </m:oMath>
                </a14:m>
                <a:endParaRPr lang="en-US" sz="3400" i="1">
                  <a:solidFill>
                    <a:prstClr val="black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12" y="3467100"/>
                <a:ext cx="13048859" cy="714170"/>
              </a:xfrm>
              <a:prstGeom prst="rect">
                <a:avLst/>
              </a:prstGeom>
              <a:blipFill>
                <a:blip r:embed="rId5"/>
                <a:stretch>
                  <a:fillRect l="-1308" b="-27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17493" y="1041451"/>
            <a:ext cx="1622323" cy="188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9554144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52505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246493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2"/>
          <p:cNvGrpSpPr/>
          <p:nvPr/>
        </p:nvGrpSpPr>
        <p:grpSpPr>
          <a:xfrm>
            <a:off x="685800" y="800100"/>
            <a:ext cx="16946826" cy="8940212"/>
            <a:chOff x="0" y="0"/>
            <a:chExt cx="4274726" cy="2167467"/>
          </a:xfrm>
        </p:grpSpPr>
        <p:sp>
          <p:nvSpPr>
            <p:cNvPr id="14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chemeClr val="bg1"/>
            </a:solidFill>
            <a:ln w="209550">
              <a:solidFill>
                <a:srgbClr val="FFCB7C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Rectangle 15"/>
          <p:cNvSpPr/>
          <p:nvPr/>
        </p:nvSpPr>
        <p:spPr>
          <a:xfrm>
            <a:off x="1262202" y="1028700"/>
            <a:ext cx="15763595" cy="3384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7600" b="1" kern="0">
                <a:solidFill>
                  <a:schemeClr val="tx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CHƯƠNG 1. PHƯƠNG TRÌNH VÀ HỆ PHƯƠNG TRÌNH</a:t>
            </a:r>
            <a:endParaRPr lang="en-US" sz="7600" b="1" kern="0">
              <a:solidFill>
                <a:schemeClr val="tx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25020" y="4610100"/>
            <a:ext cx="14637958" cy="493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300" b="1">
                <a:solidFill>
                  <a:srgbClr val="C00000"/>
                </a:solidFill>
                <a:cs typeface="Arial" panose="020B0604020202020204" pitchFamily="34" charset="0"/>
              </a:rPr>
              <a:t>BÀI 1. PHƯƠNG TRÌNH QUY VỀ PHƯƠNG TRÌNH BẬC NHẤT MỘT ẨN</a:t>
            </a:r>
            <a:endParaRPr lang="en-US" sz="73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 rot="14204008">
            <a:off x="5798" y="666781"/>
            <a:ext cx="1360003" cy="1690217"/>
          </a:xfrm>
          <a:custGeom>
            <a:avLst/>
            <a:gdLst/>
            <a:ahLst/>
            <a:cxnLst/>
            <a:rect l="l" t="t" r="r" b="b"/>
            <a:pathLst>
              <a:path w="1976386" h="2421299">
                <a:moveTo>
                  <a:pt x="0" y="0"/>
                </a:moveTo>
                <a:lnTo>
                  <a:pt x="1976386" y="0"/>
                </a:lnTo>
                <a:lnTo>
                  <a:pt x="1976386" y="2421299"/>
                </a:lnTo>
                <a:lnTo>
                  <a:pt x="0" y="24212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398577" y="8241587"/>
            <a:ext cx="1383204" cy="1701212"/>
          </a:xfrm>
          <a:custGeom>
            <a:avLst/>
            <a:gdLst/>
            <a:ahLst/>
            <a:cxnLst/>
            <a:rect l="l" t="t" r="r" b="b"/>
            <a:pathLst>
              <a:path w="2335476" h="2861226">
                <a:moveTo>
                  <a:pt x="0" y="0"/>
                </a:moveTo>
                <a:lnTo>
                  <a:pt x="2335476" y="0"/>
                </a:lnTo>
                <a:lnTo>
                  <a:pt x="2335476" y="2861226"/>
                </a:lnTo>
                <a:lnTo>
                  <a:pt x="0" y="28612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304800" y="9460502"/>
            <a:ext cx="18797996" cy="9398998"/>
            <a:chOff x="-228600" y="7810500"/>
            <a:chExt cx="18797996" cy="9398998"/>
          </a:xfrm>
        </p:grpSpPr>
        <p:sp>
          <p:nvSpPr>
            <p:cNvPr id="2" name="Freeform 2"/>
            <p:cNvSpPr/>
            <p:nvPr/>
          </p:nvSpPr>
          <p:spPr>
            <a:xfrm>
              <a:off x="-228600" y="7810500"/>
              <a:ext cx="9398998" cy="9398998"/>
            </a:xfrm>
            <a:custGeom>
              <a:avLst/>
              <a:gdLst/>
              <a:ahLst/>
              <a:cxnLst/>
              <a:rect l="l" t="t" r="r" b="b"/>
              <a:pathLst>
                <a:path w="9398998" h="9398998">
                  <a:moveTo>
                    <a:pt x="0" y="0"/>
                  </a:moveTo>
                  <a:lnTo>
                    <a:pt x="9398998" y="0"/>
                  </a:lnTo>
                  <a:lnTo>
                    <a:pt x="9398998" y="9398998"/>
                  </a:lnTo>
                  <a:lnTo>
                    <a:pt x="0" y="9398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/>
            <p:cNvSpPr/>
            <p:nvPr/>
          </p:nvSpPr>
          <p:spPr>
            <a:xfrm>
              <a:off x="9170398" y="7810500"/>
              <a:ext cx="9398998" cy="9398998"/>
            </a:xfrm>
            <a:custGeom>
              <a:avLst/>
              <a:gdLst/>
              <a:ahLst/>
              <a:cxnLst/>
              <a:rect l="l" t="t" r="r" b="b"/>
              <a:pathLst>
                <a:path w="9398998" h="9398998">
                  <a:moveTo>
                    <a:pt x="0" y="0"/>
                  </a:moveTo>
                  <a:lnTo>
                    <a:pt x="9398998" y="0"/>
                  </a:lnTo>
                  <a:lnTo>
                    <a:pt x="9398998" y="9398998"/>
                  </a:lnTo>
                  <a:lnTo>
                    <a:pt x="0" y="9398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858974" y="465498"/>
            <a:ext cx="4114800" cy="10287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 hành 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16904019" y="1087480"/>
            <a:ext cx="1363302" cy="4241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5207306" y="190500"/>
                <a:ext cx="9167510" cy="14573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3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0" i="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en-US" sz="3600" b="0" i="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ả</m:t>
                      </m:r>
                      <m:r>
                        <m:rPr>
                          <m:nor/>
                        </m:rPr>
                        <a:rPr lang="en-US" sz="3600" b="0" i="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3600" b="0" i="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i="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 b="0" i="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en-US" sz="3600" b="0" i="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36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en-US" sz="36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36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36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36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a:rPr lang="en-US" sz="3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:        </m:t>
                      </m:r>
                      <m:r>
                        <a:rPr lang="en-US" sz="3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US" sz="3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+6</m:t>
                          </m:r>
                        </m:num>
                        <m:den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+5</m:t>
                          </m:r>
                        </m:den>
                      </m:f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=2</m:t>
                      </m:r>
                    </m:oMath>
                  </m:oMathPara>
                </a14:m>
                <a:endParaRPr lang="vi-VN" sz="36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7306" y="190500"/>
                <a:ext cx="9167510" cy="14573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58974" y="3222503"/>
                <a:ext cx="16514626" cy="59201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6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Điều kiện xác định</a:t>
                </a:r>
                <a:r>
                  <a:rPr lang="en-US" sz="36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+5≠0</m:t>
                    </m:r>
                  </m:oMath>
                </a14:m>
                <a:r>
                  <a:rPr lang="vi-VN" sz="36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≠−5</m:t>
                    </m:r>
                  </m:oMath>
                </a14:m>
                <a:r>
                  <a:rPr lang="vi-VN" sz="36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r>
                  <a:rPr lang="en-US" sz="36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Ta có</a:t>
                </a:r>
                <a:endParaRPr lang="en-US" sz="36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3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+6</m:t>
                          </m:r>
                        </m:num>
                        <m:den>
                          <m:r>
                            <a:rPr lang="vi-VN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+5</m:t>
                          </m:r>
                        </m:den>
                      </m:f>
                      <m:r>
                        <a:rPr lang="vi-VN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=2</m:t>
                      </m:r>
                    </m:oMath>
                  </m:oMathPara>
                </a14:m>
                <a:endParaRPr lang="en-US" sz="3600" i="1">
                  <a:effectLst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60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				  </a:t>
                </a:r>
                <a14:m>
                  <m:oMath xmlns:m="http://schemas.openxmlformats.org/officeDocument/2006/math"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d>
                      <m:d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+6</m:t>
                        </m:r>
                      </m:e>
                    </m:d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+3</m:t>
                    </m:r>
                    <m:d>
                      <m:d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+5</m:t>
                        </m:r>
                      </m:e>
                    </m:d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=2.2(</m:t>
                    </m:r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+5)</m:t>
                    </m:r>
                  </m:oMath>
                </a14:m>
                <a:r>
                  <a:rPr lang="vi-VN" sz="36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36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60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				    </a:t>
                </a:r>
                <a14:m>
                  <m:oMath xmlns:m="http://schemas.openxmlformats.org/officeDocument/2006/math"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+12+3</m:t>
                    </m:r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+15 =4</m:t>
                    </m:r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+20</m:t>
                    </m:r>
                  </m:oMath>
                </a14:m>
                <a:r>
                  <a:rPr lang="vi-VN" sz="36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36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60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								  </a:t>
                </a:r>
                <a14:m>
                  <m:oMath xmlns:m="http://schemas.openxmlformats.org/officeDocument/2006/math"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 b="0" i="1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=−7</m:t>
                    </m:r>
                  </m:oMath>
                </a14:m>
                <a:r>
                  <a:rPr lang="vi-VN" sz="36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(Thỏa mãn điều kiện xác định)</a:t>
                </a:r>
                <a:endParaRPr lang="en-US" sz="36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6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=−7</m:t>
                    </m:r>
                  </m:oMath>
                </a14:m>
                <a:r>
                  <a:rPr lang="vi-VN" sz="36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nghiệm của phương trình.</a:t>
                </a:r>
                <a:endParaRPr lang="en-US" sz="36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974" y="3222503"/>
                <a:ext cx="16514626" cy="5920147"/>
              </a:xfrm>
              <a:prstGeom prst="rect">
                <a:avLst/>
              </a:prstGeom>
              <a:blipFill>
                <a:blip r:embed="rId5"/>
                <a:stretch>
                  <a:fillRect l="-1144" r="-701" b="-1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8294739" y="1790700"/>
            <a:ext cx="1643095" cy="1157084"/>
            <a:chOff x="981393" y="777308"/>
            <a:chExt cx="1858639" cy="127599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177948" y="992827"/>
              <a:ext cx="1419799" cy="712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680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304800" y="9460502"/>
            <a:ext cx="18797996" cy="9398998"/>
            <a:chOff x="-228600" y="7810500"/>
            <a:chExt cx="18797996" cy="9398998"/>
          </a:xfrm>
        </p:grpSpPr>
        <p:sp>
          <p:nvSpPr>
            <p:cNvPr id="2" name="Freeform 2"/>
            <p:cNvSpPr/>
            <p:nvPr/>
          </p:nvSpPr>
          <p:spPr>
            <a:xfrm>
              <a:off x="-228600" y="7810500"/>
              <a:ext cx="9398998" cy="9398998"/>
            </a:xfrm>
            <a:custGeom>
              <a:avLst/>
              <a:gdLst/>
              <a:ahLst/>
              <a:cxnLst/>
              <a:rect l="l" t="t" r="r" b="b"/>
              <a:pathLst>
                <a:path w="9398998" h="9398998">
                  <a:moveTo>
                    <a:pt x="0" y="0"/>
                  </a:moveTo>
                  <a:lnTo>
                    <a:pt x="9398998" y="0"/>
                  </a:lnTo>
                  <a:lnTo>
                    <a:pt x="9398998" y="9398998"/>
                  </a:lnTo>
                  <a:lnTo>
                    <a:pt x="0" y="9398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/>
            <p:cNvSpPr/>
            <p:nvPr/>
          </p:nvSpPr>
          <p:spPr>
            <a:xfrm>
              <a:off x="9170398" y="7810500"/>
              <a:ext cx="9398998" cy="9398998"/>
            </a:xfrm>
            <a:custGeom>
              <a:avLst/>
              <a:gdLst/>
              <a:ahLst/>
              <a:cxnLst/>
              <a:rect l="l" t="t" r="r" b="b"/>
              <a:pathLst>
                <a:path w="9398998" h="9398998">
                  <a:moveTo>
                    <a:pt x="0" y="0"/>
                  </a:moveTo>
                  <a:lnTo>
                    <a:pt x="9398998" y="0"/>
                  </a:lnTo>
                  <a:lnTo>
                    <a:pt x="9398998" y="9398998"/>
                  </a:lnTo>
                  <a:lnTo>
                    <a:pt x="0" y="9398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858974" y="465498"/>
            <a:ext cx="4114800" cy="10287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 hành 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16980219" y="2474040"/>
            <a:ext cx="1363302" cy="4241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5195561" y="37618"/>
                <a:ext cx="12101839" cy="15471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m:t>ả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m:t>á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m:t>nh</m:t>
                      </m:r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:    </m:t>
                      </m:r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𝑏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)</m:t>
                      </m:r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kumimoji="0" lang="vi-VN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den>
                      </m:f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vi-VN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−3</m:t>
                          </m:r>
                        </m:den>
                      </m:f>
                      <m:r>
                        <a:rPr kumimoji="0" lang="vi-VN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vi-VN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−20</m:t>
                          </m:r>
                        </m:num>
                        <m:den>
                          <m:d>
                            <m:dPr>
                              <m:ctrlPr>
                                <a:rPr kumimoji="0" lang="vi-VN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−3</m:t>
                              </m:r>
                            </m:e>
                          </m:d>
                          <m:d>
                            <m:dPr>
                              <m:ctrlPr>
                                <a:rPr kumimoji="0" lang="vi-VN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5561" y="37618"/>
                <a:ext cx="12101839" cy="154715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58974" y="3222503"/>
                <a:ext cx="16514626" cy="58221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Điều kiện xác định</a:t>
                </a: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Dotum" panose="020B0600000101010101" pitchFamily="34" charset="-127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vi-VN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−2</m:t>
                    </m:r>
                    <m:r>
                      <a:rPr kumimoji="0" lang="vi-VN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≠0</m:t>
                    </m:r>
                  </m:oMath>
                </a14:m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và</a:t>
                </a:r>
                <a:r>
                  <a:rPr kumimoji="0" lang="en-US" sz="36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3</m:t>
                    </m:r>
                    <m:r>
                      <a:rPr lang="vi-VN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≠0 </m:t>
                    </m:r>
                  </m:oMath>
                </a14:m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hay </a:t>
                </a:r>
                <a14:m>
                  <m:oMath xmlns:m="http://schemas.openxmlformats.org/officeDocument/2006/math">
                    <m:r>
                      <a:rPr kumimoji="0" lang="vi-VN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vi-VN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≠2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≠3</m:t>
                    </m:r>
                  </m:oMath>
                </a14:m>
                <a:r>
                  <a:rPr kumimoji="0" lang="en-US" sz="36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Ta có</a:t>
                </a: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3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den>
                      </m:f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−3</m:t>
                          </m:r>
                        </m:den>
                      </m:f>
                      <m:r>
                        <a:rPr lang="vi-VN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−20</m:t>
                          </m:r>
                        </m:num>
                        <m:den>
                          <m:d>
                            <m:dPr>
                              <m:ctrlPr>
                                <a:rPr lang="vi-VN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−3</m:t>
                              </m:r>
                            </m:e>
                          </m:d>
                          <m:d>
                            <m:dPr>
                              <m:ctrlPr>
                                <a:rPr lang="vi-VN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30000"/>
                  </a:lnSpc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Arial" panose="020B0604020202020204" pitchFamily="34" charset="0"/>
                    <a:cs typeface="Times New Roman" panose="02020603050405020304" pitchFamily="18" charset="0"/>
                  </a:rPr>
                  <a:t>		</a:t>
                </a:r>
                <a:r>
                  <a:rPr kumimoji="0" lang="en-US" sz="36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    </a:t>
                </a:r>
                <a14:m>
                  <m:oMath xmlns:m="http://schemas.openxmlformats.org/officeDocument/2006/math">
                    <m:r>
                      <a:rPr kumimoji="0" lang="vi-VN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d>
                      <m:dPr>
                        <m:ctrlP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vi-VN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−3</m:t>
                        </m:r>
                      </m:e>
                    </m:d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vi-VN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d>
                      <m:dPr>
                        <m:ctrlP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vi-VN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r>
                      <a:rPr kumimoji="0" lang="vi-VN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−20</m:t>
                    </m:r>
                  </m:oMath>
                </a14:m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Arial" panose="020B0604020202020204" pitchFamily="34" charset="0"/>
                    <a:cs typeface="Times New Roman" panose="02020603050405020304" pitchFamily="18" charset="0"/>
                  </a:rPr>
                  <a:t>					 </a:t>
                </a:r>
                <a14:m>
                  <m:oMath xmlns:m="http://schemas.openxmlformats.org/officeDocument/2006/math">
                    <m:r>
                      <a:rPr kumimoji="0" lang="vi-VN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kumimoji="0" lang="vi-VN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−6−</m:t>
                    </m:r>
                    <m:r>
                      <a:rPr kumimoji="0" lang="vi-VN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kumimoji="0" lang="vi-VN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vi-VN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+6=3</m:t>
                    </m:r>
                    <m:r>
                      <a:rPr kumimoji="0" lang="vi-VN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vi-VN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20</m:t>
                    </m:r>
                  </m:oMath>
                </a14:m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Arial" panose="020B0604020202020204" pitchFamily="34" charset="0"/>
                    <a:cs typeface="Times New Roman" panose="02020603050405020304" pitchFamily="18" charset="0"/>
                  </a:rPr>
                  <a:t>						</a:t>
                </a:r>
                <a:r>
                  <a:rPr kumimoji="0" lang="en-US" sz="36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    </a:t>
                </a:r>
                <a14:m>
                  <m:oMath xmlns:m="http://schemas.openxmlformats.org/officeDocument/2006/math">
                    <m:r>
                      <a:rPr kumimoji="0" lang="vi-VN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vi-VN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=5</m:t>
                    </m:r>
                  </m:oMath>
                </a14:m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(Thỏa mãn điều kiện xác định)</a:t>
                </a: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a:rPr kumimoji="0" lang="vi-VN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vi-VN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=5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là nghiệm của phương trình.</a:t>
                </a: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974" y="3222503"/>
                <a:ext cx="16514626" cy="5822171"/>
              </a:xfrm>
              <a:prstGeom prst="rect">
                <a:avLst/>
              </a:prstGeom>
              <a:blipFill>
                <a:blip r:embed="rId5"/>
                <a:stretch>
                  <a:fillRect l="-1144" b="-12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8294739" y="1790700"/>
            <a:ext cx="1643095" cy="1157084"/>
            <a:chOff x="981393" y="777308"/>
            <a:chExt cx="1858639" cy="127599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177948" y="992827"/>
              <a:ext cx="1419799" cy="712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056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DFF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33400" y="326858"/>
            <a:ext cx="17269156" cy="2723823"/>
            <a:chOff x="657556" y="419100"/>
            <a:chExt cx="17269156" cy="2723823"/>
          </a:xfrm>
        </p:grpSpPr>
        <p:sp>
          <p:nvSpPr>
            <p:cNvPr id="11" name="Rounded Rectangle 10"/>
            <p:cNvSpPr/>
            <p:nvPr/>
          </p:nvSpPr>
          <p:spPr>
            <a:xfrm>
              <a:off x="665510" y="419100"/>
              <a:ext cx="3868013" cy="9715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Vận</a:t>
              </a:r>
              <a:r>
                <a:rPr kumimoji="0" lang="en-US" sz="4500" b="1" i="0" u="none" strike="noStrike" kern="1200" cap="none" spc="0" normalizeH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dụng 2</a:t>
              </a:r>
              <a:endPara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657556" y="419100"/>
              <a:ext cx="17269156" cy="27238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800">
                  <a:solidFill>
                    <a:srgbClr val="000000"/>
                  </a:solidFill>
                  <a:cs typeface="Arial" panose="020B0604020202020204" pitchFamily="34" charset="0"/>
                </a:rPr>
                <a:t>                                     </a:t>
              </a:r>
              <a:r>
                <a:rPr lang="vi-VN" sz="3800">
                  <a:solidFill>
                    <a:srgbClr val="000000"/>
                  </a:solidFill>
                  <a:cs typeface="Arial" panose="020B0604020202020204" pitchFamily="34" charset="0"/>
                </a:rPr>
                <a:t>Hai thành phố A và B cách nhau 120 km. Một ô tô di chuyển từ A đến B, rồi quay trở về A với tổng thời gian đi và về là 4 giờ 24 phút. Tính tốc độ lượt đi của ô tô, biết tốc độ lượt về lớn hơn tốc độ lượt đi 20%.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167522" y="3342774"/>
            <a:ext cx="1905000" cy="1142999"/>
            <a:chOff x="958528" y="724235"/>
            <a:chExt cx="1858639" cy="142852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528" y="724235"/>
              <a:ext cx="1858639" cy="142852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177948" y="954804"/>
              <a:ext cx="1419799" cy="746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41354" y="4806493"/>
                <a:ext cx="10888646" cy="54275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vi-VN" sz="3800">
                    <a:ea typeface="Arial" panose="020B0604020202020204" pitchFamily="34" charset="0"/>
                    <a:cs typeface="Times New Roman" panose="02020603050405020304" pitchFamily="18" charset="0"/>
                  </a:rPr>
                  <a:t>Gọi tốc </a:t>
                </a:r>
                <a:r>
                  <a:rPr lang="en-US" sz="38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độ </a:t>
                </a:r>
                <a:r>
                  <a:rPr lang="vi-VN" sz="38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của </a:t>
                </a:r>
                <a:r>
                  <a:rPr lang="vi-VN" sz="380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ô tô lúc đi là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(km/h)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&gt;0)</m:t>
                    </m:r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Tốc độ</a:t>
                </a:r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lúc về của ô tô là: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+0,2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=1,2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(km/h)</a:t>
                </a:r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800"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vi-VN" sz="3800"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ờ</m:t>
                      </m:r>
                      <m:r>
                        <m:rPr>
                          <m:nor/>
                        </m:rPr>
                        <a:rPr lang="vi-VN" sz="3800"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3800"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gian</m:t>
                      </m:r>
                      <m:r>
                        <m:rPr>
                          <m:nor/>
                        </m:rPr>
                        <a:rPr lang="vi-VN" sz="3800"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ú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đ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ô 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ô 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à: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120</m:t>
                          </m:r>
                        </m:num>
                        <m:den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ờ)</m:t>
                      </m:r>
                    </m:oMath>
                  </m:oMathPara>
                </a14:m>
                <a:endParaRPr lang="en-US" sz="3800">
                  <a:effectLst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ờ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gian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ú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ề 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ô 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ô 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à: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120</m:t>
                          </m:r>
                        </m:num>
                        <m:den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1,2</m:t>
                          </m:r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en-US" sz="38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ờ)</m:t>
                      </m:r>
                    </m:oMath>
                  </m:oMathPara>
                </a14:m>
                <a:endParaRPr lang="en-US" sz="38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354" y="4806493"/>
                <a:ext cx="10888646" cy="5427576"/>
              </a:xfrm>
              <a:prstGeom prst="rect">
                <a:avLst/>
              </a:prstGeom>
              <a:blipFill>
                <a:blip r:embed="rId3"/>
                <a:stretch>
                  <a:fillRect l="-1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411200" y="7277100"/>
            <a:ext cx="4267200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2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DFF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167522" y="3412897"/>
            <a:ext cx="1905000" cy="1142999"/>
            <a:chOff x="958528" y="724235"/>
            <a:chExt cx="1858639" cy="142852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528" y="724235"/>
              <a:ext cx="1858639" cy="142852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177948" y="954804"/>
              <a:ext cx="1419799" cy="746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83220" y="4575949"/>
                <a:ext cx="17271380" cy="54276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8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ì 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ổ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ờ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gian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ề 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à đ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à 4 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ờ 24 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ú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ằ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22</m:t>
                          </m:r>
                        </m:num>
                        <m:den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38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ờ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ê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ó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:</m:t>
                      </m:r>
                    </m:oMath>
                  </m:oMathPara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120</m:t>
                          </m:r>
                        </m:num>
                        <m:den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120</m:t>
                          </m:r>
                        </m:num>
                        <m:den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1,2</m:t>
                          </m:r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22</m:t>
                          </m:r>
                        </m:num>
                        <m:den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defRPr/>
                </a:pPr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Giải phương trình ta được: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=50</m:t>
                    </m:r>
                  </m:oMath>
                </a14:m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(thỏa mãn điều kiện)</a:t>
                </a:r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defRPr/>
                </a:pPr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Vậy tốc độ lượt đi của ô tô là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50</m:t>
                    </m:r>
                  </m:oMath>
                </a14:m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km/h.</a:t>
                </a:r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220" y="4575949"/>
                <a:ext cx="17271380" cy="5427640"/>
              </a:xfrm>
              <a:prstGeom prst="rect">
                <a:avLst/>
              </a:prstGeom>
              <a:blipFill>
                <a:blip r:embed="rId3"/>
                <a:stretch>
                  <a:fillRect l="-1164" b="-15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533400" y="326858"/>
            <a:ext cx="17269156" cy="2723823"/>
            <a:chOff x="657556" y="419100"/>
            <a:chExt cx="17269156" cy="2723823"/>
          </a:xfrm>
        </p:grpSpPr>
        <p:sp>
          <p:nvSpPr>
            <p:cNvPr id="14" name="Rounded Rectangle 13"/>
            <p:cNvSpPr/>
            <p:nvPr/>
          </p:nvSpPr>
          <p:spPr>
            <a:xfrm>
              <a:off x="665510" y="419100"/>
              <a:ext cx="3868013" cy="9715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Vận</a:t>
              </a:r>
              <a:r>
                <a:rPr kumimoji="0" lang="en-US" sz="4500" b="1" i="0" u="none" strike="noStrike" kern="1200" cap="none" spc="0" normalizeH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dụng 2</a:t>
              </a:r>
              <a:endPara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57556" y="419100"/>
              <a:ext cx="17269156" cy="27238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800">
                  <a:solidFill>
                    <a:srgbClr val="000000"/>
                  </a:solidFill>
                  <a:cs typeface="Arial" panose="020B0604020202020204" pitchFamily="34" charset="0"/>
                </a:rPr>
                <a:t>                                     </a:t>
              </a:r>
              <a:r>
                <a:rPr lang="vi-VN" sz="3800">
                  <a:solidFill>
                    <a:srgbClr val="000000"/>
                  </a:solidFill>
                  <a:cs typeface="Arial" panose="020B0604020202020204" pitchFamily="34" charset="0"/>
                </a:rPr>
                <a:t>Hai thành phố A và B cách nhau 120 km. Một ô tô di chuyển từ A đến B, rồi quay trở về A với tổng thời gian đi và về là 4 giờ 24 phút. Tính tốc độ lượt đi của ô tô, biết tốc độ lượt về lớn hơn tốc độ lượt đi 20%.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449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554144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549210" y="1120942"/>
            <a:ext cx="13192106" cy="8153400"/>
          </a:xfrm>
          <a:custGeom>
            <a:avLst/>
            <a:gdLst/>
            <a:ahLst/>
            <a:cxnLst/>
            <a:rect l="l" t="t" r="r" b="b"/>
            <a:pathLst>
              <a:path w="12363413" h="7634407">
                <a:moveTo>
                  <a:pt x="0" y="0"/>
                </a:moveTo>
                <a:lnTo>
                  <a:pt x="12363412" y="0"/>
                </a:lnTo>
                <a:lnTo>
                  <a:pt x="12363412" y="7634408"/>
                </a:lnTo>
                <a:lnTo>
                  <a:pt x="0" y="7634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617223" y="2324100"/>
            <a:ext cx="11056079" cy="2564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kumimoji="0" lang="en-US" sz="12000" b="1" i="0" u="none" strike="noStrike" kern="1200" cap="none" spc="0" normalizeH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TẬP</a:t>
            </a:r>
            <a:endParaRPr kumimoji="0" lang="en-US" sz="120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1340" y="6009914"/>
            <a:ext cx="5307844" cy="309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22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08006" y="5676900"/>
            <a:ext cx="110560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8000" b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TRÒ CHƠI BÓNG ĐÁ</a:t>
            </a:r>
            <a:endParaRPr lang="en-US" sz="8000">
              <a:solidFill>
                <a:srgbClr val="FFFF00"/>
              </a:solidFill>
              <a:latin typeface="Calibri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Thủ Mô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705101"/>
            <a:ext cx="3032092" cy="2747118"/>
          </a:xfrm>
          <a:prstGeom prst="rect">
            <a:avLst/>
          </a:prstGeom>
        </p:spPr>
      </p:pic>
      <p:pic>
        <p:nvPicPr>
          <p:cNvPr id="9" name="Quả Bó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0" y="8039100"/>
            <a:ext cx="1758464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13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fallOve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765" y="7658100"/>
            <a:ext cx="1055078" cy="9144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256" y="2400301"/>
            <a:ext cx="3032092" cy="2747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âu TL A"/>
              <p:cNvSpPr/>
              <p:nvPr/>
            </p:nvSpPr>
            <p:spPr>
              <a:xfrm>
                <a:off x="1754115" y="8307895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ea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vi-VN" sz="4000">
                    <a:effectLst/>
                    <a:ea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=2</m:t>
                    </m:r>
                  </m:oMath>
                </a14:m>
                <a:endParaRPr lang="en-US" sz="360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Câu TL 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115" y="8307895"/>
                <a:ext cx="5919106" cy="1608710"/>
              </a:xfrm>
              <a:prstGeom prst="flowChartTerminator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âu TL C"/>
              <p:cNvSpPr/>
              <p:nvPr/>
            </p:nvSpPr>
            <p:spPr>
              <a:xfrm>
                <a:off x="1754117" y="6115987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ea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=−2</m:t>
                    </m:r>
                  </m:oMath>
                </a14:m>
                <a:r>
                  <a:rPr lang="vi-VN" sz="4000">
                    <a:effectLst/>
                    <a:ea typeface="Times New Roman" panose="02020603050405020304" pitchFamily="18" charset="0"/>
                  </a:rPr>
                  <a:t> và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=1</m:t>
                    </m:r>
                  </m:oMath>
                </a14:m>
                <a:endParaRPr lang="en-US" sz="360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Câu TL 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117" y="6115987"/>
                <a:ext cx="5919106" cy="1608710"/>
              </a:xfrm>
              <a:prstGeom prst="flowChartTerminator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âu TL B"/>
              <p:cNvSpPr/>
              <p:nvPr/>
            </p:nvSpPr>
            <p:spPr>
              <a:xfrm>
                <a:off x="10702981" y="6115987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ea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vi-VN" sz="4000">
                    <a:effectLst/>
                    <a:ea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=2</m:t>
                    </m:r>
                  </m:oMath>
                </a14:m>
                <a:endParaRPr lang="en-US" sz="360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Câu TL 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2981" y="6115987"/>
                <a:ext cx="5919106" cy="1608710"/>
              </a:xfrm>
              <a:prstGeom prst="flowChartTerminator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âu TL D"/>
              <p:cNvSpPr/>
              <p:nvPr/>
            </p:nvSpPr>
            <p:spPr>
              <a:xfrm>
                <a:off x="10702981" y="8307897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ea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vi-VN" sz="4000">
                    <a:effectLst/>
                    <a:ea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360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Câu TL 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2981" y="8307897"/>
                <a:ext cx="5919106" cy="1608710"/>
              </a:xfrm>
              <a:prstGeom prst="flowChartTerminator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ai"/>
          <p:cNvSpPr/>
          <p:nvPr/>
        </p:nvSpPr>
        <p:spPr>
          <a:xfrm>
            <a:off x="7429289" y="4754007"/>
            <a:ext cx="3230546" cy="91048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1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7429291" y="4730241"/>
            <a:ext cx="3230546" cy="91048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1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389746" y="86225"/>
                <a:ext cx="17403580" cy="182077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30480"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4000" b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1.</a:t>
                </a:r>
                <a:r>
                  <a:rPr lang="fr-FR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 trình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4+2</m:t>
                        </m:r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 nghiệm là: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746" y="86225"/>
                <a:ext cx="17403580" cy="1820770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15s">
            <a:hlinkClick r:id="" action="ppaction://media"/>
            <a:extLst>
              <a:ext uri="{FF2B5EF4-FFF2-40B4-BE49-F238E27FC236}">
                <a16:creationId xmlns:a16="http://schemas.microsoft.com/office/drawing/2014/main" id="{99DEE66F-3784-4741-8AFE-FEB5C31457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43786" y="2541065"/>
            <a:ext cx="3842352" cy="2465590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278848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3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54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56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765" y="7658100"/>
            <a:ext cx="1055078" cy="9144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256" y="2400301"/>
            <a:ext cx="3032092" cy="2747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âu TL A"/>
              <p:cNvSpPr/>
              <p:nvPr/>
            </p:nvSpPr>
            <p:spPr>
              <a:xfrm>
                <a:off x="1754117" y="8282923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just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ea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000">
                          <a:ea typeface="Times New Roman" panose="02020603050405020304" pitchFamily="18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=−2</m:t>
                      </m:r>
                    </m:oMath>
                  </m:oMathPara>
                </a14:m>
                <a:endParaRPr lang="en-US" sz="360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Câu TL 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117" y="8282923"/>
                <a:ext cx="5919106" cy="1608710"/>
              </a:xfrm>
              <a:prstGeom prst="flowChartTerminator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âu TL C"/>
              <p:cNvSpPr/>
              <p:nvPr/>
            </p:nvSpPr>
            <p:spPr>
              <a:xfrm>
                <a:off x="10702981" y="6145585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just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ea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4000">
                          <a:ea typeface="Times New Roman" panose="02020603050405020304" pitchFamily="18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60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Câu TL 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2981" y="6145585"/>
                <a:ext cx="5919106" cy="1608710"/>
              </a:xfrm>
              <a:prstGeom prst="flowChartTerminator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âu TL B"/>
              <p:cNvSpPr/>
              <p:nvPr/>
            </p:nvSpPr>
            <p:spPr>
              <a:xfrm>
                <a:off x="1754115" y="6145585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just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ea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4000">
                          <a:ea typeface="Times New Roman" panose="02020603050405020304" pitchFamily="18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=2</m:t>
                      </m:r>
                    </m:oMath>
                  </m:oMathPara>
                </a14:m>
                <a:endParaRPr lang="en-US" sz="360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Câu TL 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115" y="6145585"/>
                <a:ext cx="5919106" cy="1608710"/>
              </a:xfrm>
              <a:prstGeom prst="flowChartTerminator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âu TL D"/>
              <p:cNvSpPr/>
              <p:nvPr/>
            </p:nvSpPr>
            <p:spPr>
              <a:xfrm>
                <a:off x="10702981" y="8307897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just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ea typeface="Times New Roman" panose="02020603050405020304" pitchFamily="18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vi-VN" sz="4000">
                          <a:ea typeface="Times New Roman" panose="02020603050405020304" pitchFamily="18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vi-VN" sz="4000">
                          <a:effectLst/>
                          <a:ea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effectLst/>
                          <a:ea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4000">
                          <a:effectLst/>
                          <a:ea typeface="Times New Roman" panose="02020603050405020304" pitchFamily="18" charset="0"/>
                        </a:rPr>
                        <m:t>à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=2</m:t>
                      </m:r>
                    </m:oMath>
                  </m:oMathPara>
                </a14:m>
                <a:endParaRPr lang="en-US" sz="360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Câu TL 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2981" y="8307897"/>
                <a:ext cx="5919106" cy="1608710"/>
              </a:xfrm>
              <a:prstGeom prst="flowChartTerminator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ai"/>
          <p:cNvSpPr/>
          <p:nvPr/>
        </p:nvSpPr>
        <p:spPr>
          <a:xfrm>
            <a:off x="7429289" y="4754007"/>
            <a:ext cx="3230546" cy="91048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1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7429291" y="4730241"/>
            <a:ext cx="3230546" cy="91048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1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1938731" y="102967"/>
                <a:ext cx="14639141" cy="152363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30480" algn="just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4000" b="1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4000" b="1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â</m:t>
                      </m:r>
                      <m:r>
                        <m:rPr>
                          <m:nor/>
                        </m:rPr>
                        <a:rPr lang="fr-FR" sz="4000" b="1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fr-FR" sz="4000" b="1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2</m:t>
                      </m:r>
                      <m:r>
                        <m:rPr>
                          <m:nor/>
                        </m:rPr>
                        <a:rPr lang="fr-FR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fr-FR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fr-FR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2+6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−4</m:t>
                          </m:r>
                        </m:e>
                      </m:d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sz="36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8731" y="102967"/>
                <a:ext cx="14639141" cy="1523634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15s">
            <a:hlinkClick r:id="" action="ppaction://media"/>
            <a:extLst>
              <a:ext uri="{FF2B5EF4-FFF2-40B4-BE49-F238E27FC236}">
                <a16:creationId xmlns:a16="http://schemas.microsoft.com/office/drawing/2014/main" id="{99DEE66F-3784-4741-8AFE-FEB5C31457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43786" y="2541065"/>
            <a:ext cx="3842352" cy="2465590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235548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3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54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56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765" y="7658100"/>
            <a:ext cx="1055078" cy="9144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256" y="2400301"/>
            <a:ext cx="3032092" cy="2747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âu TL A"/>
              <p:cNvSpPr/>
              <p:nvPr/>
            </p:nvSpPr>
            <p:spPr>
              <a:xfrm>
                <a:off x="2362202" y="6438900"/>
                <a:ext cx="5151456" cy="15849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just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≠0</m:t>
                      </m:r>
                    </m:oMath>
                  </m:oMathPara>
                </a14:m>
                <a:endParaRPr lang="en-US" sz="36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Câu TL 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2" y="6438900"/>
                <a:ext cx="5151456" cy="1584960"/>
              </a:xfrm>
              <a:prstGeom prst="flowChartTerminator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âu TL C"/>
              <p:cNvSpPr/>
              <p:nvPr/>
            </p:nvSpPr>
            <p:spPr>
              <a:xfrm>
                <a:off x="2362200" y="8348508"/>
                <a:ext cx="5151456" cy="15849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just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≠0</m:t>
                      </m:r>
                      <m:r>
                        <m:rPr>
                          <m:nor/>
                        </m:rPr>
                        <a:rPr lang="vi-VN" sz="4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4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à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≠1</m:t>
                      </m:r>
                    </m:oMath>
                  </m:oMathPara>
                </a14:m>
                <a:endParaRPr lang="en-US" sz="36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Câu TL 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8348508"/>
                <a:ext cx="5151456" cy="1584960"/>
              </a:xfrm>
              <a:prstGeom prst="flowChartTerminator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âu TL B"/>
              <p:cNvSpPr/>
              <p:nvPr/>
            </p:nvSpPr>
            <p:spPr>
              <a:xfrm>
                <a:off x="10916654" y="6438900"/>
                <a:ext cx="5151456" cy="15849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just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≠1</m:t>
                      </m:r>
                    </m:oMath>
                  </m:oMathPara>
                </a14:m>
                <a:endParaRPr lang="en-US" sz="36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Câu TL 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6654" y="6438900"/>
                <a:ext cx="5151456" cy="1584960"/>
              </a:xfrm>
              <a:prstGeom prst="flowChartTerminator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âu TL D"/>
              <p:cNvSpPr/>
              <p:nvPr/>
            </p:nvSpPr>
            <p:spPr>
              <a:xfrm>
                <a:off x="10896600" y="8348508"/>
                <a:ext cx="5151456" cy="15849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≠ ±1</m:t>
                    </m:r>
                  </m:oMath>
                </a14:m>
                <a:endParaRPr lang="en-US" sz="36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Câu TL 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6600" y="8348508"/>
                <a:ext cx="5151456" cy="1584960"/>
              </a:xfrm>
              <a:prstGeom prst="flowChartTerminator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ai"/>
          <p:cNvSpPr/>
          <p:nvPr/>
        </p:nvSpPr>
        <p:spPr>
          <a:xfrm>
            <a:off x="7543803" y="5167267"/>
            <a:ext cx="3230546" cy="91048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1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7543803" y="5143501"/>
            <a:ext cx="3230546" cy="91048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1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1352959" y="114300"/>
                <a:ext cx="15563441" cy="159572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30480" algn="just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4000" b="1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4000" b="1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â</m:t>
                      </m:r>
                      <m:r>
                        <m:rPr>
                          <m:nor/>
                        </m:rPr>
                        <a:rPr lang="fr-FR" sz="4000" b="1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fr-FR" sz="4000" b="1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3.</m:t>
                      </m:r>
                      <m:r>
                        <m:rPr>
                          <m:nor/>
                        </m:rPr>
                        <a:rPr lang="fr-FR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Đ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ề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ki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đị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=0</m:t>
                      </m:r>
                      <m:r>
                        <m:rPr>
                          <m:nor/>
                        </m:rPr>
                        <a:rPr lang="vi-VN" sz="4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4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à:</m:t>
                      </m:r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2959" y="114300"/>
                <a:ext cx="15563441" cy="1595726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15s">
            <a:hlinkClick r:id="" action="ppaction://media"/>
            <a:extLst>
              <a:ext uri="{FF2B5EF4-FFF2-40B4-BE49-F238E27FC236}">
                <a16:creationId xmlns:a16="http://schemas.microsoft.com/office/drawing/2014/main" id="{99DEE66F-3784-4741-8AFE-FEB5C31457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43786" y="2541065"/>
            <a:ext cx="3842352" cy="2465590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367173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3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54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56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765" y="7658100"/>
            <a:ext cx="1055078" cy="9144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256" y="2400301"/>
            <a:ext cx="3032092" cy="2747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âu TL A"/>
              <p:cNvSpPr/>
              <p:nvPr/>
            </p:nvSpPr>
            <p:spPr>
              <a:xfrm>
                <a:off x="2362202" y="6438900"/>
                <a:ext cx="5151456" cy="15849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ea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4000">
                          <a:ea typeface="Times New Roman" panose="02020603050405020304" pitchFamily="18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=0</m:t>
                      </m:r>
                      <m:r>
                        <m:rPr>
                          <m:nor/>
                        </m:rPr>
                        <a:rPr lang="vi-VN" sz="4000">
                          <a:effectLst/>
                          <a:ea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effectLst/>
                          <a:ea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4000">
                          <a:effectLst/>
                          <a:ea typeface="Times New Roman" panose="02020603050405020304" pitchFamily="18" charset="0"/>
                        </a:rPr>
                        <m:t>à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=−3</m:t>
                      </m:r>
                    </m:oMath>
                  </m:oMathPara>
                </a14:m>
                <a:endParaRPr lang="en-US" sz="400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Câu TL 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2" y="6438900"/>
                <a:ext cx="5151456" cy="1584960"/>
              </a:xfrm>
              <a:prstGeom prst="flowChartTerminator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âu TL C"/>
              <p:cNvSpPr/>
              <p:nvPr/>
            </p:nvSpPr>
            <p:spPr>
              <a:xfrm>
                <a:off x="10774348" y="8405010"/>
                <a:ext cx="5151456" cy="15849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ea typeface="Times New Roman" panose="02020603050405020304" pitchFamily="18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vi-VN" sz="4000">
                          <a:ea typeface="Times New Roman" panose="02020603050405020304" pitchFamily="18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=−3</m:t>
                      </m:r>
                    </m:oMath>
                  </m:oMathPara>
                </a14:m>
                <a:endParaRPr lang="en-US" sz="400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Câu TL 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4348" y="8405010"/>
                <a:ext cx="5151456" cy="1584960"/>
              </a:xfrm>
              <a:prstGeom prst="flowChartTerminator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âu TL B"/>
              <p:cNvSpPr/>
              <p:nvPr/>
            </p:nvSpPr>
            <p:spPr>
              <a:xfrm>
                <a:off x="10916654" y="6438900"/>
                <a:ext cx="5151456" cy="15849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ea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4000">
                          <a:ea typeface="Times New Roman" panose="02020603050405020304" pitchFamily="18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sz="400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Câu TL 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6654" y="6438900"/>
                <a:ext cx="5151456" cy="1584960"/>
              </a:xfrm>
              <a:prstGeom prst="flowChartTerminator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âu TL D"/>
              <p:cNvSpPr/>
              <p:nvPr/>
            </p:nvSpPr>
            <p:spPr>
              <a:xfrm>
                <a:off x="2362202" y="8405010"/>
                <a:ext cx="5151456" cy="15849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ea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000">
                          <a:ea typeface="Times New Roman" panose="02020603050405020304" pitchFamily="18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=3</m:t>
                      </m:r>
                    </m:oMath>
                  </m:oMathPara>
                </a14:m>
                <a:endParaRPr lang="en-US" sz="400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Câu TL 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2" y="8405010"/>
                <a:ext cx="5151456" cy="1584960"/>
              </a:xfrm>
              <a:prstGeom prst="flowChartTerminator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ai"/>
          <p:cNvSpPr/>
          <p:nvPr/>
        </p:nvSpPr>
        <p:spPr>
          <a:xfrm>
            <a:off x="7543803" y="5167267"/>
            <a:ext cx="3230546" cy="91048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1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7543803" y="5143501"/>
            <a:ext cx="3230546" cy="91048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1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206734" y="98162"/>
                <a:ext cx="17810920" cy="2061752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30480" algn="just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4000" b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4000" b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â</m:t>
                      </m:r>
                      <m:r>
                        <m:rPr>
                          <m:nor/>
                        </m:rPr>
                        <a:rPr lang="fr-FR" sz="4000" b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fr-FR" sz="4000" b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4.</m:t>
                      </m:r>
                      <m:r>
                        <m:rPr>
                          <m:nor/>
                        </m:rPr>
                        <a:rPr lang="fr-FR" sz="40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40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fr-FR" sz="40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fr-FR" sz="40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40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40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40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4000" b="0" i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6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9−</m:t>
                          </m:r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+3</m:t>
                          </m:r>
                        </m:den>
                      </m:f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3−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m:rPr>
                          <m:nor/>
                        </m:rPr>
                        <a:rPr lang="en-US" sz="4000" b="0" i="0" smtClean="0">
                          <a:effectLst/>
                          <a:ea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ea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000">
                          <a:ea typeface="Times New Roman" panose="02020603050405020304" pitchFamily="18" charset="0"/>
                        </a:rPr>
                        <m:t>ó </m:t>
                      </m:r>
                      <m:r>
                        <m:rPr>
                          <m:nor/>
                        </m:rPr>
                        <a:rPr lang="vi-VN" sz="4000">
                          <a:ea typeface="Times New Roman" panose="02020603050405020304" pitchFamily="18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vi-VN" sz="4000">
                          <a:ea typeface="Times New Roman" panose="02020603050405020304" pitchFamily="18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4000">
                          <a:ea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4000">
                          <a:ea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ea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4000">
                          <a:ea typeface="Times New Roman" panose="02020603050405020304" pitchFamily="18" charset="0"/>
                        </a:rPr>
                        <m:t>à:</m:t>
                      </m:r>
                    </m:oMath>
                  </m:oMathPara>
                </a14:m>
                <a:endParaRPr lang="en-US" sz="400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734" y="98162"/>
                <a:ext cx="17810920" cy="2061752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15s">
            <a:hlinkClick r:id="" action="ppaction://media"/>
            <a:extLst>
              <a:ext uri="{FF2B5EF4-FFF2-40B4-BE49-F238E27FC236}">
                <a16:creationId xmlns:a16="http://schemas.microsoft.com/office/drawing/2014/main" id="{99DEE66F-3784-4741-8AFE-FEB5C31457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43786" y="2541065"/>
            <a:ext cx="3842352" cy="2465590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45158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3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54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56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-95276" y="5193302"/>
            <a:ext cx="18797996" cy="9398998"/>
            <a:chOff x="-228600" y="7810500"/>
            <a:chExt cx="18797996" cy="9398998"/>
          </a:xfrm>
        </p:grpSpPr>
        <p:sp>
          <p:nvSpPr>
            <p:cNvPr id="25" name="Freeform 2"/>
            <p:cNvSpPr/>
            <p:nvPr/>
          </p:nvSpPr>
          <p:spPr>
            <a:xfrm>
              <a:off x="-228600" y="7810500"/>
              <a:ext cx="9398998" cy="9398998"/>
            </a:xfrm>
            <a:custGeom>
              <a:avLst/>
              <a:gdLst/>
              <a:ahLst/>
              <a:cxnLst/>
              <a:rect l="l" t="t" r="r" b="b"/>
              <a:pathLst>
                <a:path w="9398998" h="9398998">
                  <a:moveTo>
                    <a:pt x="0" y="0"/>
                  </a:moveTo>
                  <a:lnTo>
                    <a:pt x="9398998" y="0"/>
                  </a:lnTo>
                  <a:lnTo>
                    <a:pt x="9398998" y="9398998"/>
                  </a:lnTo>
                  <a:lnTo>
                    <a:pt x="0" y="9398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3"/>
            <p:cNvSpPr/>
            <p:nvPr/>
          </p:nvSpPr>
          <p:spPr>
            <a:xfrm>
              <a:off x="9170398" y="7810500"/>
              <a:ext cx="9398998" cy="9398998"/>
            </a:xfrm>
            <a:custGeom>
              <a:avLst/>
              <a:gdLst/>
              <a:ahLst/>
              <a:cxnLst/>
              <a:rect l="l" t="t" r="r" b="b"/>
              <a:pathLst>
                <a:path w="9398998" h="9398998">
                  <a:moveTo>
                    <a:pt x="0" y="0"/>
                  </a:moveTo>
                  <a:lnTo>
                    <a:pt x="9398998" y="0"/>
                  </a:lnTo>
                  <a:lnTo>
                    <a:pt x="9398998" y="9398998"/>
                  </a:lnTo>
                  <a:lnTo>
                    <a:pt x="0" y="9398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86266" y="87655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571342" y="-3924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7" y="0"/>
                </a:lnTo>
                <a:lnTo>
                  <a:pt x="8733857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7"/>
          <p:cNvGrpSpPr/>
          <p:nvPr/>
        </p:nvGrpSpPr>
        <p:grpSpPr>
          <a:xfrm>
            <a:off x="3657600" y="669070"/>
            <a:ext cx="14076906" cy="8817830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32"/>
          <p:cNvSpPr txBox="1"/>
          <p:nvPr/>
        </p:nvSpPr>
        <p:spPr>
          <a:xfrm>
            <a:off x="5590653" y="1753569"/>
            <a:ext cx="10210800" cy="7814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89"/>
              </a:lnSpc>
            </a:pPr>
            <a:r>
              <a:rPr lang="vi-VN" sz="7000" b="1" spc="116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7000" b="1" spc="116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36"/>
          <p:cNvSpPr txBox="1"/>
          <p:nvPr/>
        </p:nvSpPr>
        <p:spPr>
          <a:xfrm>
            <a:off x="6540243" y="3619500"/>
            <a:ext cx="6157259" cy="992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300" b="1" spc="80">
                <a:latin typeface="Arial" panose="020B0604020202020204" pitchFamily="34" charset="0"/>
                <a:cs typeface="Arial" panose="020B0604020202020204" pitchFamily="34" charset="0"/>
              </a:rPr>
              <a:t>Phương trình tích</a:t>
            </a:r>
          </a:p>
        </p:txBody>
      </p:sp>
      <p:sp>
        <p:nvSpPr>
          <p:cNvPr id="19" name="TextBox 37"/>
          <p:cNvSpPr txBox="1"/>
          <p:nvPr/>
        </p:nvSpPr>
        <p:spPr>
          <a:xfrm>
            <a:off x="6540243" y="5643202"/>
            <a:ext cx="10419306" cy="1862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300" b="1" spc="80">
                <a:latin typeface="Arial" panose="020B0604020202020204" pitchFamily="34" charset="0"/>
                <a:cs typeface="Arial" panose="020B0604020202020204" pitchFamily="34" charset="0"/>
              </a:rPr>
              <a:t>Phương trình chứa ẩn ở mẫu quy về phương trình bậc nhất</a:t>
            </a:r>
            <a:endParaRPr lang="vi-VN" sz="4300" b="1" spc="80">
              <a:cs typeface="Arial" panose="020B0604020202020204" pitchFamily="34" charset="0"/>
            </a:endParaRPr>
          </a:p>
        </p:txBody>
      </p:sp>
      <p:sp>
        <p:nvSpPr>
          <p:cNvPr id="20" name="Folded Corner 19"/>
          <p:cNvSpPr/>
          <p:nvPr/>
        </p:nvSpPr>
        <p:spPr>
          <a:xfrm>
            <a:off x="4604223" y="3627584"/>
            <a:ext cx="1249725" cy="1205538"/>
          </a:xfrm>
          <a:prstGeom prst="foldedCorner">
            <a:avLst/>
          </a:prstGeom>
          <a:solidFill>
            <a:srgbClr val="5BB9F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99813" y="7676074"/>
            <a:ext cx="1919472" cy="24966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83737" y="1815846"/>
            <a:ext cx="3842837" cy="7669135"/>
          </a:xfrm>
          <a:prstGeom prst="rect">
            <a:avLst/>
          </a:prstGeom>
        </p:spPr>
      </p:pic>
      <p:sp>
        <p:nvSpPr>
          <p:cNvPr id="22" name="Folded Corner 21"/>
          <p:cNvSpPr/>
          <p:nvPr/>
        </p:nvSpPr>
        <p:spPr>
          <a:xfrm>
            <a:off x="4604222" y="6134100"/>
            <a:ext cx="1249725" cy="1205538"/>
          </a:xfrm>
          <a:prstGeom prst="foldedCorner">
            <a:avLst/>
          </a:prstGeom>
          <a:solidFill>
            <a:srgbClr val="FFC11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 animBg="1"/>
      <p:bldP spid="2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765" y="7658100"/>
            <a:ext cx="1055078" cy="9144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256" y="2400301"/>
            <a:ext cx="3032092" cy="2747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âu TL A"/>
              <p:cNvSpPr/>
              <p:nvPr/>
            </p:nvSpPr>
            <p:spPr>
              <a:xfrm>
                <a:off x="1754115" y="8351171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182880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3600" kern="0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C</m:t>
                      </m:r>
                      <m:r>
                        <m:rPr>
                          <m:nor/>
                        </m:rPr>
                        <a:rPr lang="fr-FR" sz="3600" kern="0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. 70 </m:t>
                      </m:r>
                      <m:r>
                        <m:rPr>
                          <m:nor/>
                        </m:rPr>
                        <a:rPr lang="fr-FR" sz="3600" kern="0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km</m:t>
                      </m:r>
                      <m:r>
                        <m:rPr>
                          <m:nor/>
                        </m:rPr>
                        <a:rPr lang="fr-FR" sz="3600" kern="0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	</m:t>
                      </m:r>
                    </m:oMath>
                  </m:oMathPara>
                </a14:m>
                <a:endParaRPr lang="en-US" sz="3600" kern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Câu TL 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115" y="8351171"/>
                <a:ext cx="5919106" cy="1608710"/>
              </a:xfrm>
              <a:prstGeom prst="flowChartTerminator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âu TL C"/>
              <p:cNvSpPr/>
              <p:nvPr/>
            </p:nvSpPr>
            <p:spPr>
              <a:xfrm>
                <a:off x="1754117" y="6115987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3600" kern="0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A</m:t>
                      </m:r>
                      <m:r>
                        <m:rPr>
                          <m:nor/>
                        </m:rPr>
                        <a:rPr lang="fr-FR" sz="3600" kern="0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. 50 </m:t>
                      </m:r>
                      <m:r>
                        <m:rPr>
                          <m:nor/>
                        </m:rPr>
                        <a:rPr lang="fr-FR" sz="3600" kern="0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km</m:t>
                      </m:r>
                      <m:r>
                        <m:rPr>
                          <m:nor/>
                        </m:rPr>
                        <a:rPr lang="fr-FR" sz="3600" kern="0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	</m:t>
                      </m:r>
                    </m:oMath>
                  </m:oMathPara>
                </a14:m>
                <a:endParaRPr lang="en-US" sz="36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Câu TL 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117" y="6115987"/>
                <a:ext cx="5919106" cy="1608710"/>
              </a:xfrm>
              <a:prstGeom prst="flowChartTerminator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âu TL B"/>
              <p:cNvSpPr/>
              <p:nvPr/>
            </p:nvSpPr>
            <p:spPr>
              <a:xfrm>
                <a:off x="10702981" y="6115987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3600" kern="0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B</m:t>
                      </m:r>
                      <m:r>
                        <m:rPr>
                          <m:nor/>
                        </m:rPr>
                        <a:rPr lang="fr-FR" sz="3600" kern="0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. 60 </m:t>
                      </m:r>
                      <m:r>
                        <m:rPr>
                          <m:nor/>
                        </m:rPr>
                        <a:rPr lang="fr-FR" sz="3600" kern="0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km</m:t>
                      </m:r>
                    </m:oMath>
                  </m:oMathPara>
                </a14:m>
                <a:endParaRPr lang="en-US" sz="360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Câu TL 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2981" y="6115987"/>
                <a:ext cx="5919106" cy="1608710"/>
              </a:xfrm>
              <a:prstGeom prst="flowChartTerminator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âu TL D"/>
              <p:cNvSpPr/>
              <p:nvPr/>
            </p:nvSpPr>
            <p:spPr>
              <a:xfrm>
                <a:off x="10702981" y="8307897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60960" algn="just" defTabSz="1828800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3600" kern="0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D</m:t>
                      </m:r>
                      <m:r>
                        <m:rPr>
                          <m:nor/>
                        </m:rPr>
                        <a:rPr lang="fr-FR" sz="3600" kern="0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. 80 </m:t>
                      </m:r>
                      <m:r>
                        <m:rPr>
                          <m:nor/>
                        </m:rPr>
                        <a:rPr lang="fr-FR" sz="3600" kern="0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km</m:t>
                      </m:r>
                    </m:oMath>
                  </m:oMathPara>
                </a14:m>
                <a:endParaRPr lang="en-US" sz="3600" ker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Câu TL 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2981" y="8307897"/>
                <a:ext cx="5919106" cy="1608710"/>
              </a:xfrm>
              <a:prstGeom prst="flowChartTerminator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ai"/>
          <p:cNvSpPr/>
          <p:nvPr/>
        </p:nvSpPr>
        <p:spPr>
          <a:xfrm>
            <a:off x="7429289" y="4754007"/>
            <a:ext cx="3230546" cy="91048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1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7429291" y="4730241"/>
            <a:ext cx="3230546" cy="91048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1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88467" y="122788"/>
            <a:ext cx="17697386" cy="16826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60960" algn="just" defTabSz="182880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</a:pPr>
            <a:r>
              <a:rPr lang="fr-FR" sz="3400" b="1" ker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Câu 5.</a:t>
            </a:r>
            <a:r>
              <a:rPr lang="fr-FR" sz="3400" ker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00" ker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Một người đi xe máy từ A đến B với vận tốc 25 km/h. Lúc về người đó đi với vận tốc 30 km/h nên thời gian về ít hơn thời gian đi là 20 phút. Tính quãng đường AB?</a:t>
            </a:r>
          </a:p>
        </p:txBody>
      </p:sp>
      <p:pic>
        <p:nvPicPr>
          <p:cNvPr id="14" name="15s">
            <a:hlinkClick r:id="" action="ppaction://media"/>
            <a:extLst>
              <a:ext uri="{FF2B5EF4-FFF2-40B4-BE49-F238E27FC236}">
                <a16:creationId xmlns:a16="http://schemas.microsoft.com/office/drawing/2014/main" id="{99DEE66F-3784-4741-8AFE-FEB5C31457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43786" y="2541065"/>
            <a:ext cx="3842352" cy="2465590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89256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3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54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56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-95276" y="5193302"/>
            <a:ext cx="18797996" cy="9398998"/>
            <a:chOff x="-228600" y="7810500"/>
            <a:chExt cx="18797996" cy="9398998"/>
          </a:xfrm>
        </p:grpSpPr>
        <p:sp>
          <p:nvSpPr>
            <p:cNvPr id="25" name="Freeform 2"/>
            <p:cNvSpPr/>
            <p:nvPr/>
          </p:nvSpPr>
          <p:spPr>
            <a:xfrm>
              <a:off x="-228600" y="7810500"/>
              <a:ext cx="9398998" cy="9398998"/>
            </a:xfrm>
            <a:custGeom>
              <a:avLst/>
              <a:gdLst/>
              <a:ahLst/>
              <a:cxnLst/>
              <a:rect l="l" t="t" r="r" b="b"/>
              <a:pathLst>
                <a:path w="9398998" h="9398998">
                  <a:moveTo>
                    <a:pt x="0" y="0"/>
                  </a:moveTo>
                  <a:lnTo>
                    <a:pt x="9398998" y="0"/>
                  </a:lnTo>
                  <a:lnTo>
                    <a:pt x="9398998" y="9398998"/>
                  </a:lnTo>
                  <a:lnTo>
                    <a:pt x="0" y="9398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3"/>
            <p:cNvSpPr/>
            <p:nvPr/>
          </p:nvSpPr>
          <p:spPr>
            <a:xfrm>
              <a:off x="9170398" y="7810500"/>
              <a:ext cx="9398998" cy="9398998"/>
            </a:xfrm>
            <a:custGeom>
              <a:avLst/>
              <a:gdLst/>
              <a:ahLst/>
              <a:cxnLst/>
              <a:rect l="l" t="t" r="r" b="b"/>
              <a:pathLst>
                <a:path w="9398998" h="9398998">
                  <a:moveTo>
                    <a:pt x="0" y="0"/>
                  </a:moveTo>
                  <a:lnTo>
                    <a:pt x="9398998" y="0"/>
                  </a:lnTo>
                  <a:lnTo>
                    <a:pt x="9398998" y="9398998"/>
                  </a:lnTo>
                  <a:lnTo>
                    <a:pt x="0" y="9398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86266" y="87655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571342" y="45996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7" y="0"/>
                </a:lnTo>
                <a:lnTo>
                  <a:pt x="8733857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7"/>
          <p:cNvGrpSpPr/>
          <p:nvPr/>
        </p:nvGrpSpPr>
        <p:grpSpPr>
          <a:xfrm>
            <a:off x="516510" y="669070"/>
            <a:ext cx="17217996" cy="8817830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838897" y="1638300"/>
            <a:ext cx="1648503" cy="1157084"/>
            <a:chOff x="981393" y="777308"/>
            <a:chExt cx="1858639" cy="127599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177948" y="992827"/>
              <a:ext cx="1419799" cy="746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990600" y="952500"/>
            <a:ext cx="585311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defRPr/>
            </a:pPr>
            <a:r>
              <a:rPr lang="vi-VN" sz="38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 </a:t>
            </a:r>
            <a:r>
              <a:rPr lang="en-US" sz="38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</a:t>
            </a:r>
            <a:r>
              <a:rPr lang="vi-VN" sz="38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(SGK</a:t>
            </a:r>
            <a:r>
              <a:rPr lang="en-US" sz="38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– </a:t>
            </a:r>
            <a:r>
              <a:rPr lang="vi-VN" sz="38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tr.</a:t>
            </a:r>
            <a:r>
              <a:rPr lang="en-US" sz="3800" b="1" ker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9</a:t>
            </a:r>
            <a:r>
              <a:rPr lang="en-US" sz="38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) </a:t>
            </a:r>
            <a:endParaRPr lang="en-US" sz="3800" kern="0">
              <a:solidFill>
                <a:prstClr val="black"/>
              </a:solidFill>
              <a:latin typeface="Arial"/>
              <a:cs typeface="Arial" panose="020B0604020202020204" pitchFamily="34" charset="0"/>
              <a:sym typeface="Arial"/>
            </a:endParaRPr>
          </a:p>
          <a:p>
            <a:pPr algn="just" defTabSz="182880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defRPr/>
            </a:pPr>
            <a:r>
              <a:rPr lang="en-US" sz="3800" kern="0">
                <a:solidFill>
                  <a:prstClr val="black"/>
                </a:solidFill>
                <a:latin typeface="Arial"/>
                <a:cs typeface="Arial" panose="020B0604020202020204" pitchFamily="34" charset="0"/>
                <a:sym typeface="Arial"/>
              </a:rPr>
              <a:t>Giải các phương trình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994611" y="3353631"/>
                <a:ext cx="4144340" cy="10079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𝑎</m:t>
                      </m:r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) 5</m:t>
                      </m:r>
                      <m:r>
                        <a:rPr lang="fr-FR" sz="3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−3</m:t>
                          </m:r>
                        </m:e>
                      </m:d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sz="38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611" y="3353631"/>
                <a:ext cx="4144340" cy="10079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978568" y="4701265"/>
                <a:ext cx="5389360" cy="11233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 defTabSz="1828800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𝑏</m:t>
                      </m:r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) </m:t>
                      </m:r>
                      <m:d>
                        <m:dPr>
                          <m:ctrlPr>
                            <a:rPr lang="en-US" sz="3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−5</m:t>
                          </m:r>
                        </m:e>
                      </m:d>
                      <m:d>
                        <m:d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+6</m:t>
                          </m:r>
                        </m:e>
                      </m:d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sz="3800" kern="0">
                  <a:solidFill>
                    <a:srgbClr val="00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568" y="4701265"/>
                <a:ext cx="5389360" cy="112338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952295" y="5753100"/>
                <a:ext cx="5882508" cy="22171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 defTabSz="1828800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𝑐</m:t>
                      </m:r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)</m:t>
                      </m:r>
                      <m:d>
                        <m:dPr>
                          <m:ctrlPr>
                            <a:rPr lang="en-US" sz="3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3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fr-FR" sz="3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d>
                        <m:d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3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3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e>
                      </m:d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sz="3800" kern="0">
                  <a:solidFill>
                    <a:srgbClr val="00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295" y="5753100"/>
                <a:ext cx="5882508" cy="221714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952295" y="8039100"/>
                <a:ext cx="6379119" cy="11233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 defTabSz="1828800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𝑑</m:t>
                      </m:r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) </m:t>
                      </m:r>
                      <m:d>
                        <m:dPr>
                          <m:ctrlPr>
                            <a:rPr lang="en-US" sz="3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2,5</m:t>
                          </m:r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−7,5</m:t>
                          </m:r>
                        </m:e>
                      </m:d>
                      <m:d>
                        <m:d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0,2</m:t>
                          </m:r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+5</m:t>
                          </m:r>
                        </m:e>
                      </m:d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sz="3800" kern="0">
                  <a:solidFill>
                    <a:srgbClr val="00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295" y="8039100"/>
                <a:ext cx="6379119" cy="112338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Connector 29"/>
          <p:cNvCxnSpPr/>
          <p:nvPr/>
        </p:nvCxnSpPr>
        <p:spPr>
          <a:xfrm>
            <a:off x="7696200" y="2247900"/>
            <a:ext cx="0" cy="656689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382000" y="3173917"/>
                <a:ext cx="9144000" cy="600818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5</m:t>
                      </m:r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−3</m:t>
                          </m:r>
                        </m:e>
                      </m:d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−3=0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</m:t>
                      </m:r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  <m:r>
                        <m:rPr>
                          <m:nor/>
                        </m:rPr>
                        <a:rPr lang="en-US" sz="38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ho</m:t>
                      </m:r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ặ</m:t>
                      </m:r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 </m:t>
                      </m:r>
                    </m:oMath>
                  </m:oMathPara>
                </a14:m>
                <a:endParaRPr lang="en-US" sz="3800" b="0" i="1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0" y="3173917"/>
                <a:ext cx="9144000" cy="600818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136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3" grpId="0"/>
      <p:bldP spid="27" grpId="0"/>
      <p:bldP spid="2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-95276" y="5193302"/>
            <a:ext cx="18797996" cy="9398998"/>
            <a:chOff x="-228600" y="7810500"/>
            <a:chExt cx="18797996" cy="9398998"/>
          </a:xfrm>
        </p:grpSpPr>
        <p:sp>
          <p:nvSpPr>
            <p:cNvPr id="25" name="Freeform 2"/>
            <p:cNvSpPr/>
            <p:nvPr/>
          </p:nvSpPr>
          <p:spPr>
            <a:xfrm>
              <a:off x="-228600" y="7810500"/>
              <a:ext cx="9398998" cy="9398998"/>
            </a:xfrm>
            <a:custGeom>
              <a:avLst/>
              <a:gdLst/>
              <a:ahLst/>
              <a:cxnLst/>
              <a:rect l="l" t="t" r="r" b="b"/>
              <a:pathLst>
                <a:path w="9398998" h="9398998">
                  <a:moveTo>
                    <a:pt x="0" y="0"/>
                  </a:moveTo>
                  <a:lnTo>
                    <a:pt x="9398998" y="0"/>
                  </a:lnTo>
                  <a:lnTo>
                    <a:pt x="9398998" y="9398998"/>
                  </a:lnTo>
                  <a:lnTo>
                    <a:pt x="0" y="9398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3"/>
            <p:cNvSpPr/>
            <p:nvPr/>
          </p:nvSpPr>
          <p:spPr>
            <a:xfrm>
              <a:off x="9170398" y="7810500"/>
              <a:ext cx="9398998" cy="9398998"/>
            </a:xfrm>
            <a:custGeom>
              <a:avLst/>
              <a:gdLst/>
              <a:ahLst/>
              <a:cxnLst/>
              <a:rect l="l" t="t" r="r" b="b"/>
              <a:pathLst>
                <a:path w="9398998" h="9398998">
                  <a:moveTo>
                    <a:pt x="0" y="0"/>
                  </a:moveTo>
                  <a:lnTo>
                    <a:pt x="9398998" y="0"/>
                  </a:lnTo>
                  <a:lnTo>
                    <a:pt x="9398998" y="9398998"/>
                  </a:lnTo>
                  <a:lnTo>
                    <a:pt x="0" y="9398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86266" y="87655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571342" y="45996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7" y="0"/>
                </a:lnTo>
                <a:lnTo>
                  <a:pt x="8733857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7"/>
          <p:cNvGrpSpPr/>
          <p:nvPr/>
        </p:nvGrpSpPr>
        <p:grpSpPr>
          <a:xfrm>
            <a:off x="516510" y="669070"/>
            <a:ext cx="17217996" cy="8817830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838897" y="1638300"/>
            <a:ext cx="1648503" cy="1157084"/>
            <a:chOff x="981393" y="777308"/>
            <a:chExt cx="1858639" cy="127599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177948" y="992827"/>
              <a:ext cx="1419799" cy="746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990600" y="952500"/>
            <a:ext cx="585311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8288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Bài 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1</a:t>
            </a: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(SGK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– </a:t>
            </a: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tr.</a:t>
            </a:r>
            <a:r>
              <a:rPr kumimoji="0" lang="en-US" sz="38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9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) </a:t>
            </a:r>
            <a:endParaRPr kumimoji="0" lang="en-US" sz="3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18288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Giải các phương trình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994611" y="3353631"/>
                <a:ext cx="4144340" cy="10079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𝑎</m:t>
                      </m:r>
                      <m:r>
                        <a:rPr kumimoji="0" lang="en-US" sz="3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) 5</m:t>
                      </m:r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−3</m:t>
                          </m:r>
                        </m:e>
                      </m:d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611" y="3353631"/>
                <a:ext cx="4144340" cy="10079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978568" y="4701265"/>
                <a:ext cx="5389360" cy="11233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18288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𝑏</m:t>
                      </m:r>
                      <m:r>
                        <a:rPr kumimoji="0" lang="en-US" sz="3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) </m:t>
                      </m:r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−5</m:t>
                          </m:r>
                        </m:e>
                      </m:d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+6</m:t>
                          </m:r>
                        </m:e>
                      </m:d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kumimoji="0" lang="en-US" sz="3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568" y="4701265"/>
                <a:ext cx="5389360" cy="112338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952295" y="5753100"/>
                <a:ext cx="5882508" cy="22171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18288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𝑐</m:t>
                      </m:r>
                      <m:r>
                        <a:rPr kumimoji="0" lang="en-US" sz="3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)</m:t>
                      </m:r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fr-FR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kumimoji="0" lang="fr-FR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fr-FR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fr-FR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e>
                      </m:d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kumimoji="0" lang="en-US" sz="3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295" y="5753100"/>
                <a:ext cx="5882508" cy="221714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952295" y="8039100"/>
                <a:ext cx="6379119" cy="11233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18288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𝑑</m:t>
                      </m:r>
                      <m:r>
                        <a:rPr kumimoji="0" lang="en-US" sz="3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) </m:t>
                      </m:r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2,5</m:t>
                          </m:r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−7,5</m:t>
                          </m:r>
                        </m:e>
                      </m:d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0,2</m:t>
                          </m:r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+5</m:t>
                          </m:r>
                        </m:e>
                      </m:d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kumimoji="0" lang="en-US" sz="3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295" y="8039100"/>
                <a:ext cx="6379119" cy="112338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Connector 29"/>
          <p:cNvCxnSpPr/>
          <p:nvPr/>
        </p:nvCxnSpPr>
        <p:spPr>
          <a:xfrm>
            <a:off x="7696200" y="2247900"/>
            <a:ext cx="0" cy="656689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382000" y="3086100"/>
                <a:ext cx="9144000" cy="604383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38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−5</m:t>
                        </m:r>
                      </m:e>
                    </m:d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+6</m:t>
                        </m:r>
                      </m:e>
                    </m:d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−5=0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+6=0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</m:t>
                      </m:r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ho</m:t>
                      </m:r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ặ</m:t>
                      </m:r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=−2</m:t>
                      </m:r>
                    </m:oMath>
                  </m:oMathPara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fr-FR" sz="3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=−2.</m:t>
                    </m:r>
                  </m:oMath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0" y="3086100"/>
                <a:ext cx="9144000" cy="6043834"/>
              </a:xfrm>
              <a:prstGeom prst="rect">
                <a:avLst/>
              </a:prstGeom>
              <a:blipFill>
                <a:blip r:embed="rId11"/>
                <a:stretch>
                  <a:fillRect l="-2200" b="-1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566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-95276" y="5193302"/>
            <a:ext cx="18797996" cy="9398998"/>
            <a:chOff x="-228600" y="7810500"/>
            <a:chExt cx="18797996" cy="9398998"/>
          </a:xfrm>
        </p:grpSpPr>
        <p:sp>
          <p:nvSpPr>
            <p:cNvPr id="25" name="Freeform 2"/>
            <p:cNvSpPr/>
            <p:nvPr/>
          </p:nvSpPr>
          <p:spPr>
            <a:xfrm>
              <a:off x="-228600" y="7810500"/>
              <a:ext cx="9398998" cy="9398998"/>
            </a:xfrm>
            <a:custGeom>
              <a:avLst/>
              <a:gdLst/>
              <a:ahLst/>
              <a:cxnLst/>
              <a:rect l="l" t="t" r="r" b="b"/>
              <a:pathLst>
                <a:path w="9398998" h="9398998">
                  <a:moveTo>
                    <a:pt x="0" y="0"/>
                  </a:moveTo>
                  <a:lnTo>
                    <a:pt x="9398998" y="0"/>
                  </a:lnTo>
                  <a:lnTo>
                    <a:pt x="9398998" y="9398998"/>
                  </a:lnTo>
                  <a:lnTo>
                    <a:pt x="0" y="9398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3"/>
            <p:cNvSpPr/>
            <p:nvPr/>
          </p:nvSpPr>
          <p:spPr>
            <a:xfrm>
              <a:off x="9170398" y="7810500"/>
              <a:ext cx="9398998" cy="9398998"/>
            </a:xfrm>
            <a:custGeom>
              <a:avLst/>
              <a:gdLst/>
              <a:ahLst/>
              <a:cxnLst/>
              <a:rect l="l" t="t" r="r" b="b"/>
              <a:pathLst>
                <a:path w="9398998" h="9398998">
                  <a:moveTo>
                    <a:pt x="0" y="0"/>
                  </a:moveTo>
                  <a:lnTo>
                    <a:pt x="9398998" y="0"/>
                  </a:lnTo>
                  <a:lnTo>
                    <a:pt x="9398998" y="9398998"/>
                  </a:lnTo>
                  <a:lnTo>
                    <a:pt x="0" y="9398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86266" y="87655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571342" y="45996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7" y="0"/>
                </a:lnTo>
                <a:lnTo>
                  <a:pt x="8733857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7"/>
          <p:cNvGrpSpPr/>
          <p:nvPr/>
        </p:nvGrpSpPr>
        <p:grpSpPr>
          <a:xfrm>
            <a:off x="516510" y="669070"/>
            <a:ext cx="17217996" cy="8817830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838897" y="1638300"/>
            <a:ext cx="1648503" cy="1157084"/>
            <a:chOff x="981393" y="777308"/>
            <a:chExt cx="1858639" cy="127599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177948" y="992827"/>
              <a:ext cx="1419799" cy="746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990600" y="952500"/>
            <a:ext cx="585311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8288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Bài 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1</a:t>
            </a: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(SGK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– </a:t>
            </a: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tr.</a:t>
            </a:r>
            <a:r>
              <a:rPr kumimoji="0" lang="en-US" sz="38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9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) </a:t>
            </a:r>
            <a:endParaRPr kumimoji="0" lang="en-US" sz="3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18288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Giải các phương trình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994611" y="3353631"/>
                <a:ext cx="4144340" cy="10079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𝑎</m:t>
                      </m:r>
                      <m:r>
                        <a:rPr kumimoji="0" lang="en-US" sz="3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) 5</m:t>
                      </m:r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−3</m:t>
                          </m:r>
                        </m:e>
                      </m:d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611" y="3353631"/>
                <a:ext cx="4144340" cy="10079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978568" y="4701265"/>
                <a:ext cx="5389360" cy="11233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18288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𝑏</m:t>
                      </m:r>
                      <m:r>
                        <a:rPr kumimoji="0" lang="en-US" sz="3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) </m:t>
                      </m:r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−5</m:t>
                          </m:r>
                        </m:e>
                      </m:d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+6</m:t>
                          </m:r>
                        </m:e>
                      </m:d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kumimoji="0" lang="en-US" sz="3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568" y="4701265"/>
                <a:ext cx="5389360" cy="112338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952295" y="5753100"/>
                <a:ext cx="5882508" cy="22171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18288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𝑐</m:t>
                      </m:r>
                      <m:r>
                        <a:rPr kumimoji="0" lang="en-US" sz="3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)</m:t>
                      </m:r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fr-FR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kumimoji="0" lang="fr-FR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fr-FR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fr-FR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e>
                      </m:d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kumimoji="0" lang="en-US" sz="3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295" y="5753100"/>
                <a:ext cx="5882508" cy="221714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952295" y="8039100"/>
                <a:ext cx="6379119" cy="11233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18288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𝑑</m:t>
                      </m:r>
                      <m:r>
                        <a:rPr kumimoji="0" lang="en-US" sz="3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) </m:t>
                      </m:r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2,5</m:t>
                          </m:r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−7,5</m:t>
                          </m:r>
                        </m:e>
                      </m:d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0,2</m:t>
                          </m:r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+5</m:t>
                          </m:r>
                        </m:e>
                      </m:d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kumimoji="0" lang="en-US" sz="3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295" y="8039100"/>
                <a:ext cx="6379119" cy="112338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Connector 29"/>
          <p:cNvCxnSpPr/>
          <p:nvPr/>
        </p:nvCxnSpPr>
        <p:spPr>
          <a:xfrm>
            <a:off x="7696200" y="2247900"/>
            <a:ext cx="0" cy="656689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382000" y="2705100"/>
                <a:ext cx="9144000" cy="658096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7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37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d>
                        <m:d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d>
                        <m:d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e>
                      </m:d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 </m:t>
                      </m:r>
                    </m:oMath>
                  </m:oMathPara>
                </a14:m>
                <a:endParaRPr lang="en-US" sz="37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7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−1=0 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ho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ặ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a:rPr lang="en-US" sz="37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+3=0</m:t>
                      </m:r>
                    </m:oMath>
                  </m:oMathPara>
                </a14:m>
                <a:endParaRPr lang="en-US" sz="37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7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</m:t>
                      </m:r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37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ho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ặ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a:rPr lang="en-US" sz="37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=−6</m:t>
                      </m:r>
                    </m:oMath>
                  </m:oMathPara>
                </a14:m>
                <a:endParaRPr lang="en-US" sz="37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</m:t>
                      </m:r>
                      <m:r>
                        <a:rPr lang="en-US" sz="37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fr-FR" sz="37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fr-FR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=−6.</m:t>
                    </m:r>
                  </m:oMath>
                </a14:m>
                <a:endParaRPr kumimoji="0" lang="en-US" sz="3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0" y="2705100"/>
                <a:ext cx="9144000" cy="6580969"/>
              </a:xfrm>
              <a:prstGeom prst="rect">
                <a:avLst/>
              </a:prstGeom>
              <a:blipFill>
                <a:blip r:embed="rId11"/>
                <a:stretch>
                  <a:fillRect l="-2067" b="-2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351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-95276" y="5193302"/>
            <a:ext cx="18797996" cy="9398998"/>
            <a:chOff x="-228600" y="7810500"/>
            <a:chExt cx="18797996" cy="9398998"/>
          </a:xfrm>
        </p:grpSpPr>
        <p:sp>
          <p:nvSpPr>
            <p:cNvPr id="25" name="Freeform 2"/>
            <p:cNvSpPr/>
            <p:nvPr/>
          </p:nvSpPr>
          <p:spPr>
            <a:xfrm>
              <a:off x="-228600" y="7810500"/>
              <a:ext cx="9398998" cy="9398998"/>
            </a:xfrm>
            <a:custGeom>
              <a:avLst/>
              <a:gdLst/>
              <a:ahLst/>
              <a:cxnLst/>
              <a:rect l="l" t="t" r="r" b="b"/>
              <a:pathLst>
                <a:path w="9398998" h="9398998">
                  <a:moveTo>
                    <a:pt x="0" y="0"/>
                  </a:moveTo>
                  <a:lnTo>
                    <a:pt x="9398998" y="0"/>
                  </a:lnTo>
                  <a:lnTo>
                    <a:pt x="9398998" y="9398998"/>
                  </a:lnTo>
                  <a:lnTo>
                    <a:pt x="0" y="9398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3"/>
            <p:cNvSpPr/>
            <p:nvPr/>
          </p:nvSpPr>
          <p:spPr>
            <a:xfrm>
              <a:off x="9170398" y="7810500"/>
              <a:ext cx="9398998" cy="9398998"/>
            </a:xfrm>
            <a:custGeom>
              <a:avLst/>
              <a:gdLst/>
              <a:ahLst/>
              <a:cxnLst/>
              <a:rect l="l" t="t" r="r" b="b"/>
              <a:pathLst>
                <a:path w="9398998" h="9398998">
                  <a:moveTo>
                    <a:pt x="0" y="0"/>
                  </a:moveTo>
                  <a:lnTo>
                    <a:pt x="9398998" y="0"/>
                  </a:lnTo>
                  <a:lnTo>
                    <a:pt x="9398998" y="9398998"/>
                  </a:lnTo>
                  <a:lnTo>
                    <a:pt x="0" y="9398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86266" y="87655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571342" y="45996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7" y="0"/>
                </a:lnTo>
                <a:lnTo>
                  <a:pt x="8733857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7"/>
          <p:cNvGrpSpPr/>
          <p:nvPr/>
        </p:nvGrpSpPr>
        <p:grpSpPr>
          <a:xfrm>
            <a:off x="516510" y="669070"/>
            <a:ext cx="17217996" cy="8817830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838897" y="1638300"/>
            <a:ext cx="1648503" cy="1157084"/>
            <a:chOff x="981393" y="777308"/>
            <a:chExt cx="1858639" cy="127599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177948" y="992827"/>
              <a:ext cx="1419799" cy="746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990600" y="952500"/>
            <a:ext cx="585311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8288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Bài 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1</a:t>
            </a: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(SGK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– </a:t>
            </a: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tr.</a:t>
            </a:r>
            <a:r>
              <a:rPr kumimoji="0" lang="en-US" sz="38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9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) </a:t>
            </a:r>
            <a:endParaRPr kumimoji="0" lang="en-US" sz="3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18288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Giải các phương trình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994611" y="3353631"/>
                <a:ext cx="4144340" cy="10079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𝑎</m:t>
                      </m:r>
                      <m:r>
                        <a:rPr kumimoji="0" lang="en-US" sz="3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) 5</m:t>
                      </m:r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−3</m:t>
                          </m:r>
                        </m:e>
                      </m:d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611" y="3353631"/>
                <a:ext cx="4144340" cy="10079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978568" y="4701265"/>
                <a:ext cx="5389360" cy="11233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18288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𝑏</m:t>
                      </m:r>
                      <m:r>
                        <a:rPr kumimoji="0" lang="en-US" sz="3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) </m:t>
                      </m:r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−5</m:t>
                          </m:r>
                        </m:e>
                      </m:d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+6</m:t>
                          </m:r>
                        </m:e>
                      </m:d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kumimoji="0" lang="en-US" sz="3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568" y="4701265"/>
                <a:ext cx="5389360" cy="112338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952295" y="5753100"/>
                <a:ext cx="5882508" cy="22171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18288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𝑐</m:t>
                      </m:r>
                      <m:r>
                        <a:rPr kumimoji="0" lang="en-US" sz="3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)</m:t>
                      </m:r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fr-FR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kumimoji="0" lang="fr-FR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fr-FR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fr-FR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e>
                      </m:d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kumimoji="0" lang="en-US" sz="3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295" y="5753100"/>
                <a:ext cx="5882508" cy="221714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952295" y="8039100"/>
                <a:ext cx="6379119" cy="11233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18288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𝑑</m:t>
                      </m:r>
                      <m:r>
                        <a:rPr kumimoji="0" lang="en-US" sz="3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) </m:t>
                      </m:r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2,5</m:t>
                          </m:r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−7,5</m:t>
                          </m:r>
                        </m:e>
                      </m:d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0,2</m:t>
                          </m:r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+5</m:t>
                          </m:r>
                        </m:e>
                      </m:d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kumimoji="0" lang="en-US" sz="3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295" y="8039100"/>
                <a:ext cx="6379119" cy="112338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Connector 29"/>
          <p:cNvCxnSpPr/>
          <p:nvPr/>
        </p:nvCxnSpPr>
        <p:spPr>
          <a:xfrm>
            <a:off x="7696200" y="2247900"/>
            <a:ext cx="0" cy="656689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149390" y="3238500"/>
                <a:ext cx="9144000" cy="493981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d>
                        <m:d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2,5</m:t>
                          </m:r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−7,5</m:t>
                          </m:r>
                        </m:e>
                      </m:d>
                      <m:d>
                        <m:d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0,2</m:t>
                          </m:r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+5</m:t>
                          </m:r>
                        </m:e>
                      </m:d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2,5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−7,5=0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0,2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+5=0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=−25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nghiệm của phương trình là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=−25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9390" y="3238500"/>
                <a:ext cx="9144000" cy="4939814"/>
              </a:xfrm>
              <a:prstGeom prst="rect">
                <a:avLst/>
              </a:prstGeom>
              <a:blipFill>
                <a:blip r:embed="rId11"/>
                <a:stretch>
                  <a:fillRect l="-2200" r="-267" b="-18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315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52505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554144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7"/>
          <p:cNvGrpSpPr/>
          <p:nvPr/>
        </p:nvGrpSpPr>
        <p:grpSpPr>
          <a:xfrm>
            <a:off x="425116" y="419100"/>
            <a:ext cx="17449800" cy="9448800"/>
            <a:chOff x="0" y="0"/>
            <a:chExt cx="4521135" cy="2620190"/>
          </a:xfrm>
        </p:grpSpPr>
        <p:sp>
          <p:nvSpPr>
            <p:cNvPr id="14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7684" y="8666416"/>
            <a:ext cx="1034716" cy="120148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860566" y="859103"/>
            <a:ext cx="585311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8288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2 </a:t>
            </a: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(SGK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– </a:t>
            </a: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tr.</a:t>
            </a:r>
            <a:r>
              <a:rPr kumimoji="0" lang="en-US" sz="38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9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) </a:t>
            </a:r>
            <a:endParaRPr kumimoji="0" lang="en-US" sz="3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18288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Giải các phương trình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860566" y="4468900"/>
                <a:ext cx="6109108" cy="10079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5</m:t>
                      </m:r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+6</m:t>
                          </m:r>
                        </m:e>
                      </m:d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−2</m:t>
                      </m:r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−12=0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566" y="4468900"/>
                <a:ext cx="6109108" cy="10079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860566" y="5717689"/>
                <a:ext cx="5504777" cy="10079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sSup>
                        <m:sSup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−5</m:t>
                          </m:r>
                        </m:e>
                      </m:d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566" y="5717689"/>
                <a:ext cx="5504777" cy="10079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858718" y="6966478"/>
                <a:ext cx="6175280" cy="10079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sSup>
                        <m:sSup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fr-FR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  <m:r>
                                <a:rPr kumimoji="0" lang="fr-FR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kumimoji="0" lang="fr-FR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fr-FR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kumimoji="0" lang="fr-FR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+6</m:t>
                              </m:r>
                            </m:e>
                          </m:d>
                        </m:e>
                        <m:sup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718" y="6966478"/>
                <a:ext cx="6175280" cy="100796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11609759" y="1548016"/>
            <a:ext cx="1648503" cy="1157084"/>
            <a:chOff x="981393" y="777308"/>
            <a:chExt cx="1858639" cy="127599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177948" y="992827"/>
              <a:ext cx="1419799" cy="746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p:cxnSp>
        <p:nvCxnSpPr>
          <p:cNvPr id="30" name="Straight Connector 29"/>
          <p:cNvCxnSpPr/>
          <p:nvPr/>
        </p:nvCxnSpPr>
        <p:spPr>
          <a:xfrm>
            <a:off x="7467600" y="2539010"/>
            <a:ext cx="0" cy="656689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8153400" y="3134226"/>
                <a:ext cx="9144000" cy="633032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3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e>
                      </m:d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+7</m:t>
                      </m:r>
                      <m:d>
                        <m:d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e>
                      </m:d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sz="38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−4</m:t>
                        </m:r>
                      </m:e>
                    </m:d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+7</m:t>
                        </m:r>
                      </m:e>
                    </m:d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38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−4=0</m:t>
                    </m:r>
                  </m:oMath>
                </a14:m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+7=0</m:t>
                    </m:r>
                  </m:oMath>
                </a14:m>
                <a:endParaRPr lang="en-US" sz="38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3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</m:t>
                      </m:r>
                      <m:r>
                        <m:rPr>
                          <m:nor/>
                        </m:rPr>
                        <a:rPr lang="vi-VN" sz="38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ho</m:t>
                      </m:r>
                      <m:r>
                        <m:rPr>
                          <m:nor/>
                        </m:rPr>
                        <a:rPr lang="vi-VN" sz="38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ặ</m:t>
                      </m:r>
                      <m:r>
                        <m:rPr>
                          <m:nor/>
                        </m:rPr>
                        <a:rPr lang="vi-VN" sz="38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8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30000"/>
                  </a:lnSpc>
                </a:pPr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Vậy nghiệm của phương trình là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</m:t>
                    </m:r>
                  </m:oMath>
                </a14:m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và</a:t>
                </a:r>
                <a:endParaRPr lang="en-US" sz="38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8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0" y="3134226"/>
                <a:ext cx="9144000" cy="6330323"/>
              </a:xfrm>
              <a:prstGeom prst="rect">
                <a:avLst/>
              </a:prstGeom>
              <a:blipFill>
                <a:blip r:embed="rId10"/>
                <a:stretch>
                  <a:fillRect l="-2200" r="-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860566" y="3237122"/>
                <a:ext cx="6253507" cy="10079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3</m:t>
                      </m:r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en-US" sz="3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e>
                      </m:d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+7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e>
                      </m:d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566" y="3237122"/>
                <a:ext cx="6253507" cy="100796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874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52505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554144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7"/>
          <p:cNvGrpSpPr/>
          <p:nvPr/>
        </p:nvGrpSpPr>
        <p:grpSpPr>
          <a:xfrm>
            <a:off x="425116" y="419100"/>
            <a:ext cx="17449800" cy="9448800"/>
            <a:chOff x="0" y="0"/>
            <a:chExt cx="4521135" cy="2620190"/>
          </a:xfrm>
        </p:grpSpPr>
        <p:sp>
          <p:nvSpPr>
            <p:cNvPr id="14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7684" y="8666416"/>
            <a:ext cx="1034716" cy="120148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860566" y="859103"/>
            <a:ext cx="585311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8288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2 </a:t>
            </a: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(SGK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– </a:t>
            </a: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tr.</a:t>
            </a:r>
            <a:r>
              <a:rPr kumimoji="0" lang="en-US" sz="38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9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) </a:t>
            </a:r>
            <a:endParaRPr kumimoji="0" lang="en-US" sz="3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18288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Giải các phương trình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860566" y="4468900"/>
                <a:ext cx="6109108" cy="10079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5</m:t>
                      </m:r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+6</m:t>
                          </m:r>
                        </m:e>
                      </m:d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−2</m:t>
                      </m:r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−12=0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566" y="4468900"/>
                <a:ext cx="6109108" cy="10079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860566" y="5717689"/>
                <a:ext cx="5504777" cy="10079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sSup>
                        <m:sSup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−5</m:t>
                          </m:r>
                        </m:e>
                      </m:d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566" y="5717689"/>
                <a:ext cx="5504777" cy="10079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858718" y="6966478"/>
                <a:ext cx="6175280" cy="10079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sSup>
                        <m:sSup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fr-FR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  <m:r>
                                <a:rPr kumimoji="0" lang="fr-FR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kumimoji="0" lang="fr-FR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fr-FR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kumimoji="0" lang="fr-FR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+6</m:t>
                              </m:r>
                            </m:e>
                          </m:d>
                        </m:e>
                        <m:sup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718" y="6966478"/>
                <a:ext cx="6175280" cy="100796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11609759" y="1548016"/>
            <a:ext cx="1648503" cy="1157084"/>
            <a:chOff x="981393" y="777308"/>
            <a:chExt cx="1858639" cy="127599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177948" y="992827"/>
              <a:ext cx="1419799" cy="746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p:cxnSp>
        <p:nvCxnSpPr>
          <p:cNvPr id="30" name="Straight Connector 29"/>
          <p:cNvCxnSpPr/>
          <p:nvPr/>
        </p:nvCxnSpPr>
        <p:spPr>
          <a:xfrm>
            <a:off x="7467600" y="2539010"/>
            <a:ext cx="0" cy="656689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860566" y="3237122"/>
                <a:ext cx="6253507" cy="10079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3</m:t>
                      </m:r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en-US" sz="3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e>
                      </m:d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+7</m:t>
                      </m:r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e>
                      </m:d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566" y="3237122"/>
                <a:ext cx="6253507" cy="100796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8077200" y="3190374"/>
                <a:ext cx="9144000" cy="628902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5</m:t>
                      </m:r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+6</m:t>
                          </m:r>
                        </m:e>
                      </m:d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−2</m:t>
                      </m:r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−12=0</m:t>
                      </m:r>
                    </m:oMath>
                  </m:oMathPara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800"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+6</m:t>
                        </m:r>
                      </m:e>
                    </m:d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</m:t>
                      </m:r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=−6 </m:t>
                      </m:r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ho</m:t>
                      </m:r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ặ</m:t>
                      </m:r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nghiệm của phương trình là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=−6</m:t>
                    </m:r>
                  </m:oMath>
                </a14:m>
                <a:endParaRPr lang="fr-FR" sz="3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fr-FR" sz="3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7200" y="3190374"/>
                <a:ext cx="9144000" cy="6289029"/>
              </a:xfrm>
              <a:prstGeom prst="rect">
                <a:avLst/>
              </a:prstGeom>
              <a:blipFill>
                <a:blip r:embed="rId11"/>
                <a:stretch>
                  <a:fillRect l="-2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332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52505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554144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7"/>
          <p:cNvGrpSpPr/>
          <p:nvPr/>
        </p:nvGrpSpPr>
        <p:grpSpPr>
          <a:xfrm>
            <a:off x="425116" y="419100"/>
            <a:ext cx="17449800" cy="9448800"/>
            <a:chOff x="0" y="0"/>
            <a:chExt cx="4521135" cy="2620190"/>
          </a:xfrm>
        </p:grpSpPr>
        <p:sp>
          <p:nvSpPr>
            <p:cNvPr id="14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7684" y="8666416"/>
            <a:ext cx="1034716" cy="120148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860566" y="859103"/>
            <a:ext cx="585311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8288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2 </a:t>
            </a: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(SGK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– </a:t>
            </a: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tr.</a:t>
            </a:r>
            <a:r>
              <a:rPr kumimoji="0" lang="en-US" sz="38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9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) </a:t>
            </a:r>
            <a:endParaRPr kumimoji="0" lang="en-US" sz="3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18288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Giải các phương trình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860566" y="4468900"/>
                <a:ext cx="6109108" cy="10079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5</m:t>
                      </m:r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+6</m:t>
                          </m:r>
                        </m:e>
                      </m:d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−2</m:t>
                      </m:r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−12=0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566" y="4468900"/>
                <a:ext cx="6109108" cy="10079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860566" y="5717689"/>
                <a:ext cx="5504777" cy="10079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sSup>
                        <m:sSup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−5</m:t>
                          </m:r>
                        </m:e>
                      </m:d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566" y="5717689"/>
                <a:ext cx="5504777" cy="10079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858718" y="6966478"/>
                <a:ext cx="6175280" cy="10079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sSup>
                        <m:sSup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fr-FR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  <m:r>
                                <a:rPr kumimoji="0" lang="fr-FR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kumimoji="0" lang="fr-FR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fr-FR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kumimoji="0" lang="fr-FR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+6</m:t>
                              </m:r>
                            </m:e>
                          </m:d>
                        </m:e>
                        <m:sup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718" y="6966478"/>
                <a:ext cx="6175280" cy="100796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11609759" y="1548016"/>
            <a:ext cx="1648503" cy="1157084"/>
            <a:chOff x="981393" y="777308"/>
            <a:chExt cx="1858639" cy="127599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177948" y="992827"/>
              <a:ext cx="1419799" cy="746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p:cxnSp>
        <p:nvCxnSpPr>
          <p:cNvPr id="30" name="Straight Connector 29"/>
          <p:cNvCxnSpPr/>
          <p:nvPr/>
        </p:nvCxnSpPr>
        <p:spPr>
          <a:xfrm>
            <a:off x="7467600" y="2539010"/>
            <a:ext cx="0" cy="656689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860566" y="3237122"/>
                <a:ext cx="6253507" cy="10079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3</m:t>
                      </m:r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en-US" sz="3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e>
                      </m:d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+7</m:t>
                      </m:r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e>
                      </m:d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566" y="3237122"/>
                <a:ext cx="6253507" cy="100796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8077200" y="3154280"/>
                <a:ext cx="9144000" cy="493981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sSup>
                        <m:sSup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−5</m:t>
                          </m:r>
                        </m:e>
                      </m:d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−5</m:t>
                        </m:r>
                      </m:e>
                    </m:d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nghiệm của phương trình là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7200" y="3154280"/>
                <a:ext cx="9144000" cy="4939814"/>
              </a:xfrm>
              <a:prstGeom prst="rect">
                <a:avLst/>
              </a:prstGeom>
              <a:blipFill>
                <a:blip r:embed="rId11"/>
                <a:stretch>
                  <a:fillRect l="-2200" r="-2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362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52505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554144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7"/>
          <p:cNvGrpSpPr/>
          <p:nvPr/>
        </p:nvGrpSpPr>
        <p:grpSpPr>
          <a:xfrm>
            <a:off x="425116" y="419100"/>
            <a:ext cx="17449800" cy="9448800"/>
            <a:chOff x="0" y="0"/>
            <a:chExt cx="4521135" cy="2620190"/>
          </a:xfrm>
        </p:grpSpPr>
        <p:sp>
          <p:nvSpPr>
            <p:cNvPr id="14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7684" y="8666416"/>
            <a:ext cx="1034716" cy="120148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860566" y="859103"/>
            <a:ext cx="585311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8288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2 </a:t>
            </a: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(SGK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– </a:t>
            </a: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tr.</a:t>
            </a:r>
            <a:r>
              <a:rPr kumimoji="0" lang="en-US" sz="38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9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) </a:t>
            </a:r>
            <a:endParaRPr kumimoji="0" lang="en-US" sz="3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18288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Giải các phương trình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860566" y="4468900"/>
                <a:ext cx="6109108" cy="10079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5</m:t>
                      </m:r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+6</m:t>
                          </m:r>
                        </m:e>
                      </m:d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−2</m:t>
                      </m:r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−12=0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566" y="4468900"/>
                <a:ext cx="6109108" cy="10079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860566" y="5717689"/>
                <a:ext cx="5504777" cy="10079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sSup>
                        <m:sSup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−5</m:t>
                          </m:r>
                        </m:e>
                      </m:d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566" y="5717689"/>
                <a:ext cx="5504777" cy="10079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858718" y="6966478"/>
                <a:ext cx="6175280" cy="10079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sSup>
                        <m:sSup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fr-FR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  <m:r>
                                <a:rPr kumimoji="0" lang="fr-FR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kumimoji="0" lang="fr-FR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fr-FR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kumimoji="0" lang="fr-FR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+6</m:t>
                              </m:r>
                            </m:e>
                          </m:d>
                        </m:e>
                        <m:sup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718" y="6966478"/>
                <a:ext cx="6175280" cy="100796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11609759" y="1548016"/>
            <a:ext cx="1648503" cy="1157084"/>
            <a:chOff x="981393" y="777308"/>
            <a:chExt cx="1858639" cy="127599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177948" y="992827"/>
              <a:ext cx="1419799" cy="746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p:cxnSp>
        <p:nvCxnSpPr>
          <p:cNvPr id="30" name="Straight Connector 29"/>
          <p:cNvCxnSpPr/>
          <p:nvPr/>
        </p:nvCxnSpPr>
        <p:spPr>
          <a:xfrm>
            <a:off x="7467600" y="2539010"/>
            <a:ext cx="0" cy="656689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860566" y="3237122"/>
                <a:ext cx="6253507" cy="10079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3</m:t>
                      </m:r>
                      <m:r>
                        <a:rPr kumimoji="0" lang="fr-FR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en-US" sz="3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e>
                      </m:d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+7</m:t>
                      </m:r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fr-F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e>
                      </m:d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566" y="3237122"/>
                <a:ext cx="6253507" cy="100796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8077200" y="3214211"/>
                <a:ext cx="9144000" cy="566308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sSup>
                        <m:sSup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  <m:r>
                                <a:rPr lang="fr-FR" sz="3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+6</m:t>
                              </m:r>
                            </m:e>
                          </m:d>
                        </m:e>
                        <m:sup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−2+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+6</m:t>
                        </m:r>
                      </m:e>
                    </m:d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−2−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−6</m:t>
                        </m:r>
                      </m:e>
                    </m:d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</m:e>
                    </m:d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−8</m:t>
                        </m:r>
                      </m:e>
                    </m:d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Vây nghiệm của phương trình là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7200" y="3214211"/>
                <a:ext cx="9144000" cy="5663089"/>
              </a:xfrm>
              <a:prstGeom prst="rect">
                <a:avLst/>
              </a:prstGeom>
              <a:blipFill>
                <a:blip r:embed="rId11"/>
                <a:stretch>
                  <a:fillRect l="-2200" b="-1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148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28600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3"/>
          <p:cNvSpPr/>
          <p:nvPr/>
        </p:nvSpPr>
        <p:spPr>
          <a:xfrm>
            <a:off x="9170398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7"/>
          <p:cNvGrpSpPr/>
          <p:nvPr/>
        </p:nvGrpSpPr>
        <p:grpSpPr>
          <a:xfrm>
            <a:off x="457200" y="266700"/>
            <a:ext cx="17373600" cy="9753600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1331084" y="1409700"/>
            <a:ext cx="1648503" cy="1157084"/>
            <a:chOff x="981393" y="777308"/>
            <a:chExt cx="1858639" cy="127599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177948" y="992827"/>
              <a:ext cx="1419799" cy="746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7587916" y="3144354"/>
                <a:ext cx="9144000" cy="611000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fr-FR" sz="37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Điều kiện xác định </a:t>
                </a:r>
                <a14:m>
                  <m:oMath xmlns:m="http://schemas.openxmlformats.org/officeDocument/2006/math"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≠3</m:t>
                    </m:r>
                  </m:oMath>
                </a14:m>
                <a:endParaRPr lang="en-US" sz="37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7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+5</m:t>
                          </m:r>
                        </m:num>
                        <m:den>
                          <m:r>
                            <a:rPr lang="fr-FR" sz="37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−3</m:t>
                          </m:r>
                        </m:den>
                      </m:f>
                      <m:r>
                        <a:rPr lang="fr-FR" sz="37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+2=</m:t>
                      </m:r>
                      <m:f>
                        <m:fPr>
                          <m:ctrlPr>
                            <a:rPr lang="en-US" sz="37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fr-FR" sz="37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−3</m:t>
                          </m:r>
                        </m:den>
                      </m:f>
                    </m:oMath>
                  </m:oMathPara>
                </a14:m>
                <a:endParaRPr lang="fr-FR" sz="3700" i="1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fr-FR" sz="37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  </a:t>
                </a:r>
                <a14:m>
                  <m:oMath xmlns:m="http://schemas.openxmlformats.org/officeDocument/2006/math"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+5+2</m:t>
                    </m:r>
                    <m:d>
                      <m:d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7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7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</m:e>
                    </m:d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fr-FR" sz="37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37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fr-FR" sz="37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r>
                  <a:rPr lang="fr-FR" sz="37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37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 xmlns:m="http://schemas.openxmlformats.org/officeDocument/2006/math"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fr-FR" sz="37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(thỏa mãn điều kiện)</a:t>
                </a:r>
                <a:endParaRPr lang="en-US" sz="37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fr-FR" sz="37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 nghiệm cảu phương trình là </a:t>
                </a:r>
                <a14:m>
                  <m:oMath xmlns:m="http://schemas.openxmlformats.org/officeDocument/2006/math"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=1.</m:t>
                    </m:r>
                  </m:oMath>
                </a14:m>
                <a:endParaRPr lang="en-US" sz="37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7916" y="3144354"/>
                <a:ext cx="9144000" cy="6110006"/>
              </a:xfrm>
              <a:prstGeom prst="rect">
                <a:avLst/>
              </a:prstGeom>
              <a:blipFill>
                <a:blip r:embed="rId4"/>
                <a:stretch>
                  <a:fillRect l="-2133" b="-2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755" y="7969573"/>
            <a:ext cx="1234439" cy="151732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990600" y="627661"/>
            <a:ext cx="5853110" cy="1848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8288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37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3 </a:t>
            </a:r>
            <a:r>
              <a:rPr kumimoji="0" lang="vi-VN" sz="37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(SGK</a:t>
            </a:r>
            <a:r>
              <a:rPr kumimoji="0" lang="en-US" sz="37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– </a:t>
            </a:r>
            <a:r>
              <a:rPr kumimoji="0" lang="vi-VN" sz="37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tr.</a:t>
            </a:r>
            <a:r>
              <a:rPr kumimoji="0" lang="en-US" sz="37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9</a:t>
            </a:r>
            <a:r>
              <a:rPr kumimoji="0" lang="en-US" sz="37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) </a:t>
            </a:r>
            <a:endParaRPr kumimoji="0" lang="en-US" sz="3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18288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Giải các phương trình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1003181" y="3086100"/>
                <a:ext cx="4725589" cy="12027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7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kumimoji="0" lang="en-US" sz="37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fr-FR" sz="3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+5</m:t>
                          </m:r>
                        </m:num>
                        <m:den>
                          <m:r>
                            <a:rPr kumimoji="0" lang="fr-FR" sz="3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−3</m:t>
                          </m:r>
                        </m:den>
                      </m:f>
                      <m:r>
                        <a:rPr kumimoji="0" lang="fr-FR" sz="37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+2=</m:t>
                      </m:r>
                      <m:f>
                        <m:fPr>
                          <m:ctrlPr>
                            <a:rPr kumimoji="0" lang="en-US" sz="3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fr-FR" sz="3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kumimoji="0" lang="fr-FR" sz="3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−3</m:t>
                          </m:r>
                        </m:den>
                      </m:f>
                    </m:oMath>
                  </m:oMathPara>
                </a14:m>
                <a:endParaRPr kumimoji="0" lang="en-US" sz="3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181" y="3086100"/>
                <a:ext cx="4725589" cy="12027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/>
          <p:cNvCxnSpPr/>
          <p:nvPr/>
        </p:nvCxnSpPr>
        <p:spPr>
          <a:xfrm>
            <a:off x="6400800" y="2691410"/>
            <a:ext cx="0" cy="656689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94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554144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133600" y="3009900"/>
            <a:ext cx="13716000" cy="6664095"/>
          </a:xfrm>
          <a:custGeom>
            <a:avLst/>
            <a:gdLst/>
            <a:ahLst/>
            <a:cxnLst/>
            <a:rect l="l" t="t" r="r" b="b"/>
            <a:pathLst>
              <a:path w="12363413" h="7634407">
                <a:moveTo>
                  <a:pt x="0" y="0"/>
                </a:moveTo>
                <a:lnTo>
                  <a:pt x="12363412" y="0"/>
                </a:lnTo>
                <a:lnTo>
                  <a:pt x="12363412" y="7634408"/>
                </a:lnTo>
                <a:lnTo>
                  <a:pt x="0" y="7634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404502" y="5413847"/>
            <a:ext cx="13174195" cy="1710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8000" b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vi-VN" sz="8000" b="1">
                <a:solidFill>
                  <a:schemeClr val="tx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PHƯƠNG TRÌNH TÍCH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0625" y="148995"/>
            <a:ext cx="5620616" cy="37937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28600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3"/>
          <p:cNvSpPr/>
          <p:nvPr/>
        </p:nvSpPr>
        <p:spPr>
          <a:xfrm>
            <a:off x="9170398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7"/>
          <p:cNvGrpSpPr/>
          <p:nvPr/>
        </p:nvGrpSpPr>
        <p:grpSpPr>
          <a:xfrm>
            <a:off x="457200" y="266700"/>
            <a:ext cx="17373600" cy="9753600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7556663" y="2780626"/>
                <a:ext cx="9144000" cy="723967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55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Điều kiện xác định: </a:t>
                </a:r>
                <a14:m>
                  <m:oMath xmlns:m="http://schemas.openxmlformats.org/officeDocument/2006/math">
                    <m:r>
                      <a:rPr lang="vi-VN" sz="355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55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≠−1</m:t>
                    </m:r>
                  </m:oMath>
                </a14:m>
                <a:r>
                  <a:rPr lang="vi-VN" sz="355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55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55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≠0</m:t>
                    </m:r>
                  </m:oMath>
                </a14:m>
                <a:endParaRPr lang="en-US" sz="355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55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55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55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355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  <m:r>
                                <a:rPr lang="vi-VN" sz="355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vi-VN" sz="355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+5</m:t>
                              </m:r>
                            </m:e>
                          </m:d>
                        </m:num>
                        <m:den>
                          <m:r>
                            <a:rPr lang="vi-VN" sz="355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55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355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vi-VN" sz="355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r>
                        <a:rPr lang="vi-VN" sz="355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55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55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US" sz="355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355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vi-VN" sz="355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</m:num>
                        <m:den>
                          <m:r>
                            <a:rPr lang="vi-VN" sz="355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55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355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vi-VN" sz="355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r>
                        <a:rPr lang="vi-VN" sz="355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55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55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vi-VN" sz="355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55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355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vi-VN" sz="355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</m:num>
                        <m:den>
                          <m:r>
                            <a:rPr lang="vi-VN" sz="355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55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355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vi-VN" sz="355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55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vi-VN" sz="355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355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55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vi-VN" sz="355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55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+5</m:t>
                        </m:r>
                      </m:e>
                    </m:d>
                    <m:r>
                      <a:rPr lang="vi-VN" sz="355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+2</m:t>
                    </m:r>
                    <m:d>
                      <m:dPr>
                        <m:ctrlPr>
                          <a:rPr lang="en-US" sz="355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55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55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vi-VN" sz="355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=3</m:t>
                    </m:r>
                    <m:r>
                      <a:rPr lang="vi-VN" sz="355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355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55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55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vi-VN" sz="355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55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vi-VN" sz="355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en-US" sz="355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55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355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55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+5</m:t>
                    </m:r>
                    <m:r>
                      <a:rPr lang="vi-VN" sz="355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55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+2</m:t>
                    </m:r>
                    <m:r>
                      <a:rPr lang="vi-VN" sz="355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55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+2=3</m:t>
                    </m:r>
                    <m:sSup>
                      <m:sSupPr>
                        <m:ctrlPr>
                          <a:rPr lang="en-US" sz="355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55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355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55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+3</m:t>
                    </m:r>
                    <m:r>
                      <a:rPr lang="vi-VN" sz="355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55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355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55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vi-VN" sz="355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vi-VN" sz="355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55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=−2</m:t>
                    </m:r>
                  </m:oMath>
                </a14:m>
                <a:r>
                  <a:rPr lang="vi-VN" sz="355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55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355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55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55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55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55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3550" b="0" i="0" smtClean="0">
                          <a:effectLst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55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vi-VN" sz="355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vi-VN" sz="355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ỏ</m:t>
                      </m:r>
                      <m:r>
                        <m:rPr>
                          <m:nor/>
                        </m:rPr>
                        <a:rPr lang="vi-VN" sz="355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55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55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55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ã</m:t>
                      </m:r>
                      <m:r>
                        <m:rPr>
                          <m:nor/>
                        </m:rPr>
                        <a:rPr lang="vi-VN" sz="355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55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đ</m:t>
                      </m:r>
                      <m:r>
                        <m:rPr>
                          <m:nor/>
                        </m:rPr>
                        <a:rPr lang="vi-VN" sz="355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355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ề</m:t>
                      </m:r>
                      <m:r>
                        <m:rPr>
                          <m:nor/>
                        </m:rPr>
                        <a:rPr lang="vi-VN" sz="355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vi-VN" sz="355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55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ki</m:t>
                      </m:r>
                      <m:r>
                        <m:rPr>
                          <m:nor/>
                        </m:rPr>
                        <a:rPr lang="vi-VN" sz="355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55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55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55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55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55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vi-VN" sz="355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vi-VN" sz="355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55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vi-VN" sz="355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55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55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55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55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vi-VN" sz="355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55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55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355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355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55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55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55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355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355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55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55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a:rPr lang="en-US" sz="355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55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55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55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55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55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55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355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663" y="2780626"/>
                <a:ext cx="9144000" cy="7239674"/>
              </a:xfrm>
              <a:prstGeom prst="rect">
                <a:avLst/>
              </a:prstGeom>
              <a:blipFill>
                <a:blip r:embed="rId3"/>
                <a:stretch>
                  <a:fillRect l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8755" y="8118292"/>
            <a:ext cx="1234439" cy="15173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1003181" y="2705100"/>
                <a:ext cx="4135876" cy="1212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defTabSz="182880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7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kumimoji="0" lang="en-US" sz="37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kumimoji="0" lang="fr-FR" sz="3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+5</m:t>
                          </m:r>
                        </m:num>
                        <m:den>
                          <m:r>
                            <a:rPr kumimoji="0" lang="fr-FR" sz="3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en-US" sz="3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  <m:r>
                        <a:rPr kumimoji="0" lang="fr-FR" sz="37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7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kumimoji="0" lang="fr-FR" sz="37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37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3</m:t>
                      </m:r>
                    </m:oMath>
                  </m:oMathPara>
                </a14:m>
                <a:endParaRPr kumimoji="0" lang="en-US" sz="3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181" y="2705100"/>
                <a:ext cx="4135876" cy="12125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/>
          <p:cNvCxnSpPr/>
          <p:nvPr/>
        </p:nvCxnSpPr>
        <p:spPr>
          <a:xfrm>
            <a:off x="6400800" y="2691410"/>
            <a:ext cx="0" cy="656689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11331084" y="1014616"/>
            <a:ext cx="1648503" cy="1157084"/>
            <a:chOff x="981393" y="777308"/>
            <a:chExt cx="1858639" cy="127599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177948" y="992827"/>
              <a:ext cx="1419799" cy="746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990600" y="627661"/>
            <a:ext cx="5853110" cy="1848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8288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37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3 </a:t>
            </a:r>
            <a:r>
              <a:rPr kumimoji="0" lang="vi-VN" sz="37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(SGK</a:t>
            </a:r>
            <a:r>
              <a:rPr kumimoji="0" lang="en-US" sz="37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– </a:t>
            </a:r>
            <a:r>
              <a:rPr kumimoji="0" lang="vi-VN" sz="37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tr.</a:t>
            </a:r>
            <a:r>
              <a:rPr kumimoji="0" lang="en-US" sz="37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9</a:t>
            </a:r>
            <a:r>
              <a:rPr kumimoji="0" lang="en-US" sz="37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) </a:t>
            </a:r>
            <a:endParaRPr kumimoji="0" lang="en-US" sz="3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18288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Giải các phương trình</a:t>
            </a:r>
          </a:p>
        </p:txBody>
      </p:sp>
    </p:spTree>
    <p:extLst>
      <p:ext uri="{BB962C8B-B14F-4D97-AF65-F5344CB8AC3E}">
        <p14:creationId xmlns:p14="http://schemas.microsoft.com/office/powerpoint/2010/main" val="140770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28600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3"/>
          <p:cNvSpPr/>
          <p:nvPr/>
        </p:nvSpPr>
        <p:spPr>
          <a:xfrm>
            <a:off x="9170398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7"/>
          <p:cNvGrpSpPr/>
          <p:nvPr/>
        </p:nvGrpSpPr>
        <p:grpSpPr>
          <a:xfrm>
            <a:off x="457200" y="266700"/>
            <a:ext cx="17373600" cy="9753600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755" y="8118292"/>
            <a:ext cx="1234439" cy="15173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982414" y="3020776"/>
                <a:ext cx="4682629" cy="11909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7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kumimoji="0" lang="en-US" sz="37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fr-FR" sz="3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num>
                        <m:den>
                          <m:r>
                            <a:rPr kumimoji="0" lang="fr-FR" sz="3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den>
                      </m:f>
                      <m:r>
                        <a:rPr kumimoji="0" lang="fr-FR" sz="37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kumimoji="0" lang="en-US" sz="3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fr-FR" sz="3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num>
                        <m:den>
                          <m:r>
                            <a:rPr kumimoji="0" lang="fr-FR" sz="3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−3</m:t>
                          </m:r>
                        </m:den>
                      </m:f>
                      <m:r>
                        <a:rPr kumimoji="0" lang="fr-FR" sz="37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=2</m:t>
                      </m:r>
                    </m:oMath>
                  </m:oMathPara>
                </a14:m>
                <a:endParaRPr kumimoji="0" lang="en-US" sz="3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414" y="3020776"/>
                <a:ext cx="4682629" cy="11909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/>
          <p:cNvCxnSpPr/>
          <p:nvPr/>
        </p:nvCxnSpPr>
        <p:spPr>
          <a:xfrm>
            <a:off x="6015790" y="2940062"/>
            <a:ext cx="0" cy="656689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553200" y="3189469"/>
                <a:ext cx="11125200" cy="66784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fr-FR" sz="37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Điều kiện xác định </a:t>
                </a:r>
                <a14:m>
                  <m:oMath xmlns:m="http://schemas.openxmlformats.org/officeDocument/2006/math"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≠2;</m:t>
                    </m:r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≠3</m:t>
                    </m:r>
                  </m:oMath>
                </a14:m>
                <a:endParaRPr lang="en-US" sz="37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</m:t>
                      </m:r>
                      <m:f>
                        <m:fPr>
                          <m:ctrlPr>
                            <a:rPr lang="en-US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num>
                        <m:den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den>
                      </m:f>
                      <m:r>
                        <a:rPr lang="fr-FR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num>
                        <m:den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−3</m:t>
                          </m:r>
                        </m:den>
                      </m:f>
                      <m:r>
                        <a:rPr lang="fr-FR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=2</m:t>
                      </m:r>
                    </m:oMath>
                  </m:oMathPara>
                </a14:m>
                <a:endParaRPr lang="en-US" sz="37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7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7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d>
                    <m:d>
                      <m:d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7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7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</m:e>
                    </m:d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7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7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+2</m:t>
                        </m:r>
                      </m:e>
                    </m:d>
                    <m:d>
                      <m:d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7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7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=2(</m:t>
                    </m:r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−2)(</m:t>
                    </m:r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−3)</m:t>
                    </m:r>
                  </m:oMath>
                </a14:m>
                <a:r>
                  <a:rPr lang="fr-FR" sz="37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37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</a:pPr>
                <a:r>
                  <a:rPr lang="en-US" sz="37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			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37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37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−9+</m:t>
                    </m:r>
                    <m:sSup>
                      <m:sSup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37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37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−4=2</m:t>
                    </m:r>
                    <m:sSup>
                      <m:sSup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37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37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−10</m:t>
                    </m:r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+12</m:t>
                    </m:r>
                  </m:oMath>
                </a14:m>
                <a:r>
                  <a:rPr lang="fr-FR" sz="37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37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                                     </m:t>
                      </m:r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7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ỏ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ã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đ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ề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ki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fr-FR" sz="37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à</m:t>
                      </m:r>
                      <m:r>
                        <a:rPr lang="en-US" sz="37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7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37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0" y="3189469"/>
                <a:ext cx="11125200" cy="6678431"/>
              </a:xfrm>
              <a:prstGeom prst="rect">
                <a:avLst/>
              </a:prstGeom>
              <a:blipFill>
                <a:blip r:embed="rId5"/>
                <a:stretch>
                  <a:fillRect l="-1699" t="-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/>
          <p:cNvSpPr/>
          <p:nvPr/>
        </p:nvSpPr>
        <p:spPr>
          <a:xfrm>
            <a:off x="990600" y="627661"/>
            <a:ext cx="5853110" cy="1848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8288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37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3 </a:t>
            </a:r>
            <a:r>
              <a:rPr kumimoji="0" lang="vi-VN" sz="37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(SGK</a:t>
            </a:r>
            <a:r>
              <a:rPr kumimoji="0" lang="en-US" sz="37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– </a:t>
            </a:r>
            <a:r>
              <a:rPr kumimoji="0" lang="vi-VN" sz="37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tr.</a:t>
            </a:r>
            <a:r>
              <a:rPr kumimoji="0" lang="en-US" sz="37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9</a:t>
            </a:r>
            <a:r>
              <a:rPr kumimoji="0" lang="en-US" sz="37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) </a:t>
            </a:r>
            <a:endParaRPr kumimoji="0" lang="en-US" sz="3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18288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Giải các phương trình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1104956" y="1272528"/>
            <a:ext cx="1648503" cy="1157084"/>
            <a:chOff x="981393" y="777308"/>
            <a:chExt cx="1858639" cy="1275995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177948" y="992827"/>
              <a:ext cx="1419799" cy="746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374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28600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3"/>
          <p:cNvSpPr/>
          <p:nvPr/>
        </p:nvSpPr>
        <p:spPr>
          <a:xfrm>
            <a:off x="9170398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7"/>
          <p:cNvGrpSpPr/>
          <p:nvPr/>
        </p:nvGrpSpPr>
        <p:grpSpPr>
          <a:xfrm>
            <a:off x="457200" y="266700"/>
            <a:ext cx="17373600" cy="9753600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755" y="8118292"/>
            <a:ext cx="1234439" cy="15173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914400" y="2618326"/>
                <a:ext cx="3716402" cy="33157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7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kumimoji="0" lang="en-US" sz="37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fr-FR" sz="3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num>
                        <m:den>
                          <m:r>
                            <a:rPr kumimoji="0" lang="fr-FR" sz="3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den>
                      </m:f>
                      <m:r>
                        <a:rPr kumimoji="0" lang="en-US" sz="37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kumimoji="0" lang="en-US" sz="3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fr-FR" sz="3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en-US" sz="3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fr-FR" sz="3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kumimoji="0" lang="fr-FR" sz="3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en-US" sz="3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den>
                      </m:f>
                    </m:oMath>
                  </m:oMathPara>
                </a14:m>
                <a:endParaRPr kumimoji="0" lang="en-US" sz="37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defTabSz="1828800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37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7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num>
                        <m:den>
                          <m:sSup>
                            <m:sSupPr>
                              <m:ctrlPr>
                                <a:rPr lang="fr-FR" sz="37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7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7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7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den>
                      </m:f>
                    </m:oMath>
                  </m:oMathPara>
                </a14:m>
                <a:endParaRPr kumimoji="0" lang="en-US" sz="3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2618326"/>
                <a:ext cx="3716402" cy="33157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/>
          <p:cNvCxnSpPr/>
          <p:nvPr/>
        </p:nvCxnSpPr>
        <p:spPr>
          <a:xfrm>
            <a:off x="6015790" y="2940062"/>
            <a:ext cx="0" cy="656689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569242" y="3054016"/>
                <a:ext cx="10744200" cy="65435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37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Điều kiện xác định </a:t>
                </a:r>
                <a14:m>
                  <m:oMath xmlns:m="http://schemas.openxmlformats.org/officeDocument/2006/math">
                    <m:r>
                      <a:rPr lang="en-US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≠±2</m:t>
                    </m:r>
                  </m:oMath>
                </a14:m>
                <a:endParaRPr lang="en-US" sz="37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fr-FR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+2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</m:den>
                      </m:f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fr-FR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−2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</m:den>
                      </m:f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num>
                        <m:den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7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a:rPr lang="en-US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+4−</m:t>
                    </m:r>
                    <m:sSup>
                      <m:sSup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a:rPr lang="en-US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−4=16</m:t>
                    </m:r>
                  </m:oMath>
                </a14:m>
                <a:r>
                  <a:rPr lang="en-US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en-US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=16</m:t>
                    </m:r>
                  </m:oMath>
                </a14:m>
                <a:r>
                  <a:rPr lang="en-US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en-US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(không thỏa mãn điều kiện)</a:t>
                </a: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phương trình vô nghiệm.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9242" y="3054016"/>
                <a:ext cx="10744200" cy="6543523"/>
              </a:xfrm>
              <a:prstGeom prst="rect">
                <a:avLst/>
              </a:prstGeom>
              <a:blipFill>
                <a:blip r:embed="rId5"/>
                <a:stretch>
                  <a:fillRect l="-1816" b="-10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11104956" y="1272528"/>
            <a:ext cx="1648503" cy="1157084"/>
            <a:chOff x="981393" y="777308"/>
            <a:chExt cx="1858639" cy="127599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177948" y="992827"/>
              <a:ext cx="1419799" cy="746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990600" y="627661"/>
            <a:ext cx="5853110" cy="1848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8288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37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3 </a:t>
            </a:r>
            <a:r>
              <a:rPr kumimoji="0" lang="vi-VN" sz="37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(SGK</a:t>
            </a:r>
            <a:r>
              <a:rPr kumimoji="0" lang="en-US" sz="37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– </a:t>
            </a:r>
            <a:r>
              <a:rPr kumimoji="0" lang="vi-VN" sz="37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tr.</a:t>
            </a:r>
            <a:r>
              <a:rPr kumimoji="0" lang="en-US" sz="37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9</a:t>
            </a:r>
            <a:r>
              <a:rPr kumimoji="0" lang="en-US" sz="37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) </a:t>
            </a:r>
            <a:endParaRPr kumimoji="0" lang="en-US" sz="3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18288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Giải các phương trình</a:t>
            </a:r>
          </a:p>
        </p:txBody>
      </p:sp>
    </p:spTree>
    <p:extLst>
      <p:ext uri="{BB962C8B-B14F-4D97-AF65-F5344CB8AC3E}">
        <p14:creationId xmlns:p14="http://schemas.microsoft.com/office/powerpoint/2010/main" val="138496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554144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549210" y="1120942"/>
            <a:ext cx="13192106" cy="8153400"/>
          </a:xfrm>
          <a:custGeom>
            <a:avLst/>
            <a:gdLst/>
            <a:ahLst/>
            <a:cxnLst/>
            <a:rect l="l" t="t" r="r" b="b"/>
            <a:pathLst>
              <a:path w="12363413" h="7634407">
                <a:moveTo>
                  <a:pt x="0" y="0"/>
                </a:moveTo>
                <a:lnTo>
                  <a:pt x="12363412" y="0"/>
                </a:lnTo>
                <a:lnTo>
                  <a:pt x="12363412" y="7634408"/>
                </a:lnTo>
                <a:lnTo>
                  <a:pt x="0" y="7634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617223" y="2324100"/>
            <a:ext cx="11056079" cy="2564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kumimoji="0" lang="en-US" sz="12000" b="1" i="0" u="none" strike="noStrike" kern="1200" cap="none" spc="0" normalizeH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DỤNG</a:t>
            </a:r>
            <a:endParaRPr kumimoji="0" lang="en-US" sz="120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1340" y="6009914"/>
            <a:ext cx="5307844" cy="309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381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28600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3"/>
          <p:cNvSpPr/>
          <p:nvPr/>
        </p:nvSpPr>
        <p:spPr>
          <a:xfrm>
            <a:off x="9170398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7"/>
          <p:cNvGrpSpPr/>
          <p:nvPr/>
        </p:nvGrpSpPr>
        <p:grpSpPr>
          <a:xfrm>
            <a:off x="609600" y="266700"/>
            <a:ext cx="17145000" cy="9753600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1066800" y="388190"/>
            <a:ext cx="15997612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700" b="1">
                <a:solidFill>
                  <a:schemeClr val="tx2"/>
                </a:solidFill>
                <a:cs typeface="Arial" panose="020B0604020202020204" pitchFamily="34" charset="0"/>
              </a:rPr>
              <a:t>Bài </a:t>
            </a:r>
            <a:r>
              <a:rPr lang="en-US" sz="37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3700" b="1">
                <a:solidFill>
                  <a:schemeClr val="tx2"/>
                </a:solidFill>
                <a:cs typeface="Arial" panose="020B0604020202020204" pitchFamily="34" charset="0"/>
              </a:rPr>
              <a:t> (SGK</a:t>
            </a:r>
            <a:r>
              <a:rPr lang="en-US" sz="3700" b="1">
                <a:solidFill>
                  <a:schemeClr val="tx2"/>
                </a:solidFill>
                <a:cs typeface="Arial" panose="020B0604020202020204" pitchFamily="34" charset="0"/>
              </a:rPr>
              <a:t> – </a:t>
            </a:r>
            <a:r>
              <a:rPr lang="vi-VN" sz="3700" b="1">
                <a:solidFill>
                  <a:schemeClr val="tx2"/>
                </a:solidFill>
                <a:cs typeface="Arial" panose="020B0604020202020204" pitchFamily="34" charset="0"/>
              </a:rPr>
              <a:t>tr.</a:t>
            </a:r>
            <a:r>
              <a:rPr lang="en-US" sz="37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3700" b="1">
                <a:solidFill>
                  <a:schemeClr val="tx2"/>
                </a:solidFill>
                <a:cs typeface="Arial" panose="020B0604020202020204" pitchFamily="34" charset="0"/>
              </a:rPr>
              <a:t>) </a:t>
            </a:r>
            <a:r>
              <a:rPr lang="vi-VN" sz="3700">
                <a:cs typeface="Arial" panose="020B0604020202020204" pitchFamily="34" charset="0"/>
              </a:rPr>
              <a:t>Một người đi xe đạp từ A đến B cách nhau 60 km. Sau 1 giờ 40 phút, một xe máy cũng đi từ A đến B và đến B sớm hơn xe đạp</a:t>
            </a:r>
            <a:r>
              <a:rPr lang="en-US" sz="3700">
                <a:cs typeface="Arial" panose="020B0604020202020204" pitchFamily="34" charset="0"/>
              </a:rPr>
              <a:t>      </a:t>
            </a:r>
            <a:r>
              <a:rPr lang="vi-VN" sz="3700">
                <a:cs typeface="Arial" panose="020B0604020202020204" pitchFamily="34" charset="0"/>
              </a:rPr>
              <a:t> 1 giờ. Tính tốc độ của mỗi xe, biết rằng tốc độ của xe máy gấp 3 lần tốc độ của xe đạp.</a:t>
            </a:r>
            <a:endParaRPr lang="en-US" sz="3700"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580084" y="3695700"/>
            <a:ext cx="1706916" cy="1143001"/>
            <a:chOff x="1104912" y="690519"/>
            <a:chExt cx="2140966" cy="146981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912" y="690519"/>
              <a:ext cx="2140966" cy="146981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22091" y="935526"/>
              <a:ext cx="1900268" cy="850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066800" y="4958555"/>
                <a:ext cx="11406858" cy="51379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37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 tốc độ xe đạp đi là </a:t>
                </a:r>
                <a14:m>
                  <m:oMath xmlns:m="http://schemas.openxmlformats.org/officeDocument/2006/math"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(km/h) </a:t>
                </a:r>
                <a14:m>
                  <m:oMath xmlns:m="http://schemas.openxmlformats.org/officeDocument/2006/math"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&gt;0)</m:t>
                    </m:r>
                  </m:oMath>
                </a14:m>
                <a:endParaRPr lang="en-US" sz="37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 độ xe máy đi là </a:t>
                </a:r>
                <a14:m>
                  <m:oMath xmlns:m="http://schemas.openxmlformats.org/officeDocument/2006/math"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(km/h)</a:t>
                </a:r>
                <a:endParaRPr lang="en-US" sz="37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ờ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gian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xe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đạ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đ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ừ 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đế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à:</m:t>
                      </m:r>
                      <m:r>
                        <a:rPr lang="en-US" sz="37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60</m:t>
                          </m:r>
                        </m:num>
                        <m:den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37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ờ)</m:t>
                      </m:r>
                    </m:oMath>
                  </m:oMathPara>
                </a14:m>
                <a:endParaRPr lang="fr-FR" sz="37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ờ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gian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xe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đ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ừ 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đế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à:</m:t>
                      </m:r>
                      <m:r>
                        <a:rPr lang="en-US" sz="37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60</m:t>
                          </m:r>
                        </m:num>
                        <m:den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m:rPr>
                          <m:nor/>
                        </m:rPr>
                        <a:rPr lang="en-US" sz="37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fr-FR" sz="37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ờ)</m:t>
                      </m:r>
                    </m:oMath>
                  </m:oMathPara>
                </a14:m>
                <a:endParaRPr lang="en-US" sz="37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4958555"/>
                <a:ext cx="11406858" cy="5137945"/>
              </a:xfrm>
              <a:prstGeom prst="rect">
                <a:avLst/>
              </a:prstGeom>
              <a:blipFill>
                <a:blip r:embed="rId4"/>
                <a:stretch>
                  <a:fillRect l="-1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12437853" y="5876871"/>
            <a:ext cx="4626559" cy="3762429"/>
            <a:chOff x="12437853" y="5903269"/>
            <a:chExt cx="4626559" cy="376242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163846" y="6356790"/>
              <a:ext cx="3900566" cy="330890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2437853" y="5903269"/>
              <a:ext cx="2864087" cy="2816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811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28600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3"/>
          <p:cNvSpPr/>
          <p:nvPr/>
        </p:nvSpPr>
        <p:spPr>
          <a:xfrm>
            <a:off x="9170398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7"/>
          <p:cNvGrpSpPr/>
          <p:nvPr/>
        </p:nvGrpSpPr>
        <p:grpSpPr>
          <a:xfrm>
            <a:off x="609600" y="266700"/>
            <a:ext cx="17145000" cy="9753600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328642" y="840755"/>
            <a:ext cx="1706916" cy="1143001"/>
            <a:chOff x="1104912" y="690519"/>
            <a:chExt cx="2140966" cy="146981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912" y="690519"/>
              <a:ext cx="2140966" cy="146981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22091" y="935526"/>
              <a:ext cx="1900268" cy="850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143000" y="1983756"/>
                <a:ext cx="15997612" cy="75031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37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fr-FR" sz="37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ì </m:t>
                      </m:r>
                      <m:r>
                        <m:rPr>
                          <m:nor/>
                        </m:rPr>
                        <a:rPr lang="fr-FR" sz="37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sau</m:t>
                      </m:r>
                      <m:r>
                        <m:rPr>
                          <m:nor/>
                        </m:rPr>
                        <a:rPr lang="fr-FR" sz="37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1 </m:t>
                      </m:r>
                      <m:r>
                        <m:rPr>
                          <m:nor/>
                        </m:rPr>
                        <a:rPr lang="fr-FR" sz="37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fr-FR" sz="37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ờ 40 </m:t>
                      </m:r>
                      <m:r>
                        <m:rPr>
                          <m:nor/>
                        </m:rPr>
                        <a:rPr lang="fr-FR" sz="37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fr-FR" sz="37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ú</m:t>
                      </m:r>
                      <m:r>
                        <m:rPr>
                          <m:nor/>
                        </m:rPr>
                        <a:rPr lang="fr-FR" sz="37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fr-FR" sz="37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7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fr-FR" sz="37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ằ</m:t>
                      </m:r>
                      <m:r>
                        <m:rPr>
                          <m:nor/>
                        </m:rPr>
                        <a:rPr lang="fr-FR" sz="37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a:rPr lang="en-US" sz="37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7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ờ 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xe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đ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 đế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ớ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ơ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xe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đạ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1 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ờ 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ê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ó 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</m:t>
                      </m:r>
                    </m:oMath>
                  </m:oMathPara>
                </a14:m>
                <a:endParaRPr lang="fr-FR" sz="37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60</m:t>
                          </m:r>
                        </m:num>
                        <m:den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+1+</m:t>
                      </m:r>
                      <m:f>
                        <m:fPr>
                          <m:ctrlPr>
                            <a:rPr lang="en-US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fr-FR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60</m:t>
                          </m:r>
                        </m:num>
                        <m:den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37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ả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fr-FR" sz="37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</m:t>
                      </m:r>
                      <m:r>
                        <a:rPr lang="en-US" sz="37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                        </m:t>
                      </m:r>
                      <m:f>
                        <m:fPr>
                          <m:ctrlPr>
                            <a:rPr lang="en-US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60−180</m:t>
                          </m:r>
                        </m:num>
                        <m:den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fr-FR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7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ctr">
                  <a:lnSpc>
                    <a:spcPct val="150000"/>
                  </a:lnSpc>
                  <a:defRPr/>
                </a:pPr>
                <a:r>
                  <a:rPr lang="fr-FR" sz="370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fr-FR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−120.3=−8.3</m:t>
                    </m:r>
                    <m:r>
                      <a:rPr lang="fr-FR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fr-FR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=15</m:t>
                    </m:r>
                  </m:oMath>
                </a14:m>
                <a:r>
                  <a:rPr lang="fr-FR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(thỏa mãn điều kiện)</a:t>
                </a:r>
                <a:endParaRPr lang="en-US" sz="37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lang="fr-FR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Vậy tốc độ xe đạp đi là </a:t>
                </a:r>
                <a14:m>
                  <m:oMath xmlns:m="http://schemas.openxmlformats.org/officeDocument/2006/math">
                    <m:r>
                      <a:rPr lang="fr-FR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</m:t>
                    </m:r>
                  </m:oMath>
                </a14:m>
                <a:r>
                  <a:rPr lang="en-US" sz="37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km/h.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1983756"/>
                <a:ext cx="15997612" cy="7503144"/>
              </a:xfrm>
              <a:prstGeom prst="rect">
                <a:avLst/>
              </a:prstGeom>
              <a:blipFill>
                <a:blip r:embed="rId4"/>
                <a:stretch>
                  <a:fillRect l="-419" b="-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35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7291" y="171167"/>
            <a:ext cx="17734547" cy="340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vi-VN"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(SGK</a:t>
            </a:r>
            <a:r>
              <a:rPr lang="en-US"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vi-VN"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tr.</a:t>
            </a:r>
            <a:r>
              <a:rPr lang="en-US"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10) </a:t>
            </a:r>
            <a:r>
              <a:rPr lang="vi-VN" sz="3600">
                <a:cs typeface="Arial" panose="020B0604020202020204" pitchFamily="34" charset="0"/>
              </a:rPr>
              <a:t>Một xí nghiệp dự định chia đều 12</a:t>
            </a:r>
            <a:r>
              <a:rPr lang="en-US" sz="3600">
                <a:cs typeface="Arial" panose="020B0604020202020204" pitchFamily="34" charset="0"/>
              </a:rPr>
              <a:t> </a:t>
            </a:r>
            <a:r>
              <a:rPr lang="vi-VN" sz="3600">
                <a:cs typeface="Arial" panose="020B0604020202020204" pitchFamily="34" charset="0"/>
              </a:rPr>
              <a:t>600</a:t>
            </a:r>
            <a:r>
              <a:rPr lang="en-US" sz="3600">
                <a:cs typeface="Arial" panose="020B0604020202020204" pitchFamily="34" charset="0"/>
              </a:rPr>
              <a:t> </a:t>
            </a:r>
            <a:r>
              <a:rPr lang="vi-VN" sz="3600">
                <a:cs typeface="Arial" panose="020B0604020202020204" pitchFamily="34" charset="0"/>
              </a:rPr>
              <a:t>000 đồng để thưởng cho các công nhân tham gia hội thao nhân ngày thành lập xí nghiệp. Khi đến ngày hội thao chỉ có 80% số công nhân tham gia, vì thế mỗi người tham gia hội thao được nhận thêm 105 000 đồng. Tính số công nhân dự định tham gia lúc đầu.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301106" y="3771899"/>
            <a:ext cx="1706916" cy="1143001"/>
            <a:chOff x="1104912" y="690519"/>
            <a:chExt cx="2140966" cy="146981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912" y="690519"/>
              <a:ext cx="2140966" cy="146981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222091" y="935526"/>
              <a:ext cx="1900268" cy="850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87291" y="4968353"/>
                <a:ext cx="17754600" cy="51568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36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 số công nhân dự định tham gia lúc đầu là </a:t>
                </a:r>
                <a14:m>
                  <m:oMath xmlns:m="http://schemas.openxmlformats.org/officeDocument/2006/math"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36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(công nhân)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ℕ</m:t>
                            </m:r>
                          </m:e>
                          <m:sup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endParaRPr lang="en-US" sz="36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36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 công nhân thực tế tham gia là </a:t>
                </a:r>
                <a14:m>
                  <m:oMath xmlns:m="http://schemas.openxmlformats.org/officeDocument/2006/math"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0,8.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36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(công nhân)</a:t>
                </a:r>
                <a:endParaRPr lang="en-US" sz="36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ố 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ti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ề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600" b="0" i="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i="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3600" b="0" i="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ỗ</m:t>
                      </m:r>
                      <m:r>
                        <m:rPr>
                          <m:nor/>
                        </m:rPr>
                        <a:rPr lang="en-US" sz="3600" b="0" i="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â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đượ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â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theo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ự đị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12</m:t>
                          </m:r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600</m:t>
                          </m:r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000</m:t>
                          </m:r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(đồ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ố 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ti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ề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i="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3600" b="0" i="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ỗ</m:t>
                      </m:r>
                      <m:r>
                        <m:rPr>
                          <m:nor/>
                        </m:rPr>
                        <a:rPr lang="en-US" sz="3600" b="0" i="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3600" b="0" i="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â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đượ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theo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ự</m:t>
                      </m:r>
                      <m:r>
                        <m:rPr>
                          <m:nor/>
                        </m:rPr>
                        <a:rPr lang="en-US" sz="3600" b="0" i="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ế 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 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12</m:t>
                          </m:r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600</m:t>
                          </m:r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000</m:t>
                          </m:r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0,8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(đồ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fr-FR" sz="36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36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291" y="4968353"/>
                <a:ext cx="17754600" cy="5156861"/>
              </a:xfrm>
              <a:prstGeom prst="rect">
                <a:avLst/>
              </a:prstGeom>
              <a:blipFill>
                <a:blip r:embed="rId3"/>
                <a:stretch>
                  <a:fillRect l="-1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Freeform 6"/>
          <p:cNvSpPr/>
          <p:nvPr/>
        </p:nvSpPr>
        <p:spPr>
          <a:xfrm rot="14204008">
            <a:off x="16248424" y="8013635"/>
            <a:ext cx="1803438" cy="2110011"/>
          </a:xfrm>
          <a:custGeom>
            <a:avLst/>
            <a:gdLst/>
            <a:ahLst/>
            <a:cxnLst/>
            <a:rect l="l" t="t" r="r" b="b"/>
            <a:pathLst>
              <a:path w="1976386" h="2421299">
                <a:moveTo>
                  <a:pt x="0" y="0"/>
                </a:moveTo>
                <a:lnTo>
                  <a:pt x="1976386" y="0"/>
                </a:lnTo>
                <a:lnTo>
                  <a:pt x="1976386" y="2421299"/>
                </a:lnTo>
                <a:lnTo>
                  <a:pt x="0" y="2421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87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7291" y="171167"/>
            <a:ext cx="17734547" cy="340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(SGK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tr.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10)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 xí nghiệp dự định chia đều 12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600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000 đồng để thưởng cho các công nhân tham gia hội thao nhân ngày thành lập xí nghiệp. Khi đến ngày hội thao chỉ có 80% số công nhân tham gia, vì thế mỗi người tham gia hội thao được nhận thêm 105 000 đồng. Tính số công nhân dự định tham gia lúc đầu.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301106" y="3771899"/>
            <a:ext cx="1706916" cy="1143001"/>
            <a:chOff x="1104912" y="690519"/>
            <a:chExt cx="2140966" cy="146981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912" y="690519"/>
              <a:ext cx="2140966" cy="146981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222091" y="935526"/>
              <a:ext cx="1900268" cy="850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408983" y="5219700"/>
                <a:ext cx="15486108" cy="46190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fr-FR" sz="36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số tiền thực tế nhận nhiều hơn là 105 000 đồng nên ta có phương trình:</a:t>
                </a:r>
                <a:endParaRPr lang="en-US" sz="36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12</m:t>
                          </m:r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600</m:t>
                          </m:r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000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0,8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12</m:t>
                          </m:r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600</m:t>
                          </m:r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000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=105</m:t>
                      </m:r>
                      <m:r>
                        <a:rPr lang="en-US" sz="3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000</m:t>
                      </m:r>
                    </m:oMath>
                  </m:oMathPara>
                </a14:m>
                <a:endParaRPr lang="en-US" sz="36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fr-FR" sz="36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Giải phương trình ta được </a:t>
                </a:r>
                <a14:m>
                  <m:oMath xmlns:m="http://schemas.openxmlformats.org/officeDocument/2006/math">
                    <m:r>
                      <a:rPr lang="fr-FR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=30</m:t>
                    </m:r>
                  </m:oMath>
                </a14:m>
                <a:r>
                  <a:rPr lang="fr-FR" sz="36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(thỏa mãn điều kiện)</a:t>
                </a:r>
                <a:endParaRPr lang="en-US" sz="36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fr-FR" sz="36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lúc đầu có </a:t>
                </a:r>
                <a14:m>
                  <m:oMath xmlns:m="http://schemas.openxmlformats.org/officeDocument/2006/math">
                    <m:r>
                      <a:rPr lang="fr-FR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30</m:t>
                    </m:r>
                  </m:oMath>
                </a14:m>
                <a:r>
                  <a:rPr lang="fr-FR" sz="36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công nhân tham gia hội thao.</a:t>
                </a:r>
                <a:endParaRPr lang="en-US" sz="36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8983" y="5219700"/>
                <a:ext cx="15486108" cy="4619085"/>
              </a:xfrm>
              <a:prstGeom prst="rect">
                <a:avLst/>
              </a:prstGeom>
              <a:blipFill>
                <a:blip r:embed="rId3"/>
                <a:stretch>
                  <a:fillRect l="-1181" b="-18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Freeform 6"/>
          <p:cNvSpPr/>
          <p:nvPr/>
        </p:nvSpPr>
        <p:spPr>
          <a:xfrm rot="14204008">
            <a:off x="16248424" y="8013635"/>
            <a:ext cx="1803438" cy="2110011"/>
          </a:xfrm>
          <a:custGeom>
            <a:avLst/>
            <a:gdLst/>
            <a:ahLst/>
            <a:cxnLst/>
            <a:rect l="l" t="t" r="r" b="b"/>
            <a:pathLst>
              <a:path w="1976386" h="2421299">
                <a:moveTo>
                  <a:pt x="0" y="0"/>
                </a:moveTo>
                <a:lnTo>
                  <a:pt x="1976386" y="0"/>
                </a:lnTo>
                <a:lnTo>
                  <a:pt x="1976386" y="2421299"/>
                </a:lnTo>
                <a:lnTo>
                  <a:pt x="0" y="2421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92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554144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42871" y="523374"/>
            <a:ext cx="17419268" cy="9428246"/>
          </a:xfrm>
          <a:custGeom>
            <a:avLst/>
            <a:gdLst/>
            <a:ahLst/>
            <a:cxnLst/>
            <a:rect l="l" t="t" r="r" b="b"/>
            <a:pathLst>
              <a:path w="9485648" h="5857388">
                <a:moveTo>
                  <a:pt x="0" y="0"/>
                </a:moveTo>
                <a:lnTo>
                  <a:pt x="9485648" y="0"/>
                </a:lnTo>
                <a:lnTo>
                  <a:pt x="9485648" y="5857388"/>
                </a:lnTo>
                <a:lnTo>
                  <a:pt x="0" y="58573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32"/>
          <p:cNvSpPr txBox="1"/>
          <p:nvPr/>
        </p:nvSpPr>
        <p:spPr>
          <a:xfrm>
            <a:off x="3870334" y="755984"/>
            <a:ext cx="10152906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88"/>
              </a:lnSpc>
            </a:pPr>
            <a:r>
              <a:rPr lang="vi-VN" sz="6600" b="1" spc="147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600" b="1" spc="147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lded Corner 12"/>
          <p:cNvSpPr/>
          <p:nvPr/>
        </p:nvSpPr>
        <p:spPr>
          <a:xfrm>
            <a:off x="1768357" y="2552700"/>
            <a:ext cx="1465387" cy="1465387"/>
          </a:xfrm>
          <a:prstGeom prst="foldedCorne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vi-VN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en-US" sz="5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olded Corner 13"/>
          <p:cNvSpPr/>
          <p:nvPr/>
        </p:nvSpPr>
        <p:spPr>
          <a:xfrm>
            <a:off x="1768357" y="4914900"/>
            <a:ext cx="1465387" cy="1465387"/>
          </a:xfrm>
          <a:prstGeom prst="foldedCorner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vi-VN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en-US" sz="5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olded Corner 14"/>
          <p:cNvSpPr/>
          <p:nvPr/>
        </p:nvSpPr>
        <p:spPr>
          <a:xfrm>
            <a:off x="1768357" y="7183313"/>
            <a:ext cx="1465387" cy="1465387"/>
          </a:xfrm>
          <a:prstGeom prst="foldedCorner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vi-VN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en-US" sz="5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26235" y="2771234"/>
            <a:ext cx="10453271" cy="942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200">
                <a:latin typeface="Arial" panose="020B0604020202020204" pitchFamily="34" charset="0"/>
                <a:cs typeface="Arial" panose="020B0604020202020204" pitchFamily="34" charset="0"/>
              </a:rPr>
              <a:t>Ôn lại các kiến thức đã học trong bài</a:t>
            </a:r>
            <a:endParaRPr lang="en-US" sz="4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18214" y="5088266"/>
            <a:ext cx="11790624" cy="942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200">
                <a:cs typeface="Arial" panose="020B0604020202020204" pitchFamily="34" charset="0"/>
              </a:rPr>
              <a:t>Hoàn thành các bài tập trong SBT</a:t>
            </a:r>
            <a:endParaRPr lang="en-US" sz="4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30246" y="6877681"/>
            <a:ext cx="131093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>
                <a:latin typeface="Arial" panose="020B0604020202020204" pitchFamily="34" charset="0"/>
                <a:cs typeface="Arial" panose="020B0604020202020204" pitchFamily="34" charset="0"/>
              </a:rPr>
              <a:t>Chuẩn bị bài sau - </a:t>
            </a:r>
            <a:r>
              <a:rPr lang="vi-VN" sz="4200" b="1">
                <a:cs typeface="Arial" panose="020B0604020202020204" pitchFamily="34" charset="0"/>
              </a:rPr>
              <a:t>Bài 2. Phương trình bậc nhất hai ẩn và hệ phương trình bậc nhất hai ẩn</a:t>
            </a:r>
            <a:endParaRPr lang="en-US" sz="4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/>
      <p:bldP spid="17" grpId="0"/>
      <p:bldP spid="1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9554144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52505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246493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2"/>
          <p:cNvGrpSpPr/>
          <p:nvPr/>
        </p:nvGrpSpPr>
        <p:grpSpPr>
          <a:xfrm>
            <a:off x="1219200" y="1409700"/>
            <a:ext cx="15925800" cy="7696200"/>
            <a:chOff x="0" y="0"/>
            <a:chExt cx="4274726" cy="2167467"/>
          </a:xfrm>
        </p:grpSpPr>
        <p:sp>
          <p:nvSpPr>
            <p:cNvPr id="14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chemeClr val="bg1"/>
            </a:solidFill>
            <a:ln w="209550">
              <a:solidFill>
                <a:srgbClr val="FFCB7C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3009900" y="2171700"/>
            <a:ext cx="12344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1200"/>
              </a:spcBef>
            </a:pPr>
            <a:r>
              <a:rPr lang="vi-VN" sz="8000" b="1" kern="0">
                <a:solidFill>
                  <a:srgbClr val="1F497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HẸN GẶP LẠI CÁC EM TRONG TIẾT HỌC SAU!</a:t>
            </a:r>
          </a:p>
        </p:txBody>
      </p:sp>
      <p:sp>
        <p:nvSpPr>
          <p:cNvPr id="18" name="Freeform 8"/>
          <p:cNvSpPr/>
          <p:nvPr/>
        </p:nvSpPr>
        <p:spPr>
          <a:xfrm>
            <a:off x="871635" y="6608689"/>
            <a:ext cx="3723274" cy="2857613"/>
          </a:xfrm>
          <a:custGeom>
            <a:avLst/>
            <a:gdLst/>
            <a:ahLst/>
            <a:cxnLst/>
            <a:rect l="l" t="t" r="r" b="b"/>
            <a:pathLst>
              <a:path w="3723274" h="2857613">
                <a:moveTo>
                  <a:pt x="0" y="0"/>
                </a:moveTo>
                <a:lnTo>
                  <a:pt x="3723274" y="0"/>
                </a:lnTo>
                <a:lnTo>
                  <a:pt x="3723274" y="2857613"/>
                </a:lnTo>
                <a:lnTo>
                  <a:pt x="0" y="28576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66770" y="7111406"/>
            <a:ext cx="2774219" cy="212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1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7"/>
          <p:cNvGrpSpPr/>
          <p:nvPr/>
        </p:nvGrpSpPr>
        <p:grpSpPr>
          <a:xfrm>
            <a:off x="260684" y="222584"/>
            <a:ext cx="17771490" cy="9797716"/>
            <a:chOff x="0" y="0"/>
            <a:chExt cx="4521135" cy="2620190"/>
          </a:xfrm>
        </p:grpSpPr>
        <p:sp>
          <p:nvSpPr>
            <p:cNvPr id="17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533400" y="342900"/>
                <a:ext cx="17183372" cy="44280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35000"/>
                  </a:lnSpc>
                  <a:buClr>
                    <a:srgbClr val="C00000"/>
                  </a:buClr>
                  <a:buFont typeface="Wingdings" panose="05000000000000000000" pitchFamily="2" charset="2"/>
                  <a:buChar char="q"/>
                </a:pPr>
                <a:r>
                  <a:rPr lang="vi-VN" sz="3800" b="1">
                    <a:solidFill>
                      <a:srgbClr val="C00000"/>
                    </a:solidFill>
                    <a:cs typeface="Arial" panose="020B0604020202020204" pitchFamily="34" charset="0"/>
                  </a:rPr>
                  <a:t>HĐ</a:t>
                </a:r>
                <a:r>
                  <a:rPr lang="en-US" sz="38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KP</a:t>
                </a:r>
                <a:r>
                  <a:rPr lang="vi-VN" sz="38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38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600">
                    <a:latin typeface="Arial" panose="020B0604020202020204" pitchFamily="34" charset="0"/>
                    <a:cs typeface="Arial" panose="020B0604020202020204" pitchFamily="34" charset="0"/>
                  </a:rPr>
                  <a:t>Cho phương trình</a:t>
                </a:r>
                <a:r>
                  <a:rPr lang="en-US" sz="36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+3</m:t>
                        </m:r>
                      </m:e>
                    </m:d>
                    <m:d>
                      <m:dPr>
                        <m:ctrlPr>
                          <a:rPr lang="vi-VN" sz="3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3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</m:e>
                    </m:d>
                    <m:r>
                      <a:rPr lang="en-US" sz="3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=0  (1)</m:t>
                    </m:r>
                  </m:oMath>
                </a14:m>
                <a:r>
                  <a:rPr lang="en-US" sz="36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35000"/>
                  </a:lnSpc>
                  <a:buClr>
                    <a:srgbClr val="C00000"/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6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á 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ị</m:t>
                      </m:r>
                      <m:r>
                        <a:rPr lang="en-US" sz="3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=−3;</m:t>
                      </m:r>
                      <m:r>
                        <a:rPr lang="en-US" sz="3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ó 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ả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kh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? 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ạ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sao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?</m:t>
                      </m:r>
                    </m:oMath>
                  </m:oMathPara>
                </a14:m>
                <a:endParaRPr lang="en-US" sz="36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5000"/>
                  </a:lnSpc>
                  <a:buClr>
                    <a:srgbClr val="C00000"/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ế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ố </m:t>
                      </m:r>
                      <m:sSub>
                        <m:sSubPr>
                          <m:ctrlPr>
                            <a:rPr lang="vi-VN" sz="36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𝑜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kh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kh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a:rPr lang="en-US" sz="3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b="0" i="0" smtClean="0">
                          <a:solidFill>
                            <a:srgbClr val="000000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ì </m:t>
                      </m:r>
                      <m:sSub>
                        <m:sSubPr>
                          <m:ctrlPr>
                            <a:rPr lang="vi-VN" sz="36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𝑜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ó 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ả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kh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?</m:t>
                      </m:r>
                    </m:oMath>
                  </m:oMathPara>
                </a14:m>
                <a:endParaRPr lang="en-US" sz="36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5000"/>
                  </a:lnSpc>
                  <a:buClr>
                    <a:srgbClr val="C00000"/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ạ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sao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?</m:t>
                      </m:r>
                    </m:oMath>
                  </m:oMathPara>
                </a14:m>
                <a:endParaRPr lang="en-US" sz="36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342900"/>
                <a:ext cx="17183372" cy="4428072"/>
              </a:xfrm>
              <a:prstGeom prst="rect">
                <a:avLst/>
              </a:prstGeom>
              <a:blipFill>
                <a:blip r:embed="rId3"/>
                <a:stretch>
                  <a:fillRect l="-1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40832">
            <a:off x="16854794" y="8717023"/>
            <a:ext cx="1330742" cy="141238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8300834" y="4634724"/>
            <a:ext cx="1648503" cy="1157084"/>
            <a:chOff x="981393" y="777308"/>
            <a:chExt cx="1858639" cy="127599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77948" y="992827"/>
              <a:ext cx="1419799" cy="712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33400" y="5981700"/>
                <a:ext cx="16878572" cy="40214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8000"/>
                  </a:lnSpc>
                </a:pPr>
                <a:r>
                  <a:rPr lang="vi-VN" sz="3600">
                    <a:ea typeface="Dotum" panose="020B0600000101010101" pitchFamily="34" charset="-127"/>
                    <a:cs typeface="Times New Roman" panose="02020603050405020304" pitchFamily="18" charset="0"/>
                  </a:rPr>
                  <a:t>a) Thay </a:t>
                </a:r>
                <a14:m>
                  <m:oMath xmlns:m="http://schemas.openxmlformats.org/officeDocument/2006/math"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=−3</m:t>
                    </m:r>
                  </m:oMath>
                </a14:m>
                <a:r>
                  <a:rPr lang="vi-VN" sz="36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vào phương trình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r>
                  <a:rPr lang="vi-VN" sz="36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, ta có:</a:t>
                </a:r>
                <a:r>
                  <a:rPr lang="en-US" sz="3600"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−3+3</m:t>
                        </m:r>
                      </m:e>
                    </m:d>
                    <m:d>
                      <m:d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2.</m:t>
                        </m:r>
                        <m:d>
                          <m:d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36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−3</m:t>
                            </m:r>
                          </m:e>
                        </m:d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−5</m:t>
                        </m:r>
                      </m:e>
                    </m:d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36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(luôn đúng)</a:t>
                </a:r>
                <a:endParaRPr lang="en-US" sz="36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38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0" i="0" smtClean="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    </m:t>
                      </m:r>
                      <m:r>
                        <m:rPr>
                          <m:nor/>
                        </m:rPr>
                        <a:rPr lang="vi-VN" sz="36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Thay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b="0" i="0" smtClean="0">
                          <a:effectLst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6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36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o</m:t>
                      </m:r>
                      <m:r>
                        <m:rPr>
                          <m:nor/>
                        </m:rPr>
                        <a:rPr lang="vi-VN" sz="36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36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36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6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36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  <m:r>
                        <m:rPr>
                          <m:nor/>
                        </m:rPr>
                        <a:rPr lang="vi-VN" sz="36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vi-VN" sz="36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vi-VN" sz="36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ó: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36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vi-VN" sz="36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+3</m:t>
                          </m:r>
                        </m:e>
                      </m:d>
                      <m:d>
                        <m:d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36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vi-VN" sz="36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−5</m:t>
                          </m:r>
                        </m:e>
                      </m:d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=0</m:t>
                      </m:r>
                      <m:r>
                        <m:rPr>
                          <m:nor/>
                        </m:rPr>
                        <a:rPr lang="en-US" sz="3600" b="0" i="0" smtClean="0">
                          <a:effectLst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vi-VN" sz="36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lu</m:t>
                      </m:r>
                      <m:r>
                        <m:rPr>
                          <m:nor/>
                        </m:rPr>
                        <a:rPr lang="vi-VN" sz="36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36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6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đú</m:t>
                      </m:r>
                      <m:r>
                        <m:rPr>
                          <m:nor/>
                        </m:rPr>
                        <a:rPr lang="vi-VN" sz="36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60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38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6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6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vi-VN" sz="36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vi-VN" sz="36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vi-VN" sz="36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vi-VN" sz="36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á </m:t>
                      </m:r>
                      <m:r>
                        <m:rPr>
                          <m:nor/>
                        </m:rPr>
                        <a:rPr lang="vi-VN" sz="36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6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ị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=3, 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b="0" i="0" smtClean="0">
                          <a:effectLst/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6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vi-VN" sz="36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vi-VN" sz="36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6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6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vi-VN" sz="36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6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36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36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6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3600"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nh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d>
                        <m:dPr>
                          <m:ctrlP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36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36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5981700"/>
                <a:ext cx="16878572" cy="4021486"/>
              </a:xfrm>
              <a:prstGeom prst="rect">
                <a:avLst/>
              </a:prstGeom>
              <a:blipFill>
                <a:blip r:embed="rId6"/>
                <a:stretch>
                  <a:fillRect l="-1120" r="-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7"/>
          <p:cNvGrpSpPr/>
          <p:nvPr/>
        </p:nvGrpSpPr>
        <p:grpSpPr>
          <a:xfrm>
            <a:off x="260684" y="222584"/>
            <a:ext cx="17771490" cy="9797716"/>
            <a:chOff x="0" y="0"/>
            <a:chExt cx="4521135" cy="2620190"/>
          </a:xfrm>
        </p:grpSpPr>
        <p:sp>
          <p:nvSpPr>
            <p:cNvPr id="17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322177" y="775050"/>
            <a:ext cx="1648503" cy="1157084"/>
            <a:chOff x="981393" y="777308"/>
            <a:chExt cx="1858639" cy="127599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77948" y="992827"/>
              <a:ext cx="1419799" cy="712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95399" y="2400300"/>
                <a:ext cx="15925801" cy="26085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smtClean="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3600" smtClean="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3600" smtClean="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600" smtClean="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ớ</m:t>
                      </m:r>
                      <m:r>
                        <m:rPr>
                          <m:nor/>
                        </m:rPr>
                        <a:rPr lang="en-US" sz="3600" smtClean="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3600" smtClean="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kh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6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−3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kh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36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ì 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á 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ị 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ế 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kh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0, 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do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đó </m:t>
                      </m:r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kh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c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−3</m:t>
                      </m:r>
                    </m:oMath>
                  </m:oMathPara>
                </a14:m>
                <a:endParaRPr lang="en-US" sz="3600">
                  <a:effectLst/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</a:endParaRPr>
              </a:p>
              <a:p>
                <a:pPr algn="just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kh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c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kh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3600"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36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399" y="2400300"/>
                <a:ext cx="15925801" cy="260853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295400" y="6194334"/>
                <a:ext cx="15679361" cy="2788136"/>
              </a:xfrm>
              <a:prstGeom prst="rect">
                <a:avLst/>
              </a:prstGeom>
              <a:solidFill>
                <a:srgbClr val="FFF4D4"/>
              </a:solidFill>
              <a:ln>
                <a:solidFill>
                  <a:srgbClr val="FFF4D4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6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600">
                    <a:solidFill>
                      <a:schemeClr val="tx1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Phương trình (1) được gọi là phương trình tích.</a:t>
                </a:r>
                <a:endParaRPr lang="en-US" sz="36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6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6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Để giải phương trình (1), ta giải hai phương trình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+3=0</m:t>
                    </m:r>
                  </m:oMath>
                </a14:m>
                <a:r>
                  <a:rPr lang="en-US" sz="36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−5=0</m:t>
                    </m:r>
                  </m:oMath>
                </a14:m>
                <a:r>
                  <a:rPr lang="en-US" sz="36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, rồi lấy các nghiệm của hai phương trình này.</a:t>
                </a:r>
                <a:endParaRPr lang="en-US" sz="36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6194334"/>
                <a:ext cx="15679361" cy="2788136"/>
              </a:xfrm>
              <a:prstGeom prst="rect">
                <a:avLst/>
              </a:prstGeom>
              <a:blipFill>
                <a:blip r:embed="rId5"/>
                <a:stretch>
                  <a:fillRect l="-1126" r="-1087" b="-6710"/>
                </a:stretch>
              </a:blipFill>
              <a:ln>
                <a:solidFill>
                  <a:srgbClr val="FFF4D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302782">
            <a:off x="16344239" y="8522903"/>
            <a:ext cx="1330742" cy="141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6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554144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09600" y="800100"/>
            <a:ext cx="17068800" cy="8001000"/>
          </a:xfrm>
          <a:custGeom>
            <a:avLst/>
            <a:gdLst/>
            <a:ahLst/>
            <a:cxnLst/>
            <a:rect l="l" t="t" r="r" b="b"/>
            <a:pathLst>
              <a:path w="12363413" h="7634407">
                <a:moveTo>
                  <a:pt x="0" y="0"/>
                </a:moveTo>
                <a:lnTo>
                  <a:pt x="12363412" y="0"/>
                </a:lnTo>
                <a:lnTo>
                  <a:pt x="12363412" y="7634408"/>
                </a:lnTo>
                <a:lnTo>
                  <a:pt x="0" y="7634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678074" y="2095500"/>
            <a:ext cx="4721164" cy="15085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7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kumimoji="0" lang="en-US" sz="7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786530" y="3771900"/>
                <a:ext cx="14672670" cy="34297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8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200">
                    <a:ea typeface="Dotum" panose="020B0600000101010101" pitchFamily="34" charset="-127"/>
                    <a:cs typeface="Times New Roman" panose="02020603050405020304" pitchFamily="18" charset="0"/>
                  </a:rPr>
                  <a:t>Muốn giải phương trình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vi-VN" sz="42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vi-VN" sz="42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vi-VN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vi-VN" sz="42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vi-VN" sz="42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vi-VN" sz="42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vi-VN" sz="42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vi-VN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vi-VN" sz="42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vi-VN" sz="42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4200" b="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</m:t>
                    </m:r>
                    <m:r>
                      <a:rPr lang="en-US" sz="4200" b="0" i="0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en-US" sz="42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vi-VN" sz="42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ta giải hai phương trình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vi-VN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vi-VN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vi-VN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  <m:sub>
                        <m:r>
                          <a:rPr lang="vi-VN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42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vi-VN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vi-VN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vi-VN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  <m:sub>
                        <m:r>
                          <a:rPr lang="vi-VN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42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, rồi lấy tất cả các nghiệm của chúng.</a:t>
                </a:r>
                <a:endParaRPr lang="en-US" sz="42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6530" y="3771900"/>
                <a:ext cx="14672670" cy="3429721"/>
              </a:xfrm>
              <a:prstGeom prst="rect">
                <a:avLst/>
              </a:prstGeom>
              <a:blipFill>
                <a:blip r:embed="rId7"/>
                <a:stretch>
                  <a:fillRect l="-1579" r="-1620" b="-6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reeform 5"/>
          <p:cNvSpPr/>
          <p:nvPr/>
        </p:nvSpPr>
        <p:spPr>
          <a:xfrm>
            <a:off x="14438863" y="7084504"/>
            <a:ext cx="3276600" cy="1767324"/>
          </a:xfrm>
          <a:custGeom>
            <a:avLst/>
            <a:gdLst/>
            <a:ahLst/>
            <a:cxnLst/>
            <a:rect l="l" t="t" r="r" b="b"/>
            <a:pathLst>
              <a:path w="16230600" h="7824502">
                <a:moveTo>
                  <a:pt x="0" y="0"/>
                </a:moveTo>
                <a:lnTo>
                  <a:pt x="16230600" y="0"/>
                </a:lnTo>
                <a:lnTo>
                  <a:pt x="16230600" y="7824502"/>
                </a:lnTo>
                <a:lnTo>
                  <a:pt x="0" y="78245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35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7"/>
          <p:cNvGrpSpPr/>
          <p:nvPr/>
        </p:nvGrpSpPr>
        <p:grpSpPr>
          <a:xfrm>
            <a:off x="304800" y="362952"/>
            <a:ext cx="17678400" cy="9601200"/>
            <a:chOff x="0" y="0"/>
            <a:chExt cx="4521135" cy="2620190"/>
          </a:xfrm>
        </p:grpSpPr>
        <p:sp>
          <p:nvSpPr>
            <p:cNvPr id="17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72391" y="851424"/>
            <a:ext cx="14343809" cy="1929876"/>
            <a:chOff x="972391" y="798307"/>
            <a:chExt cx="14343809" cy="1929876"/>
          </a:xfrm>
        </p:grpSpPr>
        <p:grpSp>
          <p:nvGrpSpPr>
            <p:cNvPr id="13" name="Group 12"/>
            <p:cNvGrpSpPr/>
            <p:nvPr/>
          </p:nvGrpSpPr>
          <p:grpSpPr>
            <a:xfrm>
              <a:off x="972391" y="798307"/>
              <a:ext cx="8562797" cy="1601993"/>
              <a:chOff x="62574" y="907278"/>
              <a:chExt cx="8562797" cy="1601993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62574" y="1302491"/>
                <a:ext cx="2281418" cy="1206780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anose="020B0604020202020204" pitchFamily="34" charset="0"/>
                    <a:cs typeface="Arial" panose="020B0604020202020204" pitchFamily="34" charset="0"/>
                  </a:rPr>
                  <a:t>Ví dụ 1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757971" y="907278"/>
                <a:ext cx="5867400" cy="8813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900">
                    <a:latin typeface="Arial" panose="020B0604020202020204" pitchFamily="34" charset="0"/>
                    <a:cs typeface="Arial" panose="020B0604020202020204" pitchFamily="34" charset="0"/>
                  </a:rPr>
                  <a:t>Giải các phương trình:</a:t>
                </a:r>
                <a:endParaRPr lang="vi-VN" sz="3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3554604" y="1735604"/>
                  <a:ext cx="11761596" cy="99257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9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39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 3</m:t>
                        </m:r>
                        <m:r>
                          <a:rPr lang="en-US" sz="39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en-US" sz="3900" b="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900" b="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900" b="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+7</m:t>
                            </m:r>
                          </m:e>
                        </m:d>
                        <m:r>
                          <a:rPr lang="en-US" sz="39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=0;                      </m:t>
                        </m:r>
                        <m:r>
                          <a:rPr lang="en-US" sz="3900" b="0" i="0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9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US" sz="39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 </m:t>
                        </m:r>
                        <m:d>
                          <m:dPr>
                            <m:ctrlPr>
                              <a:rPr lang="en-US" sz="3900" b="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900" b="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900" b="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−5</m:t>
                            </m:r>
                          </m:e>
                        </m:d>
                        <m:d>
                          <m:dPr>
                            <m:ctrlPr>
                              <a:rPr lang="en-US" sz="3900" b="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900" b="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3900" b="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900" b="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−4</m:t>
                            </m:r>
                          </m:e>
                        </m:d>
                        <m:r>
                          <a:rPr lang="en-US" sz="39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=0.</m:t>
                        </m:r>
                      </m:oMath>
                    </m:oMathPara>
                  </a14:m>
                  <a:endParaRPr lang="en-US" sz="3900" kern="1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4604" y="1735604"/>
                  <a:ext cx="11761596" cy="99257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/>
          <p:cNvGrpSpPr/>
          <p:nvPr/>
        </p:nvGrpSpPr>
        <p:grpSpPr>
          <a:xfrm>
            <a:off x="8484157" y="3314700"/>
            <a:ext cx="1905000" cy="1614284"/>
            <a:chOff x="981393" y="777308"/>
            <a:chExt cx="1858639" cy="164102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177948" y="992827"/>
              <a:ext cx="1419799" cy="1425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9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667788" y="5143500"/>
                <a:ext cx="13495361" cy="41549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900" i="1" kern="1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900" i="1" kern="1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39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en-US" sz="39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9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9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ó: </m:t>
                      </m:r>
                      <m:r>
                        <a:rPr lang="en-US" sz="39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900" i="1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3900" i="1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3900" i="1" kern="1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900" i="1" kern="1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900" i="1" kern="1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+7</m:t>
                          </m:r>
                        </m:e>
                      </m:d>
                      <m:r>
                        <a:rPr lang="en-US" sz="3900" i="1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sz="39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900" kern="1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   </a:t>
                </a:r>
                <a14:m>
                  <m:oMath xmlns:m="http://schemas.openxmlformats.org/officeDocument/2006/math">
                    <m:r>
                      <a:rPr lang="en-US" sz="39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39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9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3900">
                    <a:latin typeface="Arial" panose="020B0604020202020204" pitchFamily="34" charset="0"/>
                    <a:cs typeface="Arial" panose="020B0604020202020204" pitchFamily="34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en-US" sz="39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9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+7=0</m:t>
                    </m:r>
                  </m:oMath>
                </a14:m>
                <a:endParaRPr lang="en-US" sz="39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900" kern="1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     </a:t>
                </a:r>
                <a14:m>
                  <m:oMath xmlns:m="http://schemas.openxmlformats.org/officeDocument/2006/math">
                    <m:r>
                      <a:rPr lang="en-US" sz="39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9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39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en-US" sz="39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9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=−7</m:t>
                    </m:r>
                  </m:oMath>
                </a14:m>
                <a:endParaRPr lang="en-US" sz="39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0000"/>
                  </a:buClr>
                </a:pPr>
                <a:r>
                  <a:rPr lang="en-US" sz="39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Vậy phương trình đã cho có hai nghiệm là</a:t>
                </a:r>
                <a14:m>
                  <m:oMath xmlns:m="http://schemas.openxmlformats.org/officeDocument/2006/math">
                    <m:r>
                      <a:rPr lang="en-US" sz="39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r>
                      <a:rPr lang="en-US" sz="39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𝑥</m:t>
                    </m:r>
                    <m:r>
                      <a:rPr lang="en-US" sz="39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=0</m:t>
                    </m:r>
                  </m:oMath>
                </a14:m>
                <a:r>
                  <a:rPr lang="en-US" sz="3900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9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𝑥</m:t>
                    </m:r>
                    <m:r>
                      <a:rPr lang="en-US" sz="39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=−7</m:t>
                    </m:r>
                    <m:r>
                      <a:rPr lang="en-US" sz="39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.</m:t>
                    </m:r>
                  </m:oMath>
                </a14:m>
                <a:endParaRPr lang="en-US" sz="3900" i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7788" y="5143500"/>
                <a:ext cx="13495361" cy="4154984"/>
              </a:xfrm>
              <a:prstGeom prst="rect">
                <a:avLst/>
              </a:prstGeom>
              <a:blipFill>
                <a:blip r:embed="rId6"/>
                <a:stretch>
                  <a:fillRect l="-1536" b="-2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05241" y="7839998"/>
            <a:ext cx="1303723" cy="165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3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9235</TotalTime>
  <Words>4425</Words>
  <PresentationFormat>Custom</PresentationFormat>
  <Paragraphs>451</Paragraphs>
  <Slides>59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59</vt:i4>
      </vt:variant>
    </vt:vector>
  </HeadingPairs>
  <TitlesOfParts>
    <vt:vector size="71" baseType="lpstr">
      <vt:lpstr>Cambria Math</vt:lpstr>
      <vt:lpstr>Elsie</vt:lpstr>
      <vt:lpstr>Arial</vt:lpstr>
      <vt:lpstr>等线 Light</vt:lpstr>
      <vt:lpstr>Calibri</vt:lpstr>
      <vt:lpstr>Malgun Gothic</vt:lpstr>
      <vt:lpstr>Dotum</vt:lpstr>
      <vt:lpstr>Times New Roman</vt:lpstr>
      <vt:lpstr>Wingdings</vt:lpstr>
      <vt:lpstr>Office Theme</vt:lpstr>
      <vt:lpstr>1_Office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tailieugiaovien.edu.vn</dc:creator>
  <dcterms:created xsi:type="dcterms:W3CDTF">2006-08-16T00:00:00Z</dcterms:created>
  <dcterms:modified xsi:type="dcterms:W3CDTF">2024-08-06T04:07:32Z</dcterms:modified>
  <dc:identifier>DAF1cscCFCQ</dc:identifier>
</cp:coreProperties>
</file>