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20"/>
  </p:notesMasterIdLst>
  <p:sldIdLst>
    <p:sldId id="269" r:id="rId2"/>
    <p:sldId id="285" r:id="rId3"/>
    <p:sldId id="284" r:id="rId4"/>
    <p:sldId id="281" r:id="rId5"/>
    <p:sldId id="286" r:id="rId6"/>
    <p:sldId id="267" r:id="rId7"/>
    <p:sldId id="287" r:id="rId8"/>
    <p:sldId id="291" r:id="rId9"/>
    <p:sldId id="288" r:id="rId10"/>
    <p:sldId id="289" r:id="rId11"/>
    <p:sldId id="290" r:id="rId12"/>
    <p:sldId id="292" r:id="rId13"/>
    <p:sldId id="293" r:id="rId14"/>
    <p:sldId id="294" r:id="rId15"/>
    <p:sldId id="295" r:id="rId16"/>
    <p:sldId id="296" r:id="rId17"/>
    <p:sldId id="298" r:id="rId18"/>
    <p:sldId id="297" r:id="rId19"/>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00"/>
    <a:srgbClr val="FF00FF"/>
    <a:srgbClr val="CA3232"/>
    <a:srgbClr val="1AEC10"/>
    <a:srgbClr val="00FF00"/>
    <a:srgbClr val="FF00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76" autoAdjust="0"/>
    <p:restoredTop sz="92689" autoAdjust="0"/>
  </p:normalViewPr>
  <p:slideViewPr>
    <p:cSldViewPr>
      <p:cViewPr varScale="1">
        <p:scale>
          <a:sx n="80" d="100"/>
          <a:sy n="80" d="100"/>
        </p:scale>
        <p:origin x="763" y="7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498EED83-25DC-4C52-BFD1-733918685AE6}" type="datetimeFigureOut">
              <a:rPr lang="en-US"/>
              <a:pPr>
                <a:defRPr/>
              </a:pPr>
              <a:t>11/29/2023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91F222EA-583F-46E0-ABF2-A6582F472C6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fld id="{909978FE-4216-4E46-869F-DC2342D51029}" type="slidenum">
              <a:rPr lang="en-US" altLang="en-US"/>
              <a:pPr/>
              <a:t>1</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lvl1pPr>
          </a:lstStyle>
          <a:p>
            <a:pPr>
              <a:defRPr/>
            </a:pPr>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smtClean="0">
                <a:solidFill>
                  <a:srgbClr val="D1EAEE"/>
                </a:solidFill>
              </a:defRPr>
            </a:lvl1pPr>
          </a:lstStyle>
          <a:p>
            <a:pPr>
              <a:defRPr/>
            </a:pPr>
            <a:fld id="{A8A88156-CAD3-447A-84F5-157A0F371106}" type="slidenum">
              <a:rPr lang="en-US" altLang="en-US"/>
              <a:pPr>
                <a:defRPr/>
              </a:pPr>
              <a:t>‹#›</a:t>
            </a:fld>
            <a:endParaRPr lang="en-US" altLang="en-US"/>
          </a:p>
        </p:txBody>
      </p:sp>
    </p:spTree>
    <p:extLst>
      <p:ext uri="{BB962C8B-B14F-4D97-AF65-F5344CB8AC3E}">
        <p14:creationId xmlns:p14="http://schemas.microsoft.com/office/powerpoint/2010/main" val="503778748"/>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609EFBD-35CB-4D12-BF08-BF4D8A271669}" type="slidenum">
              <a:rPr lang="en-US" altLang="en-US"/>
              <a:pPr>
                <a:defRPr/>
              </a:pPr>
              <a:t>‹#›</a:t>
            </a:fld>
            <a:endParaRPr lang="en-US" altLang="en-US"/>
          </a:p>
        </p:txBody>
      </p:sp>
    </p:spTree>
    <p:extLst>
      <p:ext uri="{BB962C8B-B14F-4D97-AF65-F5344CB8AC3E}">
        <p14:creationId xmlns:p14="http://schemas.microsoft.com/office/powerpoint/2010/main" val="16564772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2FEFD5CE-AAFC-4A6D-97BA-E599116CD429}" type="slidenum">
              <a:rPr lang="en-US" altLang="en-US"/>
              <a:pPr>
                <a:defRPr/>
              </a:pPr>
              <a:t>‹#›</a:t>
            </a:fld>
            <a:endParaRPr lang="en-US" altLang="en-US"/>
          </a:p>
        </p:txBody>
      </p:sp>
    </p:spTree>
    <p:extLst>
      <p:ext uri="{BB962C8B-B14F-4D97-AF65-F5344CB8AC3E}">
        <p14:creationId xmlns:p14="http://schemas.microsoft.com/office/powerpoint/2010/main" val="3363458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18173C8D-0549-40CC-95F5-95CC9A3E2652}" type="slidenum">
              <a:rPr lang="en-US" altLang="en-US"/>
              <a:pPr>
                <a:defRPr/>
              </a:pPr>
              <a:t>‹#›</a:t>
            </a:fld>
            <a:endParaRPr lang="en-US" altLang="en-US"/>
          </a:p>
        </p:txBody>
      </p:sp>
    </p:spTree>
    <p:extLst>
      <p:ext uri="{BB962C8B-B14F-4D97-AF65-F5344CB8AC3E}">
        <p14:creationId xmlns:p14="http://schemas.microsoft.com/office/powerpoint/2010/main" val="1888180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smtClean="0">
                <a:solidFill>
                  <a:srgbClr val="D1EAEE"/>
                </a:solidFill>
              </a:defRPr>
            </a:lvl1pPr>
          </a:lstStyle>
          <a:p>
            <a:pPr>
              <a:defRPr/>
            </a:pPr>
            <a:fld id="{BF354612-A603-44F1-AEB0-F9BE908B0758}" type="slidenum">
              <a:rPr lang="en-US" altLang="en-US"/>
              <a:pPr>
                <a:defRPr/>
              </a:pPr>
              <a:t>‹#›</a:t>
            </a:fld>
            <a:endParaRPr lang="en-US" altLang="en-US"/>
          </a:p>
        </p:txBody>
      </p:sp>
    </p:spTree>
    <p:extLst>
      <p:ext uri="{BB962C8B-B14F-4D97-AF65-F5344CB8AC3E}">
        <p14:creationId xmlns:p14="http://schemas.microsoft.com/office/powerpoint/2010/main" val="351906033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9BCC8F7-884B-44CB-9DCA-57E76AD43DE7}" type="slidenum">
              <a:rPr lang="en-US" altLang="en-US"/>
              <a:pPr>
                <a:defRPr/>
              </a:pPr>
              <a:t>‹#›</a:t>
            </a:fld>
            <a:endParaRPr lang="en-US" altLang="en-US"/>
          </a:p>
        </p:txBody>
      </p:sp>
    </p:spTree>
    <p:extLst>
      <p:ext uri="{BB962C8B-B14F-4D97-AF65-F5344CB8AC3E}">
        <p14:creationId xmlns:p14="http://schemas.microsoft.com/office/powerpoint/2010/main" val="3914466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DD081656-8339-4CAA-8020-857E2B005938}" type="slidenum">
              <a:rPr lang="en-US" altLang="en-US"/>
              <a:pPr>
                <a:defRPr/>
              </a:pPr>
              <a:t>‹#›</a:t>
            </a:fld>
            <a:endParaRPr lang="en-US" altLang="en-US"/>
          </a:p>
        </p:txBody>
      </p:sp>
    </p:spTree>
    <p:extLst>
      <p:ext uri="{BB962C8B-B14F-4D97-AF65-F5344CB8AC3E}">
        <p14:creationId xmlns:p14="http://schemas.microsoft.com/office/powerpoint/2010/main" val="2612963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6968D775-5640-41BD-8DEA-1D6D5BE2EBFC}" type="slidenum">
              <a:rPr lang="en-US" altLang="en-US"/>
              <a:pPr>
                <a:defRPr/>
              </a:pPr>
              <a:t>‹#›</a:t>
            </a:fld>
            <a:endParaRPr lang="en-US" altLang="en-US"/>
          </a:p>
        </p:txBody>
      </p:sp>
    </p:spTree>
    <p:extLst>
      <p:ext uri="{BB962C8B-B14F-4D97-AF65-F5344CB8AC3E}">
        <p14:creationId xmlns:p14="http://schemas.microsoft.com/office/powerpoint/2010/main" val="579937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4ECA8D78-B0D3-4F90-B954-CDB18EDA3122}" type="slidenum">
              <a:rPr lang="en-US" altLang="en-US"/>
              <a:pPr>
                <a:defRPr/>
              </a:pPr>
              <a:t>‹#›</a:t>
            </a:fld>
            <a:endParaRPr lang="en-US" altLang="en-US"/>
          </a:p>
        </p:txBody>
      </p:sp>
    </p:spTree>
    <p:extLst>
      <p:ext uri="{BB962C8B-B14F-4D97-AF65-F5344CB8AC3E}">
        <p14:creationId xmlns:p14="http://schemas.microsoft.com/office/powerpoint/2010/main" val="22443265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DE73E081-4806-4A5F-AE2F-9912FFB20376}" type="slidenum">
              <a:rPr lang="en-US" altLang="en-US"/>
              <a:pPr>
                <a:defRPr/>
              </a:pPr>
              <a:t>‹#›</a:t>
            </a:fld>
            <a:endParaRPr lang="en-US" altLang="en-US"/>
          </a:p>
        </p:txBody>
      </p:sp>
    </p:spTree>
    <p:extLst>
      <p:ext uri="{BB962C8B-B14F-4D97-AF65-F5344CB8AC3E}">
        <p14:creationId xmlns:p14="http://schemas.microsoft.com/office/powerpoint/2010/main" val="1300496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nip and Round Single Corner Rectangle 4"/>
          <p:cNvSpPr/>
          <p:nvPr/>
        </p:nvSpPr>
        <p:spPr>
          <a:xfrm rot="420000" flipV="1">
            <a:off x="4221163" y="1108075"/>
            <a:ext cx="70104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6" name="Right Triangle 5"/>
          <p:cNvSpPr/>
          <p:nvPr/>
        </p:nvSpPr>
        <p:spPr>
          <a:xfrm rot="420000" flipV="1">
            <a:off x="10672763" y="5359400"/>
            <a:ext cx="2063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 name="Freeform 6"/>
          <p:cNvSpPr>
            <a:spLocks/>
          </p:cNvSpPr>
          <p:nvPr/>
        </p:nvSpPr>
        <p:spPr bwMode="auto">
          <a:xfrm flipV="1">
            <a:off x="-12700" y="5816600"/>
            <a:ext cx="1221740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p:cNvSpPr>
            <a:spLocks/>
          </p:cNvSpPr>
          <p:nvPr/>
        </p:nvSpPr>
        <p:spPr bwMode="auto">
          <a:xfrm flipV="1">
            <a:off x="5842000" y="6219825"/>
            <a:ext cx="63500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2" name="Title 1"/>
          <p:cNvSpPr>
            <a:spLocks noGrp="1"/>
          </p:cNvSpPr>
          <p:nvPr>
            <p:ph type="title"/>
          </p:nvPr>
        </p:nvSpPr>
        <p:spPr>
          <a:xfrm>
            <a:off x="812800" y="1176997"/>
            <a:ext cx="2950464" cy="1582621"/>
          </a:xfrm>
        </p:spPr>
        <p:txBody>
          <a:bodyPr lIns="45720" rIns="45720" bIns="45720"/>
          <a:lstStyle>
            <a:lvl1pPr algn="l">
              <a:buNone/>
              <a:defRPr sz="2000" b="1">
                <a:solidFill>
                  <a:schemeClr val="tx2"/>
                </a:solidFill>
              </a:defRPr>
            </a:lvl1pPr>
          </a:lstStyle>
          <a:p>
            <a:r>
              <a:rPr lang="en-US" smtClean="0"/>
              <a:t>Click to edit Master title style</a:t>
            </a:r>
            <a:endParaRPr lang="en-US"/>
          </a:p>
        </p:txBody>
      </p:sp>
      <p:sp>
        <p:nvSpPr>
          <p:cNvPr id="4" name="Text Placeholder 3"/>
          <p:cNvSpPr>
            <a:spLocks noGrp="1"/>
          </p:cNvSpPr>
          <p:nvPr>
            <p:ph type="body" sz="half" idx="2"/>
          </p:nvPr>
        </p:nvSpPr>
        <p:spPr>
          <a:xfrm>
            <a:off x="812800" y="2828785"/>
            <a:ext cx="29464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en-US" smtClean="0"/>
              <a:t>Click to edit Master text styles</a:t>
            </a:r>
          </a:p>
        </p:txBody>
      </p:sp>
      <p:sp>
        <p:nvSpPr>
          <p:cNvPr id="3" name="Picture Placeholder 2"/>
          <p:cNvSpPr>
            <a:spLocks noGrp="1"/>
          </p:cNvSpPr>
          <p:nvPr>
            <p:ph type="pic" idx="1"/>
          </p:nvPr>
        </p:nvSpPr>
        <p:spPr>
          <a:xfrm rot="420000">
            <a:off x="4647724" y="1199517"/>
            <a:ext cx="615696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en-US" noProof="0" smtClean="0"/>
              <a:t>Click icon to add picture</a:t>
            </a:r>
            <a:endParaRPr lang="en-US" noProof="0" dirty="0"/>
          </a:p>
        </p:txBody>
      </p:sp>
      <p:sp>
        <p:nvSpPr>
          <p:cNvPr id="9" name="Date Placeholder 4"/>
          <p:cNvSpPr>
            <a:spLocks noGrp="1"/>
          </p:cNvSpPr>
          <p:nvPr>
            <p:ph type="dt" sz="half" idx="10"/>
          </p:nvPr>
        </p:nvSpPr>
        <p:spPr/>
        <p:txBody>
          <a:bodyPr/>
          <a:lstStyle>
            <a:lvl1pPr>
              <a:defRPr/>
            </a:lvl1pPr>
          </a:lstStyle>
          <a:p>
            <a:pPr>
              <a:defRPr/>
            </a:pPr>
            <a:endParaRPr lang="en-US"/>
          </a:p>
        </p:txBody>
      </p:sp>
      <p:sp>
        <p:nvSpPr>
          <p:cNvPr id="10" name="Footer Placeholder 5"/>
          <p:cNvSpPr>
            <a:spLocks noGrp="1"/>
          </p:cNvSpPr>
          <p:nvPr>
            <p:ph type="ftr" sz="quarter" idx="11"/>
          </p:nvPr>
        </p:nvSpPr>
        <p:spPr/>
        <p:txBody>
          <a:bodyPr/>
          <a:lstStyle>
            <a:lvl1pPr>
              <a:defRPr/>
            </a:lvl1pPr>
          </a:lstStyle>
          <a:p>
            <a:pPr>
              <a:defRPr/>
            </a:pPr>
            <a:endParaRPr lang="en-US"/>
          </a:p>
        </p:txBody>
      </p:sp>
      <p:sp>
        <p:nvSpPr>
          <p:cNvPr id="11" name="Slide Number Placeholder 6"/>
          <p:cNvSpPr>
            <a:spLocks noGrp="1"/>
          </p:cNvSpPr>
          <p:nvPr>
            <p:ph type="sldNum" sz="quarter" idx="12"/>
          </p:nvPr>
        </p:nvSpPr>
        <p:spPr>
          <a:xfrm>
            <a:off x="10769600" y="6356350"/>
            <a:ext cx="812800" cy="365125"/>
          </a:xfrm>
        </p:spPr>
        <p:txBody>
          <a:bodyPr/>
          <a:lstStyle>
            <a:lvl1pPr>
              <a:defRPr smtClean="0"/>
            </a:lvl1pPr>
          </a:lstStyle>
          <a:p>
            <a:pPr>
              <a:defRPr/>
            </a:pPr>
            <a:fld id="{6AFC06B7-BEE7-4CAA-9F6F-8B027D3B93F9}" type="slidenum">
              <a:rPr lang="en-US" altLang="en-US"/>
              <a:pPr>
                <a:defRPr/>
              </a:pPr>
              <a:t>‹#›</a:t>
            </a:fld>
            <a:endParaRPr lang="en-US" altLang="en-US"/>
          </a:p>
        </p:txBody>
      </p:sp>
    </p:spTree>
    <p:extLst>
      <p:ext uri="{BB962C8B-B14F-4D97-AF65-F5344CB8AC3E}">
        <p14:creationId xmlns:p14="http://schemas.microsoft.com/office/powerpoint/2010/main" val="2588282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12700" y="-7938"/>
            <a:ext cx="1221740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8" name="Freeform 7"/>
          <p:cNvSpPr>
            <a:spLocks/>
          </p:cNvSpPr>
          <p:nvPr/>
        </p:nvSpPr>
        <p:spPr bwMode="auto">
          <a:xfrm>
            <a:off x="5842000" y="-7938"/>
            <a:ext cx="63500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eaLnBrk="1" hangingPunct="1">
              <a:defRPr/>
            </a:pPr>
            <a:endParaRPr lang="en-US">
              <a:latin typeface="+mn-lt"/>
            </a:endParaRPr>
          </a:p>
        </p:txBody>
      </p:sp>
      <p:sp>
        <p:nvSpPr>
          <p:cNvPr id="1028" name="Title Placeholder 8"/>
          <p:cNvSpPr>
            <a:spLocks noGrp="1"/>
          </p:cNvSpPr>
          <p:nvPr>
            <p:ph type="title"/>
          </p:nvPr>
        </p:nvSpPr>
        <p:spPr bwMode="auto">
          <a:xfrm>
            <a:off x="609600" y="70485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smtClean="0"/>
              <a:t>Click to edit Master title style</a:t>
            </a:r>
          </a:p>
        </p:txBody>
      </p:sp>
      <p:sp>
        <p:nvSpPr>
          <p:cNvPr id="1029" name="Text Placeholder 29"/>
          <p:cNvSpPr>
            <a:spLocks noGrp="1"/>
          </p:cNvSpPr>
          <p:nvPr>
            <p:ph type="body" idx="1"/>
          </p:nvPr>
        </p:nvSpPr>
        <p:spPr bwMode="auto">
          <a:xfrm>
            <a:off x="609600" y="1935163"/>
            <a:ext cx="10972800" cy="438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 name="Date Placeholder 9"/>
          <p:cNvSpPr>
            <a:spLocks noGrp="1"/>
          </p:cNvSpPr>
          <p:nvPr>
            <p:ph type="dt" sz="half" idx="2"/>
          </p:nvPr>
        </p:nvSpPr>
        <p:spPr>
          <a:xfrm>
            <a:off x="609600" y="6356350"/>
            <a:ext cx="2844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22" name="Footer Placeholder 21"/>
          <p:cNvSpPr>
            <a:spLocks noGrp="1"/>
          </p:cNvSpPr>
          <p:nvPr>
            <p:ph type="ftr" sz="quarter" idx="3"/>
          </p:nvPr>
        </p:nvSpPr>
        <p:spPr>
          <a:xfrm>
            <a:off x="3556000" y="6356350"/>
            <a:ext cx="44704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a:defRPr/>
            </a:pPr>
            <a:endParaRPr lang="en-US"/>
          </a:p>
        </p:txBody>
      </p:sp>
      <p:sp>
        <p:nvSpPr>
          <p:cNvPr id="18" name="Slide Number Placeholder 17"/>
          <p:cNvSpPr>
            <a:spLocks noGrp="1"/>
          </p:cNvSpPr>
          <p:nvPr>
            <p:ph type="sldNum" sz="quarter" idx="4"/>
          </p:nvPr>
        </p:nvSpPr>
        <p:spPr>
          <a:xfrm>
            <a:off x="10566400" y="6356350"/>
            <a:ext cx="1016000" cy="365125"/>
          </a:xfrm>
          <a:prstGeom prst="rect">
            <a:avLst/>
          </a:prstGeom>
        </p:spPr>
        <p:txBody>
          <a:bodyPr vert="horz" wrap="square" lIns="0" tIns="0" rIns="0" bIns="0" numCol="1" anchor="b" anchorCtr="0" compatLnSpc="1">
            <a:prstTxWarp prst="textNoShape">
              <a:avLst/>
            </a:prstTxWarp>
          </a:bodyPr>
          <a:lstStyle>
            <a:lvl1pPr algn="r" eaLnBrk="1" hangingPunct="1">
              <a:defRPr sz="1200" smtClean="0">
                <a:solidFill>
                  <a:srgbClr val="045C75"/>
                </a:solidFill>
              </a:defRPr>
            </a:lvl1pPr>
          </a:lstStyle>
          <a:p>
            <a:pPr>
              <a:defRPr/>
            </a:pPr>
            <a:fld id="{C3E0AEB6-2F7E-49CC-A29C-C3328E1F2F77}" type="slidenum">
              <a:rPr lang="en-US" altLang="en-US"/>
              <a:pPr>
                <a:defRPr/>
              </a:pPr>
              <a:t>‹#›</a:t>
            </a:fld>
            <a:endParaRPr lang="en-US" altLang="en-US"/>
          </a:p>
        </p:txBody>
      </p:sp>
      <p:grpSp>
        <p:nvGrpSpPr>
          <p:cNvPr id="1033" name="Group 1"/>
          <p:cNvGrpSpPr>
            <a:grpSpLocks/>
          </p:cNvGrpSpPr>
          <p:nvPr/>
        </p:nvGrpSpPr>
        <p:grpSpPr bwMode="auto">
          <a:xfrm>
            <a:off x="-25400" y="203200"/>
            <a:ext cx="122412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p>
          </p:txBody>
        </p:sp>
      </p:grpSp>
    </p:spTree>
  </p:cSld>
  <p:clrMap bg1="lt1" tx1="dk1" bg2="lt2" tx2="dk2" accent1="accent1" accent2="accent2" accent3="accent3" accent4="accent4" accent5="accent5" accent6="accent6" hlink="hlink" folHlink="folHlink"/>
  <p:sldLayoutIdLst>
    <p:sldLayoutId id="2147483778" r:id="rId1"/>
    <p:sldLayoutId id="2147483770" r:id="rId2"/>
    <p:sldLayoutId id="2147483779" r:id="rId3"/>
    <p:sldLayoutId id="2147483771" r:id="rId4"/>
    <p:sldLayoutId id="2147483772" r:id="rId5"/>
    <p:sldLayoutId id="2147483773" r:id="rId6"/>
    <p:sldLayoutId id="2147483774" r:id="rId7"/>
    <p:sldLayoutId id="2147483775" r:id="rId8"/>
    <p:sldLayoutId id="2147483780" r:id="rId9"/>
    <p:sldLayoutId id="2147483776" r:id="rId10"/>
    <p:sldLayoutId id="2147483777" r:id="rId11"/>
  </p:sldLayoutIdLst>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anose="05020102010507070707"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anose="05020102010507070707"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anose="05020102010507070707"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0BD0D9"/>
        </a:buClr>
        <a:buSzPct val="65000"/>
        <a:buFont typeface="Wingdings 2" panose="05020102010507070707"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10CF9B"/>
        </a:buClr>
        <a:buSzPct val="65000"/>
        <a:buFont typeface="Wingdings 2" panose="05020102010507070707"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file:///I:\My%20Drive\KE%20HOACH%20DAY%20HOC\KHOI%208\BAI%2011\angghen.mp4" TargetMode="External"/><Relationship Id="rId1" Type="http://schemas.microsoft.com/office/2007/relationships/media" Target="file:///I:\My%20Drive\KE%20HOACH%20DAY%20HOC\KHOI%208\BAI%2011\angghen.mp4"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133600" y="152400"/>
            <a:ext cx="8001000" cy="6477000"/>
          </a:xfrm>
          <a:prstGeom prst="rect">
            <a:avLst/>
          </a:prstGeom>
        </p:spPr>
      </p:pic>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2"/>
          <a:stretch>
            <a:fillRect/>
          </a:stretch>
        </p:blipFill>
        <p:spPr>
          <a:xfrm>
            <a:off x="381000" y="685800"/>
            <a:ext cx="4648200" cy="5257800"/>
          </a:xfrm>
          <a:prstGeom prst="rect">
            <a:avLst/>
          </a:prstGeom>
        </p:spPr>
      </p:pic>
      <p:pic>
        <p:nvPicPr>
          <p:cNvPr id="6" name="Picture 5"/>
          <p:cNvPicPr/>
          <p:nvPr/>
        </p:nvPicPr>
        <p:blipFill>
          <a:blip r:embed="rId3" cstate="email">
            <a:extLst>
              <a:ext uri="{28A0092B-C50C-407E-A947-70E740481C1C}">
                <a14:useLocalDpi xmlns:a14="http://schemas.microsoft.com/office/drawing/2010/main"/>
              </a:ext>
            </a:extLst>
          </a:blip>
          <a:stretch>
            <a:fillRect/>
          </a:stretch>
        </p:blipFill>
        <p:spPr>
          <a:xfrm>
            <a:off x="4953000" y="704850"/>
            <a:ext cx="6858000" cy="5010150"/>
          </a:xfrm>
          <a:prstGeom prst="rect">
            <a:avLst/>
          </a:prstGeom>
        </p:spPr>
      </p:pic>
    </p:spTree>
    <p:extLst>
      <p:ext uri="{BB962C8B-B14F-4D97-AF65-F5344CB8AC3E}">
        <p14:creationId xmlns:p14="http://schemas.microsoft.com/office/powerpoint/2010/main" val="3927600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0" y="304800"/>
            <a:ext cx="10972800" cy="1200329"/>
          </a:xfrm>
          <a:prstGeom prst="rect">
            <a:avLst/>
          </a:prstGeom>
        </p:spPr>
        <p:txBody>
          <a:bodyPr wrap="square">
            <a:spAutoFit/>
          </a:bodyPr>
          <a:lstStyle/>
          <a:p>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C.Mác</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Ph.Ăng-ghen</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hoạt</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khoa</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04800" y="1676400"/>
            <a:ext cx="11734800" cy="4401205"/>
          </a:xfrm>
          <a:prstGeom prst="rect">
            <a:avLst/>
          </a:prstGeom>
        </p:spPr>
        <p:txBody>
          <a:bodyPr wrap="square">
            <a:spAutoFit/>
          </a:bodyPr>
          <a:lstStyle/>
          <a:p>
            <a:pPr algn="just"/>
            <a:r>
              <a:rPr lang="vi-VN" sz="2000" b="0" i="0" dirty="0" smtClean="0">
                <a:solidFill>
                  <a:srgbClr val="000000"/>
                </a:solidFill>
                <a:effectLst/>
                <a:latin typeface="Times New Roman" panose="02020603050405020304" pitchFamily="18" charset="0"/>
                <a:cs typeface="Times New Roman" panose="02020603050405020304" pitchFamily="18" charset="0"/>
              </a:rPr>
              <a:t>- Từ những năm 40 của thế kỉ XX, C.Mác và Ph.Ăng-ghen đã dần trở thành lãnh tụ của phong trào công nhân quốc tế, hai người đã có nhiều hoạt động chuẩn bị cho sự ra đời của học thuyết chủ nghĩa xã hội khoa học, tiêu biểu như:</a:t>
            </a:r>
          </a:p>
          <a:p>
            <a:pPr algn="just"/>
            <a:r>
              <a:rPr lang="vi-VN" sz="2000" b="0" i="0" dirty="0" smtClean="0">
                <a:solidFill>
                  <a:srgbClr val="000000"/>
                </a:solidFill>
                <a:effectLst/>
                <a:latin typeface="Times New Roman" panose="02020603050405020304" pitchFamily="18" charset="0"/>
                <a:cs typeface="Times New Roman" panose="02020603050405020304" pitchFamily="18" charset="0"/>
              </a:rPr>
              <a:t>+ Năm 1842, C. Mác là Tổng biên tập Báo sông Ranh - một tờ báo có tư tưởng cách mạng, chống lại chủ nghĩa quân phiệt Phổ. Trong khi đó, Ph.Ăng-ghen sang Anh và biên soạn nên tác phẩm Tình cảnh giai cấp công nhân Anh.</a:t>
            </a:r>
          </a:p>
          <a:p>
            <a:pPr algn="just"/>
            <a:r>
              <a:rPr lang="vi-VN" sz="2000" b="0" i="0" dirty="0" smtClean="0">
                <a:solidFill>
                  <a:srgbClr val="000000"/>
                </a:solidFill>
                <a:effectLst/>
                <a:latin typeface="Times New Roman" panose="02020603050405020304" pitchFamily="18" charset="0"/>
                <a:cs typeface="Times New Roman" panose="02020603050405020304" pitchFamily="18" charset="0"/>
              </a:rPr>
              <a:t>+ Năm 1843, do những hoạt động cách mạng sôi nổi, nên C.Mác bị chính quyền tư sản trục xuất khỏi Đức, sau đó, ông đã sang Pa-ri và tham gia lãnh đạo phong trào cách mạng Pháp.</a:t>
            </a:r>
          </a:p>
          <a:p>
            <a:pPr algn="just"/>
            <a:r>
              <a:rPr lang="vi-VN" sz="2000" b="0" i="0" dirty="0" smtClean="0">
                <a:solidFill>
                  <a:srgbClr val="000000"/>
                </a:solidFill>
                <a:effectLst/>
                <a:latin typeface="Times New Roman" panose="02020603050405020304" pitchFamily="18" charset="0"/>
                <a:cs typeface="Times New Roman" panose="02020603050405020304" pitchFamily="18" charset="0"/>
              </a:rPr>
              <a:t>+ Năm 1844, C. Mác gặp Ph. Ăng-ghen ở Pa-ri. Hai ông cùng với một số nhà cách mạng khác đã thành lập tổ chức Đồng minh những người cộng sản - đây là chính đảng độc lập đầu tiên của vô sản quốc tế.</a:t>
            </a:r>
          </a:p>
          <a:p>
            <a:pPr algn="just"/>
            <a:r>
              <a:rPr lang="vi-VN" sz="2000" b="0" i="0" dirty="0" smtClean="0">
                <a:solidFill>
                  <a:srgbClr val="000000"/>
                </a:solidFill>
                <a:effectLst/>
                <a:latin typeface="Times New Roman" panose="02020603050405020304" pitchFamily="18" charset="0"/>
                <a:cs typeface="Times New Roman" panose="02020603050405020304" pitchFamily="18" charset="0"/>
              </a:rPr>
              <a:t>+ Tháng 2/1848, tại Luân Đôn, C. Mác và Ph.Ăng-ghen đã soạn thảo Tuyên ngôn của Đảng Cộng sản - làm cương lĩnh cho tổ chức Đồng minh những người Cộng sản. Tuyên ngôn của Đảng Cộng sản đã trình bày những luận điểm cơ bản về sự phát triển của xã hội loài người và sứ mệnh của giai cấp công nhân. Việc công bố văn kiện này đã đánh dấu sự ra đời của chủ nghĩa xã hội khoa học.</a:t>
            </a:r>
            <a:endParaRPr lang="vi-VN" sz="20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8655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57200" y="69738"/>
            <a:ext cx="11125200" cy="1200329"/>
          </a:xfrm>
          <a:prstGeom prst="rect">
            <a:avLst/>
          </a:prstGeom>
        </p:spPr>
        <p:txBody>
          <a:bodyPr wrap="square">
            <a:spAutoFit/>
          </a:bodyPr>
          <a:lstStyle/>
          <a:p>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Đảng</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thời</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gian</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Đảng</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36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609600" y="1828800"/>
            <a:ext cx="10287000" cy="3048000"/>
          </a:xfrm>
          <a:prstGeom prst="rect">
            <a:avLst/>
          </a:prstGeom>
          <a:noFill/>
        </p:spPr>
        <p:txBody>
          <a:bodyPr wrap="square" rtlCol="0">
            <a:spAutoFit/>
          </a:bodyPr>
          <a:lstStyle/>
          <a:p>
            <a:endParaRPr lang="en-US" dirty="0"/>
          </a:p>
        </p:txBody>
      </p:sp>
      <p:sp>
        <p:nvSpPr>
          <p:cNvPr id="12" name="Rectangle 11"/>
          <p:cNvSpPr/>
          <p:nvPr/>
        </p:nvSpPr>
        <p:spPr>
          <a:xfrm>
            <a:off x="428625" y="1270067"/>
            <a:ext cx="11201400" cy="5264262"/>
          </a:xfrm>
          <a:prstGeom prst="rect">
            <a:avLst/>
          </a:prstGeom>
        </p:spPr>
        <p:txBody>
          <a:bodyPr wrap="square">
            <a:spAutoFit/>
          </a:bodyPr>
          <a:lstStyle/>
          <a:p>
            <a:pPr algn="just">
              <a:lnSpc>
                <a:spcPct val="115000"/>
              </a:lnSpc>
              <a:spcAft>
                <a:spcPts val="100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uỷ</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nhiệm</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người</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ngày</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24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tháng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2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năm</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1848,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Tuyên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Đảng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C.Mác</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Ph.Ăngghen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soạn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thảo</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bố</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giới</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sym typeface="Wingdings" panose="05000000000000000000" pitchFamily="2" charset="2"/>
              </a:rPr>
              <a: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CNXHKH</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nêu</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phân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hệ</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thống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lô</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gic</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chỉnh</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vấn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đề</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đầy</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đủ</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xúc</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tích</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chặt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chẽ</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thâu</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tóm</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hầu</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những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luận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khoa</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học</a:t>
            </a:r>
            <a:endParaRPr lang="en-US" sz="28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cương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lĩnh</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kim</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nam</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trào</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cộng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ngọn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cờ</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dẫn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dắt</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lao</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toàn</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2800"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giới</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28386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04800"/>
            <a:ext cx="10820400" cy="1200329"/>
          </a:xfrm>
          <a:prstGeom prst="rect">
            <a:avLst/>
          </a:prstGeom>
        </p:spPr>
        <p:txBody>
          <a:bodyPr wrap="square">
            <a:spAutoFit/>
          </a:bodyPr>
          <a:lstStyle/>
          <a:p>
            <a:r>
              <a:rPr lang="vi-VN" sz="3600" b="1" dirty="0" smtClean="0">
                <a:solidFill>
                  <a:srgbClr val="FF0000"/>
                </a:solidFill>
                <a:effectLst/>
                <a:latin typeface="+mn-lt"/>
                <a:ea typeface="Times New Roman" panose="02020603050405020304" pitchFamily="18" charset="0"/>
                <a:cs typeface="Times New Roman" panose="02020603050405020304" pitchFamily="18" charset="0"/>
              </a:rPr>
              <a:t>2. C.Mác, Ph.Ăng-ghen và sự ra đời của chủ nghĩa xã hội khoa học</a:t>
            </a:r>
            <a:endParaRPr lang="en-US" sz="3600" dirty="0">
              <a:solidFill>
                <a:srgbClr val="FF0000"/>
              </a:solidFill>
              <a:latin typeface="+mn-lt"/>
            </a:endParaRPr>
          </a:p>
        </p:txBody>
      </p:sp>
      <p:sp>
        <p:nvSpPr>
          <p:cNvPr id="7" name="Rectangle 6"/>
          <p:cNvSpPr/>
          <p:nvPr/>
        </p:nvSpPr>
        <p:spPr>
          <a:xfrm>
            <a:off x="609600" y="1652885"/>
            <a:ext cx="10515600" cy="2123658"/>
          </a:xfrm>
          <a:prstGeom prst="rect">
            <a:avLst/>
          </a:prstGeom>
        </p:spPr>
        <p:txBody>
          <a:bodyPr wrap="square">
            <a:spAutoFit/>
          </a:bodyPr>
          <a:lstStyle/>
          <a:p>
            <a:pPr algn="just">
              <a:spcAft>
                <a:spcPts val="0"/>
              </a:spcAft>
            </a:pPr>
            <a:r>
              <a:rPr lang="vi-VN" sz="4400" b="1" dirty="0" smtClean="0">
                <a:effectLst/>
                <a:latin typeface="Times New Roman" panose="02020603050405020304" pitchFamily="18" charset="0"/>
                <a:ea typeface="Times New Roman" panose="02020603050405020304" pitchFamily="18" charset="0"/>
                <a:cs typeface="Times New Roman" panose="02020603050405020304" pitchFamily="18" charset="0"/>
              </a:rPr>
              <a:t>*C.Mác, Ph.Ăng-ghen</a:t>
            </a:r>
            <a:endParaRPr lang="en-US" sz="4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4400" dirty="0" smtClean="0">
                <a:effectLst/>
                <a:latin typeface="Times New Roman" panose="02020603050405020304" pitchFamily="18" charset="0"/>
                <a:ea typeface="Times New Roman" panose="02020603050405020304" pitchFamily="18" charset="0"/>
                <a:cs typeface="Times New Roman" panose="02020603050405020304" pitchFamily="18" charset="0"/>
              </a:rPr>
              <a:t>- C.Mác (1818-1883)</a:t>
            </a:r>
            <a:endParaRPr lang="en-US" sz="4400" dirty="0" smtClean="0">
              <a:effectLst/>
              <a:latin typeface="Times New Roman" panose="02020603050405020304" pitchFamily="18" charset="0"/>
              <a:ea typeface="Calibri" panose="020F0502020204030204" pitchFamily="34" charset="0"/>
              <a:cs typeface="Times New Roman" panose="02020603050405020304" pitchFamily="18" charset="0"/>
            </a:endParaRPr>
          </a:p>
          <a:p>
            <a:pPr algn="just">
              <a:spcAft>
                <a:spcPts val="0"/>
              </a:spcAft>
            </a:pPr>
            <a:r>
              <a:rPr lang="vi-VN" sz="4400" dirty="0" smtClean="0">
                <a:effectLst/>
                <a:latin typeface="Times New Roman" panose="02020603050405020304" pitchFamily="18" charset="0"/>
                <a:ea typeface="Times New Roman" panose="02020603050405020304" pitchFamily="18" charset="0"/>
                <a:cs typeface="Times New Roman" panose="02020603050405020304" pitchFamily="18" charset="0"/>
              </a:rPr>
              <a:t>- Ph. Ăng-ghen (1820-1895)</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Rectangle 8"/>
          <p:cNvSpPr/>
          <p:nvPr/>
        </p:nvSpPr>
        <p:spPr>
          <a:xfrm>
            <a:off x="609600" y="3962400"/>
            <a:ext cx="10363200" cy="1649682"/>
          </a:xfrm>
          <a:prstGeom prst="rect">
            <a:avLst/>
          </a:prstGeom>
        </p:spPr>
        <p:txBody>
          <a:bodyPr wrap="square">
            <a:spAutoFit/>
          </a:bodyPr>
          <a:lstStyle/>
          <a:p>
            <a:pPr algn="just">
              <a:lnSpc>
                <a:spcPct val="115000"/>
              </a:lnSpc>
              <a:spcAft>
                <a:spcPts val="1000"/>
              </a:spcAft>
            </a:pPr>
            <a:r>
              <a:rPr lang="en-US" sz="4400" b="1" dirty="0" smtClean="0">
                <a:effectLst/>
                <a:latin typeface="+mn-lt"/>
                <a:ea typeface="Times New Roman" panose="02020603050405020304" pitchFamily="18" charset="0"/>
                <a:cs typeface="Times New Roman" panose="02020603050405020304" pitchFamily="18" charset="0"/>
              </a:rPr>
              <a:t>- </a:t>
            </a:r>
            <a:r>
              <a:rPr lang="vi-VN" sz="4400" b="1" dirty="0" smtClean="0">
                <a:effectLst/>
                <a:latin typeface="+mn-lt"/>
                <a:ea typeface="Times New Roman" panose="02020603050405020304" pitchFamily="18" charset="0"/>
                <a:cs typeface="Times New Roman" panose="02020603050405020304" pitchFamily="18" charset="0"/>
              </a:rPr>
              <a:t>Tư tưởng: </a:t>
            </a:r>
            <a:r>
              <a:rPr lang="vi-VN" sz="4400" dirty="0" smtClean="0">
                <a:effectLst/>
                <a:latin typeface="+mn-lt"/>
                <a:ea typeface="Times New Roman" panose="02020603050405020304" pitchFamily="18" charset="0"/>
                <a:cs typeface="Times New Roman" panose="02020603050405020304" pitchFamily="18" charset="0"/>
              </a:rPr>
              <a:t>đề cao vai trò và khả năng  lãnh đạo cách mạng của giai cấp công nhân. </a:t>
            </a:r>
            <a:endParaRPr lang="en-US" sz="44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453732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19100" y="19050"/>
            <a:ext cx="10820400" cy="1200329"/>
          </a:xfrm>
          <a:prstGeom prst="rect">
            <a:avLst/>
          </a:prstGeom>
        </p:spPr>
        <p:txBody>
          <a:bodyPr wrap="square">
            <a:spAutoFit/>
          </a:bodyPr>
          <a:lstStyle/>
          <a:p>
            <a:r>
              <a:rPr lang="vi-VN" sz="3600" b="1" dirty="0" smtClean="0">
                <a:solidFill>
                  <a:srgbClr val="FF0000"/>
                </a:solidFill>
                <a:effectLst/>
                <a:latin typeface="+mn-lt"/>
                <a:ea typeface="Times New Roman" panose="02020603050405020304" pitchFamily="18" charset="0"/>
                <a:cs typeface="Times New Roman" panose="02020603050405020304" pitchFamily="18" charset="0"/>
              </a:rPr>
              <a:t>2. C.Mác, Ph.Ăng-ghen và sự ra đời của chủ nghĩa xã hội khoa học</a:t>
            </a:r>
            <a:endParaRPr lang="en-US" sz="3600" dirty="0">
              <a:solidFill>
                <a:srgbClr val="FF0000"/>
              </a:solidFill>
              <a:latin typeface="+mn-lt"/>
            </a:endParaRPr>
          </a:p>
        </p:txBody>
      </p:sp>
      <p:sp>
        <p:nvSpPr>
          <p:cNvPr id="8" name="Rectangle 7"/>
          <p:cNvSpPr/>
          <p:nvPr/>
        </p:nvSpPr>
        <p:spPr>
          <a:xfrm>
            <a:off x="628650" y="1638001"/>
            <a:ext cx="10136108" cy="871008"/>
          </a:xfrm>
          <a:prstGeom prst="rect">
            <a:avLst/>
          </a:prstGeom>
        </p:spPr>
        <p:txBody>
          <a:bodyPr wrap="none">
            <a:spAutoFit/>
          </a:bodyPr>
          <a:lstStyle/>
          <a:p>
            <a:pPr algn="just">
              <a:lnSpc>
                <a:spcPct val="115000"/>
              </a:lnSpc>
              <a:spcAft>
                <a:spcPts val="1000"/>
              </a:spcAft>
            </a:pPr>
            <a:r>
              <a:rPr lang="vi-VN" sz="4400" b="1" dirty="0" smtClean="0">
                <a:effectLst/>
                <a:latin typeface="+mn-lt"/>
                <a:ea typeface="Times New Roman" panose="02020603050405020304" pitchFamily="18" charset="0"/>
                <a:cs typeface="Times New Roman" panose="02020603050405020304" pitchFamily="18" charset="0"/>
              </a:rPr>
              <a:t>*Sự ra đời của chủ nghĩa xã hội khoa học</a:t>
            </a:r>
            <a:endParaRPr lang="en-US" sz="4400" dirty="0">
              <a:effectLst/>
              <a:latin typeface="+mn-lt"/>
              <a:ea typeface="Calibri" panose="020F0502020204030204" pitchFamily="34" charset="0"/>
              <a:cs typeface="Times New Roman" panose="02020603050405020304" pitchFamily="18" charset="0"/>
            </a:endParaRPr>
          </a:p>
        </p:txBody>
      </p:sp>
      <p:sp>
        <p:nvSpPr>
          <p:cNvPr id="9" name="Rectangle 8"/>
          <p:cNvSpPr/>
          <p:nvPr/>
        </p:nvSpPr>
        <p:spPr>
          <a:xfrm>
            <a:off x="666750" y="1073475"/>
            <a:ext cx="5505450" cy="769441"/>
          </a:xfrm>
          <a:prstGeom prst="rect">
            <a:avLst/>
          </a:prstGeom>
        </p:spPr>
        <p:txBody>
          <a:bodyPr wrap="square">
            <a:spAutoFit/>
          </a:bodyPr>
          <a:lstStyle/>
          <a:p>
            <a:pPr algn="just">
              <a:spcAft>
                <a:spcPts val="0"/>
              </a:spcAft>
            </a:pPr>
            <a:r>
              <a:rPr lang="vi-VN" sz="4400" b="1" dirty="0" smtClean="0">
                <a:effectLst/>
                <a:latin typeface="Times New Roman" panose="02020603050405020304" pitchFamily="18" charset="0"/>
                <a:ea typeface="Times New Roman" panose="02020603050405020304" pitchFamily="18" charset="0"/>
                <a:cs typeface="Times New Roman" panose="02020603050405020304" pitchFamily="18" charset="0"/>
              </a:rPr>
              <a:t>*C.Mác, Ph.Ăng-ghen</a:t>
            </a:r>
            <a:endParaRPr lang="en-US" sz="4400" dirty="0" smtClea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p:cNvSpPr/>
          <p:nvPr/>
        </p:nvSpPr>
        <p:spPr>
          <a:xfrm>
            <a:off x="457200" y="2532172"/>
            <a:ext cx="11430000" cy="3785652"/>
          </a:xfrm>
          <a:prstGeom prst="rect">
            <a:avLst/>
          </a:prstGeom>
        </p:spPr>
        <p:txBody>
          <a:bodyPr wrap="square">
            <a:spAutoFit/>
          </a:bodyPr>
          <a:lstStyle/>
          <a:p>
            <a:pPr algn="just">
              <a:spcAft>
                <a:spcPts val="0"/>
              </a:spcAft>
            </a:pPr>
            <a:r>
              <a:rPr lang="vi-VN" sz="4000" dirty="0" smtClean="0">
                <a:effectLst/>
                <a:latin typeface="+mn-lt"/>
                <a:ea typeface="Times New Roman" panose="02020603050405020304" pitchFamily="18" charset="0"/>
                <a:cs typeface="Times New Roman" panose="02020603050405020304" pitchFamily="18" charset="0"/>
              </a:rPr>
              <a:t>-</a:t>
            </a:r>
            <a:r>
              <a:rPr lang="en-US" sz="4000" dirty="0" smtClean="0">
                <a:effectLst/>
                <a:latin typeface="+mn-lt"/>
                <a:ea typeface="Times New Roman" panose="02020603050405020304" pitchFamily="18" charset="0"/>
                <a:cs typeface="Times New Roman" panose="02020603050405020304" pitchFamily="18" charset="0"/>
              </a:rPr>
              <a:t> </a:t>
            </a:r>
            <a:r>
              <a:rPr lang="vi-VN" sz="4000" dirty="0" smtClean="0">
                <a:effectLst/>
                <a:latin typeface="+mn-lt"/>
                <a:ea typeface="Times New Roman" panose="02020603050405020304" pitchFamily="18" charset="0"/>
                <a:cs typeface="Times New Roman" panose="02020603050405020304" pitchFamily="18" charset="0"/>
              </a:rPr>
              <a:t>Mác và Ăng-ghen tham gia “Đồng minh những người cộng sản” </a:t>
            </a:r>
            <a:r>
              <a:rPr lang="en-US" sz="4000" dirty="0" smtClean="0">
                <a:effectLst/>
                <a:latin typeface="+mn-lt"/>
                <a:ea typeface="Times New Roman" panose="02020603050405020304" pitchFamily="18" charset="0"/>
                <a:cs typeface="Times New Roman" panose="02020603050405020304" pitchFamily="18" charset="0"/>
                <a:sym typeface="Wingdings" panose="05000000000000000000" pitchFamily="2" charset="2"/>
              </a:rPr>
              <a:t></a:t>
            </a:r>
            <a:r>
              <a:rPr lang="vi-VN" sz="4000" dirty="0" smtClean="0">
                <a:effectLst/>
                <a:latin typeface="+mn-lt"/>
                <a:ea typeface="Times New Roman" panose="02020603050405020304" pitchFamily="18" charset="0"/>
                <a:cs typeface="Times New Roman" panose="02020603050405020304" pitchFamily="18" charset="0"/>
              </a:rPr>
              <a:t>là chính đảng độc lập đầu tiên của vô sản quốc tế.</a:t>
            </a:r>
            <a:endParaRPr lang="en-US" sz="4000" dirty="0" smtClean="0">
              <a:effectLst/>
              <a:latin typeface="+mn-lt"/>
              <a:ea typeface="Calibri" panose="020F0502020204030204" pitchFamily="34" charset="0"/>
              <a:cs typeface="Times New Roman" panose="02020603050405020304" pitchFamily="18" charset="0"/>
            </a:endParaRPr>
          </a:p>
          <a:p>
            <a:pPr algn="just">
              <a:spcAft>
                <a:spcPts val="0"/>
              </a:spcAft>
            </a:pPr>
            <a:r>
              <a:rPr lang="vi-VN" sz="4000" dirty="0" smtClean="0">
                <a:effectLst/>
                <a:latin typeface="+mn-lt"/>
                <a:ea typeface="Times New Roman" panose="02020603050405020304" pitchFamily="18" charset="0"/>
                <a:cs typeface="Times New Roman" panose="02020603050405020304" pitchFamily="18" charset="0"/>
              </a:rPr>
              <a:t>-</a:t>
            </a:r>
            <a:r>
              <a:rPr lang="en-US" sz="4000" dirty="0" smtClean="0">
                <a:effectLst/>
                <a:latin typeface="+mn-lt"/>
                <a:ea typeface="Times New Roman" panose="02020603050405020304" pitchFamily="18" charset="0"/>
                <a:cs typeface="Times New Roman" panose="02020603050405020304" pitchFamily="18" charset="0"/>
              </a:rPr>
              <a:t> </a:t>
            </a:r>
            <a:r>
              <a:rPr lang="vi-VN" sz="4000" dirty="0" smtClean="0">
                <a:effectLst/>
                <a:latin typeface="+mn-lt"/>
                <a:ea typeface="Times New Roman" panose="02020603050405020304" pitchFamily="18" charset="0"/>
                <a:cs typeface="Times New Roman" panose="02020603050405020304" pitchFamily="18" charset="0"/>
              </a:rPr>
              <a:t>Tháng 2-1848, “Tuyên ngôn đảng cộng sản” ra đời </a:t>
            </a:r>
            <a:r>
              <a:rPr lang="en-US" sz="4000" dirty="0" smtClean="0">
                <a:effectLst/>
                <a:latin typeface="+mn-lt"/>
                <a:ea typeface="Times New Roman" panose="02020603050405020304" pitchFamily="18" charset="0"/>
                <a:cs typeface="Times New Roman" panose="02020603050405020304" pitchFamily="18" charset="0"/>
                <a:sym typeface="Wingdings" panose="05000000000000000000" pitchFamily="2" charset="2"/>
              </a:rPr>
              <a:t></a:t>
            </a:r>
            <a:r>
              <a:rPr lang="vi-VN" sz="4000" dirty="0" smtClean="0">
                <a:effectLst/>
                <a:latin typeface="+mn-lt"/>
                <a:ea typeface="Times New Roman" panose="02020603050405020304" pitchFamily="18" charset="0"/>
                <a:cs typeface="Times New Roman" panose="02020603050405020304" pitchFamily="18" charset="0"/>
              </a:rPr>
              <a:t>là văn kiện quan trọng, là những luận điểm cơ bản về sự phát triển của xã hội và cách mạng XHCN. </a:t>
            </a:r>
            <a:endParaRPr lang="en-US" sz="40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38146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0"/>
            <a:ext cx="11506200" cy="1446550"/>
          </a:xfrm>
          <a:prstGeom prst="rect">
            <a:avLst/>
          </a:prstGeom>
        </p:spPr>
        <p:txBody>
          <a:bodyPr wrap="square">
            <a:spAutoFit/>
          </a:bodyPr>
          <a:lstStyle/>
          <a:p>
            <a:r>
              <a:rPr lang="en-US" sz="4400" dirty="0" smtClean="0">
                <a:solidFill>
                  <a:srgbClr val="FF0000"/>
                </a:solidFill>
                <a:latin typeface="Times New Roman" panose="02020603050405020304" pitchFamily="18" charset="0"/>
                <a:cs typeface="Times New Roman" panose="02020603050405020304" pitchFamily="18" charset="0"/>
              </a:rPr>
              <a:t>3. </a:t>
            </a:r>
            <a:r>
              <a:rPr lang="en-US" sz="4400" dirty="0" err="1" smtClean="0">
                <a:solidFill>
                  <a:srgbClr val="FF0000"/>
                </a:solidFill>
                <a:latin typeface="Times New Roman" panose="02020603050405020304" pitchFamily="18" charset="0"/>
                <a:cs typeface="Times New Roman" panose="02020603050405020304" pitchFamily="18" charset="0"/>
              </a:rPr>
              <a:t>Phong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trào</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cộng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sản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và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công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nhân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quốc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tế</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cuối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thế</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kỉ</a:t>
            </a:r>
            <a:r>
              <a:rPr lang="en-US" sz="4400" dirty="0" smtClean="0">
                <a:solidFill>
                  <a:srgbClr val="FF0000"/>
                </a:solidFill>
                <a:latin typeface="Times New Roman" panose="02020603050405020304" pitchFamily="18" charset="0"/>
                <a:cs typeface="Times New Roman" panose="02020603050405020304" pitchFamily="18" charset="0"/>
              </a:rPr>
              <a:t> XIX, </a:t>
            </a:r>
            <a:r>
              <a:rPr lang="en-US" sz="4400" dirty="0" err="1" smtClean="0">
                <a:solidFill>
                  <a:srgbClr val="FF0000"/>
                </a:solidFill>
                <a:latin typeface="Times New Roman" panose="02020603050405020304" pitchFamily="18" charset="0"/>
                <a:cs typeface="Times New Roman" panose="02020603050405020304" pitchFamily="18" charset="0"/>
              </a:rPr>
              <a:t>đầu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thế</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kỉ</a:t>
            </a:r>
            <a:r>
              <a:rPr lang="en-US" sz="4400" dirty="0" smtClean="0">
                <a:solidFill>
                  <a:srgbClr val="FF0000"/>
                </a:solidFill>
                <a:latin typeface="Times New Roman" panose="02020603050405020304" pitchFamily="18" charset="0"/>
                <a:cs typeface="Times New Roman" panose="02020603050405020304" pitchFamily="18" charset="0"/>
              </a:rPr>
              <a:t> XX.</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81000" y="1435775"/>
            <a:ext cx="11201400" cy="800219"/>
          </a:xfrm>
          <a:prstGeom prst="rect">
            <a:avLst/>
          </a:prstGeom>
        </p:spPr>
        <p:txBody>
          <a:bodyPr wrap="square">
            <a:spAutoFit/>
          </a:bodyPr>
          <a:lstStyle/>
          <a:p>
            <a:pPr algn="just">
              <a:lnSpc>
                <a:spcPct val="115000"/>
              </a:lnSpc>
              <a:spcAft>
                <a:spcPts val="1000"/>
              </a:spcAft>
            </a:pPr>
            <a:r>
              <a:rPr lang="vi-VN" sz="2000" b="1" dirty="0" smtClean="0">
                <a:effectLst/>
                <a:latin typeface="+mn-lt"/>
                <a:ea typeface="Times New Roman" panose="02020603050405020304" pitchFamily="18" charset="0"/>
                <a:cs typeface="Times New Roman" panose="02020603050405020304" pitchFamily="18" charset="0"/>
              </a:rPr>
              <a:t>Đọc thông tin SGK/52,53; quan sát tranh ảnh hình 11.3, 11.4, em hãy: Nêu các hoạt động nổi bật của phong trào công nhân cuối thế kỉ XIX, đầu thế kỉ XX.</a:t>
            </a:r>
            <a:endParaRPr lang="en-US" sz="2000" dirty="0">
              <a:effectLst/>
              <a:latin typeface="+mn-lt"/>
              <a:ea typeface="Calibri" panose="020F0502020204030204" pitchFamily="34" charset="0"/>
              <a:cs typeface="Times New Roman" panose="02020603050405020304" pitchFamily="18" charset="0"/>
            </a:endParaRPr>
          </a:p>
        </p:txBody>
      </p:sp>
      <p:pic>
        <p:nvPicPr>
          <p:cNvPr id="8" name="Picture 7"/>
          <p:cNvPicPr/>
          <p:nvPr/>
        </p:nvPicPr>
        <p:blipFill>
          <a:blip r:embed="rId2" cstate="email">
            <a:extLst>
              <a:ext uri="{28A0092B-C50C-407E-A947-70E740481C1C}">
                <a14:useLocalDpi xmlns:a14="http://schemas.microsoft.com/office/drawing/2010/main"/>
              </a:ext>
            </a:extLst>
          </a:blip>
          <a:stretch>
            <a:fillRect/>
          </a:stretch>
        </p:blipFill>
        <p:spPr>
          <a:xfrm>
            <a:off x="342900" y="2362200"/>
            <a:ext cx="5638800" cy="4191000"/>
          </a:xfrm>
          <a:prstGeom prst="rect">
            <a:avLst/>
          </a:prstGeom>
        </p:spPr>
      </p:pic>
      <p:pic>
        <p:nvPicPr>
          <p:cNvPr id="9" name="Picture 8"/>
          <p:cNvPicPr/>
          <p:nvPr/>
        </p:nvPicPr>
        <p:blipFill>
          <a:blip r:embed="rId3" cstate="email">
            <a:extLst>
              <a:ext uri="{28A0092B-C50C-407E-A947-70E740481C1C}">
                <a14:useLocalDpi xmlns:a14="http://schemas.microsoft.com/office/drawing/2010/main"/>
              </a:ext>
            </a:extLst>
          </a:blip>
          <a:stretch>
            <a:fillRect/>
          </a:stretch>
        </p:blipFill>
        <p:spPr>
          <a:xfrm>
            <a:off x="6134100" y="2235994"/>
            <a:ext cx="5191125" cy="4317206"/>
          </a:xfrm>
          <a:prstGeom prst="rect">
            <a:avLst/>
          </a:prstGeom>
        </p:spPr>
      </p:pic>
    </p:spTree>
    <p:extLst>
      <p:ext uri="{BB962C8B-B14F-4D97-AF65-F5344CB8AC3E}">
        <p14:creationId xmlns:p14="http://schemas.microsoft.com/office/powerpoint/2010/main" val="224282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663993748"/>
              </p:ext>
            </p:extLst>
          </p:nvPr>
        </p:nvGraphicFramePr>
        <p:xfrm>
          <a:off x="152400" y="228600"/>
          <a:ext cx="11963400" cy="6400800"/>
        </p:xfrm>
        <a:graphic>
          <a:graphicData uri="http://schemas.openxmlformats.org/drawingml/2006/table">
            <a:tbl>
              <a:tblPr firstRow="1" firstCol="1" bandRow="1">
                <a:tableStyleId>{5C22544A-7EE6-4342-B048-85BDC9FD1C3A}</a:tableStyleId>
              </a:tblPr>
              <a:tblGrid>
                <a:gridCol w="2762569">
                  <a:extLst>
                    <a:ext uri="{9D8B030D-6E8A-4147-A177-3AD203B41FA5}">
                      <a16:colId xmlns:a16="http://schemas.microsoft.com/office/drawing/2014/main" val="3331793993"/>
                    </a:ext>
                  </a:extLst>
                </a:gridCol>
                <a:gridCol w="9200831">
                  <a:extLst>
                    <a:ext uri="{9D8B030D-6E8A-4147-A177-3AD203B41FA5}">
                      <a16:colId xmlns:a16="http://schemas.microsoft.com/office/drawing/2014/main" val="2284300625"/>
                    </a:ext>
                  </a:extLst>
                </a:gridCol>
              </a:tblGrid>
              <a:tr h="517307">
                <a:tc>
                  <a:txBody>
                    <a:bodyPr/>
                    <a:lstStyle/>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Thời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gian</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Hoạt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nổi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bật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322142707"/>
                  </a:ext>
                </a:extLst>
              </a:tr>
              <a:tr h="1066800">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Tháng 6 - 1848</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Pa-</a:t>
                      </a:r>
                      <a:r>
                        <a:rPr lang="en-US" sz="2400" dirty="0" err="1">
                          <a:effectLst/>
                          <a:latin typeface="Times New Roman" panose="02020603050405020304" pitchFamily="18" charset="0"/>
                          <a:cs typeface="Times New Roman" panose="02020603050405020304" pitchFamily="18" charset="0"/>
                        </a:rPr>
                        <a:t>ri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đứng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khởi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nghĩa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đòi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tăng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lương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giờ</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thực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dân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chủ</a:t>
                      </a:r>
                      <a:r>
                        <a:rPr lang="en-US" sz="2400" dirty="0">
                          <a:effectLst/>
                          <a:latin typeface="Times New Roman" panose="02020603050405020304" pitchFamily="18" charset="0"/>
                          <a:cs typeface="Times New Roman" panose="02020603050405020304" pitchFamily="18" charset="0"/>
                        </a:rPr>
                        <a:t>. </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845681"/>
                  </a:ext>
                </a:extLst>
              </a:tr>
              <a:tr h="1066800">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Sau CM 1848</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Phong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đấu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tranh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chống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cấp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tư</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sản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nổ</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cs typeface="Times New Roman" panose="02020603050405020304" pitchFamily="18" charset="0"/>
                        </a:rPr>
                        <a:t>nhiều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Bỉ</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Đức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Anh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Mỹ</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51161622"/>
                  </a:ext>
                </a:extLst>
              </a:tr>
              <a:tr h="1616293">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Ngày 28/9/1864</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nhất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lập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đóng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trò</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truyền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bá</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học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thuyết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trung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tâm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thúc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đẩy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triển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cs typeface="Times New Roman" panose="02020603050405020304" pitchFamily="18" charset="0"/>
                        </a:rPr>
                        <a: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0510792"/>
                  </a:ext>
                </a:extLst>
              </a:tr>
              <a:tr h="1066800">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Từ 1875 </a:t>
                      </a:r>
                      <a:r>
                        <a:rPr lang="en-US" sz="2400">
                          <a:effectLst/>
                          <a:latin typeface="Times New Roman" panose="02020603050405020304" pitchFamily="18" charset="0"/>
                          <a:cs typeface="Times New Roman" panose="02020603050405020304" pitchFamily="18" charset="0"/>
                          <a:sym typeface="Wingdings" panose="05000000000000000000" pitchFamily="2" charset="2"/>
                        </a:rPr>
                        <a:t></a:t>
                      </a:r>
                      <a:r>
                        <a:rPr lang="en-US" sz="2400">
                          <a:effectLst/>
                          <a:latin typeface="Times New Roman" panose="02020603050405020304" pitchFamily="18" charset="0"/>
                          <a:cs typeface="Times New Roman" panose="02020603050405020304" pitchFamily="18" charset="0"/>
                        </a:rPr>
                        <a:t> 1883</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đời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hội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Đức</a:t>
                      </a:r>
                      <a:r>
                        <a:rPr lang="en-US" sz="2400" dirty="0">
                          <a:effectLst/>
                          <a:latin typeface="Times New Roman" panose="02020603050405020304" pitchFamily="18" charset="0"/>
                          <a:cs typeface="Times New Roman" panose="02020603050405020304" pitchFamily="18" charset="0"/>
                        </a:rPr>
                        <a:t> (1875), </a:t>
                      </a:r>
                      <a:r>
                        <a:rPr lang="en-US" sz="2400" dirty="0" err="1">
                          <a:effectLst/>
                          <a:latin typeface="Times New Roman" panose="02020603050405020304" pitchFamily="18" charset="0"/>
                          <a:cs typeface="Times New Roman" panose="02020603050405020304" pitchFamily="18" charset="0"/>
                        </a:rPr>
                        <a:t>Đảng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Công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Pháp</a:t>
                      </a:r>
                      <a:r>
                        <a:rPr lang="en-US" sz="2400" dirty="0">
                          <a:effectLst/>
                          <a:latin typeface="Times New Roman" panose="02020603050405020304" pitchFamily="18" charset="0"/>
                          <a:cs typeface="Times New Roman" panose="02020603050405020304" pitchFamily="18" charset="0"/>
                        </a:rPr>
                        <a:t> (1879), </a:t>
                      </a:r>
                      <a:r>
                        <a:rPr lang="en-US" sz="2400" dirty="0" err="1">
                          <a:effectLst/>
                          <a:latin typeface="Times New Roman" panose="02020603050405020304" pitchFamily="18" charset="0"/>
                          <a:cs typeface="Times New Roman" panose="02020603050405020304" pitchFamily="18" charset="0"/>
                        </a:rPr>
                        <a:t>nhóm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Giải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phóng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lao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Nga</a:t>
                      </a:r>
                      <a:r>
                        <a:rPr lang="en-US" sz="2400" dirty="0">
                          <a:effectLst/>
                          <a:latin typeface="Times New Roman" panose="02020603050405020304" pitchFamily="18" charset="0"/>
                          <a:cs typeface="Times New Roman" panose="02020603050405020304" pitchFamily="18" charset="0"/>
                        </a:rPr>
                        <a:t> (1883).</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83623171"/>
                  </a:ext>
                </a:extLst>
              </a:tr>
              <a:tr h="1066800">
                <a:tc>
                  <a:txBody>
                    <a:bodyPr/>
                    <a:lstStyle/>
                    <a:p>
                      <a:pPr algn="ctr">
                        <a:lnSpc>
                          <a:spcPct val="115000"/>
                        </a:lnSpc>
                        <a:spcAft>
                          <a:spcPts val="0"/>
                        </a:spcAft>
                      </a:pPr>
                      <a:r>
                        <a:rPr lang="en-US" sz="2400">
                          <a:effectLst/>
                          <a:latin typeface="Times New Roman" panose="02020603050405020304" pitchFamily="18" charset="0"/>
                          <a:cs typeface="Times New Roman" panose="02020603050405020304" pitchFamily="18" charset="0"/>
                        </a:rPr>
                        <a:t>1889-1914</a:t>
                      </a:r>
                      <a:endParaRPr lang="en-US" sz="24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400" dirty="0" err="1">
                          <a:effectLst/>
                          <a:latin typeface="Times New Roman" panose="02020603050405020304" pitchFamily="18" charset="0"/>
                          <a:cs typeface="Times New Roman" panose="02020603050405020304" pitchFamily="18" charset="0"/>
                        </a:rPr>
                        <a:t>Quốc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hai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thành</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lập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hoạt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động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của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thay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quốc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tế</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thứ</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nhất</a:t>
                      </a:r>
                      <a:endParaRPr lang="en-US"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07645737"/>
                  </a:ext>
                </a:extLst>
              </a:tr>
            </a:tbl>
          </a:graphicData>
        </a:graphic>
      </p:graphicFrame>
    </p:spTree>
    <p:extLst>
      <p:ext uri="{BB962C8B-B14F-4D97-AF65-F5344CB8AC3E}">
        <p14:creationId xmlns:p14="http://schemas.microsoft.com/office/powerpoint/2010/main" val="192463150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09550" y="0"/>
            <a:ext cx="11506200" cy="1446550"/>
          </a:xfrm>
          <a:prstGeom prst="rect">
            <a:avLst/>
          </a:prstGeom>
        </p:spPr>
        <p:txBody>
          <a:bodyPr wrap="square">
            <a:spAutoFit/>
          </a:bodyPr>
          <a:lstStyle/>
          <a:p>
            <a:r>
              <a:rPr lang="en-US" sz="4400" dirty="0" smtClean="0">
                <a:solidFill>
                  <a:srgbClr val="FF0000"/>
                </a:solidFill>
                <a:latin typeface="Times New Roman" panose="02020603050405020304" pitchFamily="18" charset="0"/>
                <a:cs typeface="Times New Roman" panose="02020603050405020304" pitchFamily="18" charset="0"/>
              </a:rPr>
              <a:t>3. </a:t>
            </a:r>
            <a:r>
              <a:rPr lang="en-US" sz="4400" dirty="0" err="1" smtClean="0">
                <a:solidFill>
                  <a:srgbClr val="FF0000"/>
                </a:solidFill>
                <a:latin typeface="Times New Roman" panose="02020603050405020304" pitchFamily="18" charset="0"/>
                <a:cs typeface="Times New Roman" panose="02020603050405020304" pitchFamily="18" charset="0"/>
              </a:rPr>
              <a:t>Phong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trào</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cộng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sản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và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công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nhân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quốc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tế</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cuối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thế</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kỉ</a:t>
            </a:r>
            <a:r>
              <a:rPr lang="en-US" sz="4400" dirty="0" smtClean="0">
                <a:solidFill>
                  <a:srgbClr val="FF0000"/>
                </a:solidFill>
                <a:latin typeface="Times New Roman" panose="02020603050405020304" pitchFamily="18" charset="0"/>
                <a:cs typeface="Times New Roman" panose="02020603050405020304" pitchFamily="18" charset="0"/>
              </a:rPr>
              <a:t> XIX, </a:t>
            </a:r>
            <a:r>
              <a:rPr lang="en-US" sz="4400" dirty="0" err="1" smtClean="0">
                <a:solidFill>
                  <a:srgbClr val="FF0000"/>
                </a:solidFill>
                <a:latin typeface="Times New Roman" panose="02020603050405020304" pitchFamily="18" charset="0"/>
                <a:cs typeface="Times New Roman" panose="02020603050405020304" pitchFamily="18" charset="0"/>
              </a:rPr>
              <a:t>đầu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thế</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kỉ</a:t>
            </a:r>
            <a:r>
              <a:rPr lang="en-US" sz="4400" dirty="0" smtClean="0">
                <a:solidFill>
                  <a:srgbClr val="FF0000"/>
                </a:solidFill>
                <a:latin typeface="Times New Roman" panose="02020603050405020304" pitchFamily="18" charset="0"/>
                <a:cs typeface="Times New Roman" panose="02020603050405020304" pitchFamily="18" charset="0"/>
              </a:rPr>
              <a:t> XX.</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04775" y="1446550"/>
            <a:ext cx="11858624" cy="1261884"/>
          </a:xfrm>
          <a:prstGeom prst="rect">
            <a:avLst/>
          </a:prstGeom>
        </p:spPr>
        <p:txBody>
          <a:bodyPr wrap="square">
            <a:spAutoFit/>
          </a:bodyPr>
          <a:lstStyle/>
          <a:p>
            <a:pPr marL="3175" algn="just">
              <a:spcAft>
                <a:spcPts val="0"/>
              </a:spcAft>
            </a:pPr>
            <a:r>
              <a:rPr lang="vi-VN" sz="3800" dirty="0" smtClean="0">
                <a:effectLst/>
                <a:latin typeface="+mn-lt"/>
                <a:ea typeface="Times New Roman" panose="02020603050405020304" pitchFamily="18" charset="0"/>
                <a:cs typeface="Times New Roman" panose="02020603050405020304" pitchFamily="18" charset="0"/>
              </a:rPr>
              <a:t>-</a:t>
            </a:r>
            <a:r>
              <a:rPr lang="en-US" sz="3800" dirty="0" smtClean="0">
                <a:effectLst/>
                <a:latin typeface="+mn-lt"/>
                <a:ea typeface="Times New Roman" panose="02020603050405020304" pitchFamily="18" charset="0"/>
                <a:cs typeface="Times New Roman" panose="02020603050405020304" pitchFamily="18" charset="0"/>
              </a:rPr>
              <a:t> </a:t>
            </a:r>
            <a:r>
              <a:rPr lang="vi-VN" sz="3800" dirty="0" smtClean="0">
                <a:effectLst/>
                <a:latin typeface="+mn-lt"/>
                <a:ea typeface="Times New Roman" panose="02020603050405020304" pitchFamily="18" charset="0"/>
                <a:cs typeface="Times New Roman" panose="02020603050405020304" pitchFamily="18" charset="0"/>
              </a:rPr>
              <a:t>Tháng 6 - 1848, công nhân Pa-ri đứng lên khởi nghĩa đòi tăng lương, giảm giờ làm, thực hiện cải cách dân chủ. </a:t>
            </a:r>
            <a:endParaRPr lang="en-US" sz="3800" dirty="0">
              <a:effectLst/>
              <a:latin typeface="+mn-lt"/>
              <a:ea typeface="Calibri" panose="020F0502020204030204" pitchFamily="34" charset="0"/>
              <a:cs typeface="Times New Roman" panose="02020603050405020304" pitchFamily="18" charset="0"/>
            </a:endParaRPr>
          </a:p>
        </p:txBody>
      </p:sp>
      <p:sp>
        <p:nvSpPr>
          <p:cNvPr id="12" name="Rectangle 11"/>
          <p:cNvSpPr/>
          <p:nvPr/>
        </p:nvSpPr>
        <p:spPr>
          <a:xfrm>
            <a:off x="104774" y="2893100"/>
            <a:ext cx="11858625" cy="1437317"/>
          </a:xfrm>
          <a:prstGeom prst="rect">
            <a:avLst/>
          </a:prstGeom>
        </p:spPr>
        <p:txBody>
          <a:bodyPr wrap="square">
            <a:spAutoFit/>
          </a:bodyPr>
          <a:lstStyle/>
          <a:p>
            <a:pPr marL="3175" algn="just">
              <a:lnSpc>
                <a:spcPct val="115000"/>
              </a:lnSpc>
              <a:spcAft>
                <a:spcPts val="1000"/>
              </a:spcAft>
            </a:pPr>
            <a:r>
              <a:rPr lang="vi-VN" sz="3800" dirty="0" smtClean="0">
                <a:effectLst/>
                <a:latin typeface="+mn-lt"/>
                <a:ea typeface="Times New Roman" panose="02020603050405020304" pitchFamily="18" charset="0"/>
                <a:cs typeface="Times New Roman" panose="02020603050405020304" pitchFamily="18" charset="0"/>
              </a:rPr>
              <a:t>-</a:t>
            </a:r>
            <a:r>
              <a:rPr lang="en-US" sz="3800" dirty="0" smtClean="0">
                <a:effectLst/>
                <a:latin typeface="+mn-lt"/>
                <a:ea typeface="Times New Roman" panose="02020603050405020304" pitchFamily="18" charset="0"/>
                <a:cs typeface="Times New Roman" panose="02020603050405020304" pitchFamily="18" charset="0"/>
              </a:rPr>
              <a:t> </a:t>
            </a:r>
            <a:r>
              <a:rPr lang="vi-VN" sz="3800" dirty="0" smtClean="0">
                <a:effectLst/>
                <a:latin typeface="+mn-lt"/>
                <a:ea typeface="Times New Roman" panose="02020603050405020304" pitchFamily="18" charset="0"/>
                <a:cs typeface="Times New Roman" panose="02020603050405020304" pitchFamily="18" charset="0"/>
              </a:rPr>
              <a:t>Sau cách mạng 1848, phong trào đấu tranh của công nhân nổ ra ở nhiều nơi</a:t>
            </a:r>
            <a:endParaRPr lang="en-US" sz="3800" dirty="0">
              <a:effectLst/>
              <a:latin typeface="+mn-lt"/>
              <a:ea typeface="Calibri" panose="020F0502020204030204" pitchFamily="34" charset="0"/>
              <a:cs typeface="Times New Roman" panose="02020603050405020304" pitchFamily="18" charset="0"/>
            </a:endParaRPr>
          </a:p>
        </p:txBody>
      </p:sp>
      <p:sp>
        <p:nvSpPr>
          <p:cNvPr id="14" name="Rectangle 13"/>
          <p:cNvSpPr/>
          <p:nvPr/>
        </p:nvSpPr>
        <p:spPr>
          <a:xfrm>
            <a:off x="0" y="4330417"/>
            <a:ext cx="12039600" cy="2109808"/>
          </a:xfrm>
          <a:prstGeom prst="rect">
            <a:avLst/>
          </a:prstGeom>
        </p:spPr>
        <p:txBody>
          <a:bodyPr wrap="square">
            <a:spAutoFit/>
          </a:bodyPr>
          <a:lstStyle/>
          <a:p>
            <a:pPr marL="3175" algn="just">
              <a:lnSpc>
                <a:spcPct val="115000"/>
              </a:lnSpc>
              <a:spcAft>
                <a:spcPts val="1000"/>
              </a:spcAft>
            </a:pPr>
            <a:r>
              <a:rPr lang="vi-VN" sz="3800" dirty="0" smtClean="0">
                <a:effectLst/>
                <a:latin typeface="+mn-lt"/>
                <a:ea typeface="Times New Roman" panose="02020603050405020304" pitchFamily="18" charset="0"/>
                <a:cs typeface="Times New Roman" panose="02020603050405020304" pitchFamily="18" charset="0"/>
              </a:rPr>
              <a:t>-</a:t>
            </a:r>
            <a:r>
              <a:rPr lang="en-US" sz="3800" dirty="0" smtClean="0">
                <a:effectLst/>
                <a:latin typeface="+mn-lt"/>
                <a:ea typeface="Times New Roman" panose="02020603050405020304" pitchFamily="18" charset="0"/>
                <a:cs typeface="Times New Roman" panose="02020603050405020304" pitchFamily="18" charset="0"/>
              </a:rPr>
              <a:t> </a:t>
            </a:r>
            <a:r>
              <a:rPr lang="vi-VN" sz="3800" dirty="0" smtClean="0">
                <a:effectLst/>
                <a:latin typeface="+mn-lt"/>
                <a:ea typeface="Times New Roman" panose="02020603050405020304" pitchFamily="18" charset="0"/>
                <a:cs typeface="Times New Roman" panose="02020603050405020304" pitchFamily="18" charset="0"/>
              </a:rPr>
              <a:t>Ngày 28/9/1864, Hội Liên hiệp lao động quốc tế (Quốc tế thứ nhất) được thành lập: truyền bá học thuyết Mác, thúc đẩy sự phát triển của phong trào công nhân quốc tế.</a:t>
            </a:r>
            <a:endParaRPr lang="en-US" sz="38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7237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04800" y="152400"/>
            <a:ext cx="11506200" cy="1446550"/>
          </a:xfrm>
          <a:prstGeom prst="rect">
            <a:avLst/>
          </a:prstGeom>
        </p:spPr>
        <p:txBody>
          <a:bodyPr wrap="square">
            <a:spAutoFit/>
          </a:bodyPr>
          <a:lstStyle/>
          <a:p>
            <a:r>
              <a:rPr lang="en-US" sz="4400" dirty="0" smtClean="0">
                <a:solidFill>
                  <a:srgbClr val="FF0000"/>
                </a:solidFill>
                <a:latin typeface="Times New Roman" panose="02020603050405020304" pitchFamily="18" charset="0"/>
                <a:cs typeface="Times New Roman" panose="02020603050405020304" pitchFamily="18" charset="0"/>
              </a:rPr>
              <a:t>3. </a:t>
            </a:r>
            <a:r>
              <a:rPr lang="en-US" sz="4400" dirty="0" err="1" smtClean="0">
                <a:solidFill>
                  <a:srgbClr val="FF0000"/>
                </a:solidFill>
                <a:latin typeface="Times New Roman" panose="02020603050405020304" pitchFamily="18" charset="0"/>
                <a:cs typeface="Times New Roman" panose="02020603050405020304" pitchFamily="18" charset="0"/>
              </a:rPr>
              <a:t>Phong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trào</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cộng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sản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và</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công</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nhân</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quốc</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tế</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cuối</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thế</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kỉ</a:t>
            </a:r>
            <a:r>
              <a:rPr lang="en-US" sz="4400" dirty="0" smtClean="0">
                <a:solidFill>
                  <a:srgbClr val="FF0000"/>
                </a:solidFill>
                <a:latin typeface="Times New Roman" panose="02020603050405020304" pitchFamily="18" charset="0"/>
                <a:cs typeface="Times New Roman" panose="02020603050405020304" pitchFamily="18" charset="0"/>
              </a:rPr>
              <a:t> XIX, </a:t>
            </a:r>
            <a:r>
              <a:rPr lang="en-US" sz="4400" dirty="0" err="1" smtClean="0">
                <a:solidFill>
                  <a:srgbClr val="FF0000"/>
                </a:solidFill>
                <a:latin typeface="Times New Roman" panose="02020603050405020304" pitchFamily="18" charset="0"/>
                <a:cs typeface="Times New Roman" panose="02020603050405020304" pitchFamily="18" charset="0"/>
              </a:rPr>
              <a:t>đầu</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thế</a:t>
            </a:r>
            <a:r>
              <a:rPr lang="en-US" sz="4400" dirty="0" smtClean="0">
                <a:solidFill>
                  <a:srgbClr val="FF0000"/>
                </a:solidFill>
                <a:latin typeface="Times New Roman" panose="02020603050405020304" pitchFamily="18" charset="0"/>
                <a:cs typeface="Times New Roman" panose="02020603050405020304" pitchFamily="18" charset="0"/>
              </a:rPr>
              <a:t> </a:t>
            </a:r>
            <a:r>
              <a:rPr lang="en-US" sz="4400" dirty="0" err="1" smtClean="0">
                <a:solidFill>
                  <a:srgbClr val="FF0000"/>
                </a:solidFill>
                <a:latin typeface="Times New Roman" panose="02020603050405020304" pitchFamily="18" charset="0"/>
                <a:cs typeface="Times New Roman" panose="02020603050405020304" pitchFamily="18" charset="0"/>
              </a:rPr>
              <a:t>kỉ</a:t>
            </a:r>
            <a:r>
              <a:rPr lang="en-US" sz="4400" dirty="0" smtClean="0">
                <a:solidFill>
                  <a:srgbClr val="FF0000"/>
                </a:solidFill>
                <a:latin typeface="Times New Roman" panose="02020603050405020304" pitchFamily="18" charset="0"/>
                <a:cs typeface="Times New Roman" panose="02020603050405020304" pitchFamily="18" charset="0"/>
              </a:rPr>
              <a:t> XX.</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7" name="Rectangle 6"/>
          <p:cNvSpPr/>
          <p:nvPr/>
        </p:nvSpPr>
        <p:spPr>
          <a:xfrm>
            <a:off x="304800" y="1598950"/>
            <a:ext cx="11506200" cy="1323439"/>
          </a:xfrm>
          <a:prstGeom prst="rect">
            <a:avLst/>
          </a:prstGeom>
        </p:spPr>
        <p:txBody>
          <a:bodyPr wrap="square">
            <a:spAutoFit/>
          </a:bodyPr>
          <a:lstStyle/>
          <a:p>
            <a:pPr marL="3175" algn="just">
              <a:spcAft>
                <a:spcPts val="0"/>
              </a:spcAft>
            </a:pPr>
            <a:r>
              <a:rPr lang="vi-VN" sz="4000" dirty="0" smtClean="0">
                <a:effectLst/>
                <a:latin typeface="+mn-lt"/>
                <a:ea typeface="Times New Roman" panose="02020603050405020304" pitchFamily="18" charset="0"/>
                <a:cs typeface="Times New Roman" panose="02020603050405020304" pitchFamily="18" charset="0"/>
              </a:rPr>
              <a:t>-Từ 1875</a:t>
            </a:r>
            <a:r>
              <a:rPr lang="en-US" sz="4000" dirty="0" smtClean="0">
                <a:effectLst/>
                <a:latin typeface="+mn-lt"/>
                <a:ea typeface="Times New Roman" panose="02020603050405020304" pitchFamily="18" charset="0"/>
                <a:cs typeface="Times New Roman" panose="02020603050405020304" pitchFamily="18" charset="0"/>
                <a:sym typeface="Wingdings" panose="05000000000000000000" pitchFamily="2" charset="2"/>
              </a:rPr>
              <a:t></a:t>
            </a:r>
            <a:r>
              <a:rPr lang="vi-VN" sz="4000" dirty="0" smtClean="0">
                <a:effectLst/>
                <a:latin typeface="+mn-lt"/>
                <a:ea typeface="Times New Roman" panose="02020603050405020304" pitchFamily="18" charset="0"/>
                <a:cs typeface="Times New Roman" panose="02020603050405020304" pitchFamily="18" charset="0"/>
              </a:rPr>
              <a:t> 1883, Nhiều tổ chức chính trị độc lập của công nhân ra đời</a:t>
            </a:r>
            <a:endParaRPr lang="en-US" sz="4000" dirty="0">
              <a:effectLst/>
              <a:latin typeface="+mn-lt"/>
              <a:ea typeface="Calibri" panose="020F0502020204030204" pitchFamily="34" charset="0"/>
              <a:cs typeface="Times New Roman" panose="02020603050405020304" pitchFamily="18" charset="0"/>
            </a:endParaRPr>
          </a:p>
        </p:txBody>
      </p:sp>
      <p:sp>
        <p:nvSpPr>
          <p:cNvPr id="9" name="Rectangle 8"/>
          <p:cNvSpPr/>
          <p:nvPr/>
        </p:nvSpPr>
        <p:spPr>
          <a:xfrm>
            <a:off x="381000" y="3064285"/>
            <a:ext cx="11353800" cy="1508105"/>
          </a:xfrm>
          <a:prstGeom prst="rect">
            <a:avLst/>
          </a:prstGeom>
        </p:spPr>
        <p:txBody>
          <a:bodyPr wrap="square">
            <a:spAutoFit/>
          </a:bodyPr>
          <a:lstStyle/>
          <a:p>
            <a:pPr marL="3175" algn="just">
              <a:lnSpc>
                <a:spcPct val="115000"/>
              </a:lnSpc>
              <a:spcAft>
                <a:spcPts val="1000"/>
              </a:spcAft>
            </a:pPr>
            <a:r>
              <a:rPr lang="vi-VN" sz="4000" dirty="0" smtClean="0">
                <a:effectLst/>
                <a:latin typeface="+mn-lt"/>
                <a:ea typeface="Times New Roman" panose="02020603050405020304" pitchFamily="18" charset="0"/>
                <a:cs typeface="Times New Roman" panose="02020603050405020304" pitchFamily="18" charset="0"/>
              </a:rPr>
              <a:t>-Từ 1889 </a:t>
            </a:r>
            <a:r>
              <a:rPr lang="en-US" sz="4000" dirty="0" smtClean="0">
                <a:effectLst/>
                <a:latin typeface="+mn-lt"/>
                <a:ea typeface="Times New Roman" panose="02020603050405020304" pitchFamily="18" charset="0"/>
                <a:cs typeface="Times New Roman" panose="02020603050405020304" pitchFamily="18" charset="0"/>
                <a:sym typeface="Wingdings" panose="05000000000000000000" pitchFamily="2" charset="2"/>
              </a:rPr>
              <a:t></a:t>
            </a:r>
            <a:r>
              <a:rPr lang="vi-VN" sz="4000" dirty="0" smtClean="0">
                <a:effectLst/>
                <a:latin typeface="+mn-lt"/>
                <a:ea typeface="Times New Roman" panose="02020603050405020304" pitchFamily="18" charset="0"/>
                <a:cs typeface="Times New Roman" panose="02020603050405020304" pitchFamily="18" charset="0"/>
              </a:rPr>
              <a:t> 1914, Quốc tế thứ hai thành lập và hoạt động thay thế  quốc tế thứ nhất.</a:t>
            </a:r>
            <a:endParaRPr lang="en-US" sz="4000" dirty="0">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5095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gghen">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a:stretch>
            <a:fillRect/>
          </a:stretch>
        </p:blipFill>
        <p:spPr>
          <a:xfrm>
            <a:off x="533400" y="152400"/>
            <a:ext cx="10972800" cy="6019800"/>
          </a:xfrm>
          <a:prstGeom prst="rect">
            <a:avLst/>
          </a:prstGeom>
        </p:spPr>
      </p:pic>
      <p:sp>
        <p:nvSpPr>
          <p:cNvPr id="3" name="TextBox 2"/>
          <p:cNvSpPr txBox="1"/>
          <p:nvPr/>
        </p:nvSpPr>
        <p:spPr>
          <a:xfrm>
            <a:off x="1371600" y="6172200"/>
            <a:ext cx="7010400" cy="584775"/>
          </a:xfrm>
          <a:prstGeom prst="rect">
            <a:avLst/>
          </a:prstGeom>
          <a:noFill/>
        </p:spPr>
        <p:txBody>
          <a:bodyPr wrap="squar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Đoạn</a:t>
            </a:r>
            <a:r>
              <a:rPr lang="en-US" sz="3200" b="1" dirty="0" smtClean="0">
                <a:solidFill>
                  <a:srgbClr val="FF0000"/>
                </a:solidFill>
                <a:latin typeface="Times New Roman" panose="02020603050405020304" pitchFamily="18" charset="0"/>
                <a:cs typeface="Times New Roman" panose="02020603050405020304" pitchFamily="18" charset="0"/>
              </a:rPr>
              <a:t> video </a:t>
            </a:r>
            <a:r>
              <a:rPr lang="en-US" sz="3200" b="1" dirty="0" err="1" smtClean="0">
                <a:solidFill>
                  <a:srgbClr val="FF0000"/>
                </a:solidFill>
                <a:latin typeface="Times New Roman" panose="02020603050405020304" pitchFamily="18" charset="0"/>
                <a:cs typeface="Times New Roman" panose="02020603050405020304" pitchFamily="18" charset="0"/>
              </a:rPr>
              <a:t>này</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nói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về</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nhân</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vật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nào</a:t>
            </a:r>
            <a:r>
              <a:rPr lang="en-US" sz="3200" b="1" dirty="0" smtClean="0">
                <a:solidFill>
                  <a:srgbClr val="FF0000"/>
                </a:solidFill>
                <a:latin typeface="Times New Roman" panose="02020603050405020304" pitchFamily="18" charset="0"/>
                <a:cs typeface="Times New Roman" panose="02020603050405020304" pitchFamily="18" charset="0"/>
              </a:rPr>
              <a:t>? </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2"/>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2"/>
                                        </p:tgtEl>
                                      </p:cBhvr>
                                    </p:cmd>
                                  </p:childTnLst>
                                </p:cTn>
                              </p:par>
                            </p:childTnLst>
                          </p:cTn>
                        </p:par>
                      </p:childTnLst>
                    </p:cTn>
                  </p:par>
                </p:childTnLst>
              </p:cTn>
              <p:nextCondLst>
                <p:cond evt="onClick" delay="0">
                  <p:tgtEl>
                    <p:spTgt spid="2"/>
                  </p:tgtEl>
                </p:cond>
              </p:nextCondLst>
            </p:seq>
            <p:video>
              <p:cMediaNode vol="80000">
                <p:cTn id="14" fill="hold" display="0">
                  <p:stCondLst>
                    <p:cond delay="indefinite"/>
                  </p:stCondLst>
                </p:cTn>
                <p:tgtEl>
                  <p:spTgt spid="2"/>
                </p:tgtEl>
              </p:cMediaNode>
            </p:vide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304800"/>
            <a:ext cx="11125200" cy="1200329"/>
          </a:xfrm>
          <a:prstGeom prst="rect">
            <a:avLst/>
          </a:prstGeom>
        </p:spPr>
        <p:txBody>
          <a:bodyPr wrap="square">
            <a:spAutoFit/>
          </a:bodyPr>
          <a:lstStyle/>
          <a:p>
            <a:pPr lvl="0" algn="just"/>
            <a:r>
              <a:rPr lang="vi-VN" sz="3600" b="1" dirty="0" smtClean="0">
                <a:solidFill>
                  <a:srgbClr val="FF0000"/>
                </a:solidFill>
                <a:effectLst/>
                <a:latin typeface="+mn-lt"/>
                <a:ea typeface="Calibri" panose="020F0502020204030204" pitchFamily="34" charset="0"/>
              </a:rPr>
              <a:t>Hãy trình bày một vài đóng góp của </a:t>
            </a:r>
            <a:r>
              <a:rPr lang="en-US" sz="3600" b="1" dirty="0" err="1" smtClean="0">
                <a:solidFill>
                  <a:srgbClr val="FF0000"/>
                </a:solidFill>
                <a:latin typeface="+mn-lt"/>
                <a:ea typeface="Calibri" panose="020F0502020204030204" pitchFamily="34" charset="0"/>
              </a:rPr>
              <a:t>Ăng-ghen</a:t>
            </a:r>
            <a:r>
              <a:rPr lang="vi-VN" sz="3600" b="1" dirty="0" smtClean="0">
                <a:solidFill>
                  <a:srgbClr val="FF0000"/>
                </a:solidFill>
                <a:effectLst/>
                <a:latin typeface="+mn-lt"/>
                <a:ea typeface="Calibri" panose="020F0502020204030204" pitchFamily="34" charset="0"/>
              </a:rPr>
              <a:t> cho lịch sử nhân loại?</a:t>
            </a:r>
            <a:endParaRPr lang="en-US" sz="3600" b="1" dirty="0">
              <a:solidFill>
                <a:srgbClr val="FF0000"/>
              </a:solidFill>
              <a:effectLst/>
              <a:latin typeface="+mn-lt"/>
            </a:endParaRPr>
          </a:p>
        </p:txBody>
      </p:sp>
      <p:sp>
        <p:nvSpPr>
          <p:cNvPr id="3" name="TextBox 2"/>
          <p:cNvSpPr txBox="1"/>
          <p:nvPr/>
        </p:nvSpPr>
        <p:spPr>
          <a:xfrm>
            <a:off x="762000" y="1752600"/>
            <a:ext cx="11049000" cy="4031873"/>
          </a:xfrm>
          <a:prstGeom prst="rect">
            <a:avLst/>
          </a:prstGeom>
          <a:noFill/>
        </p:spPr>
        <p:txBody>
          <a:bodyPr wrap="square" rtlCol="0">
            <a:spAutoFit/>
          </a:bodyPr>
          <a:lstStyle/>
          <a:p>
            <a:pPr algn="just"/>
            <a:r>
              <a:rPr lang="vi-VN" sz="3200" b="1" dirty="0">
                <a:latin typeface="+mn-lt"/>
              </a:rPr>
              <a:t>Ăng ghen (1820 - 1895) là người bạn, người đồng chí thân thiết của C.Mác, người đã cùng Mác sáng lập học thuyết Mác - học thuyết khoa học và cách mạng của giai cấp công nhân và toàn thể nhân dân lao động trên toàn thế giới. Ông đã để lại cho nhân loại ngày nay một kho tàng lý luận về triết học Mác-xít, về kinh tế chính trị Mác-xít, về chiến lược và sách lược của cuộc đấu tranh giải phóng của giai cấp công nhân và nhân dân lao động.</a:t>
            </a:r>
            <a:endParaRPr lang="en-US" sz="3200" dirty="0">
              <a:latin typeface="+mn-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1"/>
          <p:cNvSpPr txBox="1">
            <a:spLocks noChangeArrowheads="1"/>
          </p:cNvSpPr>
          <p:nvPr/>
        </p:nvSpPr>
        <p:spPr bwMode="auto">
          <a:xfrm>
            <a:off x="838200" y="160338"/>
            <a:ext cx="10591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altLang="en-US" sz="3600" b="1" dirty="0">
                <a:solidFill>
                  <a:srgbClr val="FF0000"/>
                </a:solidFill>
                <a:latin typeface="Times New Roman" panose="02020603050405020304" pitchFamily="18" charset="0"/>
                <a:cs typeface="Times New Roman" panose="02020603050405020304" pitchFamily="18" charset="0"/>
              </a:rPr>
              <a:t>BÀI 11: PHONG TRÀO CÔNG NHÂN </a:t>
            </a:r>
          </a:p>
          <a:p>
            <a:pPr algn="ctr"/>
            <a:r>
              <a:rPr lang="en-US" altLang="en-US" sz="3600" b="1" dirty="0">
                <a:solidFill>
                  <a:srgbClr val="FF0000"/>
                </a:solidFill>
                <a:latin typeface="Times New Roman" panose="02020603050405020304" pitchFamily="18" charset="0"/>
                <a:cs typeface="Times New Roman" panose="02020603050405020304" pitchFamily="18" charset="0"/>
              </a:rPr>
              <a:t>VÀ SỰ RA ĐỜI CỦA CHỦ NGHĨA MÁC (2 </a:t>
            </a:r>
            <a:r>
              <a:rPr lang="en-US" altLang="en-US" sz="3600" b="1" dirty="0" err="1">
                <a:solidFill>
                  <a:srgbClr val="FF0000"/>
                </a:solidFill>
                <a:latin typeface="Times New Roman" panose="02020603050405020304" pitchFamily="18" charset="0"/>
                <a:cs typeface="Times New Roman" panose="02020603050405020304" pitchFamily="18" charset="0"/>
              </a:rPr>
              <a:t>tiết</a:t>
            </a:r>
            <a:r>
              <a:rPr lang="en-US" altLang="en-US" sz="3600" b="1" dirty="0">
                <a:solidFill>
                  <a:srgbClr val="FF0000"/>
                </a:solidFill>
                <a:latin typeface="Times New Roman" panose="02020603050405020304" pitchFamily="18" charset="0"/>
                <a:cs typeface="Times New Roman" panose="02020603050405020304" pitchFamily="18" charset="0"/>
              </a:rPr>
              <a:t>) </a:t>
            </a:r>
          </a:p>
        </p:txBody>
      </p:sp>
      <p:sp>
        <p:nvSpPr>
          <p:cNvPr id="2" name="TextBox 1"/>
          <p:cNvSpPr txBox="1"/>
          <p:nvPr/>
        </p:nvSpPr>
        <p:spPr>
          <a:xfrm>
            <a:off x="381000" y="1398767"/>
            <a:ext cx="8077200" cy="707886"/>
          </a:xfrm>
          <a:prstGeom prst="rect">
            <a:avLst/>
          </a:prstGeom>
          <a:noFill/>
        </p:spPr>
        <p:txBody>
          <a:bodyPr wrap="square" rtlCol="0">
            <a:spAutoFit/>
          </a:bodyPr>
          <a:lstStyle/>
          <a:p>
            <a:r>
              <a:rPr lang="en-US" sz="4000" b="1" dirty="0" smtClean="0">
                <a:solidFill>
                  <a:srgbClr val="0070C0"/>
                </a:solidFill>
                <a:latin typeface="Times New Roman" panose="02020603050405020304" pitchFamily="18" charset="0"/>
                <a:cs typeface="Times New Roman" panose="02020603050405020304" pitchFamily="18" charset="0"/>
              </a:rPr>
              <a:t>1. </a:t>
            </a:r>
            <a:r>
              <a:rPr lang="en-US" sz="4000" b="1" dirty="0" err="1" smtClean="0">
                <a:solidFill>
                  <a:srgbClr val="0070C0"/>
                </a:solidFill>
                <a:latin typeface="Times New Roman" panose="02020603050405020304" pitchFamily="18" charset="0"/>
                <a:cs typeface="Times New Roman" panose="02020603050405020304" pitchFamily="18" charset="0"/>
              </a:rPr>
              <a:t>Sự</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ra</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đời</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của</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giai</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cấp</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công</a:t>
            </a:r>
            <a:r>
              <a:rPr lang="en-US" sz="4000" b="1" dirty="0" smtClean="0">
                <a:solidFill>
                  <a:srgbClr val="0070C0"/>
                </a:solidFill>
                <a:latin typeface="Times New Roman" panose="02020603050405020304" pitchFamily="18" charset="0"/>
                <a:cs typeface="Times New Roman" panose="02020603050405020304" pitchFamily="18" charset="0"/>
              </a:rPr>
              <a:t> </a:t>
            </a:r>
            <a:r>
              <a:rPr lang="en-US" sz="4000" b="1" dirty="0" err="1" smtClean="0">
                <a:solidFill>
                  <a:srgbClr val="0070C0"/>
                </a:solidFill>
                <a:latin typeface="Times New Roman" panose="02020603050405020304" pitchFamily="18" charset="0"/>
                <a:cs typeface="Times New Roman" panose="02020603050405020304" pitchFamily="18" charset="0"/>
              </a:rPr>
              <a:t>nhân</a:t>
            </a:r>
            <a:endParaRPr lang="en-US" sz="4000" b="1" dirty="0">
              <a:solidFill>
                <a:srgbClr val="0070C0"/>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3"/>
          <a:stretch>
            <a:fillRect/>
          </a:stretch>
        </p:blipFill>
        <p:spPr>
          <a:xfrm>
            <a:off x="-57150" y="2074698"/>
            <a:ext cx="6191250" cy="4484647"/>
          </a:xfrm>
          <a:prstGeom prst="rect">
            <a:avLst/>
          </a:prstGeom>
        </p:spPr>
      </p:pic>
      <p:sp>
        <p:nvSpPr>
          <p:cNvPr id="4" name="Rectangle 5"/>
          <p:cNvSpPr>
            <a:spLocks noChangeArrowheads="1"/>
          </p:cNvSpPr>
          <p:nvPr/>
        </p:nvSpPr>
        <p:spPr bwMode="auto">
          <a:xfrm>
            <a:off x="6288428" y="2144752"/>
            <a:ext cx="18408268" cy="51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41361094"/>
              </p:ext>
            </p:extLst>
          </p:nvPr>
        </p:nvGraphicFramePr>
        <p:xfrm>
          <a:off x="6019800" y="2144752"/>
          <a:ext cx="5903573" cy="4179848"/>
        </p:xfrm>
        <a:graphic>
          <a:graphicData uri="http://schemas.openxmlformats.org/presentationml/2006/ole">
            <mc:AlternateContent xmlns:mc="http://schemas.openxmlformats.org/markup-compatibility/2006">
              <mc:Choice xmlns:v="urn:schemas-microsoft-com:vml" Requires="v">
                <p:oleObj spid="_x0000_s10252" name="Bitmap Image" r:id="rId4" imgW="3552381" imgH="2476190" progId="Paint.Picture">
                  <p:embed/>
                </p:oleObj>
              </mc:Choice>
              <mc:Fallback>
                <p:oleObj name="Bitmap Image" r:id="rId4" imgW="3552381" imgH="2476190" progId="Paint.Picture">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2144752"/>
                        <a:ext cx="5903573" cy="4179848"/>
                      </a:xfrm>
                      <a:prstGeom prst="rect">
                        <a:avLst/>
                      </a:prstGeom>
                      <a:no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609600"/>
            <a:ext cx="11353800" cy="5698676"/>
          </a:xfrm>
          <a:prstGeom prst="rect">
            <a:avLst/>
          </a:prstGeom>
        </p:spPr>
        <p:txBody>
          <a:bodyPr wrap="square">
            <a:spAutoFit/>
          </a:bodyPr>
          <a:lstStyle/>
          <a:p>
            <a:pPr algn="just">
              <a:lnSpc>
                <a:spcPct val="115000"/>
              </a:lnSpc>
              <a:spcAft>
                <a:spcPts val="1000"/>
              </a:spcAft>
            </a:pP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Gợi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Cách</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mạng</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thay</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đổi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bộ</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mặt</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nước</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nhiều</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khu</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nghiệp</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lớn</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xuất</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Đông</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đảo</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nông</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dân</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bị</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mất</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ruộng</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đất</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buộc</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thị</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thuê</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nhà</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máy</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hầm</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mỏ</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bối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đó</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cùng</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sản</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cơ</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60005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304800" y="38100"/>
            <a:ext cx="11658600" cy="1791260"/>
          </a:xfrm>
          <a:prstGeom prst="rect">
            <a:avLst/>
          </a:prstGeom>
        </p:spPr>
        <p:txBody>
          <a:bodyPr wrap="square">
            <a:spAutoFit/>
          </a:bodyPr>
          <a:lstStyle/>
          <a:p>
            <a:pPr algn="just">
              <a:lnSpc>
                <a:spcPct val="115000"/>
              </a:lnSpc>
              <a:spcAft>
                <a:spcPts val="1000"/>
              </a:spcAft>
            </a:pP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Đọc</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tin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liệu</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11.1 SGK/50, 51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sát</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tranh</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ảnh</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11.2,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em</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đời</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200" b="1" dirty="0" err="1"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3200" b="1"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0" name="Rectangle 9"/>
          <p:cNvSpPr/>
          <p:nvPr/>
        </p:nvSpPr>
        <p:spPr>
          <a:xfrm>
            <a:off x="228600" y="1752600"/>
            <a:ext cx="11506200" cy="4801314"/>
          </a:xfrm>
          <a:prstGeom prst="rect">
            <a:avLst/>
          </a:prstGeom>
        </p:spPr>
        <p:txBody>
          <a:bodyPr wrap="square">
            <a:spAutoFit/>
          </a:bodyPr>
          <a:lstStyle/>
          <a:p>
            <a:pPr algn="just"/>
            <a:r>
              <a:rPr lang="vi-VN" sz="3400" b="1" i="0" dirty="0" smtClean="0">
                <a:solidFill>
                  <a:srgbClr val="000000"/>
                </a:solidFill>
                <a:effectLst/>
                <a:latin typeface="+mn-lt"/>
              </a:rPr>
              <a:t>- Hoàn cảnh ra đời của giai cấp công nhân:</a:t>
            </a:r>
            <a:endParaRPr lang="vi-VN" sz="3400" b="0" i="0" dirty="0" smtClean="0">
              <a:solidFill>
                <a:srgbClr val="000000"/>
              </a:solidFill>
              <a:effectLst/>
              <a:latin typeface="+mn-lt"/>
            </a:endParaRPr>
          </a:p>
          <a:p>
            <a:pPr algn="just"/>
            <a:r>
              <a:rPr lang="vi-VN" sz="3400" b="0" i="0" dirty="0" smtClean="0">
                <a:solidFill>
                  <a:srgbClr val="000000"/>
                </a:solidFill>
                <a:effectLst/>
                <a:latin typeface="+mn-lt"/>
              </a:rPr>
              <a:t>+ Dưới tác động của cuộc cách mạng công nghiệp, nền kinh tế - xã hội của các nước tư bản có sự thay đổi căn bản. Nhiều nhà máy, công xưởng tại các đô thị mở rộng quy mô sản xuất nên cần một số lượng lớn lao động làm thuê.</a:t>
            </a:r>
          </a:p>
          <a:p>
            <a:pPr algn="just"/>
            <a:r>
              <a:rPr lang="vi-VN" sz="3400" b="0" i="0" dirty="0" smtClean="0">
                <a:solidFill>
                  <a:srgbClr val="000000"/>
                </a:solidFill>
                <a:effectLst/>
                <a:latin typeface="+mn-lt"/>
              </a:rPr>
              <a:t>+ Đông đảo nông dân bị mất ruộng đất, phải làm thuê trong các đồn điền, trang trại, hầm mỏ; hoặc ra thành thị làm thuê trong các nhà xưởng,…</a:t>
            </a:r>
          </a:p>
          <a:p>
            <a:pPr algn="just"/>
            <a:r>
              <a:rPr lang="vi-VN" sz="3400" b="0" i="0" dirty="0" smtClean="0">
                <a:solidFill>
                  <a:srgbClr val="000000"/>
                </a:solidFill>
                <a:effectLst/>
                <a:latin typeface="+mn-lt"/>
              </a:rPr>
              <a:t>=&gt; Giai cấp công nhân ra đời.</a:t>
            </a:r>
            <a:endParaRPr lang="vi-VN" sz="3400" b="0" i="0" dirty="0">
              <a:solidFill>
                <a:srgbClr val="000000"/>
              </a:solidFill>
              <a:effectLst/>
              <a:latin typeface="+mn-lt"/>
            </a:endParaRPr>
          </a:p>
        </p:txBody>
      </p:sp>
    </p:spTree>
  </p:cSld>
  <p:clrMapOvr>
    <a:masterClrMapping/>
  </p:clrMapOvr>
  <p:transition spd="slow">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7200" y="152400"/>
            <a:ext cx="8077200" cy="707886"/>
          </a:xfrm>
          <a:prstGeom prst="rect">
            <a:avLst/>
          </a:prstGeom>
          <a:noFill/>
        </p:spPr>
        <p:txBody>
          <a:bodyPr wrap="square" rtlCol="0">
            <a:spAutoFit/>
          </a:bodyPr>
          <a:lstStyle/>
          <a:p>
            <a:r>
              <a:rPr lang="en-US" sz="4000" b="1" dirty="0" smtClean="0">
                <a:solidFill>
                  <a:srgbClr val="FF0000"/>
                </a:solidFill>
                <a:latin typeface="Times New Roman" panose="02020603050405020304" pitchFamily="18" charset="0"/>
                <a:cs typeface="Times New Roman" panose="02020603050405020304" pitchFamily="18" charset="0"/>
              </a:rPr>
              <a:t>1. </a:t>
            </a:r>
            <a:r>
              <a:rPr lang="en-US" sz="4000" b="1" dirty="0" err="1" smtClean="0">
                <a:solidFill>
                  <a:srgbClr val="FF0000"/>
                </a:solidFill>
                <a:latin typeface="Times New Roman" panose="02020603050405020304" pitchFamily="18" charset="0"/>
                <a:cs typeface="Times New Roman" panose="02020603050405020304" pitchFamily="18" charset="0"/>
              </a:rPr>
              <a:t>Sự</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ra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đời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của</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giai</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cấp</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công</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nhân</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1905000" y="1447800"/>
            <a:ext cx="3276600" cy="457200"/>
          </a:xfrm>
          <a:prstGeom prst="rect">
            <a:avLst/>
          </a:prstGeom>
          <a:noFill/>
        </p:spPr>
        <p:txBody>
          <a:bodyPr wrap="square" rtlCol="0">
            <a:spAutoFit/>
          </a:bodyPr>
          <a:lstStyle/>
          <a:p>
            <a:endParaRPr lang="en-US" dirty="0"/>
          </a:p>
        </p:txBody>
      </p:sp>
      <p:sp>
        <p:nvSpPr>
          <p:cNvPr id="9" name="Rectangle 8"/>
          <p:cNvSpPr/>
          <p:nvPr/>
        </p:nvSpPr>
        <p:spPr>
          <a:xfrm>
            <a:off x="381000" y="860286"/>
            <a:ext cx="11277600" cy="1938992"/>
          </a:xfrm>
          <a:prstGeom prst="rect">
            <a:avLst/>
          </a:prstGeom>
        </p:spPr>
        <p:txBody>
          <a:bodyPr wrap="square">
            <a:spAutoFit/>
          </a:bodyPr>
          <a:lstStyle/>
          <a:p>
            <a:pPr algn="just"/>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Cách mạng công nghiệp đã làm thay đổi bộ mặt của các nước tư bản, nhiều khu công nghiệp, thành thị lớn xuất hiện.</a:t>
            </a:r>
            <a:endParaRPr lang="en-US" sz="4000" b="1" dirty="0">
              <a:latin typeface="Times New Roman" panose="02020603050405020304" pitchFamily="18" charset="0"/>
              <a:cs typeface="Times New Roman" panose="02020603050405020304" pitchFamily="18" charset="0"/>
            </a:endParaRPr>
          </a:p>
        </p:txBody>
      </p:sp>
      <p:sp>
        <p:nvSpPr>
          <p:cNvPr id="12" name="Rectangle 11"/>
          <p:cNvSpPr/>
          <p:nvPr/>
        </p:nvSpPr>
        <p:spPr>
          <a:xfrm>
            <a:off x="381000" y="2725072"/>
            <a:ext cx="11582400" cy="1323439"/>
          </a:xfrm>
          <a:prstGeom prst="rect">
            <a:avLst/>
          </a:prstGeom>
        </p:spPr>
        <p:txBody>
          <a:bodyPr wrap="square">
            <a:spAutoFit/>
          </a:bodyPr>
          <a:lstStyle/>
          <a:p>
            <a:pPr algn="just"/>
            <a:r>
              <a:rPr lang="en-US" sz="4000" b="1" dirty="0" smtClean="0">
                <a:effectLst/>
                <a:latin typeface="+mn-lt"/>
                <a:ea typeface="Times New Roman" panose="02020603050405020304" pitchFamily="18" charset="0"/>
                <a:cs typeface="Times New Roman" panose="02020603050405020304" pitchFamily="18" charset="0"/>
              </a:rPr>
              <a:t>- </a:t>
            </a:r>
            <a:r>
              <a:rPr lang="vi-VN" sz="4000" b="1" dirty="0" smtClean="0">
                <a:effectLst/>
                <a:latin typeface="+mn-lt"/>
                <a:ea typeface="Times New Roman" panose="02020603050405020304" pitchFamily="18" charset="0"/>
                <a:cs typeface="Times New Roman" panose="02020603050405020304" pitchFamily="18" charset="0"/>
              </a:rPr>
              <a:t>Đông đảo nông dân bị mất ruộng đất buộc phải ra thành thị làm thuê trong các nhà máy, hầm mỏ,...</a:t>
            </a:r>
            <a:endParaRPr lang="en-US" sz="4000" b="1" dirty="0">
              <a:latin typeface="+mn-lt"/>
            </a:endParaRPr>
          </a:p>
        </p:txBody>
      </p:sp>
      <p:sp>
        <p:nvSpPr>
          <p:cNvPr id="14" name="Rectangle 13"/>
          <p:cNvSpPr/>
          <p:nvPr/>
        </p:nvSpPr>
        <p:spPr>
          <a:xfrm>
            <a:off x="419100" y="4077086"/>
            <a:ext cx="11506200" cy="1508105"/>
          </a:xfrm>
          <a:prstGeom prst="rect">
            <a:avLst/>
          </a:prstGeom>
        </p:spPr>
        <p:txBody>
          <a:bodyPr wrap="square">
            <a:spAutoFit/>
          </a:bodyPr>
          <a:lstStyle/>
          <a:p>
            <a:pPr indent="363220" algn="just">
              <a:lnSpc>
                <a:spcPct val="115000"/>
              </a:lnSpc>
              <a:spcAft>
                <a:spcPts val="1000"/>
              </a:spcAft>
            </a:pP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=&gt;</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công</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nhân</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b="1" dirty="0">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dần</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trở</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giai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cấp</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chính</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xã</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hội</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bản</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chủ</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000" b="1" dirty="0" err="1" smtClean="0">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4000" b="1" dirty="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1668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04800"/>
            <a:ext cx="10820400" cy="1200329"/>
          </a:xfrm>
          <a:prstGeom prst="rect">
            <a:avLst/>
          </a:prstGeom>
        </p:spPr>
        <p:txBody>
          <a:bodyPr wrap="square">
            <a:spAutoFit/>
          </a:bodyPr>
          <a:lstStyle/>
          <a:p>
            <a:r>
              <a:rPr lang="vi-VN" sz="3600" b="1" dirty="0" smtClean="0">
                <a:solidFill>
                  <a:srgbClr val="FF0000"/>
                </a:solidFill>
                <a:effectLst/>
                <a:latin typeface="+mn-lt"/>
                <a:ea typeface="Times New Roman" panose="02020603050405020304" pitchFamily="18" charset="0"/>
                <a:cs typeface="Times New Roman" panose="02020603050405020304" pitchFamily="18" charset="0"/>
              </a:rPr>
              <a:t>2. C.Mác, Ph.Ăng-ghen và sự ra đời của chủ nghĩa xã hội khoa học</a:t>
            </a:r>
            <a:endParaRPr lang="en-US" sz="3600" dirty="0">
              <a:solidFill>
                <a:srgbClr val="FF0000"/>
              </a:solidFill>
              <a:latin typeface="+mn-lt"/>
            </a:endParaRPr>
          </a:p>
        </p:txBody>
      </p:sp>
      <p:pic>
        <p:nvPicPr>
          <p:cNvPr id="6" name="C. MAC">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52600" y="1495604"/>
            <a:ext cx="8839200" cy="4972050"/>
          </a:xfrm>
          <a:prstGeom prst="rect">
            <a:avLst/>
          </a:prstGeom>
        </p:spPr>
      </p:pic>
    </p:spTree>
    <p:extLst>
      <p:ext uri="{BB962C8B-B14F-4D97-AF65-F5344CB8AC3E}">
        <p14:creationId xmlns:p14="http://schemas.microsoft.com/office/powerpoint/2010/main" val="18352225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304800"/>
            <a:ext cx="10820400" cy="1200329"/>
          </a:xfrm>
          <a:prstGeom prst="rect">
            <a:avLst/>
          </a:prstGeom>
        </p:spPr>
        <p:txBody>
          <a:bodyPr wrap="square">
            <a:spAutoFit/>
          </a:bodyPr>
          <a:lstStyle/>
          <a:p>
            <a:r>
              <a:rPr lang="vi-VN" sz="3600" b="1" dirty="0" smtClean="0">
                <a:solidFill>
                  <a:srgbClr val="FF0000"/>
                </a:solidFill>
                <a:effectLst/>
                <a:latin typeface="+mn-lt"/>
                <a:ea typeface="Times New Roman" panose="02020603050405020304" pitchFamily="18" charset="0"/>
                <a:cs typeface="Times New Roman" panose="02020603050405020304" pitchFamily="18" charset="0"/>
              </a:rPr>
              <a:t>2. C.Mác, Ph.Ăng-ghen và sự ra đời của chủ nghĩa xã hội khoa học</a:t>
            </a:r>
            <a:endParaRPr lang="en-US" sz="3600" dirty="0">
              <a:solidFill>
                <a:srgbClr val="FF0000"/>
              </a:solidFill>
              <a:latin typeface="+mn-lt"/>
            </a:endParaRPr>
          </a:p>
        </p:txBody>
      </p:sp>
      <p:pic>
        <p:nvPicPr>
          <p:cNvPr id="6" name="Picture 5"/>
          <p:cNvPicPr/>
          <p:nvPr/>
        </p:nvPicPr>
        <p:blipFill>
          <a:blip r:embed="rId2" cstate="email">
            <a:extLst>
              <a:ext uri="{28A0092B-C50C-407E-A947-70E740481C1C}">
                <a14:useLocalDpi xmlns:a14="http://schemas.microsoft.com/office/drawing/2010/main"/>
              </a:ext>
            </a:extLst>
          </a:blip>
          <a:stretch>
            <a:fillRect/>
          </a:stretch>
        </p:blipFill>
        <p:spPr>
          <a:xfrm>
            <a:off x="1600200" y="1447800"/>
            <a:ext cx="8991600" cy="4772026"/>
          </a:xfrm>
          <a:prstGeom prst="rect">
            <a:avLst/>
          </a:prstGeom>
        </p:spPr>
      </p:pic>
    </p:spTree>
    <p:extLst>
      <p:ext uri="{BB962C8B-B14F-4D97-AF65-F5344CB8AC3E}">
        <p14:creationId xmlns:p14="http://schemas.microsoft.com/office/powerpoint/2010/main" val="724022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ppt/theme/themeOverride2.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Flow</Template>
  <TotalTime>1057</TotalTime>
  <Words>1431</Words>
  <Application>Microsoft Office PowerPoint</Application>
  <PresentationFormat>Widescreen</PresentationFormat>
  <Paragraphs>60</Paragraphs>
  <Slides>18</Slides>
  <Notes>1</Notes>
  <HiddenSlides>0</HiddenSlides>
  <MMClips>2</MMClips>
  <ScaleCrop>false</ScaleCrop>
  <HeadingPairs>
    <vt:vector size="8" baseType="variant">
      <vt:variant>
        <vt:lpstr>Fonts Used</vt:lpstr>
      </vt:variant>
      <vt:variant>
        <vt:i4>14</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34" baseType="lpstr">
      <vt:lpstr>Verdana</vt:lpstr>
      <vt:lpstr>Arial</vt:lpstr>
      <vt:lpstr>Calibri</vt:lpstr>
      <vt:lpstr>Constantia</vt:lpstr>
      <vt:lpstr>Wingdings 2</vt:lpstr>
      <vt:lpstr>VNI-Avo</vt:lpstr>
      <vt:lpstr>Times New Roman</vt:lpstr>
      <vt:lpstr>PMingLiU</vt:lpstr>
      <vt:lpstr>.VnArial Narrow</vt:lpstr>
      <vt:lpstr>.VnTime</vt:lpstr>
      <vt:lpstr>.VnArial NarrowH</vt:lpstr>
      <vt:lpstr>.VnCooperH</vt:lpstr>
      <vt:lpstr>.VnTimeH</vt:lpstr>
      <vt:lpstr>.VnTifani HeavyH</vt:lpstr>
      <vt:lpstr>Flow</vt:lpstr>
      <vt:lpstr>Paintbrush Picture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Mobile : 0982.744.364</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Dao Xuan Thang</dc:creator>
  <cp:lastModifiedBy>Windows User</cp:lastModifiedBy>
  <cp:revision>51</cp:revision>
  <dcterms:created xsi:type="dcterms:W3CDTF">2007-03-21T11:51:56Z</dcterms:created>
  <dcterms:modified xsi:type="dcterms:W3CDTF">2023-11-29T15:19:02Z</dcterms:modified>
</cp:coreProperties>
</file>