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  <p:sldMasterId id="2147483680" r:id="rId2"/>
    <p:sldMasterId id="2147483692" r:id="rId3"/>
  </p:sldMasterIdLst>
  <p:notesMasterIdLst>
    <p:notesMasterId r:id="rId24"/>
  </p:notesMasterIdLst>
  <p:sldIdLst>
    <p:sldId id="361" r:id="rId4"/>
    <p:sldId id="3129" r:id="rId5"/>
    <p:sldId id="453" r:id="rId6"/>
    <p:sldId id="377" r:id="rId7"/>
    <p:sldId id="575" r:id="rId8"/>
    <p:sldId id="814" r:id="rId9"/>
    <p:sldId id="2843" r:id="rId10"/>
    <p:sldId id="2844" r:id="rId11"/>
    <p:sldId id="2845" r:id="rId12"/>
    <p:sldId id="3142" r:id="rId13"/>
    <p:sldId id="3130" r:id="rId14"/>
    <p:sldId id="3131" r:id="rId15"/>
    <p:sldId id="3132" r:id="rId16"/>
    <p:sldId id="3138" r:id="rId17"/>
    <p:sldId id="446" r:id="rId18"/>
    <p:sldId id="3143" r:id="rId19"/>
    <p:sldId id="418" r:id="rId20"/>
    <p:sldId id="282" r:id="rId21"/>
    <p:sldId id="3128" r:id="rId22"/>
    <p:sldId id="308" r:id="rId2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24" autoAdjust="0"/>
    <p:restoredTop sz="95781" autoAdjust="0"/>
  </p:normalViewPr>
  <p:slideViewPr>
    <p:cSldViewPr snapToGrid="0">
      <p:cViewPr>
        <p:scale>
          <a:sx n="66" d="100"/>
          <a:sy n="66" d="100"/>
        </p:scale>
        <p:origin x="-576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>
            <a:extLst>
              <a:ext uri="{FF2B5EF4-FFF2-40B4-BE49-F238E27FC236}">
                <a16:creationId xmlns="" xmlns:a16="http://schemas.microsoft.com/office/drawing/2014/main" id="{E931D48C-2F70-4F81-AE59-04B3450773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F8B710C9-F739-BEF0-E528-03AB2729235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1DB0F4-12A0-444B-A18E-7329EAFEBCD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Chỗ dành sẵn cho Hình ảnh của Bản chiếu 3">
            <a:extLst>
              <a:ext uri="{FF2B5EF4-FFF2-40B4-BE49-F238E27FC236}">
                <a16:creationId xmlns="" xmlns:a16="http://schemas.microsoft.com/office/drawing/2014/main" id="{60F50CCD-C26B-6F62-6E51-78684A821C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Chỗ dành sẵn cho Ghi chú 4">
            <a:extLst>
              <a:ext uri="{FF2B5EF4-FFF2-40B4-BE49-F238E27FC236}">
                <a16:creationId xmlns="" xmlns:a16="http://schemas.microsoft.com/office/drawing/2014/main" id="{219D8AE3-7AF3-044F-EE9F-A0CC46EEAB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noProof="0"/>
              <a:t>Bấm để chỉnh sửa kiểu văn bản của Bản cái</a:t>
            </a:r>
          </a:p>
          <a:p>
            <a:pPr lvl="1"/>
            <a:r>
              <a:rPr lang="vi-VN" noProof="0"/>
              <a:t>Mức hai</a:t>
            </a:r>
          </a:p>
          <a:p>
            <a:pPr lvl="2"/>
            <a:r>
              <a:rPr lang="vi-VN" noProof="0"/>
              <a:t>Mức ba</a:t>
            </a:r>
          </a:p>
          <a:p>
            <a:pPr lvl="3"/>
            <a:r>
              <a:rPr lang="vi-VN" noProof="0"/>
              <a:t>Mức bốn</a:t>
            </a:r>
          </a:p>
          <a:p>
            <a:pPr lvl="4"/>
            <a:r>
              <a:rPr lang="vi-VN" noProof="0"/>
              <a:t>Mức năm</a:t>
            </a:r>
            <a:endParaRPr lang="en-US" noProof="0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64415309-73FB-0CA5-836D-583F63943C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FE1B3489-24CF-9BC7-ECD6-559343BE9C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245320D-9399-7A41-B83E-B0F0A2EF6AC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71840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="" xmlns:a16="http://schemas.microsoft.com/office/drawing/2014/main" id="{3D6B9AB8-AA9B-3A22-77D8-F5C43B0CA41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1" hangingPunct="1"/>
            <a:fld id="{EF5B5C1F-1149-114C-90A4-30AF0C6627E1}" type="slidenum"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pPr algn="r" defTabSz="914400" eaLnBrk="1" hangingPunct="1"/>
              <a:t>3</a:t>
            </a:fld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="" xmlns:a16="http://schemas.microsoft.com/office/drawing/2014/main" id="{9F8C6997-C88A-D57F-930A-3C27D3046B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>
            <a:extLst>
              <a:ext uri="{FF2B5EF4-FFF2-40B4-BE49-F238E27FC236}">
                <a16:creationId xmlns="" xmlns:a16="http://schemas.microsoft.com/office/drawing/2014/main" id="{5B9672DF-5BD5-8B7E-C180-DAEA3F0EF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>
            <a:extLst>
              <a:ext uri="{FF2B5EF4-FFF2-40B4-BE49-F238E27FC236}">
                <a16:creationId xmlns="" xmlns:a16="http://schemas.microsoft.com/office/drawing/2014/main" id="{972A4DEC-8001-8B0F-A089-7B40F080B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6" name="Notes Placeholder 2">
            <a:extLst>
              <a:ext uri="{FF2B5EF4-FFF2-40B4-BE49-F238E27FC236}">
                <a16:creationId xmlns="" xmlns:a16="http://schemas.microsoft.com/office/drawing/2014/main" id="{A4E97097-FCD5-3455-F0CF-7206B295A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9507" name="Slide Number Placeholder 3">
            <a:extLst>
              <a:ext uri="{FF2B5EF4-FFF2-40B4-BE49-F238E27FC236}">
                <a16:creationId xmlns="" xmlns:a16="http://schemas.microsoft.com/office/drawing/2014/main" id="{B8C0963F-F7E3-70BB-C0EA-BEA127F5CF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DFFD94-C399-1440-900D-3D0002CC13C9}" type="slidenum">
              <a:rPr lang="en-US" altLang="en-US" smtClean="0">
                <a:latin typeface="Calibri" panose="020F0502020204030204" pitchFamily="34" charset="0"/>
              </a:rPr>
              <a:pPr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="" xmlns:a16="http://schemas.microsoft.com/office/drawing/2014/main" id="{E359DC5F-F336-9CB0-B376-2431A6F492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1" hangingPunct="1"/>
            <a:fld id="{E14FFFC7-B7A2-D54F-8220-F8290151A393}" type="slidenum"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pPr algn="r" defTabSz="914400" eaLnBrk="1" hangingPunct="1"/>
              <a:t>4</a:t>
            </a:fld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="" xmlns:a16="http://schemas.microsoft.com/office/drawing/2014/main" id="{628014D4-3F55-FD5A-8F5F-45AE945642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>
            <a:extLst>
              <a:ext uri="{FF2B5EF4-FFF2-40B4-BE49-F238E27FC236}">
                <a16:creationId xmlns="" xmlns:a16="http://schemas.microsoft.com/office/drawing/2014/main" id="{72BE3D6D-2F74-B0D7-2FE1-6CB04D8FD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="" xmlns:a16="http://schemas.microsoft.com/office/drawing/2014/main" id="{914D11C0-5E27-CD92-9511-146AA741CDC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1" hangingPunct="1"/>
            <a:fld id="{1BF9190B-1A57-1949-B989-B0277E8B0C65}" type="slidenum"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pPr algn="r" defTabSz="914400" eaLnBrk="1" hangingPunct="1"/>
              <a:t>5</a:t>
            </a:fld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="" xmlns:a16="http://schemas.microsoft.com/office/drawing/2014/main" id="{D31DD1C9-9CBB-D0D7-F6B7-4870FCB63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="" xmlns:a16="http://schemas.microsoft.com/office/drawing/2014/main" id="{F57992BF-8996-6F7D-18F5-6364697B2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="" xmlns:a16="http://schemas.microsoft.com/office/drawing/2014/main" id="{E1B3AD56-1BEE-0F1C-5C41-A63D46D123F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1" hangingPunct="1"/>
            <a:fld id="{BD63E96D-BCE8-9C47-955E-8CD902851E16}" type="slidenum"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pPr algn="r" defTabSz="914400" eaLnBrk="1" hangingPunct="1"/>
              <a:t>6</a:t>
            </a:fld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="" xmlns:a16="http://schemas.microsoft.com/office/drawing/2014/main" id="{8E32948A-785E-4823-5DA5-A57CFE47E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>
            <a:extLst>
              <a:ext uri="{FF2B5EF4-FFF2-40B4-BE49-F238E27FC236}">
                <a16:creationId xmlns="" xmlns:a16="http://schemas.microsoft.com/office/drawing/2014/main" id="{3832225A-7D4B-4281-EA8B-5977CDDC49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="" xmlns:a16="http://schemas.microsoft.com/office/drawing/2014/main" id="{E1B3AD56-1BEE-0F1C-5C41-A63D46D123F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1" hangingPunct="1"/>
            <a:fld id="{BD63E96D-BCE8-9C47-955E-8CD902851E16}" type="slidenum"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pPr algn="r" defTabSz="914400" eaLnBrk="1" hangingPunct="1"/>
              <a:t>7</a:t>
            </a:fld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="" xmlns:a16="http://schemas.microsoft.com/office/drawing/2014/main" id="{8E32948A-785E-4823-5DA5-A57CFE47E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>
            <a:extLst>
              <a:ext uri="{FF2B5EF4-FFF2-40B4-BE49-F238E27FC236}">
                <a16:creationId xmlns="" xmlns:a16="http://schemas.microsoft.com/office/drawing/2014/main" id="{3832225A-7D4B-4281-EA8B-5977CDDC49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560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="" xmlns:a16="http://schemas.microsoft.com/office/drawing/2014/main" id="{E1B3AD56-1BEE-0F1C-5C41-A63D46D123F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1" hangingPunct="1"/>
            <a:fld id="{BD63E96D-BCE8-9C47-955E-8CD902851E16}" type="slidenum"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pPr algn="r" defTabSz="914400" eaLnBrk="1" hangingPunct="1"/>
              <a:t>8</a:t>
            </a:fld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="" xmlns:a16="http://schemas.microsoft.com/office/drawing/2014/main" id="{8E32948A-785E-4823-5DA5-A57CFE47E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>
            <a:extLst>
              <a:ext uri="{FF2B5EF4-FFF2-40B4-BE49-F238E27FC236}">
                <a16:creationId xmlns="" xmlns:a16="http://schemas.microsoft.com/office/drawing/2014/main" id="{3832225A-7D4B-4281-EA8B-5977CDDC49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251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="" xmlns:a16="http://schemas.microsoft.com/office/drawing/2014/main" id="{E1B3AD56-1BEE-0F1C-5C41-A63D46D123F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1" hangingPunct="1"/>
            <a:fld id="{BD63E96D-BCE8-9C47-955E-8CD902851E16}" type="slidenum"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pPr algn="r" defTabSz="914400" eaLnBrk="1" hangingPunct="1"/>
              <a:t>9</a:t>
            </a:fld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="" xmlns:a16="http://schemas.microsoft.com/office/drawing/2014/main" id="{8E32948A-785E-4823-5DA5-A57CFE47E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>
            <a:extLst>
              <a:ext uri="{FF2B5EF4-FFF2-40B4-BE49-F238E27FC236}">
                <a16:creationId xmlns="" xmlns:a16="http://schemas.microsoft.com/office/drawing/2014/main" id="{3832225A-7D4B-4281-EA8B-5977CDDC49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772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9A5D94-33C9-4DC2-8E9E-450089D94D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913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>
            <a:extLst>
              <a:ext uri="{FF2B5EF4-FFF2-40B4-BE49-F238E27FC236}">
                <a16:creationId xmlns="" xmlns:a16="http://schemas.microsoft.com/office/drawing/2014/main" id="{A5013C97-3B1E-2601-B66F-DF07561911C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1" hangingPunct="1"/>
            <a:fld id="{8EC9FD1D-1529-124C-88BD-AE5FB2D3DD19}" type="slidenum"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pPr algn="r" defTabSz="914400" eaLnBrk="1" hangingPunct="1"/>
              <a:t>15</a:t>
            </a:fld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14690" name="Rectangle 2">
            <a:extLst>
              <a:ext uri="{FF2B5EF4-FFF2-40B4-BE49-F238E27FC236}">
                <a16:creationId xmlns="" xmlns:a16="http://schemas.microsoft.com/office/drawing/2014/main" id="{F65897D8-CD96-FD4E-1F75-6C89889261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>
            <a:extLst>
              <a:ext uri="{FF2B5EF4-FFF2-40B4-BE49-F238E27FC236}">
                <a16:creationId xmlns="" xmlns:a16="http://schemas.microsoft.com/office/drawing/2014/main" id="{67C0ADFE-011A-D227-D873-AC192201E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FEF422-011F-B1CE-F24D-31A1B11DB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81B65-0C9B-F741-BEEE-80593C1F3789}" type="datetimeFigureOut">
              <a:rPr lang="en-US"/>
              <a:pPr>
                <a:defRPr/>
              </a:pPr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B3CA39-6E35-30B7-75F2-190A0DB8E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A4955C-8095-2506-2501-652468BB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3E03F-8305-7146-B52C-7D64D5D9964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3210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9CFD46-40AA-6920-0E30-90F45C36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9103-4108-C649-9A36-64A761CB6B10}" type="datetimeFigureOut">
              <a:rPr lang="en-US"/>
              <a:pPr>
                <a:defRPr/>
              </a:pPr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86B72A-44D2-73CE-02C4-8D0778611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F4D6D3-9C82-F158-A495-DAA4E038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59144-B3F6-AB4D-88DA-5820732A067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6398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0D2AA1-4FFF-8BB4-FA07-2BCB0FEF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65833-6299-9440-9209-43A77F5BB9E2}" type="datetimeFigureOut">
              <a:rPr lang="en-US"/>
              <a:pPr>
                <a:defRPr/>
              </a:pPr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4D1B5E-CC56-66C8-4F0D-C713D65A4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1D7940-DFE1-361E-6FEE-A6A7A17C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CA534-52F9-8147-9F35-B52FAAC53DF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8072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546B2A-E8F7-7954-5745-9A36AEA07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4FAFD-E71C-D047-835C-84AF6DA34ACD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F224C2-E195-F470-1642-39A426BD7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0CA339-9A02-8710-4653-FB802A02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68D40-AEB7-6C47-BA37-422DEB734E0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51513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9BD8E2-8FF4-1C17-7E93-25A63ED80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E929A-7A42-3E45-A2D2-88C4C3C654C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F6140F-FA46-FC12-7CB6-B1BA5A43A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F26DF23-7980-2CCA-447D-FDA06B60C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D3747-B06C-A24C-B968-E4B0BCE85E4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64463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89701F-772E-29F7-3B5C-4FE545E79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D5EFE-9E96-D543-AC14-76E30E1BE2C0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ED88E8-77F6-483F-D1A2-5547584CA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3E15F2-95F2-B044-8B36-4127368D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5045F-5D65-B44F-BA40-8908BB5BEEA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5795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8014F389-C338-B7E9-94E4-B47F6C620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DF044-D890-6946-ABE3-E91B94AC71F4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71E52C05-BD71-A939-4324-0800405F0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C14A6ABB-C759-6A83-D18A-1F90DDFB7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3268A-EFF4-ED4B-8165-01817823AB9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37955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955B23AF-2861-B0B8-69F4-484DFC408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1FC33-0243-9842-9492-CD0FB478B99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E108209C-17A3-F087-963F-DF002863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2E89A35E-DE78-6E81-5357-C1E32D980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AE110-9A9F-6342-849F-C35836530AC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73907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B4F8A70A-A740-FE4B-685B-2D4027AE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DF137-5F00-EC4B-819F-4F0FF01C09A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425A0383-170C-DD07-6FD6-9DAD8AA40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7D524CD8-4395-36F8-A214-271E1814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F2E0C-B817-324D-B433-6A3AD7E353A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35495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DA125754-CAEB-380E-9CF0-C913BBA70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98256-9513-0B44-BDC7-D111506626C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AB2C5F68-32E8-3E2C-A662-4E1425A3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442D9281-CC58-E3B0-B255-EB35C93AA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56FCC-D570-7446-8A76-2F53315E38A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04621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88CB48B-3467-93A3-8F0A-151CD08AB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EA03-787A-CE40-81B9-253AAE6BE70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93A0916-8E52-D28C-5002-DB55FAE2B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B652BC0-E7A1-1EA0-5D14-6E03E15A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BA0FC-BD0E-8641-AC8C-CF84F7B07D5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6863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C82F16-04AD-BFF9-F7C9-79CB5A8BD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3797A-1E42-504A-B788-B25E9CB7D823}" type="datetimeFigureOut">
              <a:rPr lang="en-US"/>
              <a:pPr>
                <a:defRPr/>
              </a:pPr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4C11E4-09E2-A574-A7A7-ED96A3835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6F5456-8E5B-1F84-024A-922281ED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5D3E8-34FD-4D40-AF3B-15E77452151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28718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4B05D52-47EE-E450-EC4D-9F5E9CAF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5A828-087D-8948-BCAC-E049DFF8BF3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B7B7F56-61C1-79E8-9EC0-ECD6AD0F5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7702CB3-E71A-988D-F246-F69764933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32D0-E97B-D94F-A0D9-101D0ED4F77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66622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2D55D3-C59D-FA6B-6861-A03392CD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AB534-E33A-8045-8801-EC7F6B9211F6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386477-DBD8-71F9-D85F-CD1D6E8E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793288-82C3-5428-9744-9CE12EFD5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E64DA-DC3D-9F4F-BE5E-4E7EEF32B59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86913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98794B-4B78-EF4C-7644-7CEA57B7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39490-1FEA-E34F-9013-02058803218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02F0A5-9198-E779-983E-356C56B25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46F5AA-A464-5C46-8B8F-1DB1FB4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CE4B2-EB96-E140-A250-FC64FB9EC69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80610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42742" indent="0" algn="ctr">
              <a:buNone/>
              <a:defRPr/>
            </a:lvl2pPr>
            <a:lvl3pPr marL="1085484" indent="0" algn="ctr">
              <a:buNone/>
              <a:defRPr/>
            </a:lvl3pPr>
            <a:lvl4pPr marL="1628226" indent="0" algn="ctr">
              <a:buNone/>
              <a:defRPr/>
            </a:lvl4pPr>
            <a:lvl5pPr marL="2170969" indent="0" algn="ctr">
              <a:buNone/>
              <a:defRPr/>
            </a:lvl5pPr>
            <a:lvl6pPr marL="2713711" indent="0" algn="ctr">
              <a:buNone/>
              <a:defRPr/>
            </a:lvl6pPr>
            <a:lvl7pPr marL="3256453" indent="0" algn="ctr">
              <a:buNone/>
              <a:defRPr/>
            </a:lvl7pPr>
            <a:lvl8pPr marL="3799195" indent="0" algn="ctr">
              <a:buNone/>
              <a:defRPr/>
            </a:lvl8pPr>
            <a:lvl9pPr marL="434193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0C864FD-BCB8-73FB-7BD2-3A252096D1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BCF2B47-C1CB-26DE-04EE-14D0C8A05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3D9C231-9733-BA23-517D-FF6F5E5C3E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34A84-FA62-F240-9873-22AA0AAC5D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825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192B146-1FCD-0FE4-1936-90CC953443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9A9BD57-9B8A-3763-BC5E-6E012B95B8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0B1B73E-3603-37E6-7B8E-AC613EE2E7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D5607-0C93-304E-A778-4658CF42BD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675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0"/>
            <a:ext cx="10363200" cy="1362075"/>
          </a:xfrm>
        </p:spPr>
        <p:txBody>
          <a:bodyPr anchor="t"/>
          <a:lstStyle>
            <a:lvl1pPr algn="l">
              <a:defRPr sz="472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542742" indent="0">
              <a:buNone/>
              <a:defRPr sz="2100"/>
            </a:lvl2pPr>
            <a:lvl3pPr marL="1085484" indent="0">
              <a:buNone/>
              <a:defRPr sz="1875"/>
            </a:lvl3pPr>
            <a:lvl4pPr marL="1628226" indent="0">
              <a:buNone/>
              <a:defRPr sz="1650"/>
            </a:lvl4pPr>
            <a:lvl5pPr marL="2170969" indent="0">
              <a:buNone/>
              <a:defRPr sz="1650"/>
            </a:lvl5pPr>
            <a:lvl6pPr marL="2713711" indent="0">
              <a:buNone/>
              <a:defRPr sz="1650"/>
            </a:lvl6pPr>
            <a:lvl7pPr marL="3256453" indent="0">
              <a:buNone/>
              <a:defRPr sz="1650"/>
            </a:lvl7pPr>
            <a:lvl8pPr marL="3799195" indent="0">
              <a:buNone/>
              <a:defRPr sz="1650"/>
            </a:lvl8pPr>
            <a:lvl9pPr marL="4341937" indent="0">
              <a:buNone/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7995A72-3849-55EB-4494-2282C2744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CDD0966-F28F-6559-8EEB-674B14AC38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C81DDC9-5BC0-55D4-B1F2-A87686B4E7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CBD82-43EF-DC4C-969B-E5C18B407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742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7BFA950-D14D-D9CC-1A46-4A3DA24AA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B8D96E4-115F-ABC6-D98D-6BB27A9A4E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CC573D7-21FA-9531-BAB6-E05F5E8FE5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3EE8A-6A3F-724C-B786-B54C3A99C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101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42742" indent="0">
              <a:buNone/>
              <a:defRPr sz="2400" b="1"/>
            </a:lvl2pPr>
            <a:lvl3pPr marL="1085484" indent="0">
              <a:buNone/>
              <a:defRPr sz="2100" b="1"/>
            </a:lvl3pPr>
            <a:lvl4pPr marL="1628226" indent="0">
              <a:buNone/>
              <a:defRPr sz="1875" b="1"/>
            </a:lvl4pPr>
            <a:lvl5pPr marL="2170969" indent="0">
              <a:buNone/>
              <a:defRPr sz="1875" b="1"/>
            </a:lvl5pPr>
            <a:lvl6pPr marL="2713711" indent="0">
              <a:buNone/>
              <a:defRPr sz="1875" b="1"/>
            </a:lvl6pPr>
            <a:lvl7pPr marL="3256453" indent="0">
              <a:buNone/>
              <a:defRPr sz="1875" b="1"/>
            </a:lvl7pPr>
            <a:lvl8pPr marL="3799195" indent="0">
              <a:buNone/>
              <a:defRPr sz="1875" b="1"/>
            </a:lvl8pPr>
            <a:lvl9pPr marL="4341937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10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42742" indent="0">
              <a:buNone/>
              <a:defRPr sz="2400" b="1"/>
            </a:lvl2pPr>
            <a:lvl3pPr marL="1085484" indent="0">
              <a:buNone/>
              <a:defRPr sz="2100" b="1"/>
            </a:lvl3pPr>
            <a:lvl4pPr marL="1628226" indent="0">
              <a:buNone/>
              <a:defRPr sz="1875" b="1"/>
            </a:lvl4pPr>
            <a:lvl5pPr marL="2170969" indent="0">
              <a:buNone/>
              <a:defRPr sz="1875" b="1"/>
            </a:lvl5pPr>
            <a:lvl6pPr marL="2713711" indent="0">
              <a:buNone/>
              <a:defRPr sz="1875" b="1"/>
            </a:lvl6pPr>
            <a:lvl7pPr marL="3256453" indent="0">
              <a:buNone/>
              <a:defRPr sz="1875" b="1"/>
            </a:lvl7pPr>
            <a:lvl8pPr marL="3799195" indent="0">
              <a:buNone/>
              <a:defRPr sz="1875" b="1"/>
            </a:lvl8pPr>
            <a:lvl9pPr marL="4341937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10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539508F5-DD74-9011-37B3-796EEDAF52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55DADE2D-9F34-E4E1-F8CC-8C7CDCB6B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7E01B1D5-0046-8B43-E337-4582265806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E2EFE-99AF-604C-A66D-39539A4488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925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2EE7FED4-312A-F1C1-9FA1-891867BCC8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3EC4096B-4716-60CF-E4C7-2B3424D2D2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75BEA7BE-ED10-2147-CCBE-4BDCAEF94E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B73F4-49E2-2B47-9C30-C9698CAE0D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354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C75C998D-6195-281B-B231-D384D998C1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70B90D41-916C-E1EC-ABAE-53EDE5AB81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72FCE115-80E8-8C3E-C5D2-47BFD5B2A8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A8DDE-722D-F645-AF12-149D49B3F7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83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2B21F8-93D3-A775-C9E8-CC3F00A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CA340-566B-9847-BDD2-60D3460E3040}" type="datetimeFigureOut">
              <a:rPr lang="en-US"/>
              <a:pPr>
                <a:defRPr/>
              </a:pPr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90CD63-C09A-D362-CE72-77A48B149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0C4DA0-1D1A-BF3C-C82A-AA4FBC36F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8D8FB-831B-9043-A49B-AA0AE9FE7B8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36489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</p:spPr>
        <p:txBody>
          <a:bodyPr/>
          <a:lstStyle>
            <a:lvl1pPr>
              <a:defRPr sz="3825"/>
            </a:lvl1pPr>
            <a:lvl2pPr>
              <a:defRPr sz="3300"/>
            </a:lvl2pPr>
            <a:lvl3pPr>
              <a:defRPr sz="28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50"/>
            </a:lvl1pPr>
            <a:lvl2pPr marL="542742" indent="0">
              <a:buNone/>
              <a:defRPr sz="1425"/>
            </a:lvl2pPr>
            <a:lvl3pPr marL="1085484" indent="0">
              <a:buNone/>
              <a:defRPr sz="1200"/>
            </a:lvl3pPr>
            <a:lvl4pPr marL="1628226" indent="0">
              <a:buNone/>
              <a:defRPr sz="1050"/>
            </a:lvl4pPr>
            <a:lvl5pPr marL="2170969" indent="0">
              <a:buNone/>
              <a:defRPr sz="1050"/>
            </a:lvl5pPr>
            <a:lvl6pPr marL="2713711" indent="0">
              <a:buNone/>
              <a:defRPr sz="1050"/>
            </a:lvl6pPr>
            <a:lvl7pPr marL="3256453" indent="0">
              <a:buNone/>
              <a:defRPr sz="1050"/>
            </a:lvl7pPr>
            <a:lvl8pPr marL="3799195" indent="0">
              <a:buNone/>
              <a:defRPr sz="1050"/>
            </a:lvl8pPr>
            <a:lvl9pPr marL="434193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B125A66-DE07-B126-301B-578CCDE518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3B466E6-E367-0BFB-FCAB-8C8ED88721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3CB7048-EA60-461A-EC24-AB97247E66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0B2DA-D707-DC49-8897-F5F0460C22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83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5"/>
            </a:lvl1pPr>
            <a:lvl2pPr marL="542742" indent="0">
              <a:buNone/>
              <a:defRPr sz="3300"/>
            </a:lvl2pPr>
            <a:lvl3pPr marL="1085484" indent="0">
              <a:buNone/>
              <a:defRPr sz="2850"/>
            </a:lvl3pPr>
            <a:lvl4pPr marL="1628226" indent="0">
              <a:buNone/>
              <a:defRPr sz="2400"/>
            </a:lvl4pPr>
            <a:lvl5pPr marL="2170969" indent="0">
              <a:buNone/>
              <a:defRPr sz="2400"/>
            </a:lvl5pPr>
            <a:lvl6pPr marL="2713711" indent="0">
              <a:buNone/>
              <a:defRPr sz="2400"/>
            </a:lvl6pPr>
            <a:lvl7pPr marL="3256453" indent="0">
              <a:buNone/>
              <a:defRPr sz="2400"/>
            </a:lvl7pPr>
            <a:lvl8pPr marL="3799195" indent="0">
              <a:buNone/>
              <a:defRPr sz="2400"/>
            </a:lvl8pPr>
            <a:lvl9pPr marL="4341937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50"/>
            </a:lvl1pPr>
            <a:lvl2pPr marL="542742" indent="0">
              <a:buNone/>
              <a:defRPr sz="1425"/>
            </a:lvl2pPr>
            <a:lvl3pPr marL="1085484" indent="0">
              <a:buNone/>
              <a:defRPr sz="1200"/>
            </a:lvl3pPr>
            <a:lvl4pPr marL="1628226" indent="0">
              <a:buNone/>
              <a:defRPr sz="1050"/>
            </a:lvl4pPr>
            <a:lvl5pPr marL="2170969" indent="0">
              <a:buNone/>
              <a:defRPr sz="1050"/>
            </a:lvl5pPr>
            <a:lvl6pPr marL="2713711" indent="0">
              <a:buNone/>
              <a:defRPr sz="1050"/>
            </a:lvl6pPr>
            <a:lvl7pPr marL="3256453" indent="0">
              <a:buNone/>
              <a:defRPr sz="1050"/>
            </a:lvl7pPr>
            <a:lvl8pPr marL="3799195" indent="0">
              <a:buNone/>
              <a:defRPr sz="1050"/>
            </a:lvl8pPr>
            <a:lvl9pPr marL="434193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3926A04-639D-4965-AB7E-E515615A11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92566CC-1703-DDA9-7237-A4EFB3461F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2747E80-D5D4-7B6D-1FE3-54BE04E4DF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E6913-464B-724F-B8FB-BFA86E5BF2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914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8E81F92-CE15-A0C1-97E5-1EAEC81464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CDE09DA-1C63-7567-7D5E-4A61873B18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376605F-BC46-42E1-FDBC-3F8C23638C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C75F9-F486-6041-BB4A-197025CD61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075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2D6BCA8-78F4-A0DF-69FD-F5C384CFE9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F9B8FE1-DC9A-8838-F9B6-260B0A2CC1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F52B1C5-1AE2-193F-2D6F-A6C41886C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FC518-432C-E04E-96C3-206D08E931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82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B87DE45-7972-66EB-E077-BFC99BBCC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DB795-8081-3A46-AA43-FA7DD31B539B}" type="datetimeFigureOut">
              <a:rPr lang="en-US"/>
              <a:pPr>
                <a:defRPr/>
              </a:pPr>
              <a:t>3/10/2025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78F6AFB-C685-A185-58D6-D296D89FE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BB42C9A-EB32-F4E9-0B43-B03AA7CBB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FB7C7-AC1A-AA41-A8B2-605DAC77831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3542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0DAD9D88-1468-B14C-CADE-FDF67D990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E9A2D-2E05-604D-B6CF-C3DF79F53AB3}" type="datetimeFigureOut">
              <a:rPr lang="en-US"/>
              <a:pPr>
                <a:defRPr/>
              </a:pPr>
              <a:t>3/10/2025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7F6C742D-D395-4D34-2B1C-A908467A1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988B9E0E-B4EC-B706-23BC-4472505E4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744AA-CD80-E440-A26D-00E4807ED32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5978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95763DFB-B956-BBAE-B533-3E38393CC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CBEDD-C007-064D-8FC1-B5EFF7B46552}" type="datetimeFigureOut">
              <a:rPr lang="en-US"/>
              <a:pPr>
                <a:defRPr/>
              </a:pPr>
              <a:t>3/10/2025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17485D64-2F2B-D990-6A49-2E219E28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DF8178A9-683C-730F-02D0-160388C5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DF7E8-D348-D34A-8305-9CABB8DCE3F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3618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0CF20526-E35C-A336-C508-FE0488B0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A01A9-DD33-D949-AFB5-1112D2C0BE63}" type="datetimeFigureOut">
              <a:rPr lang="en-US"/>
              <a:pPr>
                <a:defRPr/>
              </a:pPr>
              <a:t>3/10/2025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5B55EB9E-7247-206D-B4EF-37D3B95E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C7F5C704-DE96-45C3-F250-50B98B89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77086-ABE6-FF46-ABB2-D8849F75B41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5696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CC490B8-6E51-B182-E68C-A6332B3E7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FDF9B-BCD4-7049-9AD0-A3F41492451C}" type="datetimeFigureOut">
              <a:rPr lang="en-US"/>
              <a:pPr>
                <a:defRPr/>
              </a:pPr>
              <a:t>3/10/2025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2288A40A-C87D-53DA-C964-8E91D8CD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B572212-8F6F-1D9F-BC0B-E3E008EE4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DE069-99B1-A742-AE4E-1465F27C076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5523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EB8B0193-6D4E-0ECB-9DCB-FEE41ADF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179E7-5BC4-5645-8021-6EEE8B6C9BDC}" type="datetimeFigureOut">
              <a:rPr lang="en-US"/>
              <a:pPr>
                <a:defRPr/>
              </a:pPr>
              <a:t>3/10/2025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AF62D5EF-5475-223E-0C19-77DB25E3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711B59E-7210-0D6A-0642-DBC1F726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05F04-E564-CE4D-A472-8677401F541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46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E7F55462-A577-C5F7-386A-913ED4F0E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51B95449-3BED-6A48-DFEA-EA47696F66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5E6430-DFF2-1DC1-16D3-60CAC8B61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659421-140B-AC4A-A6A9-1FA4433919E3}" type="datetimeFigureOut">
              <a:rPr lang="en-US"/>
              <a:pPr>
                <a:defRPr/>
              </a:pPr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D834F7-ED63-6AAC-22B0-A7BA50056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77BC8F-C019-B078-DF06-981C05E95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1C9C4AF-508F-D14C-B3F6-7E5FA500B18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="" xmlns:a16="http://schemas.microsoft.com/office/drawing/2014/main" id="{BEAE841B-4E83-14B7-7109-50CF6DB90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="" xmlns:a16="http://schemas.microsoft.com/office/drawing/2014/main" id="{214AE288-253A-488A-1B88-A2435DF89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7CEA29-0872-832E-5D53-44A8BC0BEE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727380-5C77-DF4F-BCB4-567AE23BE5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BC89A4-43A2-B04C-1684-62B443001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038773-22CC-F3F0-BE56-0DE9225E5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4994A9-07C7-3F46-BC62-5E3072E2140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="" xmlns:a16="http://schemas.microsoft.com/office/drawing/2014/main" id="{EFC2D51B-ACF3-7A17-F29A-C03DF3056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731" tIns="72366" rIns="144731" bIns="723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="" xmlns:a16="http://schemas.microsoft.com/office/drawing/2014/main" id="{6CEBC807-5BCC-5572-59AA-9A7FC18338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731" tIns="72366" rIns="144731" bIns="723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5B897B7A-EE2D-042B-2258-21D89B833D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4731" tIns="72366" rIns="144731" bIns="72366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5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F41E6C79-511D-C692-0DDB-BE781B05ED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4731" tIns="72366" rIns="144731" bIns="72366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5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AA7074A6-2B17-31A6-8AE1-C59CA5FCF7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4731" tIns="72366" rIns="144731" bIns="723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B76869-0976-6A40-9C00-CBE238906C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5pPr>
      <a:lvl6pPr marL="542742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6pPr>
      <a:lvl7pPr marL="1085484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7pPr>
      <a:lvl8pPr marL="1628226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8pPr>
      <a:lvl9pPr marL="2170969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9pPr>
    </p:titleStyle>
    <p:bodyStyle>
      <a:lvl1pPr marL="404813" indent="-404813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1063" indent="-338138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55725" indent="-269875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98650" indent="-26987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41575" indent="-269875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85082" indent="-271371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27824" indent="-271371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070566" indent="-271371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613308" indent="-271371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2742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484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8226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0969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3711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56453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99195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41937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em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2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20.svg"/><Relationship Id="rId10" Type="http://schemas.openxmlformats.org/officeDocument/2006/relationships/image" Target="../media/image7.png"/><Relationship Id="rId9" Type="http://schemas.openxmlformats.org/officeDocument/2006/relationships/image" Target="../media/image24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="" xmlns:a16="http://schemas.microsoft.com/office/drawing/2014/main" id="{4ACFEE36-92D6-F3A4-9A1A-03AFC54799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8914" name="Content Placeholder 2">
            <a:extLst>
              <a:ext uri="{FF2B5EF4-FFF2-40B4-BE49-F238E27FC236}">
                <a16:creationId xmlns="" xmlns:a16="http://schemas.microsoft.com/office/drawing/2014/main" id="{2D9376E8-D138-4D5B-244F-2361B490AC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8915" name="Picture 2" descr="Hình ảnh Powerpoint - - Tổng hợp hình ảnh dành cho Powerpoint đẹp nhất">
            <a:extLst>
              <a:ext uri="{FF2B5EF4-FFF2-40B4-BE49-F238E27FC236}">
                <a16:creationId xmlns="" xmlns:a16="http://schemas.microsoft.com/office/drawing/2014/main" id="{DC8FF966-FE20-E5E1-4119-3D24CAEC8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-285750"/>
            <a:ext cx="12755563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4">
            <a:extLst>
              <a:ext uri="{FF2B5EF4-FFF2-40B4-BE49-F238E27FC236}">
                <a16:creationId xmlns="" xmlns:a16="http://schemas.microsoft.com/office/drawing/2014/main" id="{2FBA9669-5C53-F0A5-DBCC-E8DD49CC7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" y="84138"/>
            <a:ext cx="11811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6591F6D-A722-0C69-F1BA-5B7094F8F7BA}"/>
              </a:ext>
            </a:extLst>
          </p:cNvPr>
          <p:cNvSpPr/>
          <p:nvPr/>
        </p:nvSpPr>
        <p:spPr>
          <a:xfrm>
            <a:off x="2796208" y="2002205"/>
            <a:ext cx="6599583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KHỞI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ĐỘNG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8919" name="Picture 5" descr="POINSET2">
            <a:extLst>
              <a:ext uri="{FF2B5EF4-FFF2-40B4-BE49-F238E27FC236}">
                <a16:creationId xmlns="" xmlns:a16="http://schemas.microsoft.com/office/drawing/2014/main" id="{254149B7-6543-CF87-903C-863ED6B57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67481" y="-515144"/>
            <a:ext cx="2262188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5" descr="POINSET2">
            <a:extLst>
              <a:ext uri="{FF2B5EF4-FFF2-40B4-BE49-F238E27FC236}">
                <a16:creationId xmlns="" xmlns:a16="http://schemas.microsoft.com/office/drawing/2014/main" id="{E0F15F26-47D7-5599-DF37-EAC718E8C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84607" y="-418307"/>
            <a:ext cx="2262188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5" descr="POINSET2">
            <a:extLst>
              <a:ext uri="{FF2B5EF4-FFF2-40B4-BE49-F238E27FC236}">
                <a16:creationId xmlns="" xmlns:a16="http://schemas.microsoft.com/office/drawing/2014/main" id="{B813E512-D69D-49C7-EE6B-7E10DD7AF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4769" y="4414044"/>
            <a:ext cx="2262187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5" descr="POINSET2">
            <a:extLst>
              <a:ext uri="{FF2B5EF4-FFF2-40B4-BE49-F238E27FC236}">
                <a16:creationId xmlns="" xmlns:a16="http://schemas.microsoft.com/office/drawing/2014/main" id="{4A0503FE-7A8C-A96E-835C-306857B8E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073482" y="4418806"/>
            <a:ext cx="22606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ực trạng vi phạm pháp luật về môi trường ở Tây Nguyên và kiến nghị hoàn  thiện pháp lu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292100"/>
            <a:ext cx="5397471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Đắk Lắk tập trung giải quyết các vấn đề trọng điểm, cấp bách về môi tr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292101"/>
            <a:ext cx="5454650" cy="332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iải pháp nào để giảm thiểu nguy cơ ô nhiễm môi trường ở Miền Trung - Tây  Nguyên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4" y="3760258"/>
            <a:ext cx="5397471" cy="289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3717596"/>
            <a:ext cx="5454650" cy="297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cp.cdnchinhphu.vn/334894974524682240/2022/11/16/taynguyen-1668603711515212156925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1"/>
          <a:stretch/>
        </p:blipFill>
        <p:spPr bwMode="auto">
          <a:xfrm>
            <a:off x="511174" y="177799"/>
            <a:ext cx="10838405" cy="546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4913" y="5797035"/>
            <a:ext cx="11384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/>
              <a:t>Vùng Tây Nguyên đang phải đối mặt với nhiều thách thức do biến đổi khí hậu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050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2142"/>
            <a:ext cx="10972800" cy="1143000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</a:t>
            </a:r>
            <a:r>
              <a:rPr lang="en-US" dirty="0" err="1"/>
              <a:t>yDWdSGAjzUg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4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="" xmlns:a16="http://schemas.microsoft.com/office/drawing/2014/main" id="{4FEC1F65-8BD5-137D-BDC3-CE6B3F9DF45D}"/>
              </a:ext>
            </a:extLst>
          </p:cNvPr>
          <p:cNvSpPr txBox="1">
            <a:spLocks/>
          </p:cNvSpPr>
          <p:nvPr/>
        </p:nvSpPr>
        <p:spPr>
          <a:xfrm>
            <a:off x="-18043" y="1557424"/>
            <a:ext cx="2439903" cy="333222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46">
              <a:defRPr/>
            </a:pPr>
            <a:r>
              <a:rPr lang="en-US" sz="4000" b="1" dirty="0" err="1">
                <a:solidFill>
                  <a:schemeClr val="bg1"/>
                </a:solidFill>
              </a:rPr>
              <a:t>Giải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pháp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giải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quyết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vấn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đề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môi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trường</a:t>
            </a:r>
            <a:r>
              <a:rPr lang="en-US" sz="4000" b="1" dirty="0">
                <a:solidFill>
                  <a:schemeClr val="bg1"/>
                </a:solidFill>
              </a:rPr>
              <a:t> ở </a:t>
            </a:r>
            <a:r>
              <a:rPr lang="en-US" sz="4000" b="1" dirty="0" err="1">
                <a:solidFill>
                  <a:schemeClr val="bg1"/>
                </a:solidFill>
              </a:rPr>
              <a:t>Tây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Nguyên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ea typeface="Roboto Condensed" panose="02000000000000000000" pitchFamily="2" charset="0"/>
              <a:cs typeface="Times New Roman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="" xmlns:a16="http://schemas.microsoft.com/office/drawing/2014/main" id="{01BD506A-B7A3-492C-7783-56E1F0BE73A2}"/>
              </a:ext>
            </a:extLst>
          </p:cNvPr>
          <p:cNvSpPr txBox="1"/>
          <p:nvPr/>
        </p:nvSpPr>
        <p:spPr>
          <a:xfrm>
            <a:off x="2665896" y="175156"/>
            <a:ext cx="9195904" cy="55092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 defTabSz="914446"/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Đánh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vi-VN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giá 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và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thăm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dò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vi-VN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tài </a:t>
            </a:r>
            <a:r>
              <a:rPr lang="vi-VN" sz="3200" dirty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nguyên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trước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khi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vi-VN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khai </a:t>
            </a:r>
            <a:r>
              <a:rPr lang="vi-VN" sz="3200" dirty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thác khoáng </a:t>
            </a:r>
            <a:r>
              <a:rPr lang="vi-VN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sản. </a:t>
            </a:r>
            <a:r>
              <a:rPr lang="vi-VN" sz="3200" dirty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Hạn chế tối đa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việc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vi-VN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khai </a:t>
            </a:r>
            <a:r>
              <a:rPr lang="vi-VN" sz="3200" dirty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thác khoáng sản tràn </a:t>
            </a:r>
            <a:r>
              <a:rPr lang="vi-VN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lan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.</a:t>
            </a:r>
          </a:p>
          <a:p>
            <a:pPr algn="just" defTabSz="914446"/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Thực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hiện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đúng</a:t>
            </a:r>
            <a:r>
              <a:rPr lang="en-US" sz="3200" kern="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luật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đất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đai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kết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hợp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phát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triển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cây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dược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liệu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, du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lịch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gắn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với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sản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xuất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nông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nghiệp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bảo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vệ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và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phát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triển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rừng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432FF"/>
                </a:solidFill>
                <a:ea typeface="Roboto Condensed" panose="02000000000000000000" pitchFamily="2" charset="0"/>
                <a:cs typeface="Times New Roman" pitchFamily="18" charset="0"/>
              </a:rPr>
              <a:t>….</a:t>
            </a:r>
          </a:p>
          <a:p>
            <a:pPr algn="just" defTabSz="914446"/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Chủ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động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thích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ứng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với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biến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đổi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khí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hậu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xây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dựng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và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gia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cố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các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hồ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chứa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nước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đập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thủy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điện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…</a:t>
            </a:r>
          </a:p>
          <a:p>
            <a:pPr algn="just" defTabSz="914446"/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Phát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triển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mô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hình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nông-lâm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kết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hợp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bảo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vệ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rừng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và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các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khu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bảo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tồn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thiên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nhiên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vườn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quốc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gia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  <a:sym typeface="Wingdings" pitchFamily="2" charset="2"/>
              </a:rPr>
              <a:t>đa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  <a:sym typeface="Wingdings" pitchFamily="2" charset="2"/>
              </a:rPr>
              <a:t>dạng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  <a:sym typeface="Wingdings" pitchFamily="2" charset="2"/>
              </a:rPr>
              <a:t>sinh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a typeface="Roboto Condensed" panose="02000000000000000000" pitchFamily="2" charset="0"/>
                <a:cs typeface="Times New Roman" pitchFamily="18" charset="0"/>
                <a:sym typeface="Wingdings" pitchFamily="2" charset="2"/>
              </a:rPr>
              <a:t>….</a:t>
            </a:r>
            <a:endParaRPr lang="en-US" sz="3200" dirty="0">
              <a:ln>
                <a:solidFill>
                  <a:srgbClr val="0033CC"/>
                </a:solidFill>
              </a:ln>
              <a:solidFill>
                <a:srgbClr val="0033CC"/>
              </a:solidFill>
              <a:ea typeface="Roboto Condensed" panose="02000000000000000000" pitchFamily="2" charset="0"/>
              <a:cs typeface="Times New Roman" pitchFamily="18" charset="0"/>
            </a:endParaRPr>
          </a:p>
        </p:txBody>
      </p:sp>
      <p:pic>
        <p:nvPicPr>
          <p:cNvPr id="2050" name="Picture 2" descr="Tuyển tập 100+ icon, hình ảnh loa thông báo sắc nét nhất!">
            <a:extLst>
              <a:ext uri="{FF2B5EF4-FFF2-40B4-BE49-F238E27FC236}">
                <a16:creationId xmlns="" xmlns:a16="http://schemas.microsoft.com/office/drawing/2014/main" id="{19B50887-CEE7-0BB6-A594-01DFDF007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071" y="-141224"/>
            <a:ext cx="2262395" cy="19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75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gành Quản lý Tài nguyên – Môi trường – TRƯỜNG ĐẠI HỌC SƯ PH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5" y="332942"/>
            <a:ext cx="5841546" cy="322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hát triển hài hòa giữa kinh tế với văn hóa, xã hội và bảo vệ môi trường  vùng Tây Nguyê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3"/>
          <a:stretch/>
        </p:blipFill>
        <p:spPr bwMode="auto">
          <a:xfrm>
            <a:off x="5991681" y="361970"/>
            <a:ext cx="5793921" cy="322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Xây dựng vùng Tây Nguyên hài hòa về kinh tế, xã hội, bảo vệ tài nguyê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5" y="3560984"/>
            <a:ext cx="5841546" cy="321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hát triển kinh tế vùng Tây Nguyên phải gắn với bảo vệ tài nguyên, môi  trườ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3"/>
          <a:stretch/>
        </p:blipFill>
        <p:spPr bwMode="auto">
          <a:xfrm>
            <a:off x="5991681" y="3560983"/>
            <a:ext cx="5793921" cy="321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35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5" descr="POINSET2">
            <a:extLst>
              <a:ext uri="{FF2B5EF4-FFF2-40B4-BE49-F238E27FC236}">
                <a16:creationId xmlns="" xmlns:a16="http://schemas.microsoft.com/office/drawing/2014/main" id="{C1223638-B74F-0EC4-3A25-AE6FE054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77512" y="195263"/>
            <a:ext cx="12414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6" name="Picture 5" descr="POINSET2">
            <a:extLst>
              <a:ext uri="{FF2B5EF4-FFF2-40B4-BE49-F238E27FC236}">
                <a16:creationId xmlns="" xmlns:a16="http://schemas.microsoft.com/office/drawing/2014/main" id="{6F553A9E-92C8-FC01-FDA8-54BF62DB6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53219" y="24606"/>
            <a:ext cx="11715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7" name="Picture 5" descr="POINSET2">
            <a:extLst>
              <a:ext uri="{FF2B5EF4-FFF2-40B4-BE49-F238E27FC236}">
                <a16:creationId xmlns="" xmlns:a16="http://schemas.microsoft.com/office/drawing/2014/main" id="{66494C94-4E44-36B3-0CFB-167533A85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17501" y="5422900"/>
            <a:ext cx="1243012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C4FEB0-0BDE-E0B1-95D3-F818DCD4CD2A}"/>
              </a:ext>
            </a:extLst>
          </p:cNvPr>
          <p:cNvSpPr/>
          <p:nvPr/>
        </p:nvSpPr>
        <p:spPr>
          <a:xfrm>
            <a:off x="2770822" y="2357482"/>
            <a:ext cx="6720908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Luyện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tập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và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vận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dụng</a:t>
            </a:r>
            <a:endParaRPr lang="en-US" sz="5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3669" name="Picture 6" descr="Diagram&#10;&#10;Description automatically generated">
            <a:extLst>
              <a:ext uri="{FF2B5EF4-FFF2-40B4-BE49-F238E27FC236}">
                <a16:creationId xmlns="" xmlns:a16="http://schemas.microsoft.com/office/drawing/2014/main" id="{F557F06E-414A-A743-3E18-6CC342105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>
            <a:fillRect/>
          </a:stretch>
        </p:blipFill>
        <p:spPr bwMode="auto">
          <a:xfrm>
            <a:off x="10671175" y="5340350"/>
            <a:ext cx="129698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528439DF-3D35-94A0-E462-53DE12CDD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559" y="1075191"/>
            <a:ext cx="10129837" cy="117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marL="455613" indent="-4556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ts val="1338"/>
              </a:spcBef>
            </a:pPr>
            <a:r>
              <a:rPr lang="en-US" altLang="en-US" sz="3500" b="1" dirty="0" smtClean="0">
                <a:solidFill>
                  <a:srgbClr val="7030A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500" b="1" dirty="0" err="1" smtClean="0">
                <a:solidFill>
                  <a:srgbClr val="7030A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Kể</a:t>
            </a:r>
            <a:r>
              <a:rPr lang="en-US" altLang="en-US" sz="3500" b="1" dirty="0" smtClean="0">
                <a:solidFill>
                  <a:srgbClr val="7030A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7030A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lang="en-US" altLang="en-US" sz="3500" b="1" dirty="0" smtClean="0">
                <a:solidFill>
                  <a:srgbClr val="7030A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7030A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3500" b="1" dirty="0" smtClean="0">
                <a:solidFill>
                  <a:srgbClr val="7030A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7030A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vấn</a:t>
            </a:r>
            <a:r>
              <a:rPr lang="en-US" altLang="en-US" sz="3500" b="1" dirty="0" smtClean="0">
                <a:solidFill>
                  <a:srgbClr val="7030A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7030A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đề</a:t>
            </a:r>
            <a:r>
              <a:rPr lang="en-US" altLang="en-US" sz="3500" b="1" dirty="0" smtClean="0">
                <a:solidFill>
                  <a:srgbClr val="7030A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7030A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môi</a:t>
            </a:r>
            <a:r>
              <a:rPr lang="en-US" altLang="en-US" sz="3500" b="1" dirty="0" smtClean="0">
                <a:solidFill>
                  <a:srgbClr val="7030A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7030A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en-US" sz="3500" b="1" dirty="0" smtClean="0">
                <a:solidFill>
                  <a:srgbClr val="7030A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7030A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500" b="1" dirty="0" smtClean="0">
                <a:solidFill>
                  <a:srgbClr val="7030A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7030A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khai</a:t>
            </a:r>
            <a:r>
              <a:rPr lang="en-US" altLang="en-US" sz="3500" b="1" dirty="0" smtClean="0">
                <a:solidFill>
                  <a:srgbClr val="7030A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7030A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thác</a:t>
            </a:r>
            <a:r>
              <a:rPr lang="en-US" altLang="en-US" sz="3500" b="1" dirty="0" smtClean="0">
                <a:solidFill>
                  <a:srgbClr val="7030A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7030A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khoáng</a:t>
            </a:r>
            <a:r>
              <a:rPr lang="en-US" altLang="en-US" sz="3500" b="1" dirty="0" smtClean="0">
                <a:solidFill>
                  <a:srgbClr val="7030A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7030A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sản</a:t>
            </a:r>
            <a:r>
              <a:rPr lang="en-US" altLang="en-US" sz="3500" b="1" dirty="0" smtClean="0">
                <a:solidFill>
                  <a:srgbClr val="7030A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500" b="1" dirty="0" err="1" smtClean="0">
                <a:solidFill>
                  <a:srgbClr val="7030A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Tây</a:t>
            </a:r>
            <a:r>
              <a:rPr lang="en-US" altLang="en-US" sz="3500" b="1" dirty="0" smtClean="0">
                <a:solidFill>
                  <a:srgbClr val="7030A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7030A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Nguyên</a:t>
            </a:r>
            <a:endParaRPr lang="en-US" altLang="en-US" sz="3500" b="1" dirty="0">
              <a:solidFill>
                <a:srgbClr val="7030A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528439DF-3D35-94A0-E462-53DE12CDD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91" y="2229057"/>
            <a:ext cx="10129837" cy="117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marL="455613" indent="-4556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ts val="1338"/>
              </a:spcBef>
            </a:pPr>
            <a:r>
              <a:rPr lang="en-US" altLang="en-US" sz="35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500" b="1" dirty="0" err="1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Kể</a:t>
            </a:r>
            <a:r>
              <a:rPr lang="en-US" altLang="en-US" sz="35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lang="en-US" altLang="en-US" sz="35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35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vấn</a:t>
            </a:r>
            <a:r>
              <a:rPr lang="en-US" altLang="en-US" sz="35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đề</a:t>
            </a:r>
            <a:r>
              <a:rPr lang="en-US" altLang="en-US" sz="35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môi</a:t>
            </a:r>
            <a:r>
              <a:rPr lang="en-US" altLang="en-US" sz="35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en-US" sz="35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5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khai</a:t>
            </a:r>
            <a:r>
              <a:rPr lang="en-US" altLang="en-US" sz="35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thác</a:t>
            </a:r>
            <a:r>
              <a:rPr lang="en-US" altLang="en-US" sz="35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tài</a:t>
            </a:r>
            <a:r>
              <a:rPr lang="en-US" altLang="en-US" sz="35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nguyên</a:t>
            </a:r>
            <a:r>
              <a:rPr lang="en-US" altLang="en-US" sz="35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en-US" altLang="en-US" sz="35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500" b="1" dirty="0" err="1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Tây</a:t>
            </a:r>
            <a:r>
              <a:rPr lang="en-US" altLang="en-US" sz="35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Nguyên</a:t>
            </a:r>
            <a:endParaRPr lang="en-US" altLang="en-US" sz="35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61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>
            <a:extLst>
              <a:ext uri="{FF2B5EF4-FFF2-40B4-BE49-F238E27FC236}">
                <a16:creationId xmlns="" xmlns:a16="http://schemas.microsoft.com/office/drawing/2014/main" id="{056C2949-192E-1A27-DEEC-804A74B8A9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33350" y="65088"/>
            <a:ext cx="12161838" cy="1057275"/>
          </a:xfrm>
        </p:spPr>
        <p:txBody>
          <a:bodyPr/>
          <a:lstStyle/>
          <a:p>
            <a:pPr eaLnBrk="1" hangingPunct="1"/>
            <a:r>
              <a:rPr lang="en-US" altLang="en-US" sz="53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THÁCH CHO EM</a:t>
            </a:r>
          </a:p>
        </p:txBody>
      </p:sp>
      <p:pic>
        <p:nvPicPr>
          <p:cNvPr id="1026" name="Picture 2" descr="Analog Alarm Clock Icon Image Vector Illustration Design Royalty Free  Cliparts, Vectors, And Stock Illustration. Image 82032642.">
            <a:extLst>
              <a:ext uri="{FF2B5EF4-FFF2-40B4-BE49-F238E27FC236}">
                <a16:creationId xmlns="" xmlns:a16="http://schemas.microsoft.com/office/drawing/2014/main" id="{82395891-C6D9-3C15-62D5-8E6A745DC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4445000"/>
            <a:ext cx="1611312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UPSC Notes Only Pack">
            <a:extLst>
              <a:ext uri="{FF2B5EF4-FFF2-40B4-BE49-F238E27FC236}">
                <a16:creationId xmlns="" xmlns:a16="http://schemas.microsoft.com/office/drawing/2014/main" id="{1E7596AA-4C32-74BC-B156-C0A3C7776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870200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528439DF-3D35-94A0-E462-53DE12CDD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388" y="3179763"/>
            <a:ext cx="101298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marL="455613" indent="-4556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338"/>
              </a:spcBef>
              <a:buFont typeface="Wingdings" pitchFamily="2" charset="2"/>
              <a:buChar char="ü"/>
            </a:pPr>
            <a:r>
              <a:rPr lang="en-US" altLang="en-US" sz="35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5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kiếm</a:t>
            </a:r>
            <a:r>
              <a:rPr lang="en-US" altLang="en-US" sz="35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thông</a:t>
            </a:r>
            <a:r>
              <a:rPr lang="en-US" altLang="en-US" sz="3500" b="1" dirty="0">
                <a:solidFill>
                  <a:srgbClr val="7030A0"/>
                </a:solidFill>
                <a:cs typeface="Times New Roman" panose="02020603050405020304" pitchFamily="18" charset="0"/>
              </a:rPr>
              <a:t> tin </a:t>
            </a:r>
            <a:r>
              <a:rPr lang="en-US" altLang="en-US" sz="35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trên</a:t>
            </a:r>
            <a:r>
              <a:rPr lang="en-US" altLang="en-US" sz="35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sách</a:t>
            </a:r>
            <a:r>
              <a:rPr lang="en-US" altLang="en-US" sz="3500" b="1" dirty="0">
                <a:solidFill>
                  <a:srgbClr val="7030A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5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báo</a:t>
            </a:r>
            <a:r>
              <a:rPr lang="en-US" altLang="en-US" sz="35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500" b="1" dirty="0">
                <a:solidFill>
                  <a:srgbClr val="7030A0"/>
                </a:solidFill>
                <a:cs typeface="Times New Roman" panose="02020603050405020304" pitchFamily="18" charset="0"/>
              </a:rPr>
              <a:t> Internet </a:t>
            </a:r>
            <a:endParaRPr lang="en-US" altLang="en-US" sz="3500" b="1" dirty="0">
              <a:solidFill>
                <a:srgbClr val="7030A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="" xmlns:a16="http://schemas.microsoft.com/office/drawing/2014/main" id="{0D3B113C-8BE3-F203-E4E9-BFB27B1B60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8486" name="Rectangle 2">
            <a:extLst>
              <a:ext uri="{FF2B5EF4-FFF2-40B4-BE49-F238E27FC236}">
                <a16:creationId xmlns="" xmlns:a16="http://schemas.microsoft.com/office/drawing/2014/main" id="{5487B8E3-3FAF-8542-B1CE-00E292D20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475" y="950151"/>
            <a:ext cx="8886970" cy="1969766"/>
          </a:xfrm>
          <a:prstGeom prst="rect">
            <a:avLst/>
          </a:prstGeom>
          <a:noFill/>
          <a:ln w="9525">
            <a:solidFill>
              <a:srgbClr val="00B0F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rgbClr val="0432FF"/>
                </a:solidFill>
                <a:ea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0432FF"/>
                </a:solidFill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432FF"/>
                </a:solidFill>
                <a:ea typeface="Times New Roman" panose="02020603050405020304" pitchFamily="18" charset="0"/>
              </a:rPr>
              <a:t>những</a:t>
            </a:r>
            <a:r>
              <a:rPr lang="en-US" sz="4000" b="1" dirty="0" smtClean="0">
                <a:solidFill>
                  <a:srgbClr val="0432FF"/>
                </a:solidFill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432FF"/>
                </a:solidFill>
                <a:ea typeface="Times New Roman" panose="02020603050405020304" pitchFamily="18" charset="0"/>
              </a:rPr>
              <a:t>giải</a:t>
            </a:r>
            <a:r>
              <a:rPr lang="en-US" sz="4000" b="1" dirty="0" smtClean="0">
                <a:solidFill>
                  <a:srgbClr val="0432FF"/>
                </a:solidFill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432FF"/>
                </a:solidFill>
                <a:ea typeface="Times New Roman" panose="02020603050405020304" pitchFamily="18" charset="0"/>
              </a:rPr>
              <a:t>pháp</a:t>
            </a:r>
            <a:r>
              <a:rPr lang="en-US" sz="4000" b="1" dirty="0" smtClean="0">
                <a:solidFill>
                  <a:srgbClr val="0432FF"/>
                </a:solidFill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432FF"/>
                </a:solidFill>
                <a:ea typeface="Times New Roman" panose="02020603050405020304" pitchFamily="18" charset="0"/>
              </a:rPr>
              <a:t>phục</a:t>
            </a:r>
            <a:r>
              <a:rPr lang="en-US" sz="4000" b="1" dirty="0" smtClean="0">
                <a:solidFill>
                  <a:srgbClr val="0432FF"/>
                </a:solidFill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432FF"/>
                </a:solidFill>
                <a:ea typeface="Times New Roman" panose="02020603050405020304" pitchFamily="18" charset="0"/>
              </a:rPr>
              <a:t>hồi</a:t>
            </a:r>
            <a:r>
              <a:rPr lang="en-US" sz="4000" b="1" dirty="0" smtClean="0">
                <a:solidFill>
                  <a:srgbClr val="0432FF"/>
                </a:solidFill>
                <a:ea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432FF"/>
                </a:solidFill>
                <a:ea typeface="Times New Roman" panose="02020603050405020304" pitchFamily="18" charset="0"/>
              </a:rPr>
              <a:t>bảo</a:t>
            </a:r>
            <a:r>
              <a:rPr lang="en-US" sz="4000" b="1" dirty="0" smtClean="0">
                <a:solidFill>
                  <a:srgbClr val="0432FF"/>
                </a:solidFill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432FF"/>
                </a:solidFill>
                <a:ea typeface="Times New Roman" panose="02020603050405020304" pitchFamily="18" charset="0"/>
              </a:rPr>
              <a:t>vệ</a:t>
            </a:r>
            <a:r>
              <a:rPr lang="en-US" sz="4000" b="1" dirty="0" smtClean="0">
                <a:solidFill>
                  <a:srgbClr val="0432FF"/>
                </a:solidFill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432FF"/>
                </a:solidFill>
                <a:ea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432FF"/>
                </a:solidFill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432FF"/>
                </a:solidFill>
                <a:ea typeface="Times New Roman" panose="02020603050405020304" pitchFamily="18" charset="0"/>
              </a:rPr>
              <a:t>phát</a:t>
            </a:r>
            <a:r>
              <a:rPr lang="en-US" sz="4000" b="1" dirty="0" smtClean="0">
                <a:solidFill>
                  <a:srgbClr val="0432FF"/>
                </a:solidFill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432FF"/>
                </a:solidFill>
                <a:ea typeface="Times New Roman" panose="02020603050405020304" pitchFamily="18" charset="0"/>
              </a:rPr>
              <a:t>triển</a:t>
            </a:r>
            <a:r>
              <a:rPr lang="en-US" sz="4000" b="1" dirty="0" smtClean="0">
                <a:solidFill>
                  <a:srgbClr val="0432FF"/>
                </a:solidFill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432FF"/>
                </a:solidFill>
                <a:ea typeface="Times New Roman" panose="02020603050405020304" pitchFamily="18" charset="0"/>
              </a:rPr>
              <a:t>rừng</a:t>
            </a:r>
            <a:r>
              <a:rPr lang="en-US" sz="4000" b="1" dirty="0" smtClean="0">
                <a:solidFill>
                  <a:srgbClr val="0432FF"/>
                </a:solidFill>
                <a:ea typeface="Times New Roman" panose="02020603050405020304" pitchFamily="18" charset="0"/>
              </a:rPr>
              <a:t> ở </a:t>
            </a:r>
            <a:r>
              <a:rPr lang="en-US" sz="4000" b="1" dirty="0" err="1" smtClean="0">
                <a:solidFill>
                  <a:srgbClr val="0432FF"/>
                </a:solidFill>
                <a:ea typeface="Times New Roman" panose="02020603050405020304" pitchFamily="18" charset="0"/>
              </a:rPr>
              <a:t>Tây</a:t>
            </a:r>
            <a:r>
              <a:rPr lang="en-US" sz="4000" b="1" dirty="0" smtClean="0">
                <a:solidFill>
                  <a:srgbClr val="0432FF"/>
                </a:solidFill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432FF"/>
                </a:solidFill>
                <a:ea typeface="Times New Roman" panose="02020603050405020304" pitchFamily="18" charset="0"/>
              </a:rPr>
              <a:t>Nguyên</a:t>
            </a:r>
            <a:endParaRPr lang="x-none" sz="4000" b="1" dirty="0">
              <a:solidFill>
                <a:srgbClr val="0432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05F1A040-46F9-BAC1-037B-EB83278FD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575" y="4906963"/>
            <a:ext cx="61833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marL="455613" indent="-4556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338"/>
              </a:spcBef>
              <a:buFont typeface="Wingdings" pitchFamily="2" charset="2"/>
              <a:buChar char="ü"/>
            </a:pPr>
            <a:r>
              <a:rPr lang="vi-VN" altLang="en-US" sz="3500" b="1" dirty="0">
                <a:solidFill>
                  <a:srgbClr val="7030A0"/>
                </a:solidFill>
                <a:cs typeface="Times New Roman" panose="02020603050405020304" pitchFamily="18" charset="0"/>
              </a:rPr>
              <a:t>Thời gian 1 tuần</a:t>
            </a:r>
            <a:r>
              <a:rPr lang="en-US" altLang="en-US" sz="3500" b="1" dirty="0">
                <a:solidFill>
                  <a:srgbClr val="7030A0"/>
                </a:solidFill>
                <a:cs typeface="Times New Roman" panose="02020603050405020304" pitchFamily="18" charset="0"/>
              </a:rPr>
              <a:t> </a:t>
            </a:r>
            <a:endParaRPr lang="en-US" altLang="en-US" sz="3500" b="1" dirty="0">
              <a:solidFill>
                <a:srgbClr val="7030A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D86A577-9050-6C13-54F7-D15D94E58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738" y="5813425"/>
            <a:ext cx="5529262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marL="455613" indent="-4556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5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Nhóm</a:t>
            </a:r>
            <a:endParaRPr lang="en-US" altLang="en-US" sz="35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Picture 4" descr="Chương trình đào tạo học sinh thi tuyển vào các đại học hàng đầu tại Mỹ">
            <a:extLst>
              <a:ext uri="{FF2B5EF4-FFF2-40B4-BE49-F238E27FC236}">
                <a16:creationId xmlns="" xmlns:a16="http://schemas.microsoft.com/office/drawing/2014/main" id="{59EBBD05-80A1-67ED-9A96-EFC644842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7" t="13295" r="14207" b="13728"/>
          <a:stretch>
            <a:fillRect/>
          </a:stretch>
        </p:blipFill>
        <p:spPr bwMode="auto">
          <a:xfrm>
            <a:off x="5680075" y="5592763"/>
            <a:ext cx="83185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90" name="Picture 5" descr="POINSET2">
            <a:extLst>
              <a:ext uri="{FF2B5EF4-FFF2-40B4-BE49-F238E27FC236}">
                <a16:creationId xmlns="" xmlns:a16="http://schemas.microsoft.com/office/drawing/2014/main" id="{60A99AF6-AC87-E353-939B-4F93A5202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53219" y="24606"/>
            <a:ext cx="11715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91" name="Picture 5" descr="POINSET2">
            <a:extLst>
              <a:ext uri="{FF2B5EF4-FFF2-40B4-BE49-F238E27FC236}">
                <a16:creationId xmlns="" xmlns:a16="http://schemas.microsoft.com/office/drawing/2014/main" id="{8CE60FF7-4CC1-E8C9-C1B3-D8B0AAF81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17501" y="5422900"/>
            <a:ext cx="1243012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92" name="Picture 5" descr="POINSET2">
            <a:extLst>
              <a:ext uri="{FF2B5EF4-FFF2-40B4-BE49-F238E27FC236}">
                <a16:creationId xmlns="" xmlns:a16="http://schemas.microsoft.com/office/drawing/2014/main" id="{3B3D2F85-810B-B4C3-2E42-7E78D3AC6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26725" y="77788"/>
            <a:ext cx="12414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93" name="Picture 6" descr="Diagram&#10;&#10;Description automatically generated">
            <a:extLst>
              <a:ext uri="{FF2B5EF4-FFF2-40B4-BE49-F238E27FC236}">
                <a16:creationId xmlns="" xmlns:a16="http://schemas.microsoft.com/office/drawing/2014/main" id="{AFF158A4-B4F0-E468-ECA2-E4F81CF0F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>
            <a:fillRect/>
          </a:stretch>
        </p:blipFill>
        <p:spPr bwMode="auto">
          <a:xfrm>
            <a:off x="10671175" y="5340350"/>
            <a:ext cx="129698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3">
            <a:extLst>
              <a:ext uri="{FF2B5EF4-FFF2-40B4-BE49-F238E27FC236}">
                <a16:creationId xmlns="" xmlns:a16="http://schemas.microsoft.com/office/drawing/2014/main" id="{53E1DC6A-7428-10E9-D52F-213F89463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4241800"/>
            <a:ext cx="612298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0" name="Picture 8">
            <a:extLst>
              <a:ext uri="{FF2B5EF4-FFF2-40B4-BE49-F238E27FC236}">
                <a16:creationId xmlns="" xmlns:a16="http://schemas.microsoft.com/office/drawing/2014/main" id="{9232C69A-9C13-BFCF-BFA0-AD3BAC72E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241800"/>
            <a:ext cx="612298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0081EAD-4D9B-514F-DF00-43F5970DA175}"/>
              </a:ext>
            </a:extLst>
          </p:cNvPr>
          <p:cNvSpPr/>
          <p:nvPr/>
        </p:nvSpPr>
        <p:spPr>
          <a:xfrm>
            <a:off x="-270958" y="707205"/>
            <a:ext cx="12680576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+mn-lt"/>
              </a:rPr>
              <a:t>XÂY DỰNG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+mn-lt"/>
              </a:rPr>
              <a:t>MÔI TR</a:t>
            </a:r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+mn-lt"/>
              </a:rPr>
              <a:t>Ư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+mn-lt"/>
              </a:rPr>
              <a:t>ỜNG HỌC Đ</a:t>
            </a:r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+mn-lt"/>
              </a:rPr>
              <a:t>Ư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+mn-lt"/>
              </a:rPr>
              <a:t>ỜNG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+mn-lt"/>
              </a:rPr>
              <a:t>HẠNH PHÚC, AN TOÀN,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+mn-lt"/>
              </a:rPr>
              <a:t>THÂN THIỆN VÀ VĂN MINH.</a:t>
            </a:r>
          </a:p>
        </p:txBody>
      </p:sp>
      <p:pic>
        <p:nvPicPr>
          <p:cNvPr id="150532" name="Picture 5" descr="POINSET2">
            <a:extLst>
              <a:ext uri="{FF2B5EF4-FFF2-40B4-BE49-F238E27FC236}">
                <a16:creationId xmlns="" xmlns:a16="http://schemas.microsoft.com/office/drawing/2014/main" id="{6870BB7F-0A55-6C6E-7535-7BCCB2BBB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52400" y="-103187"/>
            <a:ext cx="11715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3" name="Picture 5" descr="POINSET2">
            <a:extLst>
              <a:ext uri="{FF2B5EF4-FFF2-40B4-BE49-F238E27FC236}">
                <a16:creationId xmlns="" xmlns:a16="http://schemas.microsoft.com/office/drawing/2014/main" id="{FD3504B6-303A-FC3F-1978-B5E56DE97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48976" y="-63500"/>
            <a:ext cx="1243012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 err="1" smtClean="0"/>
              <a:t>Chuẩn</a:t>
            </a:r>
            <a:r>
              <a:rPr lang="en-US" sz="4400" dirty="0" smtClean="0"/>
              <a:t> </a:t>
            </a:r>
            <a:r>
              <a:rPr lang="en-US" sz="4400" dirty="0" err="1" smtClean="0"/>
              <a:t>bị</a:t>
            </a:r>
            <a:r>
              <a:rPr lang="en-US" sz="4400" dirty="0" smtClean="0"/>
              <a:t> </a:t>
            </a:r>
            <a:r>
              <a:rPr lang="en-US" sz="4400" dirty="0" err="1" smtClean="0"/>
              <a:t>bài</a:t>
            </a:r>
            <a:r>
              <a:rPr lang="en-US" sz="4400" dirty="0" smtClean="0"/>
              <a:t> </a:t>
            </a:r>
            <a:r>
              <a:rPr lang="en-US" sz="4400" dirty="0" smtClean="0"/>
              <a:t>19</a:t>
            </a: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Theo </a:t>
            </a:r>
            <a:r>
              <a:rPr lang="en-US" sz="4400" dirty="0" err="1" smtClean="0"/>
              <a:t>hệ</a:t>
            </a:r>
            <a:r>
              <a:rPr lang="en-US" sz="4400" dirty="0" smtClean="0"/>
              <a:t> </a:t>
            </a:r>
            <a:r>
              <a:rPr lang="en-US" sz="4400" dirty="0" err="1" smtClean="0"/>
              <a:t>thống</a:t>
            </a:r>
            <a:r>
              <a:rPr lang="en-US" sz="4400" dirty="0" smtClean="0"/>
              <a:t> </a:t>
            </a:r>
            <a:r>
              <a:rPr lang="en-US" sz="4400" dirty="0" err="1" smtClean="0"/>
              <a:t>câu</a:t>
            </a:r>
            <a:r>
              <a:rPr lang="en-US" sz="4400" dirty="0" smtClean="0"/>
              <a:t> </a:t>
            </a:r>
            <a:r>
              <a:rPr lang="en-US" sz="4400" dirty="0" err="1" smtClean="0"/>
              <a:t>hỏi</a:t>
            </a:r>
            <a:r>
              <a:rPr lang="en-US" sz="4400" dirty="0" smtClean="0"/>
              <a:t> </a:t>
            </a:r>
            <a:r>
              <a:rPr lang="en-US" sz="4400" dirty="0" err="1" smtClean="0"/>
              <a:t>SGK</a:t>
            </a:r>
            <a:r>
              <a:rPr lang="en-US" sz="4400" dirty="0" smtClean="0"/>
              <a:t> + </a:t>
            </a:r>
            <a:r>
              <a:rPr lang="en-US" sz="4400" dirty="0" err="1" smtClean="0"/>
              <a:t>vận</a:t>
            </a:r>
            <a:r>
              <a:rPr lang="en-US" sz="4400" dirty="0" smtClean="0"/>
              <a:t> </a:t>
            </a:r>
            <a:r>
              <a:rPr lang="en-US" sz="4400" dirty="0" err="1" smtClean="0"/>
              <a:t>dụng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072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4000" y="4724890"/>
            <a:ext cx="2743200" cy="2197243"/>
          </a:xfrm>
          <a:custGeom>
            <a:avLst/>
            <a:gdLst/>
            <a:ahLst/>
            <a:cxnLst/>
            <a:rect l="l" t="t" r="r" b="b"/>
            <a:pathLst>
              <a:path w="6567347" h="5475525">
                <a:moveTo>
                  <a:pt x="0" y="0"/>
                </a:moveTo>
                <a:lnTo>
                  <a:pt x="6567347" y="0"/>
                </a:lnTo>
                <a:lnTo>
                  <a:pt x="6567347" y="5475525"/>
                </a:lnTo>
                <a:lnTo>
                  <a:pt x="0" y="5475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11241883" y="4624674"/>
            <a:ext cx="950117" cy="883092"/>
          </a:xfrm>
          <a:custGeom>
            <a:avLst/>
            <a:gdLst/>
            <a:ahLst/>
            <a:cxnLst/>
            <a:rect l="l" t="t" r="r" b="b"/>
            <a:pathLst>
              <a:path w="739289" h="746756">
                <a:moveTo>
                  <a:pt x="0" y="0"/>
                </a:moveTo>
                <a:lnTo>
                  <a:pt x="739288" y="0"/>
                </a:lnTo>
                <a:lnTo>
                  <a:pt x="739288" y="746757"/>
                </a:lnTo>
                <a:lnTo>
                  <a:pt x="0" y="7467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1"/>
          <p:cNvSpPr/>
          <p:nvPr/>
        </p:nvSpPr>
        <p:spPr>
          <a:xfrm>
            <a:off x="4673600" y="516131"/>
            <a:ext cx="711200" cy="626869"/>
          </a:xfrm>
          <a:custGeom>
            <a:avLst/>
            <a:gdLst/>
            <a:ahLst/>
            <a:cxnLst/>
            <a:rect l="l" t="t" r="r" b="b"/>
            <a:pathLst>
              <a:path w="785714" h="777856">
                <a:moveTo>
                  <a:pt x="0" y="0"/>
                </a:moveTo>
                <a:lnTo>
                  <a:pt x="785713" y="0"/>
                </a:lnTo>
                <a:lnTo>
                  <a:pt x="785713" y="777857"/>
                </a:lnTo>
                <a:lnTo>
                  <a:pt x="0" y="7778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1200"/>
          </a:p>
        </p:txBody>
      </p:sp>
      <p:pic>
        <p:nvPicPr>
          <p:cNvPr id="13" name="Hình ảnh 12">
            <a:extLst>
              <a:ext uri="{FF2B5EF4-FFF2-40B4-BE49-F238E27FC236}">
                <a16:creationId xmlns="" xmlns:a16="http://schemas.microsoft.com/office/drawing/2014/main" id="{4C62C161-FCED-2FCB-80D1-ACF59A7F85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22029" y="153158"/>
            <a:ext cx="3389513" cy="3275842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231399D4-6CC0-892B-2D0F-B256FD7245F4}"/>
              </a:ext>
            </a:extLst>
          </p:cNvPr>
          <p:cNvSpPr txBox="1"/>
          <p:nvPr/>
        </p:nvSpPr>
        <p:spPr>
          <a:xfrm>
            <a:off x="3911541" y="1227731"/>
            <a:ext cx="745704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41275">
                  <a:noFill/>
                </a:ln>
                <a:solidFill>
                  <a:srgbClr val="FF0000"/>
                </a:solidFill>
                <a:latin typeface="+mj-lt"/>
              </a:rPr>
              <a:t>Tiếp</a:t>
            </a:r>
            <a:r>
              <a:rPr lang="en-US" sz="5400" b="1" dirty="0" smtClean="0">
                <a:ln w="41275">
                  <a:noFill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5400" b="1" dirty="0" err="1">
                <a:ln w="41275">
                  <a:noFill/>
                </a:ln>
                <a:solidFill>
                  <a:srgbClr val="FF0000"/>
                </a:solidFill>
                <a:latin typeface="+mj-lt"/>
              </a:rPr>
              <a:t>sức</a:t>
            </a:r>
            <a:r>
              <a:rPr lang="en-US" sz="5400" b="1" dirty="0">
                <a:ln w="41275">
                  <a:noFill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5400" b="1" dirty="0" err="1">
                <a:ln w="41275">
                  <a:noFill/>
                </a:ln>
                <a:solidFill>
                  <a:srgbClr val="FF0000"/>
                </a:solidFill>
                <a:latin typeface="+mj-lt"/>
              </a:rPr>
              <a:t>đồng</a:t>
            </a:r>
            <a:r>
              <a:rPr lang="en-US" sz="5400" b="1" dirty="0">
                <a:ln w="41275">
                  <a:noFill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5400" b="1" dirty="0" err="1" smtClean="0">
                <a:ln w="41275">
                  <a:noFill/>
                </a:ln>
                <a:solidFill>
                  <a:srgbClr val="FF0000"/>
                </a:solidFill>
                <a:latin typeface="+mj-lt"/>
              </a:rPr>
              <a:t>đội</a:t>
            </a:r>
            <a:endParaRPr lang="en-US" sz="5400" b="1" dirty="0">
              <a:ln w="41275">
                <a:noFill/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5AF88929-9D40-CC23-B854-1DAA659ADD66}"/>
              </a:ext>
            </a:extLst>
          </p:cNvPr>
          <p:cNvSpPr txBox="1"/>
          <p:nvPr/>
        </p:nvSpPr>
        <p:spPr>
          <a:xfrm>
            <a:off x="2659330" y="2315992"/>
            <a:ext cx="6837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33A37"/>
                </a:solidFill>
                <a:latin typeface="+mj-lt"/>
                <a:ea typeface="Roboto Condensed" panose="02000000000000000000" pitchFamily="2" charset="0"/>
              </a:rPr>
              <a:t>HƯỚNG DẪN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- Chia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lớp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Nhiệm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vụ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nhuwngc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biểu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hiện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môi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trường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môi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trường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phát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triển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kinh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tế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vùng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Tây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Nguyên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2400" dirty="0">
              <a:solidFill>
                <a:srgbClr val="002060"/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1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biểu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xong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tiếp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nối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2,3,4,5, …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quay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vòng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thời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gian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là 1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phút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30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thời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gian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án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xác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</a:rPr>
              <a:t>.</a:t>
            </a:r>
          </a:p>
        </p:txBody>
      </p:sp>
      <p:sp>
        <p:nvSpPr>
          <p:cNvPr id="17" name="Freeform 8">
            <a:extLst>
              <a:ext uri="{FF2B5EF4-FFF2-40B4-BE49-F238E27FC236}">
                <a16:creationId xmlns="" xmlns:a16="http://schemas.microsoft.com/office/drawing/2014/main" id="{5D41D3FC-2945-9728-F1CE-668D9B95DBE0}"/>
              </a:ext>
            </a:extLst>
          </p:cNvPr>
          <p:cNvSpPr/>
          <p:nvPr/>
        </p:nvSpPr>
        <p:spPr>
          <a:xfrm>
            <a:off x="10031273" y="871427"/>
            <a:ext cx="631168" cy="543146"/>
          </a:xfrm>
          <a:custGeom>
            <a:avLst/>
            <a:gdLst/>
            <a:ahLst/>
            <a:cxnLst/>
            <a:rect l="l" t="t" r="r" b="b"/>
            <a:pathLst>
              <a:path w="739289" h="746756">
                <a:moveTo>
                  <a:pt x="0" y="0"/>
                </a:moveTo>
                <a:lnTo>
                  <a:pt x="739288" y="0"/>
                </a:lnTo>
                <a:lnTo>
                  <a:pt x="739288" y="746757"/>
                </a:lnTo>
                <a:lnTo>
                  <a:pt x="0" y="7467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58852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4" descr="Tổng hợp 50 mẫu phông nền powerpoint chuyên nghiệp | ADV Solutions">
            <a:extLst>
              <a:ext uri="{FF2B5EF4-FFF2-40B4-BE49-F238E27FC236}">
                <a16:creationId xmlns="" xmlns:a16="http://schemas.microsoft.com/office/drawing/2014/main" id="{C6F0E53F-8DA6-1F87-9C38-CCF19FE3F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7B063C9-F259-B26E-1275-B91E53D74002}"/>
              </a:ext>
            </a:extLst>
          </p:cNvPr>
          <p:cNvSpPr/>
          <p:nvPr/>
        </p:nvSpPr>
        <p:spPr>
          <a:xfrm>
            <a:off x="2060575" y="2135188"/>
            <a:ext cx="807085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ln w="0"/>
                <a:solidFill>
                  <a:srgbClr val="66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Chúc</a:t>
            </a:r>
            <a:r>
              <a:rPr lang="en-US" sz="6000" b="1" dirty="0">
                <a:ln w="0"/>
                <a:solidFill>
                  <a:srgbClr val="66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US" sz="6000" b="1" dirty="0" err="1">
                <a:ln w="0"/>
                <a:solidFill>
                  <a:srgbClr val="66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các</a:t>
            </a:r>
            <a:r>
              <a:rPr lang="en-US" sz="6000" b="1" dirty="0">
                <a:ln w="0"/>
                <a:solidFill>
                  <a:srgbClr val="66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US" sz="6000" b="1" dirty="0" err="1">
                <a:ln w="0"/>
                <a:solidFill>
                  <a:srgbClr val="66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em</a:t>
            </a:r>
            <a:endParaRPr lang="en-US" sz="6000" b="1" dirty="0">
              <a:ln w="0"/>
              <a:solidFill>
                <a:srgbClr val="6600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0"/>
                <a:solidFill>
                  <a:srgbClr val="66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US" sz="6000" b="1" dirty="0" err="1">
                <a:ln w="0"/>
                <a:solidFill>
                  <a:srgbClr val="66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chăm</a:t>
            </a:r>
            <a:r>
              <a:rPr lang="en-US" sz="6000" b="1" dirty="0">
                <a:ln w="0"/>
                <a:solidFill>
                  <a:srgbClr val="66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US" sz="6000" b="1" dirty="0" err="1">
                <a:ln w="0"/>
                <a:solidFill>
                  <a:srgbClr val="66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ngoan</a:t>
            </a:r>
            <a:r>
              <a:rPr lang="en-US" sz="6000" b="1" dirty="0">
                <a:ln w="0"/>
                <a:solidFill>
                  <a:srgbClr val="66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, </a:t>
            </a:r>
            <a:r>
              <a:rPr lang="en-US" sz="6000" b="1" dirty="0" err="1">
                <a:ln w="0"/>
                <a:solidFill>
                  <a:srgbClr val="66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học</a:t>
            </a:r>
            <a:r>
              <a:rPr lang="en-US" sz="6000" b="1" dirty="0">
                <a:ln w="0"/>
                <a:solidFill>
                  <a:srgbClr val="66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US" sz="6000" b="1" dirty="0" err="1">
                <a:ln w="0"/>
                <a:solidFill>
                  <a:srgbClr val="66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giỏi</a:t>
            </a:r>
            <a:r>
              <a:rPr lang="en-US" sz="6000" b="1" dirty="0">
                <a:ln w="0"/>
                <a:solidFill>
                  <a:srgbClr val="66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</p:cSld>
  <p:clrMapOvr>
    <a:masterClrMapping/>
  </p:clrMapOvr>
  <p:transition spd="slow" advClick="0" advTm="3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45E1159-2C3A-9B16-EF3E-8C4619E8202D}"/>
              </a:ext>
            </a:extLst>
          </p:cNvPr>
          <p:cNvSpPr/>
          <p:nvPr/>
        </p:nvSpPr>
        <p:spPr>
          <a:xfrm>
            <a:off x="334667" y="0"/>
            <a:ext cx="11522665" cy="1977464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en-US" sz="3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35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35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bcp.cdnchinhphu.vn/334894974524682240/2022/11/16/20180206094831-vh-16685713291511898231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898" y="1977464"/>
            <a:ext cx="10121902" cy="463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004D71-7895-E971-0AF2-8FBE6D6DF246}"/>
              </a:ext>
            </a:extLst>
          </p:cNvPr>
          <p:cNvSpPr/>
          <p:nvPr/>
        </p:nvSpPr>
        <p:spPr>
          <a:xfrm>
            <a:off x="497712" y="193972"/>
            <a:ext cx="11285316" cy="8237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1. TÌM KIẾM THÔNG TIN</a:t>
            </a:r>
          </a:p>
        </p:txBody>
      </p:sp>
      <p:pic>
        <p:nvPicPr>
          <p:cNvPr id="46082" name="Picture 4" descr="Tìm kiếm thông tin trên Internet và thủ thuật tìm kiếm bằng Google Search">
            <a:extLst>
              <a:ext uri="{FF2B5EF4-FFF2-40B4-BE49-F238E27FC236}">
                <a16:creationId xmlns="" xmlns:a16="http://schemas.microsoft.com/office/drawing/2014/main" id="{DA3CA630-53A6-079D-F44E-A35B25A64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8600"/>
            <a:ext cx="5561013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8" descr="Tìm kiếm thông tin trên Internet – TRẦN BÉ NGỌC">
            <a:extLst>
              <a:ext uri="{FF2B5EF4-FFF2-40B4-BE49-F238E27FC236}">
                <a16:creationId xmlns="" xmlns:a16="http://schemas.microsoft.com/office/drawing/2014/main" id="{0D245509-EFE2-E2F3-1A10-939DDF3D3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3429000"/>
            <a:ext cx="578167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1">
            <a:extLst>
              <a:ext uri="{FF2B5EF4-FFF2-40B4-BE49-F238E27FC236}">
                <a16:creationId xmlns="" xmlns:a16="http://schemas.microsoft.com/office/drawing/2014/main" id="{66C7B5B0-8758-19E7-C6B2-7571A7D25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" y="103089"/>
            <a:ext cx="11469688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432FF"/>
                </a:solidFill>
              </a:rPr>
              <a:t>- </a:t>
            </a:r>
            <a:r>
              <a:rPr lang="vi-VN" sz="3200" b="1" dirty="0">
                <a:solidFill>
                  <a:srgbClr val="0432FF"/>
                </a:solidFill>
              </a:rPr>
              <a:t>GV giao nhiệm vụ cho HS chuẩn bị ở nhà, từ buổi học trước.</a:t>
            </a:r>
            <a:endParaRPr lang="x-none" sz="3200" b="1" dirty="0">
              <a:solidFill>
                <a:srgbClr val="0432FF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432FF"/>
                </a:solidFill>
              </a:rPr>
              <a:t>- GV chia lớp thành </a:t>
            </a:r>
            <a:r>
              <a:rPr lang="en-US" sz="3200" b="1" dirty="0">
                <a:solidFill>
                  <a:srgbClr val="0432FF"/>
                </a:solidFill>
              </a:rPr>
              <a:t>8</a:t>
            </a:r>
            <a:r>
              <a:rPr lang="vi-VN" sz="3200" b="1" dirty="0" smtClean="0">
                <a:solidFill>
                  <a:srgbClr val="0432FF"/>
                </a:solidFill>
              </a:rPr>
              <a:t> </a:t>
            </a:r>
            <a:r>
              <a:rPr lang="vi-VN" sz="3200" b="1" dirty="0">
                <a:solidFill>
                  <a:srgbClr val="0432FF"/>
                </a:solidFill>
              </a:rPr>
              <a:t>nhóm. Mỗi nhóm </a:t>
            </a:r>
            <a:r>
              <a:rPr lang="en-US" sz="3200" b="1" dirty="0">
                <a:solidFill>
                  <a:srgbClr val="0432FF"/>
                </a:solidFill>
              </a:rPr>
              <a:t> </a:t>
            </a:r>
            <a:r>
              <a:rPr lang="en-US" sz="3200" b="1" dirty="0" err="1">
                <a:solidFill>
                  <a:srgbClr val="0432FF"/>
                </a:solidFill>
              </a:rPr>
              <a:t>học</a:t>
            </a:r>
            <a:r>
              <a:rPr lang="en-US" sz="3200" b="1" dirty="0">
                <a:solidFill>
                  <a:srgbClr val="0432FF"/>
                </a:solidFill>
              </a:rPr>
              <a:t> </a:t>
            </a:r>
            <a:r>
              <a:rPr lang="en-US" sz="3200" b="1" dirty="0" err="1">
                <a:solidFill>
                  <a:srgbClr val="0432FF"/>
                </a:solidFill>
              </a:rPr>
              <a:t>sinh</a:t>
            </a:r>
            <a:r>
              <a:rPr lang="en-US" sz="3200" b="1" dirty="0">
                <a:solidFill>
                  <a:srgbClr val="0432FF"/>
                </a:solidFill>
              </a:rPr>
              <a:t> </a:t>
            </a:r>
            <a:r>
              <a:rPr lang="en-US" sz="3200" b="1" dirty="0" err="1">
                <a:solidFill>
                  <a:srgbClr val="0432FF"/>
                </a:solidFill>
              </a:rPr>
              <a:t>chuẩn</a:t>
            </a:r>
            <a:r>
              <a:rPr lang="en-US" sz="3200" b="1" dirty="0">
                <a:solidFill>
                  <a:srgbClr val="0432FF"/>
                </a:solidFill>
              </a:rPr>
              <a:t> </a:t>
            </a:r>
            <a:r>
              <a:rPr lang="en-US" sz="3200" b="1" dirty="0" err="1">
                <a:solidFill>
                  <a:srgbClr val="0432FF"/>
                </a:solidFill>
              </a:rPr>
              <a:t>bị</a:t>
            </a:r>
            <a:r>
              <a:rPr lang="en-US" sz="3200" b="1" dirty="0">
                <a:solidFill>
                  <a:srgbClr val="0432FF"/>
                </a:solidFill>
              </a:rPr>
              <a:t> </a:t>
            </a:r>
            <a:r>
              <a:rPr lang="en-US" sz="3200" b="1" dirty="0" err="1">
                <a:solidFill>
                  <a:srgbClr val="0432FF"/>
                </a:solidFill>
              </a:rPr>
              <a:t>nội</a:t>
            </a:r>
            <a:r>
              <a:rPr lang="en-US" sz="3200" b="1" dirty="0">
                <a:solidFill>
                  <a:srgbClr val="0432FF"/>
                </a:solidFill>
              </a:rPr>
              <a:t> dung </a:t>
            </a:r>
            <a:r>
              <a:rPr lang="vi-VN" sz="3200" b="1" dirty="0">
                <a:solidFill>
                  <a:srgbClr val="0432FF"/>
                </a:solidFill>
              </a:rPr>
              <a:t>được ph</a:t>
            </a:r>
            <a:r>
              <a:rPr lang="en-US" sz="3200" b="1" dirty="0" err="1">
                <a:solidFill>
                  <a:srgbClr val="0432FF"/>
                </a:solidFill>
              </a:rPr>
              <a:t>ân</a:t>
            </a:r>
            <a:r>
              <a:rPr lang="en-US" sz="3200" b="1" dirty="0">
                <a:solidFill>
                  <a:srgbClr val="0432FF"/>
                </a:solidFill>
              </a:rPr>
              <a:t> </a:t>
            </a:r>
            <a:r>
              <a:rPr lang="en-US" sz="3200" b="1" dirty="0" err="1">
                <a:solidFill>
                  <a:srgbClr val="0432FF"/>
                </a:solidFill>
              </a:rPr>
              <a:t>công</a:t>
            </a:r>
            <a:r>
              <a:rPr lang="en-US" sz="3200" b="1" dirty="0">
                <a:solidFill>
                  <a:srgbClr val="0432FF"/>
                </a:solidFill>
              </a:rPr>
              <a:t> </a:t>
            </a:r>
            <a:r>
              <a:rPr lang="en-US" sz="3200" b="1" dirty="0" err="1">
                <a:solidFill>
                  <a:srgbClr val="0432FF"/>
                </a:solidFill>
              </a:rPr>
              <a:t>như</a:t>
            </a:r>
            <a:r>
              <a:rPr lang="en-US" sz="3200" b="1" dirty="0">
                <a:solidFill>
                  <a:srgbClr val="0432FF"/>
                </a:solidFill>
              </a:rPr>
              <a:t> </a:t>
            </a:r>
            <a:r>
              <a:rPr lang="en-US" sz="3200" b="1" dirty="0" err="1">
                <a:solidFill>
                  <a:srgbClr val="0432FF"/>
                </a:solidFill>
              </a:rPr>
              <a:t>sau</a:t>
            </a:r>
            <a:r>
              <a:rPr lang="en-US" sz="3200" b="1" dirty="0">
                <a:solidFill>
                  <a:srgbClr val="0432FF"/>
                </a:solidFill>
              </a:rPr>
              <a:t>:</a:t>
            </a:r>
            <a:endParaRPr lang="x-none" sz="3200" b="1" dirty="0">
              <a:solidFill>
                <a:srgbClr val="0432FF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432FF"/>
                </a:solidFill>
              </a:rPr>
              <a:t>+ </a:t>
            </a:r>
            <a:r>
              <a:rPr lang="en-US" sz="3200" b="1" dirty="0" err="1">
                <a:solidFill>
                  <a:srgbClr val="0432FF"/>
                </a:solidFill>
              </a:rPr>
              <a:t>Nhóm</a:t>
            </a:r>
            <a:r>
              <a:rPr lang="en-US" sz="3200" b="1" dirty="0">
                <a:solidFill>
                  <a:srgbClr val="0432FF"/>
                </a:solidFill>
              </a:rPr>
              <a:t> </a:t>
            </a:r>
            <a:r>
              <a:rPr lang="en-US" sz="3200" b="1" dirty="0" smtClean="0">
                <a:solidFill>
                  <a:srgbClr val="0432FF"/>
                </a:solidFill>
              </a:rPr>
              <a:t>1+2+3+4: </a:t>
            </a:r>
            <a:endParaRPr lang="x-none" sz="3200" b="1" dirty="0">
              <a:solidFill>
                <a:srgbClr val="0432FF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solidFill>
                  <a:srgbClr val="0432FF"/>
                </a:solidFill>
              </a:rPr>
              <a:t>Thực</a:t>
            </a:r>
            <a:r>
              <a:rPr lang="en-US" sz="3200" b="1" dirty="0" smtClean="0">
                <a:solidFill>
                  <a:srgbClr val="0432FF"/>
                </a:solidFill>
              </a:rPr>
              <a:t> </a:t>
            </a:r>
            <a:r>
              <a:rPr lang="en-US" sz="3200" b="1" dirty="0" err="1" smtClean="0">
                <a:solidFill>
                  <a:srgbClr val="0432FF"/>
                </a:solidFill>
              </a:rPr>
              <a:t>trạng</a:t>
            </a:r>
            <a:r>
              <a:rPr lang="en-US" sz="3200" b="1" dirty="0" smtClean="0">
                <a:solidFill>
                  <a:srgbClr val="0432FF"/>
                </a:solidFill>
              </a:rPr>
              <a:t> </a:t>
            </a:r>
            <a:r>
              <a:rPr lang="en-US" sz="3200" b="1" dirty="0" err="1" smtClean="0">
                <a:solidFill>
                  <a:srgbClr val="0432FF"/>
                </a:solidFill>
              </a:rPr>
              <a:t>vấn</a:t>
            </a:r>
            <a:r>
              <a:rPr lang="en-US" sz="3200" b="1" dirty="0" smtClean="0">
                <a:solidFill>
                  <a:srgbClr val="0432FF"/>
                </a:solidFill>
              </a:rPr>
              <a:t> </a:t>
            </a:r>
            <a:r>
              <a:rPr lang="en-US" sz="3200" b="1" dirty="0" err="1" smtClean="0">
                <a:solidFill>
                  <a:srgbClr val="0432FF"/>
                </a:solidFill>
              </a:rPr>
              <a:t>đề</a:t>
            </a:r>
            <a:r>
              <a:rPr lang="en-US" sz="3200" b="1" dirty="0" smtClean="0">
                <a:solidFill>
                  <a:srgbClr val="0432FF"/>
                </a:solidFill>
              </a:rPr>
              <a:t> </a:t>
            </a:r>
            <a:r>
              <a:rPr lang="en-US" sz="3200" b="1" dirty="0" err="1" smtClean="0">
                <a:solidFill>
                  <a:srgbClr val="0432FF"/>
                </a:solidFill>
              </a:rPr>
              <a:t>môi</a:t>
            </a:r>
            <a:r>
              <a:rPr lang="en-US" sz="3200" b="1" dirty="0" smtClean="0">
                <a:solidFill>
                  <a:srgbClr val="0432FF"/>
                </a:solidFill>
              </a:rPr>
              <a:t> </a:t>
            </a:r>
            <a:r>
              <a:rPr lang="en-US" sz="3200" b="1" dirty="0" err="1" smtClean="0">
                <a:solidFill>
                  <a:srgbClr val="0432FF"/>
                </a:solidFill>
              </a:rPr>
              <a:t>trường</a:t>
            </a:r>
            <a:r>
              <a:rPr lang="en-US" sz="3200" b="1" dirty="0" smtClean="0">
                <a:solidFill>
                  <a:srgbClr val="0432FF"/>
                </a:solidFill>
              </a:rPr>
              <a:t> ở </a:t>
            </a:r>
            <a:r>
              <a:rPr lang="en-US" sz="3200" b="1" dirty="0" err="1" smtClean="0">
                <a:solidFill>
                  <a:srgbClr val="0432FF"/>
                </a:solidFill>
              </a:rPr>
              <a:t>Tây</a:t>
            </a:r>
            <a:r>
              <a:rPr lang="en-US" sz="3200" b="1" dirty="0" smtClean="0">
                <a:solidFill>
                  <a:srgbClr val="0432FF"/>
                </a:solidFill>
              </a:rPr>
              <a:t> </a:t>
            </a:r>
            <a:r>
              <a:rPr lang="en-US" sz="3200" b="1" dirty="0" err="1" smtClean="0">
                <a:solidFill>
                  <a:srgbClr val="0432FF"/>
                </a:solidFill>
              </a:rPr>
              <a:t>Nguyên</a:t>
            </a:r>
            <a:endParaRPr lang="x-none" sz="3200" b="1" dirty="0">
              <a:solidFill>
                <a:srgbClr val="0432FF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432FF"/>
                </a:solidFill>
              </a:rPr>
              <a:t>+ </a:t>
            </a:r>
            <a:r>
              <a:rPr lang="en-US" sz="3200" b="1" dirty="0" err="1">
                <a:solidFill>
                  <a:srgbClr val="0432FF"/>
                </a:solidFill>
              </a:rPr>
              <a:t>Nhóm</a:t>
            </a:r>
            <a:r>
              <a:rPr lang="en-US" sz="3200" b="1" dirty="0">
                <a:solidFill>
                  <a:srgbClr val="0432FF"/>
                </a:solidFill>
              </a:rPr>
              <a:t> </a:t>
            </a:r>
            <a:r>
              <a:rPr lang="en-US" sz="3200" b="1" dirty="0" smtClean="0">
                <a:solidFill>
                  <a:srgbClr val="0432FF"/>
                </a:solidFill>
              </a:rPr>
              <a:t>5+6+7+8: 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solidFill>
                  <a:srgbClr val="0432FF"/>
                </a:solidFill>
              </a:rPr>
              <a:t>Giải</a:t>
            </a:r>
            <a:r>
              <a:rPr lang="en-US" sz="3200" b="1" dirty="0" smtClean="0">
                <a:solidFill>
                  <a:srgbClr val="0432FF"/>
                </a:solidFill>
              </a:rPr>
              <a:t> </a:t>
            </a:r>
            <a:r>
              <a:rPr lang="en-US" sz="3200" b="1" dirty="0" err="1" smtClean="0">
                <a:solidFill>
                  <a:srgbClr val="0432FF"/>
                </a:solidFill>
              </a:rPr>
              <a:t>pháp</a:t>
            </a:r>
            <a:r>
              <a:rPr lang="en-US" sz="3200" b="1" dirty="0" smtClean="0">
                <a:solidFill>
                  <a:srgbClr val="0432FF"/>
                </a:solidFill>
              </a:rPr>
              <a:t> </a:t>
            </a:r>
            <a:r>
              <a:rPr lang="en-US" sz="3200" b="1" dirty="0" err="1" smtClean="0">
                <a:solidFill>
                  <a:srgbClr val="0432FF"/>
                </a:solidFill>
              </a:rPr>
              <a:t>giải</a:t>
            </a:r>
            <a:r>
              <a:rPr lang="en-US" sz="3200" b="1" dirty="0" smtClean="0">
                <a:solidFill>
                  <a:srgbClr val="0432FF"/>
                </a:solidFill>
              </a:rPr>
              <a:t> </a:t>
            </a:r>
            <a:r>
              <a:rPr lang="en-US" sz="3200" b="1" dirty="0" err="1" smtClean="0">
                <a:solidFill>
                  <a:srgbClr val="0432FF"/>
                </a:solidFill>
              </a:rPr>
              <a:t>quyết</a:t>
            </a:r>
            <a:r>
              <a:rPr lang="en-US" sz="3200" b="1" dirty="0" smtClean="0">
                <a:solidFill>
                  <a:srgbClr val="0432FF"/>
                </a:solidFill>
              </a:rPr>
              <a:t> </a:t>
            </a:r>
            <a:r>
              <a:rPr lang="en-US" sz="3200" b="1" dirty="0" err="1" smtClean="0">
                <a:solidFill>
                  <a:srgbClr val="0432FF"/>
                </a:solidFill>
              </a:rPr>
              <a:t>vấn</a:t>
            </a:r>
            <a:r>
              <a:rPr lang="en-US" sz="3200" b="1" dirty="0" smtClean="0">
                <a:solidFill>
                  <a:srgbClr val="0432FF"/>
                </a:solidFill>
              </a:rPr>
              <a:t> </a:t>
            </a:r>
            <a:r>
              <a:rPr lang="en-US" sz="3200" b="1" dirty="0" err="1" smtClean="0">
                <a:solidFill>
                  <a:srgbClr val="0432FF"/>
                </a:solidFill>
              </a:rPr>
              <a:t>đề</a:t>
            </a:r>
            <a:r>
              <a:rPr lang="en-US" sz="3200" b="1" dirty="0" smtClean="0">
                <a:solidFill>
                  <a:srgbClr val="0432FF"/>
                </a:solidFill>
              </a:rPr>
              <a:t> </a:t>
            </a:r>
            <a:r>
              <a:rPr lang="en-US" sz="3200" b="1" dirty="0" err="1" smtClean="0">
                <a:solidFill>
                  <a:srgbClr val="0432FF"/>
                </a:solidFill>
              </a:rPr>
              <a:t>môi</a:t>
            </a:r>
            <a:r>
              <a:rPr lang="en-US" sz="3200" b="1" dirty="0" smtClean="0">
                <a:solidFill>
                  <a:srgbClr val="0432FF"/>
                </a:solidFill>
              </a:rPr>
              <a:t> </a:t>
            </a:r>
            <a:r>
              <a:rPr lang="en-US" sz="3200" b="1" dirty="0" err="1" smtClean="0">
                <a:solidFill>
                  <a:srgbClr val="0432FF"/>
                </a:solidFill>
              </a:rPr>
              <a:t>trường</a:t>
            </a:r>
            <a:r>
              <a:rPr lang="en-US" sz="3200" b="1" dirty="0" smtClean="0">
                <a:solidFill>
                  <a:srgbClr val="0432FF"/>
                </a:solidFill>
              </a:rPr>
              <a:t> ở </a:t>
            </a:r>
            <a:r>
              <a:rPr lang="en-US" sz="3200" b="1" dirty="0" err="1" smtClean="0">
                <a:solidFill>
                  <a:srgbClr val="0432FF"/>
                </a:solidFill>
              </a:rPr>
              <a:t>Tây</a:t>
            </a:r>
            <a:r>
              <a:rPr lang="en-US" sz="3200" b="1" dirty="0" smtClean="0">
                <a:solidFill>
                  <a:srgbClr val="0432FF"/>
                </a:solidFill>
              </a:rPr>
              <a:t> </a:t>
            </a:r>
            <a:r>
              <a:rPr lang="en-US" sz="3200" b="1" dirty="0" err="1" smtClean="0">
                <a:solidFill>
                  <a:srgbClr val="0432FF"/>
                </a:solidFill>
              </a:rPr>
              <a:t>Nguyên</a:t>
            </a:r>
            <a:endParaRPr lang="x-none" sz="3200" b="1" dirty="0">
              <a:solidFill>
                <a:srgbClr val="0432FF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x-none" sz="3200" b="1" dirty="0">
                <a:solidFill>
                  <a:srgbClr val="0432FF"/>
                </a:solidFill>
              </a:rPr>
              <a:t>- </a:t>
            </a:r>
            <a:r>
              <a:rPr lang="vi-VN" sz="3200" b="1" dirty="0">
                <a:solidFill>
                  <a:srgbClr val="0432FF"/>
                </a:solidFill>
              </a:rPr>
              <a:t>GV hướng dẫn HS cách khai thác, chọn lọc và xử lí thông tin.</a:t>
            </a:r>
            <a:endParaRPr lang="x-none" sz="3200" b="1" dirty="0">
              <a:solidFill>
                <a:srgbClr val="0432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1">
            <a:extLst>
              <a:ext uri="{FF2B5EF4-FFF2-40B4-BE49-F238E27FC236}">
                <a16:creationId xmlns="" xmlns:a16="http://schemas.microsoft.com/office/drawing/2014/main" id="{D1984156-09D3-EB83-CB77-194D73C11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277" y="666616"/>
            <a:ext cx="1003744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vi-VN" sz="3600" b="1" dirty="0"/>
              <a:t>-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kiếm</a:t>
            </a:r>
            <a:r>
              <a:rPr lang="en-US" sz="3600" b="1" dirty="0"/>
              <a:t> </a:t>
            </a:r>
            <a:r>
              <a:rPr lang="en-US" sz="3600" b="1" dirty="0" err="1"/>
              <a:t>thông</a:t>
            </a:r>
            <a:r>
              <a:rPr lang="en-US" sz="3600" b="1" dirty="0"/>
              <a:t> tin: </a:t>
            </a:r>
            <a:r>
              <a:rPr lang="en-US" sz="3600" b="1" dirty="0" err="1"/>
              <a:t>Thực</a:t>
            </a:r>
            <a:r>
              <a:rPr lang="en-US" sz="3600" b="1" dirty="0"/>
              <a:t> </a:t>
            </a:r>
            <a:r>
              <a:rPr lang="en-US" sz="3600" b="1" dirty="0" err="1"/>
              <a:t>hiện</a:t>
            </a:r>
            <a:r>
              <a:rPr lang="en-US" sz="3600" b="1" dirty="0"/>
              <a:t>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kiếm</a:t>
            </a:r>
            <a:r>
              <a:rPr lang="en-US" sz="3600" b="1" dirty="0"/>
              <a:t> </a:t>
            </a:r>
            <a:r>
              <a:rPr lang="en-US" sz="3600" b="1" dirty="0" err="1"/>
              <a:t>thông</a:t>
            </a:r>
            <a:r>
              <a:rPr lang="en-US" sz="3600" b="1" dirty="0"/>
              <a:t> tin </a:t>
            </a:r>
            <a:r>
              <a:rPr lang="en-US" sz="3600" b="1" dirty="0" err="1"/>
              <a:t>về</a:t>
            </a:r>
            <a:r>
              <a:rPr lang="en-US" sz="3600" b="1" dirty="0"/>
              <a:t> </a:t>
            </a:r>
            <a:r>
              <a:rPr lang="en-US" sz="3600" b="1" dirty="0" err="1" smtClean="0"/>
              <a:t>thực</a:t>
            </a:r>
            <a:r>
              <a:rPr lang="en-US" sz="3600" b="1" dirty="0" smtClean="0"/>
              <a:t> </a:t>
            </a:r>
            <a:r>
              <a:rPr lang="en-US" sz="3600" b="1" dirty="0" err="1"/>
              <a:t>trạng</a:t>
            </a:r>
            <a:r>
              <a:rPr lang="en-US" sz="3600" b="1" dirty="0"/>
              <a:t> </a:t>
            </a:r>
            <a:r>
              <a:rPr lang="en-US" sz="3600" b="1" dirty="0" err="1"/>
              <a:t>vấn</a:t>
            </a:r>
            <a:r>
              <a:rPr lang="en-US" sz="3600" b="1" dirty="0"/>
              <a:t> </a:t>
            </a:r>
            <a:r>
              <a:rPr lang="en-US" sz="3600" b="1" dirty="0" err="1"/>
              <a:t>đề</a:t>
            </a:r>
            <a:r>
              <a:rPr lang="en-US" sz="3600" b="1" dirty="0"/>
              <a:t> </a:t>
            </a:r>
            <a:r>
              <a:rPr lang="en-US" sz="3600" b="1" dirty="0" err="1"/>
              <a:t>môi</a:t>
            </a:r>
            <a:r>
              <a:rPr lang="en-US" sz="3600" b="1" dirty="0"/>
              <a:t> </a:t>
            </a:r>
            <a:r>
              <a:rPr lang="en-US" sz="3600" b="1" dirty="0" err="1" smtClean="0"/>
              <a:t>trường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giải</a:t>
            </a:r>
            <a:r>
              <a:rPr lang="en-US" sz="3600" b="1" dirty="0" smtClean="0"/>
              <a:t> </a:t>
            </a:r>
            <a:r>
              <a:rPr lang="en-US" sz="3600" b="1" dirty="0" err="1"/>
              <a:t>pháp</a:t>
            </a:r>
            <a:r>
              <a:rPr lang="en-US" sz="3600" b="1" dirty="0"/>
              <a:t> </a:t>
            </a:r>
            <a:r>
              <a:rPr lang="en-US" sz="3600" b="1" dirty="0" err="1"/>
              <a:t>giải</a:t>
            </a:r>
            <a:r>
              <a:rPr lang="en-US" sz="3600" b="1" dirty="0"/>
              <a:t> </a:t>
            </a:r>
            <a:r>
              <a:rPr lang="en-US" sz="3600" b="1" dirty="0" err="1"/>
              <a:t>quyết</a:t>
            </a:r>
            <a:r>
              <a:rPr lang="en-US" sz="3600" b="1" dirty="0"/>
              <a:t> </a:t>
            </a:r>
            <a:r>
              <a:rPr lang="en-US" sz="3600" b="1" dirty="0" err="1"/>
              <a:t>vấn</a:t>
            </a:r>
            <a:r>
              <a:rPr lang="en-US" sz="3600" b="1" dirty="0"/>
              <a:t> </a:t>
            </a:r>
            <a:r>
              <a:rPr lang="en-US" sz="3600" b="1" dirty="0" err="1"/>
              <a:t>đề</a:t>
            </a:r>
            <a:r>
              <a:rPr lang="en-US" sz="3600" b="1" dirty="0"/>
              <a:t> </a:t>
            </a:r>
            <a:r>
              <a:rPr lang="en-US" sz="3600" b="1" dirty="0" err="1"/>
              <a:t>môi</a:t>
            </a:r>
            <a:r>
              <a:rPr lang="en-US" sz="3600" b="1" dirty="0"/>
              <a:t> </a:t>
            </a:r>
            <a:r>
              <a:rPr lang="en-US" sz="3600" b="1" dirty="0" err="1"/>
              <a:t>trường</a:t>
            </a:r>
            <a:r>
              <a:rPr lang="en-US" sz="3600" b="1" dirty="0"/>
              <a:t> ở </a:t>
            </a:r>
            <a:r>
              <a:rPr lang="en-US" sz="3600" b="1" dirty="0" err="1"/>
              <a:t>Tây</a:t>
            </a:r>
            <a:r>
              <a:rPr lang="en-US" sz="3600" b="1" dirty="0"/>
              <a:t> </a:t>
            </a:r>
            <a:r>
              <a:rPr lang="en-US" sz="3600" b="1" dirty="0" err="1"/>
              <a:t>Nguyên</a:t>
            </a:r>
            <a:endParaRPr lang="x-none" sz="3600" b="1"/>
          </a:p>
          <a:p>
            <a:pPr algn="just"/>
            <a:r>
              <a:rPr lang="en-US" sz="3600" b="1" dirty="0" smtClean="0"/>
              <a:t>+ </a:t>
            </a:r>
            <a:r>
              <a:rPr lang="en-US" sz="3600" b="1" dirty="0"/>
              <a:t>Qua </a:t>
            </a:r>
            <a:r>
              <a:rPr lang="en-US" sz="3600" b="1" dirty="0" err="1"/>
              <a:t>bài</a:t>
            </a:r>
            <a:r>
              <a:rPr lang="en-US" sz="3600" b="1" dirty="0"/>
              <a:t> </a:t>
            </a:r>
            <a:r>
              <a:rPr lang="en-US" sz="3600" b="1" dirty="0" smtClean="0"/>
              <a:t>17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sách</a:t>
            </a:r>
            <a:r>
              <a:rPr lang="en-US" sz="3600" b="1" dirty="0"/>
              <a:t> </a:t>
            </a:r>
            <a:r>
              <a:rPr lang="en-US" sz="3600" b="1" dirty="0" err="1"/>
              <a:t>giáo</a:t>
            </a:r>
            <a:r>
              <a:rPr lang="en-US" sz="3600" b="1" dirty="0"/>
              <a:t> khoa </a:t>
            </a:r>
            <a:r>
              <a:rPr lang="en-US" sz="3600" b="1" dirty="0" err="1"/>
              <a:t>Lịch</a:t>
            </a:r>
            <a:r>
              <a:rPr lang="en-US" sz="3600" b="1" dirty="0"/>
              <a:t> </a:t>
            </a:r>
            <a:r>
              <a:rPr lang="en-US" sz="3600" b="1" dirty="0" err="1"/>
              <a:t>sử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Địa</a:t>
            </a:r>
            <a:r>
              <a:rPr lang="en-US" sz="3600" b="1" dirty="0"/>
              <a:t> </a:t>
            </a:r>
            <a:r>
              <a:rPr lang="en-US" sz="3600" b="1" dirty="0" err="1"/>
              <a:t>lí</a:t>
            </a:r>
            <a:r>
              <a:rPr lang="en-US" sz="3600" b="1" dirty="0"/>
              <a:t> 9 (</a:t>
            </a:r>
            <a:r>
              <a:rPr lang="en-US" sz="3600" b="1" dirty="0" err="1"/>
              <a:t>phần</a:t>
            </a:r>
            <a:r>
              <a:rPr lang="en-US" sz="3600" b="1" dirty="0"/>
              <a:t> </a:t>
            </a:r>
            <a:r>
              <a:rPr lang="en-US" sz="3600" b="1" dirty="0" err="1"/>
              <a:t>địa</a:t>
            </a:r>
            <a:r>
              <a:rPr lang="en-US" sz="3600" b="1" dirty="0"/>
              <a:t> </a:t>
            </a:r>
            <a:r>
              <a:rPr lang="en-US" sz="3600" b="1" dirty="0" err="1"/>
              <a:t>lí</a:t>
            </a:r>
            <a:r>
              <a:rPr lang="en-US" sz="3600" b="1" dirty="0"/>
              <a:t>) </a:t>
            </a:r>
            <a:r>
              <a:rPr lang="en-US" sz="3600" b="1" dirty="0" err="1"/>
              <a:t>bộ</a:t>
            </a:r>
            <a:r>
              <a:rPr lang="en-US" sz="3600" b="1" dirty="0"/>
              <a:t> </a:t>
            </a:r>
            <a:r>
              <a:rPr lang="en-US" sz="3600" b="1" dirty="0" err="1"/>
              <a:t>sách</a:t>
            </a:r>
            <a:r>
              <a:rPr lang="en-US" sz="3600" b="1" dirty="0"/>
              <a:t> </a:t>
            </a:r>
            <a:r>
              <a:rPr lang="en-US" sz="3600" b="1" dirty="0" err="1"/>
              <a:t>chân</a:t>
            </a:r>
            <a:r>
              <a:rPr lang="en-US" sz="3600" b="1" dirty="0"/>
              <a:t> </a:t>
            </a:r>
            <a:r>
              <a:rPr lang="en-US" sz="3600" b="1" dirty="0" err="1"/>
              <a:t>trời</a:t>
            </a:r>
            <a:r>
              <a:rPr lang="en-US" sz="3600" b="1" dirty="0"/>
              <a:t> </a:t>
            </a:r>
            <a:r>
              <a:rPr lang="en-US" sz="3600" b="1" dirty="0" err="1"/>
              <a:t>sáng</a:t>
            </a:r>
            <a:r>
              <a:rPr lang="en-US" sz="3600" b="1" dirty="0"/>
              <a:t> </a:t>
            </a:r>
            <a:r>
              <a:rPr lang="en-US" sz="3600" b="1" dirty="0" err="1"/>
              <a:t>tạo</a:t>
            </a:r>
            <a:r>
              <a:rPr lang="en-US" sz="3600" b="1" dirty="0"/>
              <a:t>.</a:t>
            </a:r>
            <a:endParaRPr lang="x-none" sz="3600" b="1" dirty="0"/>
          </a:p>
          <a:p>
            <a:pPr algn="just"/>
            <a:r>
              <a:rPr lang="en-US" sz="3600" b="1" dirty="0"/>
              <a:t>+ Internet </a:t>
            </a:r>
            <a:endParaRPr lang="x-none" sz="3600" b="1" dirty="0"/>
          </a:p>
          <a:p>
            <a:pPr algn="just"/>
            <a:r>
              <a:rPr lang="vi-VN" sz="3600" b="1" dirty="0"/>
              <a:t>+ Sách, báo</a:t>
            </a:r>
            <a:r>
              <a:rPr lang="en-US" sz="3600" b="1" dirty="0"/>
              <a:t>, </a:t>
            </a:r>
            <a:r>
              <a:rPr lang="en-US" sz="3600" b="1" dirty="0" err="1"/>
              <a:t>tạp</a:t>
            </a:r>
            <a:r>
              <a:rPr lang="en-US" sz="3600" b="1" dirty="0"/>
              <a:t> </a:t>
            </a:r>
            <a:r>
              <a:rPr lang="en-US" sz="3600" b="1" dirty="0" err="1"/>
              <a:t>chí</a:t>
            </a:r>
            <a:r>
              <a:rPr lang="en-US" sz="3600" b="1" dirty="0"/>
              <a:t>,…</a:t>
            </a:r>
            <a:endParaRPr lang="x-none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1">
            <a:extLst>
              <a:ext uri="{FF2B5EF4-FFF2-40B4-BE49-F238E27FC236}">
                <a16:creationId xmlns="" xmlns:a16="http://schemas.microsoft.com/office/drawing/2014/main" id="{D1984156-09D3-EB83-CB77-194D73C11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9" y="1012236"/>
            <a:ext cx="11121389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x-none" sz="3600" b="1" dirty="0"/>
              <a:t>- </a:t>
            </a:r>
            <a:r>
              <a:rPr lang="en-US" sz="3600" b="1" dirty="0"/>
              <a:t>X</a:t>
            </a:r>
            <a:r>
              <a:rPr lang="vi-VN" sz="3600" b="1" dirty="0"/>
              <a:t>ử lí thông tin.</a:t>
            </a:r>
            <a:endParaRPr lang="x-none" sz="3600" b="1" dirty="0"/>
          </a:p>
          <a:p>
            <a:pPr algn="just">
              <a:lnSpc>
                <a:spcPct val="150000"/>
              </a:lnSpc>
            </a:pPr>
            <a:r>
              <a:rPr lang="vi-VN" sz="3600" b="1" dirty="0"/>
              <a:t>+ Chọn lọc </a:t>
            </a:r>
            <a:r>
              <a:rPr lang="en-US" sz="3600" b="1" dirty="0" err="1"/>
              <a:t>tư</a:t>
            </a:r>
            <a:r>
              <a:rPr lang="en-US" sz="3600" b="1" dirty="0"/>
              <a:t> </a:t>
            </a:r>
            <a:r>
              <a:rPr lang="en-US" sz="3600" b="1" dirty="0" err="1"/>
              <a:t>liệu</a:t>
            </a:r>
            <a:r>
              <a:rPr lang="en-US" sz="3600" b="1" dirty="0"/>
              <a:t> </a:t>
            </a:r>
            <a:r>
              <a:rPr lang="en-US" sz="3600" b="1" dirty="0" err="1"/>
              <a:t>từ</a:t>
            </a:r>
            <a:r>
              <a:rPr lang="en-US" sz="3600" b="1" dirty="0"/>
              <a:t> </a:t>
            </a:r>
            <a:r>
              <a:rPr lang="en-US" sz="3600" b="1" dirty="0" err="1"/>
              <a:t>những</a:t>
            </a:r>
            <a:r>
              <a:rPr lang="en-US" sz="3600" b="1" dirty="0"/>
              <a:t> </a:t>
            </a:r>
            <a:r>
              <a:rPr lang="en-US" sz="3600" b="1" dirty="0" err="1"/>
              <a:t>thông</a:t>
            </a:r>
            <a:r>
              <a:rPr lang="en-US" sz="3600" b="1" dirty="0"/>
              <a:t> tin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kiếm</a:t>
            </a:r>
            <a:r>
              <a:rPr lang="en-US" sz="3600" b="1" dirty="0"/>
              <a:t> </a:t>
            </a:r>
            <a:r>
              <a:rPr lang="en-US" sz="3600" b="1" dirty="0" err="1"/>
              <a:t>được</a:t>
            </a:r>
            <a:endParaRPr lang="x-none" sz="3600" b="1" dirty="0"/>
          </a:p>
          <a:p>
            <a:pPr algn="just">
              <a:lnSpc>
                <a:spcPct val="150000"/>
              </a:lnSpc>
            </a:pPr>
            <a:r>
              <a:rPr lang="vi-VN" sz="3600" b="1" dirty="0"/>
              <a:t>+ Sắp xếp</a:t>
            </a:r>
            <a:r>
              <a:rPr lang="en-US" sz="3600" b="1" dirty="0"/>
              <a:t>, </a:t>
            </a:r>
            <a:r>
              <a:rPr lang="en-US" sz="3600" b="1" dirty="0" err="1"/>
              <a:t>xử</a:t>
            </a:r>
            <a:r>
              <a:rPr lang="en-US" sz="3600" b="1" dirty="0"/>
              <a:t> </a:t>
            </a:r>
            <a:r>
              <a:rPr lang="en-US" sz="3600" b="1" dirty="0" err="1"/>
              <a:t>lí</a:t>
            </a:r>
            <a:r>
              <a:rPr lang="vi-VN" sz="3600" b="1" dirty="0"/>
              <a:t> các thông tin</a:t>
            </a:r>
            <a:r>
              <a:rPr lang="en-US" sz="3600" b="1" dirty="0"/>
              <a:t> </a:t>
            </a:r>
            <a:r>
              <a:rPr lang="en-US" sz="3600" b="1" dirty="0" err="1"/>
              <a:t>vừa</a:t>
            </a:r>
            <a:r>
              <a:rPr lang="en-US" sz="3600" b="1" dirty="0"/>
              <a:t>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kiếm</a:t>
            </a:r>
            <a:r>
              <a:rPr lang="en-US" sz="3600" b="1" dirty="0"/>
              <a:t> </a:t>
            </a:r>
            <a:r>
              <a:rPr lang="en-US" sz="3600" b="1" dirty="0" err="1"/>
              <a:t>được</a:t>
            </a:r>
            <a:r>
              <a:rPr lang="en-US" sz="3600" b="1" dirty="0"/>
              <a:t> </a:t>
            </a:r>
            <a:r>
              <a:rPr lang="en-US" sz="3600" b="1" dirty="0" err="1"/>
              <a:t>cho</a:t>
            </a:r>
            <a:r>
              <a:rPr lang="en-US" sz="3600" b="1" dirty="0"/>
              <a:t> </a:t>
            </a:r>
            <a:r>
              <a:rPr lang="en-US" sz="3600" b="1" dirty="0" err="1"/>
              <a:t>phù</a:t>
            </a:r>
            <a:r>
              <a:rPr lang="en-US" sz="3600" b="1" dirty="0"/>
              <a:t> </a:t>
            </a:r>
            <a:r>
              <a:rPr lang="en-US" sz="3600" b="1" dirty="0" err="1"/>
              <a:t>hợp</a:t>
            </a:r>
            <a:r>
              <a:rPr lang="en-US" sz="3600" b="1" dirty="0"/>
              <a:t> </a:t>
            </a:r>
            <a:r>
              <a:rPr lang="en-US" sz="3600" b="1" dirty="0" err="1"/>
              <a:t>với</a:t>
            </a:r>
            <a:r>
              <a:rPr lang="en-US" sz="3600" b="1" dirty="0"/>
              <a:t> </a:t>
            </a:r>
            <a:r>
              <a:rPr lang="en-US" sz="3600" b="1" dirty="0" err="1"/>
              <a:t>vấn</a:t>
            </a:r>
            <a:r>
              <a:rPr lang="en-US" sz="3600" b="1" dirty="0"/>
              <a:t> </a:t>
            </a:r>
            <a:r>
              <a:rPr lang="en-US" sz="3600" b="1" dirty="0" err="1"/>
              <a:t>đề</a:t>
            </a:r>
            <a:r>
              <a:rPr lang="en-US" sz="3600" b="1" dirty="0"/>
              <a:t> </a:t>
            </a:r>
            <a:r>
              <a:rPr lang="en-US" sz="3600" b="1" dirty="0" err="1"/>
              <a:t>môi</a:t>
            </a:r>
            <a:r>
              <a:rPr lang="en-US" sz="3600" b="1" dirty="0"/>
              <a:t> </a:t>
            </a:r>
            <a:r>
              <a:rPr lang="en-US" sz="3600" b="1" dirty="0" err="1"/>
              <a:t>trường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 smtClean="0"/>
              <a:t>giải</a:t>
            </a:r>
            <a:r>
              <a:rPr lang="en-US" sz="3600" b="1" dirty="0" smtClean="0"/>
              <a:t> </a:t>
            </a:r>
            <a:r>
              <a:rPr lang="en-US" sz="3600" b="1" dirty="0" err="1"/>
              <a:t>pháp</a:t>
            </a:r>
            <a:r>
              <a:rPr lang="en-US" sz="3600" b="1" dirty="0"/>
              <a:t> </a:t>
            </a:r>
            <a:r>
              <a:rPr lang="en-US" sz="3600" b="1" dirty="0" err="1"/>
              <a:t>giải</a:t>
            </a:r>
            <a:r>
              <a:rPr lang="en-US" sz="3600" b="1" dirty="0"/>
              <a:t> </a:t>
            </a:r>
            <a:r>
              <a:rPr lang="en-US" sz="3600" b="1" dirty="0" err="1"/>
              <a:t>quyết</a:t>
            </a:r>
            <a:r>
              <a:rPr lang="en-US" sz="3600" b="1" dirty="0"/>
              <a:t> </a:t>
            </a:r>
            <a:r>
              <a:rPr lang="en-US" sz="3600" b="1" dirty="0" err="1"/>
              <a:t>vấn</a:t>
            </a:r>
            <a:r>
              <a:rPr lang="en-US" sz="3600" b="1" dirty="0"/>
              <a:t> </a:t>
            </a:r>
            <a:r>
              <a:rPr lang="en-US" sz="3600" b="1" dirty="0" err="1"/>
              <a:t>đề</a:t>
            </a:r>
            <a:r>
              <a:rPr lang="en-US" sz="3600" b="1" dirty="0"/>
              <a:t> </a:t>
            </a:r>
            <a:r>
              <a:rPr lang="en-US" sz="3600" b="1" dirty="0" err="1"/>
              <a:t>môi</a:t>
            </a:r>
            <a:r>
              <a:rPr lang="en-US" sz="3600" b="1" dirty="0"/>
              <a:t> </a:t>
            </a:r>
            <a:r>
              <a:rPr lang="en-US" sz="3600" b="1" dirty="0" err="1"/>
              <a:t>trường</a:t>
            </a:r>
            <a:r>
              <a:rPr lang="en-US" sz="3600" b="1" dirty="0"/>
              <a:t> ở </a:t>
            </a:r>
            <a:r>
              <a:rPr lang="en-US" sz="3600" b="1" dirty="0" err="1"/>
              <a:t>Tây</a:t>
            </a:r>
            <a:r>
              <a:rPr lang="en-US" sz="3600" b="1" dirty="0"/>
              <a:t> </a:t>
            </a:r>
            <a:r>
              <a:rPr lang="en-US" sz="3600" b="1" dirty="0" err="1"/>
              <a:t>Nguyên</a:t>
            </a:r>
            <a:endParaRPr lang="x-none" sz="3600" b="1"/>
          </a:p>
          <a:p>
            <a:pPr algn="just">
              <a:lnSpc>
                <a:spcPct val="150000"/>
              </a:lnSpc>
            </a:pPr>
            <a:endParaRPr lang="x-none" altLang="x-none" sz="3600" b="1" dirty="0"/>
          </a:p>
        </p:txBody>
      </p:sp>
    </p:spTree>
    <p:extLst>
      <p:ext uri="{BB962C8B-B14F-4D97-AF65-F5344CB8AC3E}">
        <p14:creationId xmlns:p14="http://schemas.microsoft.com/office/powerpoint/2010/main" val="2920666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1">
            <a:extLst>
              <a:ext uri="{FF2B5EF4-FFF2-40B4-BE49-F238E27FC236}">
                <a16:creationId xmlns="" xmlns:a16="http://schemas.microsoft.com/office/drawing/2014/main" id="{D1984156-09D3-EB83-CB77-194D73C11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8615" y="582930"/>
            <a:ext cx="7099935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800" b="1" dirty="0">
                <a:solidFill>
                  <a:srgbClr val="0432FF"/>
                </a:solidFill>
              </a:rPr>
              <a:t>THẢO LUẬN </a:t>
            </a:r>
            <a:r>
              <a:rPr lang="en-US" sz="3800" b="1" dirty="0" err="1">
                <a:solidFill>
                  <a:srgbClr val="0432FF"/>
                </a:solidFill>
              </a:rPr>
              <a:t>NHÓM</a:t>
            </a:r>
            <a:r>
              <a:rPr lang="en-US" sz="3800" b="1" dirty="0">
                <a:solidFill>
                  <a:srgbClr val="0432FF"/>
                </a:solidFill>
              </a:rPr>
              <a:t> </a:t>
            </a:r>
            <a:r>
              <a:rPr lang="en-US" sz="3800" b="1" dirty="0" smtClean="0">
                <a:solidFill>
                  <a:srgbClr val="0432FF"/>
                </a:solidFill>
              </a:rPr>
              <a:t>(5 </a:t>
            </a:r>
            <a:r>
              <a:rPr lang="en-US" sz="3800" b="1" dirty="0">
                <a:solidFill>
                  <a:srgbClr val="0432FF"/>
                </a:solidFill>
              </a:rPr>
              <a:t>PHÚT)</a:t>
            </a:r>
            <a:endParaRPr lang="x-none" altLang="x-none" sz="3800" b="1" dirty="0">
              <a:solidFill>
                <a:srgbClr val="0432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832FE86-31F9-6C47-E0D4-EF9DBEBE2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90" y="0"/>
            <a:ext cx="3379167" cy="2365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AC69CDC-FF72-5B53-5AE4-05736D7D59B3}"/>
              </a:ext>
            </a:extLst>
          </p:cNvPr>
          <p:cNvSpPr txBox="1"/>
          <p:nvPr/>
        </p:nvSpPr>
        <p:spPr>
          <a:xfrm>
            <a:off x="468311" y="2715630"/>
            <a:ext cx="112156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1+2+3và</a:t>
            </a:r>
            <a:r>
              <a:rPr lang="en-US" sz="32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4: </a:t>
            </a:r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trạng</a:t>
            </a:r>
            <a:r>
              <a:rPr lang="en-US" sz="3200" b="1" dirty="0"/>
              <a:t> </a:t>
            </a:r>
            <a:r>
              <a:rPr lang="en-US" sz="3200" b="1" dirty="0" err="1"/>
              <a:t>vấn</a:t>
            </a:r>
            <a:r>
              <a:rPr lang="en-US" sz="3200" b="1" dirty="0"/>
              <a:t> </a:t>
            </a:r>
            <a:r>
              <a:rPr lang="en-US" sz="3200" b="1" dirty="0" err="1"/>
              <a:t>đề</a:t>
            </a:r>
            <a:r>
              <a:rPr lang="en-US" sz="3200" b="1" dirty="0"/>
              <a:t> </a:t>
            </a:r>
            <a:r>
              <a:rPr lang="en-US" sz="3200" b="1" dirty="0" err="1"/>
              <a:t>môi</a:t>
            </a:r>
            <a:r>
              <a:rPr lang="en-US" sz="3200" b="1" dirty="0"/>
              <a:t> </a:t>
            </a:r>
            <a:r>
              <a:rPr lang="en-US" sz="3200" b="1" dirty="0" err="1"/>
              <a:t>trường</a:t>
            </a:r>
            <a:r>
              <a:rPr lang="en-US" sz="3200" b="1" dirty="0"/>
              <a:t> ở </a:t>
            </a:r>
            <a:r>
              <a:rPr lang="en-US" sz="3200" b="1" dirty="0" err="1"/>
              <a:t>Tây</a:t>
            </a:r>
            <a:r>
              <a:rPr lang="en-US" sz="3200" b="1" dirty="0"/>
              <a:t> </a:t>
            </a:r>
            <a:r>
              <a:rPr lang="en-US" sz="3200" b="1" dirty="0" err="1"/>
              <a:t>Nguyên</a:t>
            </a:r>
            <a:endParaRPr lang="x-none" sz="3200" b="1"/>
          </a:p>
          <a:p>
            <a:endParaRPr lang="x-none" sz="32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AC69CDC-FF72-5B53-5AE4-05736D7D59B3}"/>
              </a:ext>
            </a:extLst>
          </p:cNvPr>
          <p:cNvSpPr txBox="1"/>
          <p:nvPr/>
        </p:nvSpPr>
        <p:spPr>
          <a:xfrm>
            <a:off x="468311" y="4021162"/>
            <a:ext cx="111267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5</a:t>
            </a:r>
            <a:r>
              <a:rPr lang="en-US" sz="32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+6+7 </a:t>
            </a:r>
            <a:r>
              <a:rPr lang="en-US" sz="3200" b="1" dirty="0" err="1" smtClean="0">
                <a:solidFill>
                  <a:srgbClr val="FF0000"/>
                </a:solidFill>
                <a:ea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8:</a:t>
            </a:r>
            <a:r>
              <a:rPr lang="en-US" sz="3200" b="1" dirty="0" smtClean="0">
                <a:solidFill>
                  <a:srgbClr val="0432FF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 smtClean="0"/>
              <a:t>Giải</a:t>
            </a:r>
            <a:r>
              <a:rPr lang="en-US" sz="3200" b="1" dirty="0" smtClean="0"/>
              <a:t> </a:t>
            </a:r>
            <a:r>
              <a:rPr lang="en-US" sz="3200" b="1" dirty="0" err="1"/>
              <a:t>pháp</a:t>
            </a:r>
            <a:r>
              <a:rPr lang="en-US" sz="3200" b="1" dirty="0"/>
              <a:t> </a:t>
            </a:r>
            <a:r>
              <a:rPr lang="en-US" sz="3200" b="1" dirty="0" err="1"/>
              <a:t>giải</a:t>
            </a:r>
            <a:r>
              <a:rPr lang="en-US" sz="3200" b="1" dirty="0"/>
              <a:t> </a:t>
            </a:r>
            <a:r>
              <a:rPr lang="en-US" sz="3200" b="1" dirty="0" err="1"/>
              <a:t>quyết</a:t>
            </a:r>
            <a:r>
              <a:rPr lang="en-US" sz="3200" b="1" dirty="0"/>
              <a:t> </a:t>
            </a:r>
            <a:r>
              <a:rPr lang="en-US" sz="3200" b="1" dirty="0" err="1"/>
              <a:t>vấn</a:t>
            </a:r>
            <a:r>
              <a:rPr lang="en-US" sz="3200" b="1" dirty="0"/>
              <a:t> </a:t>
            </a:r>
            <a:r>
              <a:rPr lang="en-US" sz="3200" b="1" dirty="0" err="1"/>
              <a:t>đề</a:t>
            </a:r>
            <a:r>
              <a:rPr lang="en-US" sz="3200" b="1" dirty="0"/>
              <a:t> </a:t>
            </a:r>
            <a:r>
              <a:rPr lang="en-US" sz="3200" b="1" dirty="0" err="1"/>
              <a:t>môi</a:t>
            </a:r>
            <a:r>
              <a:rPr lang="en-US" sz="3200" b="1" dirty="0"/>
              <a:t> </a:t>
            </a:r>
            <a:r>
              <a:rPr lang="en-US" sz="3200" b="1" dirty="0" err="1"/>
              <a:t>trường</a:t>
            </a:r>
            <a:r>
              <a:rPr lang="en-US" sz="3200" b="1" dirty="0"/>
              <a:t> ở </a:t>
            </a:r>
            <a:r>
              <a:rPr lang="en-US" sz="3200" b="1" dirty="0" err="1"/>
              <a:t>Tây</a:t>
            </a:r>
            <a:r>
              <a:rPr lang="en-US" sz="3200" b="1" dirty="0"/>
              <a:t> </a:t>
            </a:r>
            <a:r>
              <a:rPr lang="en-US" sz="3200" b="1" dirty="0" err="1"/>
              <a:t>Nguyên</a:t>
            </a:r>
            <a:r>
              <a:rPr lang="en-US" sz="3200" b="1" dirty="0" smtClean="0">
                <a:solidFill>
                  <a:srgbClr val="0432FF"/>
                </a:solidFill>
                <a:ea typeface="Times New Roman" panose="02020603050405020304" pitchFamily="18" charset="0"/>
              </a:rPr>
              <a:t> 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796820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AC69CDC-FF72-5B53-5AE4-05736D7D59B3}"/>
              </a:ext>
            </a:extLst>
          </p:cNvPr>
          <p:cNvSpPr txBox="1"/>
          <p:nvPr/>
        </p:nvSpPr>
        <p:spPr>
          <a:xfrm>
            <a:off x="214313" y="87630"/>
            <a:ext cx="40847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effectLst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effectLst/>
                <a:ea typeface="Times New Roman" panose="02020603050405020304" pitchFamily="18" charset="0"/>
              </a:rPr>
              <a:t>1+2+3+4</a:t>
            </a:r>
            <a:endParaRPr lang="x-none" sz="2800" dirty="0"/>
          </a:p>
        </p:txBody>
      </p:sp>
      <p:sp>
        <p:nvSpPr>
          <p:cNvPr id="2" name="Rectangle 1"/>
          <p:cNvSpPr/>
          <p:nvPr/>
        </p:nvSpPr>
        <p:spPr>
          <a:xfrm>
            <a:off x="468760" y="617716"/>
            <a:ext cx="115454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432FF"/>
                </a:solidFill>
                <a:ea typeface="Roboto" panose="02000000000000000000" pitchFamily="2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0432FF"/>
                </a:solidFill>
              </a:rPr>
              <a:t>Thực</a:t>
            </a:r>
            <a:r>
              <a:rPr lang="en-US" sz="3200" b="1" dirty="0" smtClean="0">
                <a:solidFill>
                  <a:srgbClr val="0432FF"/>
                </a:solidFill>
              </a:rPr>
              <a:t> </a:t>
            </a:r>
            <a:r>
              <a:rPr lang="en-US" sz="3200" b="1" dirty="0" err="1">
                <a:solidFill>
                  <a:srgbClr val="0432FF"/>
                </a:solidFill>
              </a:rPr>
              <a:t>trạng</a:t>
            </a:r>
            <a:r>
              <a:rPr lang="en-US" sz="3200" b="1" dirty="0">
                <a:solidFill>
                  <a:srgbClr val="0432FF"/>
                </a:solidFill>
              </a:rPr>
              <a:t> </a:t>
            </a:r>
            <a:r>
              <a:rPr lang="en-US" sz="3200" b="1" dirty="0" err="1">
                <a:solidFill>
                  <a:srgbClr val="0432FF"/>
                </a:solidFill>
              </a:rPr>
              <a:t>vấn</a:t>
            </a:r>
            <a:r>
              <a:rPr lang="en-US" sz="3200" b="1" dirty="0">
                <a:solidFill>
                  <a:srgbClr val="0432FF"/>
                </a:solidFill>
              </a:rPr>
              <a:t> </a:t>
            </a:r>
            <a:r>
              <a:rPr lang="en-US" sz="3200" b="1" dirty="0" err="1">
                <a:solidFill>
                  <a:srgbClr val="0432FF"/>
                </a:solidFill>
              </a:rPr>
              <a:t>đề</a:t>
            </a:r>
            <a:r>
              <a:rPr lang="en-US" sz="3200" b="1" dirty="0">
                <a:solidFill>
                  <a:srgbClr val="0432FF"/>
                </a:solidFill>
              </a:rPr>
              <a:t> </a:t>
            </a:r>
            <a:r>
              <a:rPr lang="en-US" sz="3200" b="1" dirty="0" err="1">
                <a:solidFill>
                  <a:srgbClr val="0432FF"/>
                </a:solidFill>
              </a:rPr>
              <a:t>môi</a:t>
            </a:r>
            <a:r>
              <a:rPr lang="en-US" sz="3200" b="1" dirty="0">
                <a:solidFill>
                  <a:srgbClr val="0432FF"/>
                </a:solidFill>
              </a:rPr>
              <a:t> </a:t>
            </a:r>
            <a:r>
              <a:rPr lang="en-US" sz="3200" b="1" dirty="0" err="1">
                <a:solidFill>
                  <a:srgbClr val="0432FF"/>
                </a:solidFill>
              </a:rPr>
              <a:t>trường</a:t>
            </a:r>
            <a:r>
              <a:rPr lang="en-US" sz="3200" b="1" dirty="0">
                <a:solidFill>
                  <a:srgbClr val="0432FF"/>
                </a:solidFill>
              </a:rPr>
              <a:t> ở </a:t>
            </a:r>
            <a:r>
              <a:rPr lang="en-US" sz="3200" b="1" dirty="0" err="1" smtClean="0">
                <a:solidFill>
                  <a:srgbClr val="0432FF"/>
                </a:solidFill>
              </a:rPr>
              <a:t>Tây</a:t>
            </a:r>
            <a:r>
              <a:rPr lang="en-US" sz="3200" b="1" dirty="0" smtClean="0">
                <a:solidFill>
                  <a:srgbClr val="0432FF"/>
                </a:solidFill>
              </a:rPr>
              <a:t> </a:t>
            </a:r>
            <a:r>
              <a:rPr lang="en-US" sz="3200" b="1" dirty="0" err="1" smtClean="0">
                <a:solidFill>
                  <a:srgbClr val="0432FF"/>
                </a:solidFill>
              </a:rPr>
              <a:t>Nguyên</a:t>
            </a:r>
            <a:r>
              <a:rPr lang="en-US" sz="3200" b="1" dirty="0" smtClean="0">
                <a:solidFill>
                  <a:srgbClr val="0432FF"/>
                </a:solidFill>
              </a:rPr>
              <a:t>:</a:t>
            </a:r>
            <a:r>
              <a:rPr lang="vi-VN" sz="3200" dirty="0" smtClean="0">
                <a:solidFill>
                  <a:srgbClr val="0432FF"/>
                </a:solidFill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432FF"/>
                </a:solidFill>
              </a:rPr>
              <a:t> </a:t>
            </a:r>
            <a:endParaRPr lang="en-US" sz="3200" dirty="0" smtClean="0">
              <a:solidFill>
                <a:srgbClr val="0432FF"/>
              </a:solidFill>
            </a:endParaRPr>
          </a:p>
          <a:p>
            <a:r>
              <a:rPr lang="en-US" sz="3200" dirty="0" smtClean="0">
                <a:solidFill>
                  <a:srgbClr val="0432FF"/>
                </a:solidFill>
              </a:rPr>
              <a:t>    </a:t>
            </a:r>
            <a:r>
              <a:rPr lang="vi-VN" sz="3200" dirty="0" smtClean="0">
                <a:solidFill>
                  <a:srgbClr val="0432FF"/>
                </a:solidFill>
              </a:rPr>
              <a:t>Trong </a:t>
            </a:r>
            <a:r>
              <a:rPr lang="vi-VN" sz="3200" dirty="0">
                <a:solidFill>
                  <a:srgbClr val="0432FF"/>
                </a:solidFill>
              </a:rPr>
              <a:t>quá trình phát triển kinh tế – xã hội, vùng Tây Nguyên đang phải đối mặt với một số vấn đề </a:t>
            </a:r>
            <a:r>
              <a:rPr lang="vi-VN" sz="3200" dirty="0" smtClean="0">
                <a:solidFill>
                  <a:srgbClr val="0432FF"/>
                </a:solidFill>
              </a:rPr>
              <a:t>về</a:t>
            </a:r>
            <a:r>
              <a:rPr lang="en-US" sz="3200" dirty="0" smtClean="0">
                <a:solidFill>
                  <a:srgbClr val="0432FF"/>
                </a:solidFill>
              </a:rPr>
              <a:t>:</a:t>
            </a:r>
            <a:endParaRPr lang="vi-VN" sz="3200" dirty="0">
              <a:solidFill>
                <a:srgbClr val="0432FF"/>
              </a:solidFill>
            </a:endParaRPr>
          </a:p>
          <a:p>
            <a:r>
              <a:rPr lang="vi-VN" sz="3200" dirty="0">
                <a:solidFill>
                  <a:srgbClr val="0432FF"/>
                </a:solidFill>
              </a:rPr>
              <a:t>+ Môi trường nước ở một số nơi bị ô nhiễm </a:t>
            </a:r>
            <a:r>
              <a:rPr lang="en-US" sz="3200" dirty="0" smtClean="0">
                <a:solidFill>
                  <a:srgbClr val="0432FF"/>
                </a:solidFill>
              </a:rPr>
              <a:t>do</a:t>
            </a:r>
            <a:r>
              <a:rPr lang="vi-VN" sz="3200" dirty="0" smtClean="0">
                <a:solidFill>
                  <a:srgbClr val="0432FF"/>
                </a:solidFill>
              </a:rPr>
              <a:t> </a:t>
            </a:r>
            <a:r>
              <a:rPr lang="vi-VN" sz="3200" dirty="0">
                <a:solidFill>
                  <a:srgbClr val="0432FF"/>
                </a:solidFill>
              </a:rPr>
              <a:t>hoạt động khai thác khoáng sản, sử dụng hoá chất và phân bón trong trồng trọt, hoạt động chăn nuôi gia súc,... </a:t>
            </a:r>
            <a:r>
              <a:rPr lang="en-US" sz="3200" dirty="0" smtClean="0">
                <a:solidFill>
                  <a:srgbClr val="0432FF"/>
                </a:solidFill>
                <a:sym typeface="Wingdings" pitchFamily="2" charset="2"/>
              </a:rPr>
              <a:t> </a:t>
            </a:r>
            <a:r>
              <a:rPr lang="vi-VN" sz="3200" dirty="0" smtClean="0">
                <a:solidFill>
                  <a:srgbClr val="0432FF"/>
                </a:solidFill>
              </a:rPr>
              <a:t>Nguồn </a:t>
            </a:r>
            <a:r>
              <a:rPr lang="vi-VN" sz="3200" dirty="0">
                <a:solidFill>
                  <a:srgbClr val="0432FF"/>
                </a:solidFill>
              </a:rPr>
              <a:t>nước đang đứng trước tình trạng cạn kiệt vào mùa khô do hạn hán và khai thác quá mức nước ngầm.</a:t>
            </a:r>
          </a:p>
          <a:p>
            <a:r>
              <a:rPr lang="vi-VN" sz="3200" dirty="0">
                <a:solidFill>
                  <a:srgbClr val="0432FF"/>
                </a:solidFill>
              </a:rPr>
              <a:t>+ </a:t>
            </a:r>
            <a:r>
              <a:rPr lang="en-US" sz="3200" dirty="0" smtClean="0">
                <a:solidFill>
                  <a:srgbClr val="0432FF"/>
                </a:solidFill>
              </a:rPr>
              <a:t>R</a:t>
            </a:r>
            <a:r>
              <a:rPr lang="vi-VN" sz="3200" dirty="0" smtClean="0">
                <a:solidFill>
                  <a:srgbClr val="0432FF"/>
                </a:solidFill>
              </a:rPr>
              <a:t>ừng </a:t>
            </a:r>
            <a:r>
              <a:rPr lang="vi-VN" sz="3200" dirty="0">
                <a:solidFill>
                  <a:srgbClr val="0432FF"/>
                </a:solidFill>
              </a:rPr>
              <a:t>tự </a:t>
            </a:r>
            <a:r>
              <a:rPr lang="vi-VN" sz="3200" dirty="0" smtClean="0">
                <a:solidFill>
                  <a:srgbClr val="0432FF"/>
                </a:solidFill>
              </a:rPr>
              <a:t>nhiên</a:t>
            </a:r>
            <a:r>
              <a:rPr lang="en-US" sz="3200" dirty="0" smtClean="0">
                <a:solidFill>
                  <a:srgbClr val="0432FF"/>
                </a:solidFill>
              </a:rPr>
              <a:t> </a:t>
            </a:r>
            <a:r>
              <a:rPr lang="en-US" sz="3200" dirty="0" err="1" smtClean="0">
                <a:solidFill>
                  <a:srgbClr val="0432FF"/>
                </a:solidFill>
              </a:rPr>
              <a:t>đang</a:t>
            </a:r>
            <a:r>
              <a:rPr lang="en-US" sz="3200" dirty="0" smtClean="0">
                <a:solidFill>
                  <a:srgbClr val="0432FF"/>
                </a:solidFill>
              </a:rPr>
              <a:t> </a:t>
            </a:r>
            <a:r>
              <a:rPr lang="en-US" sz="3200" dirty="0" err="1" smtClean="0">
                <a:solidFill>
                  <a:srgbClr val="0432FF"/>
                </a:solidFill>
              </a:rPr>
              <a:t>giảm</a:t>
            </a:r>
            <a:r>
              <a:rPr lang="en-US" sz="3200" dirty="0" smtClean="0">
                <a:solidFill>
                  <a:srgbClr val="0432FF"/>
                </a:solidFill>
              </a:rPr>
              <a:t> </a:t>
            </a:r>
            <a:r>
              <a:rPr lang="en-US" sz="3200" dirty="0" err="1" smtClean="0">
                <a:solidFill>
                  <a:srgbClr val="0432FF"/>
                </a:solidFill>
              </a:rPr>
              <a:t>về</a:t>
            </a:r>
            <a:r>
              <a:rPr lang="en-US" sz="3200" dirty="0" smtClean="0">
                <a:solidFill>
                  <a:srgbClr val="0432FF"/>
                </a:solidFill>
              </a:rPr>
              <a:t> </a:t>
            </a:r>
            <a:r>
              <a:rPr lang="en-US" sz="3200" dirty="0" err="1" smtClean="0">
                <a:solidFill>
                  <a:srgbClr val="0432FF"/>
                </a:solidFill>
              </a:rPr>
              <a:t>diện</a:t>
            </a:r>
            <a:r>
              <a:rPr lang="en-US" sz="3200" dirty="0" smtClean="0">
                <a:solidFill>
                  <a:srgbClr val="0432FF"/>
                </a:solidFill>
              </a:rPr>
              <a:t> </a:t>
            </a:r>
            <a:r>
              <a:rPr lang="en-US" sz="3200" dirty="0" err="1" smtClean="0">
                <a:solidFill>
                  <a:srgbClr val="0432FF"/>
                </a:solidFill>
              </a:rPr>
              <a:t>tích</a:t>
            </a:r>
            <a:r>
              <a:rPr lang="en-US" sz="3200" dirty="0" smtClean="0">
                <a:solidFill>
                  <a:srgbClr val="0432FF"/>
                </a:solidFill>
              </a:rPr>
              <a:t> </a:t>
            </a:r>
            <a:r>
              <a:rPr lang="en-US" sz="3200" dirty="0" err="1" smtClean="0">
                <a:solidFill>
                  <a:srgbClr val="0432FF"/>
                </a:solidFill>
              </a:rPr>
              <a:t>và</a:t>
            </a:r>
            <a:r>
              <a:rPr lang="en-US" sz="3200" dirty="0" smtClean="0">
                <a:solidFill>
                  <a:srgbClr val="0432FF"/>
                </a:solidFill>
              </a:rPr>
              <a:t> </a:t>
            </a:r>
            <a:r>
              <a:rPr lang="en-US" sz="3200" dirty="0" err="1" smtClean="0">
                <a:solidFill>
                  <a:srgbClr val="0432FF"/>
                </a:solidFill>
              </a:rPr>
              <a:t>chất</a:t>
            </a:r>
            <a:r>
              <a:rPr lang="en-US" sz="3200" dirty="0" smtClean="0">
                <a:solidFill>
                  <a:srgbClr val="0432FF"/>
                </a:solidFill>
              </a:rPr>
              <a:t> </a:t>
            </a:r>
            <a:r>
              <a:rPr lang="en-US" sz="3200" dirty="0" err="1" smtClean="0">
                <a:solidFill>
                  <a:srgbClr val="0432FF"/>
                </a:solidFill>
              </a:rPr>
              <a:t>lượng</a:t>
            </a:r>
            <a:r>
              <a:rPr lang="vi-VN" sz="3200" dirty="0" smtClean="0">
                <a:solidFill>
                  <a:srgbClr val="0432FF"/>
                </a:solidFill>
              </a:rPr>
              <a:t>. </a:t>
            </a:r>
            <a:r>
              <a:rPr lang="vi-VN" sz="3200" dirty="0">
                <a:solidFill>
                  <a:srgbClr val="0432FF"/>
                </a:solidFill>
              </a:rPr>
              <a:t>Nguyên nhân chủ yếu là do khai thác gỗ trái phép, chặt phá rừng để phát triển cây công nghiệp</a:t>
            </a:r>
            <a:r>
              <a:rPr lang="vi-VN" sz="3200" dirty="0" smtClean="0">
                <a:solidFill>
                  <a:srgbClr val="0432FF"/>
                </a:solidFill>
              </a:rPr>
              <a:t>.</a:t>
            </a:r>
            <a:endParaRPr lang="en-US" sz="3200" dirty="0" smtClean="0">
              <a:solidFill>
                <a:srgbClr val="0432FF"/>
              </a:solidFill>
            </a:endParaRPr>
          </a:p>
          <a:p>
            <a:r>
              <a:rPr lang="en-US" sz="3200" dirty="0" smtClean="0">
                <a:solidFill>
                  <a:srgbClr val="0432FF"/>
                </a:solidFill>
              </a:rPr>
              <a:t>+ </a:t>
            </a:r>
            <a:r>
              <a:rPr lang="en-US" sz="3200" dirty="0" err="1" smtClean="0">
                <a:solidFill>
                  <a:srgbClr val="0432FF"/>
                </a:solidFill>
              </a:rPr>
              <a:t>Tài</a:t>
            </a:r>
            <a:r>
              <a:rPr lang="en-US" sz="3200" dirty="0" smtClean="0">
                <a:solidFill>
                  <a:srgbClr val="0432FF"/>
                </a:solidFill>
              </a:rPr>
              <a:t> </a:t>
            </a:r>
            <a:r>
              <a:rPr lang="en-US" sz="3200" dirty="0" err="1" smtClean="0">
                <a:solidFill>
                  <a:srgbClr val="0432FF"/>
                </a:solidFill>
              </a:rPr>
              <a:t>nguyên</a:t>
            </a:r>
            <a:r>
              <a:rPr lang="en-US" sz="3200" dirty="0" smtClean="0">
                <a:solidFill>
                  <a:srgbClr val="0432FF"/>
                </a:solidFill>
              </a:rPr>
              <a:t> </a:t>
            </a:r>
            <a:r>
              <a:rPr lang="en-US" sz="3200" dirty="0" err="1" smtClean="0">
                <a:solidFill>
                  <a:srgbClr val="0432FF"/>
                </a:solidFill>
              </a:rPr>
              <a:t>đất</a:t>
            </a:r>
            <a:r>
              <a:rPr lang="vi-VN" sz="3200" dirty="0" smtClean="0">
                <a:solidFill>
                  <a:srgbClr val="0432FF"/>
                </a:solidFill>
              </a:rPr>
              <a:t> </a:t>
            </a:r>
            <a:r>
              <a:rPr lang="vi-VN" sz="3200" dirty="0">
                <a:solidFill>
                  <a:srgbClr val="0432FF"/>
                </a:solidFill>
              </a:rPr>
              <a:t>đang bị suy thoái, giảm chức năng sản </a:t>
            </a:r>
            <a:r>
              <a:rPr lang="vi-VN" sz="3200" dirty="0" smtClean="0">
                <a:solidFill>
                  <a:srgbClr val="0432FF"/>
                </a:solidFill>
              </a:rPr>
              <a:t>xuất…</a:t>
            </a:r>
            <a:endParaRPr lang="vi-VN" sz="32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0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7589</TotalTime>
  <Words>664</Words>
  <Application>Microsoft Office PowerPoint</Application>
  <PresentationFormat>Custom</PresentationFormat>
  <Paragraphs>68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Custom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https://youtu.be/yDWdSGAjzUg</vt:lpstr>
      <vt:lpstr>PowerPoint Presentation</vt:lpstr>
      <vt:lpstr>PowerPoint Presentation</vt:lpstr>
      <vt:lpstr>PowerPoint Presentation</vt:lpstr>
      <vt:lpstr>PowerPoint Presentation</vt:lpstr>
      <vt:lpstr>THỬ THÁCH CHO EM</vt:lpstr>
      <vt:lpstr>PowerPoint Presentation</vt:lpstr>
      <vt:lpstr>VỀ NHÀ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pc</cp:lastModifiedBy>
  <cp:revision>508</cp:revision>
  <dcterms:created xsi:type="dcterms:W3CDTF">2020-12-14T06:54:30Z</dcterms:created>
  <dcterms:modified xsi:type="dcterms:W3CDTF">2025-03-10T14:58:00Z</dcterms:modified>
</cp:coreProperties>
</file>