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5" r:id="rId3"/>
  </p:sldMasterIdLst>
  <p:notesMasterIdLst>
    <p:notesMasterId r:id="rId102"/>
  </p:notesMasterIdLst>
  <p:sldIdLst>
    <p:sldId id="6326" r:id="rId4"/>
    <p:sldId id="343" r:id="rId5"/>
    <p:sldId id="6327" r:id="rId6"/>
    <p:sldId id="6328" r:id="rId7"/>
    <p:sldId id="6329" r:id="rId8"/>
    <p:sldId id="6330" r:id="rId9"/>
    <p:sldId id="6331" r:id="rId10"/>
    <p:sldId id="6332" r:id="rId11"/>
    <p:sldId id="6333" r:id="rId12"/>
    <p:sldId id="6334" r:id="rId13"/>
    <p:sldId id="371" r:id="rId14"/>
    <p:sldId id="524" r:id="rId15"/>
    <p:sldId id="6322" r:id="rId16"/>
    <p:sldId id="6325" r:id="rId17"/>
    <p:sldId id="6318" r:id="rId18"/>
    <p:sldId id="6319" r:id="rId19"/>
    <p:sldId id="6335" r:id="rId20"/>
    <p:sldId id="6440" r:id="rId21"/>
    <p:sldId id="6336" r:id="rId22"/>
    <p:sldId id="6438" r:id="rId23"/>
    <p:sldId id="526" r:id="rId24"/>
    <p:sldId id="6338" r:id="rId25"/>
    <p:sldId id="6353" r:id="rId26"/>
    <p:sldId id="6371" r:id="rId27"/>
    <p:sldId id="6515" r:id="rId28"/>
    <p:sldId id="6362" r:id="rId29"/>
    <p:sldId id="6363" r:id="rId30"/>
    <p:sldId id="6516" r:id="rId31"/>
    <p:sldId id="6355" r:id="rId32"/>
    <p:sldId id="6356" r:id="rId33"/>
    <p:sldId id="6517" r:id="rId34"/>
    <p:sldId id="6360" r:id="rId35"/>
    <p:sldId id="6518" r:id="rId36"/>
    <p:sldId id="6357" r:id="rId37"/>
    <p:sldId id="6519" r:id="rId38"/>
    <p:sldId id="6341" r:id="rId39"/>
    <p:sldId id="6520" r:id="rId40"/>
    <p:sldId id="6379" r:id="rId41"/>
    <p:sldId id="6343" r:id="rId42"/>
    <p:sldId id="6381" r:id="rId43"/>
    <p:sldId id="6380" r:id="rId44"/>
    <p:sldId id="6521" r:id="rId45"/>
    <p:sldId id="6522" r:id="rId46"/>
    <p:sldId id="6378" r:id="rId47"/>
    <p:sldId id="6349" r:id="rId48"/>
    <p:sldId id="6366" r:id="rId49"/>
    <p:sldId id="6367" r:id="rId50"/>
    <p:sldId id="6368" r:id="rId51"/>
    <p:sldId id="6382" r:id="rId52"/>
    <p:sldId id="6383" r:id="rId53"/>
    <p:sldId id="538" r:id="rId54"/>
    <p:sldId id="6583" r:id="rId55"/>
    <p:sldId id="6386" r:id="rId56"/>
    <p:sldId id="6385" r:id="rId57"/>
    <p:sldId id="539" r:id="rId58"/>
    <p:sldId id="399" r:id="rId59"/>
    <p:sldId id="505" r:id="rId60"/>
    <p:sldId id="6625" r:id="rId61"/>
    <p:sldId id="6666" r:id="rId62"/>
    <p:sldId id="401" r:id="rId63"/>
    <p:sldId id="506" r:id="rId64"/>
    <p:sldId id="402" r:id="rId65"/>
    <p:sldId id="407" r:id="rId66"/>
    <p:sldId id="6626" r:id="rId67"/>
    <p:sldId id="6627" r:id="rId68"/>
    <p:sldId id="6628" r:id="rId69"/>
    <p:sldId id="6629" r:id="rId70"/>
    <p:sldId id="503" r:id="rId71"/>
    <p:sldId id="408" r:id="rId72"/>
    <p:sldId id="406" r:id="rId73"/>
    <p:sldId id="6630" r:id="rId74"/>
    <p:sldId id="507" r:id="rId75"/>
    <p:sldId id="403" r:id="rId76"/>
    <p:sldId id="405" r:id="rId77"/>
    <p:sldId id="511" r:id="rId78"/>
    <p:sldId id="500" r:id="rId79"/>
    <p:sldId id="501" r:id="rId80"/>
    <p:sldId id="504" r:id="rId81"/>
    <p:sldId id="502" r:id="rId82"/>
    <p:sldId id="512" r:id="rId83"/>
    <p:sldId id="510" r:id="rId84"/>
    <p:sldId id="509" r:id="rId85"/>
    <p:sldId id="513" r:id="rId86"/>
    <p:sldId id="514" r:id="rId87"/>
    <p:sldId id="508" r:id="rId88"/>
    <p:sldId id="520" r:id="rId89"/>
    <p:sldId id="516" r:id="rId90"/>
    <p:sldId id="517" r:id="rId91"/>
    <p:sldId id="519" r:id="rId92"/>
    <p:sldId id="298" r:id="rId93"/>
    <p:sldId id="6310" r:id="rId94"/>
    <p:sldId id="6266" r:id="rId95"/>
    <p:sldId id="296" r:id="rId96"/>
    <p:sldId id="6311" r:id="rId97"/>
    <p:sldId id="541" r:id="rId98"/>
    <p:sldId id="542" r:id="rId99"/>
    <p:sldId id="6264" r:id="rId100"/>
    <p:sldId id="341" r:id="rId10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2" userDrawn="1">
          <p15:clr>
            <a:srgbClr val="A4A3A4"/>
          </p15:clr>
        </p15:guide>
        <p15:guide id="2" pos="2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/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1"/>
    <p:restoredTop sz="94715"/>
  </p:normalViewPr>
  <p:slideViewPr>
    <p:cSldViewPr showGuides="1">
      <p:cViewPr varScale="1">
        <p:scale>
          <a:sx n="70" d="100"/>
          <a:sy n="70" d="100"/>
        </p:scale>
        <p:origin x="1284" y="72"/>
      </p:cViewPr>
      <p:guideLst>
        <p:guide orient="horz" pos="2122"/>
        <p:guide pos="2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tableStyles" Target="tableStyle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 b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 b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68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 b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/>
            <a:fld id="{9A0DB2DC-4C9A-4742-B13C-FB6460FD3503}" type="slidenum">
              <a:rPr lang="en-US" altLang="en-US" sz="1200" b="0" dirty="0"/>
              <a:t>‹#›</a:t>
            </a:fld>
            <a:endParaRPr lang="en-US" alt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31998775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7270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b="0" dirty="0"/>
              <a:t>90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3865823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r>
              <a:rPr dirty="0"/>
              <a:t>Click bóng đèn để đến bài mới</a:t>
            </a:r>
          </a:p>
        </p:txBody>
      </p:sp>
      <p:sp>
        <p:nvSpPr>
          <p:cNvPr id="7373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b="0" dirty="0"/>
              <a:t>91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3373550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7475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b="0" dirty="0"/>
              <a:t>92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4040814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7578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b="0" dirty="0"/>
              <a:t>93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767779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768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b="0" dirty="0"/>
              <a:t>97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88920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522000" y="1214490"/>
            <a:ext cx="8100000" cy="594000"/>
          </a:xfrm>
        </p:spPr>
        <p:txBody>
          <a:bodyPr lIns="0" tIns="0" rIns="0" bIns="0" anchor="t" anchorCtr="0"/>
          <a:lstStyle>
            <a:lvl1pPr algn="l" fontAlgn="base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>
                <a:latin typeface="Arial" panose="020B060402020202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Times New Roman" panose="02020603050405020304" pitchFamily="18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jpeg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webp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5.jpeg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GI&#193;O%20&#193;N\GI&#193;O%20&#193;N%20&#272;I&#7878;N%20T&#7916;\GI&#193;O%20&#193;N%20PP%20&#272;&#7882;A%209\&#272;&#7882;A%209%20PP\B&#192;I%2023%20BTB-HG\co%20Hop%2030s.mp4" TargetMode="External"/><Relationship Id="rId1" Type="http://schemas.microsoft.com/office/2007/relationships/media" Target="file:///D:\GI&#193;O%20&#193;N\GI&#193;O%20&#193;N%20&#272;I&#7878;N%20T&#7916;\GI&#193;O%20&#193;N%20PP%20&#272;&#7882;A%209\&#272;&#7882;A%209%20PP\B&#192;I%2023%20BTB-HG\co%20Hop%2030s.mp4" TargetMode="Externa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13" Type="http://schemas.openxmlformats.org/officeDocument/2006/relationships/image" Target="../media/image128.png"/><Relationship Id="rId18" Type="http://schemas.openxmlformats.org/officeDocument/2006/relationships/image" Target="../media/image13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27.pn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1.png"/><Relationship Id="rId20" Type="http://schemas.openxmlformats.org/officeDocument/2006/relationships/image" Target="../media/image135.GIF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4.wav"/><Relationship Id="rId11" Type="http://schemas.openxmlformats.org/officeDocument/2006/relationships/image" Target="../media/image126.png"/><Relationship Id="rId5" Type="http://schemas.openxmlformats.org/officeDocument/2006/relationships/audio" Target="../media/audio3.wav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19" Type="http://schemas.openxmlformats.org/officeDocument/2006/relationships/image" Target="../media/image134.GIF"/><Relationship Id="rId4" Type="http://schemas.openxmlformats.org/officeDocument/2006/relationships/audio" Target="../media/audio2.wav"/><Relationship Id="rId9" Type="http://schemas.openxmlformats.org/officeDocument/2006/relationships/image" Target="../media/image124.jpeg"/><Relationship Id="rId14" Type="http://schemas.openxmlformats.org/officeDocument/2006/relationships/image" Target="../media/image129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38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5.GIF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4.wav"/><Relationship Id="rId11" Type="http://schemas.openxmlformats.org/officeDocument/2006/relationships/image" Target="../media/image137.png"/><Relationship Id="rId5" Type="http://schemas.openxmlformats.org/officeDocument/2006/relationships/audio" Target="../media/audio3.wav"/><Relationship Id="rId15" Type="http://schemas.openxmlformats.org/officeDocument/2006/relationships/image" Target="../media/image134.GIF"/><Relationship Id="rId10" Type="http://schemas.openxmlformats.org/officeDocument/2006/relationships/image" Target="../media/image128.png"/><Relationship Id="rId4" Type="http://schemas.openxmlformats.org/officeDocument/2006/relationships/audio" Target="../media/audio1.wav"/><Relationship Id="rId9" Type="http://schemas.openxmlformats.org/officeDocument/2006/relationships/image" Target="../media/image125.png"/><Relationship Id="rId14" Type="http://schemas.openxmlformats.org/officeDocument/2006/relationships/image" Target="../media/image139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2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42.png"/><Relationship Id="rId17" Type="http://schemas.openxmlformats.org/officeDocument/2006/relationships/image" Target="../media/image135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4.wav"/><Relationship Id="rId11" Type="http://schemas.openxmlformats.org/officeDocument/2006/relationships/image" Target="../media/image141.png"/><Relationship Id="rId5" Type="http://schemas.openxmlformats.org/officeDocument/2006/relationships/audio" Target="../media/audio2.wav"/><Relationship Id="rId15" Type="http://schemas.openxmlformats.org/officeDocument/2006/relationships/image" Target="../media/image143.png"/><Relationship Id="rId10" Type="http://schemas.openxmlformats.org/officeDocument/2006/relationships/image" Target="../media/image137.png"/><Relationship Id="rId4" Type="http://schemas.openxmlformats.org/officeDocument/2006/relationships/audio" Target="../media/audio3.wav"/><Relationship Id="rId9" Type="http://schemas.openxmlformats.org/officeDocument/2006/relationships/image" Target="../media/image131.png"/><Relationship Id="rId14" Type="http://schemas.openxmlformats.org/officeDocument/2006/relationships/image" Target="../media/image134.GI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46.png"/><Relationship Id="rId3" Type="http://schemas.openxmlformats.org/officeDocument/2006/relationships/audio" Target="../media/audio3.wav"/><Relationship Id="rId7" Type="http://schemas.openxmlformats.org/officeDocument/2006/relationships/image" Target="../media/image125.png"/><Relationship Id="rId12" Type="http://schemas.openxmlformats.org/officeDocument/2006/relationships/image" Target="../media/image145.png"/><Relationship Id="rId2" Type="http://schemas.openxmlformats.org/officeDocument/2006/relationships/audio" Target="../media/audio1.wav"/><Relationship Id="rId16" Type="http://schemas.openxmlformats.org/officeDocument/2006/relationships/image" Target="../media/image136.jpeg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5.wav"/><Relationship Id="rId11" Type="http://schemas.openxmlformats.org/officeDocument/2006/relationships/image" Target="../media/image142.png"/><Relationship Id="rId5" Type="http://schemas.openxmlformats.org/officeDocument/2006/relationships/audio" Target="../media/audio4.wav"/><Relationship Id="rId15" Type="http://schemas.openxmlformats.org/officeDocument/2006/relationships/image" Target="../media/image135.GIF"/><Relationship Id="rId10" Type="http://schemas.openxmlformats.org/officeDocument/2006/relationships/image" Target="../media/image131.png"/><Relationship Id="rId4" Type="http://schemas.openxmlformats.org/officeDocument/2006/relationships/audio" Target="../media/audio2.wav"/><Relationship Id="rId9" Type="http://schemas.openxmlformats.org/officeDocument/2006/relationships/image" Target="../media/image127.png"/><Relationship Id="rId14" Type="http://schemas.openxmlformats.org/officeDocument/2006/relationships/image" Target="../media/image134.GI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BKQmg7rI_U&amp;t=446s" TargetMode="External"/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9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" y="1773238"/>
            <a:ext cx="9115425" cy="5084762"/>
          </a:xfrm>
        </p:spPr>
      </p:pic>
      <p:sp>
        <p:nvSpPr>
          <p:cNvPr id="6" name="TextBox 5"/>
          <p:cNvSpPr txBox="1"/>
          <p:nvPr/>
        </p:nvSpPr>
        <p:spPr>
          <a:xfrm>
            <a:off x="1619672" y="404812"/>
            <a:ext cx="7267004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vi-VN" sz="4000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CHÀO QUÝ THẦY CÔ!</a:t>
            </a: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vi-VN" sz="4000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CÁC EM HỌC SINH</a:t>
            </a:r>
            <a:endParaRPr kumimoji="0" lang="vi-VN" sz="4000" kern="1200" cap="none" spc="0" normalizeH="0" baseline="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7" name="Picture 4" descr="thin bar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175" y="258763"/>
            <a:ext cx="5715000" cy="7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Picture 7" descr="EART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50"/>
            <a:ext cx="1752600" cy="1754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9" name="WordArt 2" descr="Paper bag"/>
          <p:cNvSpPr>
            <a:spLocks noTextEdit="1"/>
          </p:cNvSpPr>
          <p:nvPr/>
        </p:nvSpPr>
        <p:spPr>
          <a:xfrm>
            <a:off x="1785938" y="3429000"/>
            <a:ext cx="4822825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GB" altLang="en-US" sz="360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blipFill rotWithShape="0">
                  <a:blip r:embed="rId5"/>
                </a:blipFill>
                <a:effectLst>
                  <a:outerShdw dist="563972" dir="14049740" sx="125000" sy="125000" algn="tl" rotWithShape="0">
                    <a:srgbClr val="C7DFD3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ĐỊA LÍ 9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L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1692275" y="2349500"/>
            <a:ext cx="5105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GB" altLang="en-US" sz="3600" b="1" u="sng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88" name="Text Box 4"/>
          <p:cNvSpPr txBox="1"/>
          <p:nvPr/>
        </p:nvSpPr>
        <p:spPr>
          <a:xfrm>
            <a:off x="-649287" y="3508375"/>
            <a:ext cx="10442575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TRUNG BỘ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/>
          <p:cNvSpPr txBox="1"/>
          <p:nvPr/>
        </p:nvSpPr>
        <p:spPr>
          <a:xfrm>
            <a:off x="5486400" y="5334000"/>
            <a:ext cx="2819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2400" dirty="0">
              <a:latin typeface="VNI-Times" pitchFamily="2" charset="0"/>
              <a:ea typeface="Arial" panose="020B0604020202020204" pitchFamily="34" charset="0"/>
            </a:endParaRPr>
          </a:p>
        </p:txBody>
      </p:sp>
      <p:pic>
        <p:nvPicPr>
          <p:cNvPr id="6147" name="Picture 21" descr="t483079"/>
          <p:cNvPicPr>
            <a:picLocks noChangeAspect="1"/>
          </p:cNvPicPr>
          <p:nvPr/>
        </p:nvPicPr>
        <p:blipFill>
          <a:blip r:embed="rId2">
            <a:lum bright="6000"/>
          </a:blip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TextBox 9"/>
          <p:cNvSpPr txBox="1"/>
          <p:nvPr/>
        </p:nvSpPr>
        <p:spPr>
          <a:xfrm>
            <a:off x="788988" y="620713"/>
            <a:ext cx="4013200" cy="615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13:</a:t>
            </a:r>
            <a:endParaRPr lang="en-US" altLang="en-US" sz="3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9" name="WordArt 12"/>
          <p:cNvSpPr>
            <a:spLocks noTextEdit="1"/>
          </p:cNvSpPr>
          <p:nvPr/>
        </p:nvSpPr>
        <p:spPr>
          <a:xfrm>
            <a:off x="304800" y="1631950"/>
            <a:ext cx="8412163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GB" altLang="en-US" sz="3600" b="1">
                <a:ln w="9525" cap="flat" cmpd="sng">
                  <a:solidFill>
                    <a:srgbClr val="CC00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8100" dir="2699999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BẮC TRUNG BỘ</a:t>
            </a:r>
          </a:p>
        </p:txBody>
      </p:sp>
      <p:pic>
        <p:nvPicPr>
          <p:cNvPr id="6150" name="Picture 5" descr="tiger_flap_m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476904">
            <a:off x="7610475" y="1209675"/>
            <a:ext cx="595313" cy="58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5" descr="tiger_flap_m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2925738">
            <a:off x="357188" y="133350"/>
            <a:ext cx="596900" cy="58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5" descr="tiger_flap_m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60448">
            <a:off x="5892800" y="333375"/>
            <a:ext cx="593725" cy="581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3" name="Picture 3" descr="GUESTAN"/>
          <p:cNvSpPr>
            <a:spLocks noChangeAspect="1"/>
          </p:cNvSpPr>
          <p:nvPr/>
        </p:nvSpPr>
        <p:spPr>
          <a:xfrm>
            <a:off x="7342188" y="7938"/>
            <a:ext cx="1801812" cy="126841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8194" name="Rectangle 30"/>
          <p:cNvSpPr/>
          <p:nvPr/>
        </p:nvSpPr>
        <p:spPr>
          <a:xfrm>
            <a:off x="457200" y="3962400"/>
            <a:ext cx="5562600" cy="5222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1. Vị trí địa lí và phạm vi lãnh thổ</a:t>
            </a:r>
            <a:endParaRPr lang="en-US" altLang="en-US" sz="2800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0"/>
          <p:cNvSpPr/>
          <p:nvPr/>
        </p:nvSpPr>
        <p:spPr>
          <a:xfrm>
            <a:off x="0" y="615950"/>
            <a:ext cx="5562600" cy="5222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1. Vị trí địa lí và phạm vi lãnh thổ</a:t>
            </a:r>
            <a:endParaRPr lang="en-US" altLang="en-US" sz="2800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WordArt 12"/>
          <p:cNvSpPr>
            <a:spLocks noTextEdit="1"/>
          </p:cNvSpPr>
          <p:nvPr/>
        </p:nvSpPr>
        <p:spPr>
          <a:xfrm>
            <a:off x="990600" y="42863"/>
            <a:ext cx="7467600" cy="425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 lnSpcReduction="20000"/>
          </a:bodyPr>
          <a:lstStyle/>
          <a:p>
            <a:pPr algn="l"/>
            <a:r>
              <a:rPr lang="en-GB" altLang="en-US" sz="3600" b="1">
                <a:ln w="9525" cap="flat" cmpd="sng">
                  <a:solidFill>
                    <a:srgbClr val="CC00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8100" dir="2699999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Bài 13: BẮC TRUNG BỘ</a:t>
            </a:r>
          </a:p>
        </p:txBody>
      </p:sp>
      <p:cxnSp>
        <p:nvCxnSpPr>
          <p:cNvPr id="7172" name="Straight Connector 2"/>
          <p:cNvCxnSpPr/>
          <p:nvPr/>
        </p:nvCxnSpPr>
        <p:spPr>
          <a:xfrm>
            <a:off x="15875" y="584200"/>
            <a:ext cx="9128125" cy="0"/>
          </a:xfrm>
          <a:prstGeom prst="line">
            <a:avLst/>
          </a:prstGeom>
          <a:ln w="952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381000" y="1138238"/>
            <a:ext cx="76962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th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phiếu học tập</a:t>
            </a:r>
            <a:endParaRPr lang="en-US" altLang="en-US" sz="36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7174" name="Table 7173"/>
          <p:cNvGraphicFramePr/>
          <p:nvPr>
            <p:custDataLst>
              <p:tags r:id="rId1"/>
            </p:custDataLst>
          </p:nvPr>
        </p:nvGraphicFramePr>
        <p:xfrm>
          <a:off x="152400" y="1905000"/>
          <a:ext cx="8763000" cy="4611370"/>
        </p:xfrm>
        <a:graphic>
          <a:graphicData uri="http://schemas.openxmlformats.org/drawingml/2006/table">
            <a:tbl>
              <a:tblPr/>
              <a:tblGrid>
                <a:gridCol w="2800350"/>
                <a:gridCol w="5962650"/>
              </a:tblGrid>
              <a:tr h="4838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20675" lvl="0" indent="0" eaLnBrk="1" hangingPunct="1">
                        <a:lnSpc>
                          <a:spcPct val="107000"/>
                        </a:lnSpc>
                        <a:spcBef>
                          <a:spcPts val="225"/>
                        </a:spcBef>
                        <a:buNone/>
                      </a:pPr>
                      <a:r>
                        <a:rPr lang="vi-VN" altLang="en-US" sz="2400" dirty="0">
                          <a:latin typeface="Times New Roman" panose="02020603050405020304" pitchFamily="18" charset="0"/>
                        </a:rPr>
                        <a:t>Tiêu chí</a:t>
                      </a:r>
                      <a:endParaRPr lang="vi-VN" altLang="en-US" sz="2400" dirty="0"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350" lvl="0" indent="0" algn="ctr" eaLnBrk="1" hangingPunct="1">
                        <a:lnSpc>
                          <a:spcPct val="107000"/>
                        </a:lnSpc>
                        <a:spcBef>
                          <a:spcPts val="225"/>
                        </a:spcBef>
                        <a:buNone/>
                      </a:pPr>
                      <a:r>
                        <a:rPr lang="vi-VN" altLang="en-US" sz="2400" dirty="0">
                          <a:latin typeface="Times New Roman" panose="02020603050405020304" pitchFamily="18" charset="0"/>
                        </a:rPr>
                        <a:t>Thông tin</a:t>
                      </a:r>
                      <a:endParaRPr lang="vi-VN" altLang="en-US" sz="2400" dirty="0"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159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9850" lvl="0" indent="0" eaLnBrk="1" hangingPunct="1">
                        <a:lnSpc>
                          <a:spcPct val="107000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vi-VN" alt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Diện tích</a:t>
                      </a:r>
                      <a:endParaRPr lang="vi-VN" alt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350" lvl="0" indent="0" algn="ctr" eaLnBrk="1" hangingPunct="1">
                        <a:lnSpc>
                          <a:spcPct val="107000"/>
                        </a:lnSpc>
                        <a:spcBef>
                          <a:spcPts val="15"/>
                        </a:spcBef>
                        <a:buNone/>
                      </a:pPr>
                      <a:endParaRPr lang="en-US" altLang="en-US" sz="11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1658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9850" lvl="0" indent="0" eaLnBrk="1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buNone/>
                      </a:pPr>
                      <a:r>
                        <a:rPr lang="vi-VN" alt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Tên các tỉnh</a:t>
                      </a:r>
                      <a:endParaRPr lang="vi-VN" alt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350" lvl="0" indent="0" algn="ctr" eaLnBrk="1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buNone/>
                      </a:pPr>
                      <a:endParaRPr lang="en-US" altLang="en-US" sz="11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1658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9850" lvl="0" indent="0" eaLnBrk="1" hangingPunct="1">
                        <a:lnSpc>
                          <a:spcPct val="107000"/>
                        </a:lnSpc>
                        <a:spcBef>
                          <a:spcPts val="290"/>
                        </a:spcBef>
                        <a:buNone/>
                      </a:pPr>
                      <a:r>
                        <a:rPr lang="vi-VN" alt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Các đảo</a:t>
                      </a:r>
                      <a:endParaRPr lang="vi-VN" alt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350" lvl="0" indent="0" algn="ctr" eaLnBrk="1" hangingPunct="1">
                        <a:lnSpc>
                          <a:spcPct val="107000"/>
                        </a:lnSpc>
                        <a:spcBef>
                          <a:spcPts val="290"/>
                        </a:spcBef>
                        <a:buNone/>
                      </a:pPr>
                      <a:endParaRPr lang="en-US" altLang="en-US" sz="11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7056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9850" lvl="0" indent="0" eaLnBrk="1" hangingPunct="1">
                        <a:lnSpc>
                          <a:spcPct val="107000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vi-VN" alt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Đặc điểm lãnh</a:t>
                      </a:r>
                      <a:r>
                        <a:rPr lang="en-US" alt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thổ</a:t>
                      </a:r>
                      <a:endParaRPr lang="vi-VN" alt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350" lvl="0" indent="0" algn="ctr" eaLnBrk="1" hangingPunct="1">
                        <a:lnSpc>
                          <a:spcPct val="107000"/>
                        </a:lnSpc>
                        <a:spcBef>
                          <a:spcPts val="840"/>
                        </a:spcBef>
                        <a:buNone/>
                      </a:pPr>
                      <a:endParaRPr lang="en-US" altLang="en-US" sz="11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1722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9850" lvl="0" indent="0" eaLnBrk="1" hangingPunct="1">
                        <a:lnSpc>
                          <a:spcPct val="107000"/>
                        </a:lnSpc>
                        <a:spcBef>
                          <a:spcPts val="240"/>
                        </a:spcBef>
                        <a:buNone/>
                      </a:pPr>
                      <a:r>
                        <a:rPr lang="en-GB" altLang="vi-VN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Tiếp giáp</a:t>
                      </a:r>
                      <a:endParaRPr lang="en-GB" alt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350" lvl="0" indent="0" algn="ctr" eaLnBrk="1" hangingPunct="1">
                        <a:lnSpc>
                          <a:spcPct val="107000"/>
                        </a:lnSpc>
                        <a:spcBef>
                          <a:spcPts val="240"/>
                        </a:spcBef>
                        <a:buNone/>
                      </a:pPr>
                      <a:endParaRPr lang="en-US" altLang="en-US" sz="11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0"/>
          <p:cNvSpPr/>
          <p:nvPr/>
        </p:nvSpPr>
        <p:spPr>
          <a:xfrm>
            <a:off x="0" y="615950"/>
            <a:ext cx="5562600" cy="5222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1. Vị trí địa lí và phạm vi lãnh thổ</a:t>
            </a:r>
            <a:endParaRPr lang="en-US" altLang="en-US" sz="2800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WordArt 12"/>
          <p:cNvSpPr>
            <a:spLocks noTextEdit="1"/>
          </p:cNvSpPr>
          <p:nvPr/>
        </p:nvSpPr>
        <p:spPr>
          <a:xfrm>
            <a:off x="990600" y="42863"/>
            <a:ext cx="7467600" cy="425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 lnSpcReduction="20000"/>
          </a:bodyPr>
          <a:lstStyle/>
          <a:p>
            <a:pPr algn="l"/>
            <a:r>
              <a:rPr lang="en-GB" altLang="en-US" sz="3600" b="1">
                <a:ln w="9525" cap="flat" cmpd="sng">
                  <a:solidFill>
                    <a:srgbClr val="CC00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8100" dir="2699999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Bài 13: BẮC TRUNG BỘ</a:t>
            </a:r>
          </a:p>
        </p:txBody>
      </p:sp>
      <p:cxnSp>
        <p:nvCxnSpPr>
          <p:cNvPr id="7172" name="Straight Connector 2"/>
          <p:cNvCxnSpPr/>
          <p:nvPr/>
        </p:nvCxnSpPr>
        <p:spPr>
          <a:xfrm>
            <a:off x="15875" y="584200"/>
            <a:ext cx="9128125" cy="0"/>
          </a:xfrm>
          <a:prstGeom prst="line">
            <a:avLst/>
          </a:prstGeom>
          <a:ln w="952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</p:cxnSp>
      <p:graphicFrame>
        <p:nvGraphicFramePr>
          <p:cNvPr id="7174" name="Table 7173"/>
          <p:cNvGraphicFramePr/>
          <p:nvPr>
            <p:custDataLst>
              <p:tags r:id="rId1"/>
            </p:custDataLst>
          </p:nvPr>
        </p:nvGraphicFramePr>
        <p:xfrm>
          <a:off x="152400" y="1462405"/>
          <a:ext cx="8763000" cy="4324985"/>
        </p:xfrm>
        <a:graphic>
          <a:graphicData uri="http://schemas.openxmlformats.org/drawingml/2006/table">
            <a:tbl>
              <a:tblPr/>
              <a:tblGrid>
                <a:gridCol w="2800350"/>
                <a:gridCol w="5962650"/>
              </a:tblGrid>
              <a:tr h="53911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20675" lvl="0" indent="0" eaLnBrk="1" hangingPunct="1">
                        <a:lnSpc>
                          <a:spcPct val="107000"/>
                        </a:lnSpc>
                        <a:spcBef>
                          <a:spcPts val="225"/>
                        </a:spcBef>
                        <a:buNone/>
                      </a:pPr>
                      <a:r>
                        <a:rPr lang="vi-VN" alt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Tiêu chí</a:t>
                      </a:r>
                      <a:endParaRPr lang="vi-VN" alt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350" lvl="0" indent="0" algn="ctr" eaLnBrk="1" hangingPunct="1">
                        <a:lnSpc>
                          <a:spcPct val="107000"/>
                        </a:lnSpc>
                        <a:spcBef>
                          <a:spcPts val="225"/>
                        </a:spcBef>
                        <a:buNone/>
                      </a:pPr>
                      <a:r>
                        <a:rPr lang="vi-VN" alt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Thông tin</a:t>
                      </a:r>
                      <a:endParaRPr lang="vi-VN" alt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9850" lvl="0" indent="0" eaLnBrk="1" hangingPunct="1">
                        <a:lnSpc>
                          <a:spcPct val="107000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vi-VN" alt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Diện tích</a:t>
                      </a:r>
                      <a:endParaRPr lang="vi-VN" alt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350" lvl="0" indent="0" algn="ctr" eaLnBrk="1" hangingPunct="1">
                        <a:lnSpc>
                          <a:spcPct val="107000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en-GB" altLang="en-US" sz="2400">
                          <a:sym typeface="+mn-ea"/>
                        </a:rPr>
                        <a:t>51,2 nghìn km </a:t>
                      </a:r>
                      <a:r>
                        <a:rPr lang="en-GB" altLang="en-US" sz="2400" baseline="30000">
                          <a:sym typeface="+mn-ea"/>
                        </a:rPr>
                        <a:t>2</a:t>
                      </a:r>
                      <a:endParaRPr lang="en-GB" altLang="en-US" sz="2400" baseline="300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7853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9850" lvl="0" indent="0" eaLnBrk="1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buNone/>
                      </a:pPr>
                      <a:r>
                        <a:rPr lang="vi-VN" alt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Tên các tỉnh</a:t>
                      </a:r>
                      <a:endParaRPr lang="vi-VN" alt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350" lvl="0" indent="0" algn="ctr" eaLnBrk="1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buNone/>
                      </a:pPr>
                      <a:endParaRPr lang="vi-VN" sz="1100">
                        <a:solidFill>
                          <a:srgbClr val="0000FF"/>
                        </a:solidFill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marL="6350" lvl="0" indent="0" algn="ctr" eaLnBrk="1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buNone/>
                      </a:pPr>
                      <a:r>
                        <a:rPr lang="vi-VN" sz="240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  <a:sym typeface="+mn-ea"/>
                        </a:rPr>
                        <a:t>Thanh Hoá, Nghệ An, Hà Tĩnh, Quảng Bình, Quảng Trị, Thừa Thiên Huế.</a:t>
                      </a:r>
                      <a:endParaRPr lang="vi-VN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870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9850" lvl="0" indent="0" eaLnBrk="1" hangingPunct="1">
                        <a:lnSpc>
                          <a:spcPct val="107000"/>
                        </a:lnSpc>
                        <a:spcBef>
                          <a:spcPts val="290"/>
                        </a:spcBef>
                        <a:buNone/>
                      </a:pPr>
                      <a:r>
                        <a:rPr lang="vi-VN" alt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Các đảo</a:t>
                      </a:r>
                      <a:endParaRPr lang="vi-VN" alt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350" lvl="0" indent="0" algn="ctr" eaLnBrk="1" hangingPunct="1">
                        <a:lnSpc>
                          <a:spcPct val="107000"/>
                        </a:lnSpc>
                        <a:spcBef>
                          <a:spcPts val="290"/>
                        </a:spcBef>
                        <a:buNone/>
                      </a:pPr>
                      <a:r>
                        <a:rPr lang="en-GB" altLang="en-US" sz="2400" dirty="0">
                          <a:solidFill>
                            <a:schemeClr val="tx1"/>
                          </a:solidFill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đảo Yến, đảo Cồn Cỏ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4676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9850" lvl="0" indent="0" eaLnBrk="1" hangingPunct="1">
                        <a:lnSpc>
                          <a:spcPct val="107000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vi-VN" alt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Đặc điểm lãnh</a:t>
                      </a:r>
                      <a:r>
                        <a:rPr lang="en-US" alt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thổ</a:t>
                      </a:r>
                      <a:endParaRPr lang="vi-VN" alt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350" lvl="0" indent="0" algn="ctr" eaLnBrk="1" hangingPunct="1">
                        <a:lnSpc>
                          <a:spcPct val="107000"/>
                        </a:lnSpc>
                        <a:spcBef>
                          <a:spcPts val="840"/>
                        </a:spcBef>
                        <a:buNone/>
                      </a:pPr>
                      <a:r>
                        <a:rPr lang="en-GB" altLang="en-US" sz="2400" dirty="0">
                          <a:solidFill>
                            <a:schemeClr val="tx1"/>
                          </a:solidFill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Hẹp ngang, kéo dài từ  dãy Tam Điệp đến dãy Bạch Mã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8770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9850" lvl="0" indent="0" eaLnBrk="1" hangingPunct="1">
                        <a:lnSpc>
                          <a:spcPct val="107000"/>
                        </a:lnSpc>
                        <a:spcBef>
                          <a:spcPts val="240"/>
                        </a:spcBef>
                        <a:buNone/>
                      </a:pPr>
                      <a:r>
                        <a:rPr lang="en-GB" altLang="vi-VN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Tiếp giáp</a:t>
                      </a:r>
                    </a:p>
                    <a:p>
                      <a:pPr marL="69850" lvl="0" indent="0" eaLnBrk="1" hangingPunct="1">
                        <a:lnSpc>
                          <a:spcPct val="107000"/>
                        </a:lnSpc>
                        <a:spcBef>
                          <a:spcPts val="240"/>
                        </a:spcBef>
                        <a:buNone/>
                      </a:pPr>
                      <a:endParaRPr lang="en-GB" alt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6350" lvl="0" indent="0" algn="ctr" eaLnBrk="1" hangingPunct="1">
                        <a:lnSpc>
                          <a:spcPct val="107000"/>
                        </a:lnSpc>
                        <a:spcBef>
                          <a:spcPts val="240"/>
                        </a:spcBef>
                        <a:buNone/>
                      </a:pPr>
                      <a:r>
                        <a:rPr lang="vi-VN" sz="240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  <a:sym typeface="+mn-ea"/>
                        </a:rPr>
                        <a:t>Đồng bằng sông Hồng</a:t>
                      </a:r>
                      <a:r>
                        <a:rPr lang="en-GB" altLang="vi-VN" sz="240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  <a:sym typeface="+mn-ea"/>
                        </a:rPr>
                        <a:t>,</a:t>
                      </a:r>
                      <a:r>
                        <a:rPr lang="vi-VN" sz="240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  <a:sym typeface="+mn-ea"/>
                        </a:rPr>
                        <a:t> Trung du và miền núi Bắc Bộ,</a:t>
                      </a:r>
                      <a:r>
                        <a:rPr lang="en-GB" altLang="vi-VN" sz="240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vi-VN" sz="240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  <a:sym typeface="+mn-ea"/>
                        </a:rPr>
                        <a:t>Lào, Duyên hải Nam Trung Bộ</a:t>
                      </a:r>
                      <a:r>
                        <a:rPr lang="en-GB" altLang="vi-VN" sz="240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  <a:sym typeface="+mn-ea"/>
                        </a:rPr>
                        <a:t>,</a:t>
                      </a:r>
                      <a:r>
                        <a:rPr lang="vi-VN" sz="240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GB" altLang="vi-VN" sz="240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  <a:sym typeface="+mn-ea"/>
                        </a:rPr>
                        <a:t>B</a:t>
                      </a:r>
                      <a:r>
                        <a:rPr lang="vi-VN" sz="240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  <a:sym typeface="+mn-ea"/>
                        </a:rPr>
                        <a:t>iển </a:t>
                      </a:r>
                      <a:r>
                        <a:rPr lang="en-GB" altLang="vi-VN" sz="240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  <a:sym typeface="+mn-ea"/>
                        </a:rPr>
                        <a:t>Đô</a:t>
                      </a:r>
                      <a:r>
                        <a:rPr lang="vi-VN" sz="240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  <a:sym typeface="+mn-ea"/>
                        </a:rPr>
                        <a:t>ng</a:t>
                      </a:r>
                      <a:endParaRPr lang="vi-VN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/>
          <p:nvPr/>
        </p:nvSpPr>
        <p:spPr>
          <a:xfrm>
            <a:off x="5334000" y="4792663"/>
            <a:ext cx="20574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sz="3600" dirty="0">
              <a:latin typeface=".VnArial Narrow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20483" name="Text Box 7"/>
          <p:cNvSpPr txBox="1"/>
          <p:nvPr/>
        </p:nvSpPr>
        <p:spPr>
          <a:xfrm>
            <a:off x="0" y="4114800"/>
            <a:ext cx="4191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.VnTim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20484" name="Text Box 9"/>
          <p:cNvSpPr txBox="1"/>
          <p:nvPr/>
        </p:nvSpPr>
        <p:spPr>
          <a:xfrm>
            <a:off x="0" y="5715000"/>
            <a:ext cx="4191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.VnTime" panose="020B7200000000000000" pitchFamily="34" charset="0"/>
              <a:ea typeface="Arial" panose="020B0604020202020204" pitchFamily="34" charset="0"/>
            </a:endParaRPr>
          </a:p>
        </p:txBody>
      </p:sp>
      <p:pic>
        <p:nvPicPr>
          <p:cNvPr id="20485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" y="481013"/>
            <a:ext cx="6781800" cy="8624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6" name="Text Box 3"/>
          <p:cNvSpPr txBox="1"/>
          <p:nvPr/>
        </p:nvSpPr>
        <p:spPr>
          <a:xfrm>
            <a:off x="0" y="0"/>
            <a:ext cx="9144000" cy="523875"/>
          </a:xfrm>
          <a:prstGeom prst="rect">
            <a:avLst/>
          </a:prstGeom>
          <a:noFill/>
          <a:ln w="28575" cap="flat" cmpd="sng">
            <a:solidFill>
              <a:srgbClr val="00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25-B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23: VÙNG BẮC TRUNG BỘ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487" name="TextBox 11"/>
          <p:cNvSpPr txBox="1"/>
          <p:nvPr/>
        </p:nvSpPr>
        <p:spPr>
          <a:xfrm>
            <a:off x="179388" y="6302375"/>
            <a:ext cx="6781800" cy="5219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Lược đồ tự nhiên Bắc Trung Bộ</a:t>
            </a:r>
            <a:endParaRPr lang="vi-VN" alt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20" descr="LEFTARR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2488" flipV="1">
            <a:off x="1893888" y="1392238"/>
            <a:ext cx="835025" cy="169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Rectangle 18"/>
          <p:cNvSpPr/>
          <p:nvPr/>
        </p:nvSpPr>
        <p:spPr>
          <a:xfrm>
            <a:off x="2846388" y="1681163"/>
            <a:ext cx="1447800" cy="3048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FFFF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Dãy Tam Điệp</a:t>
            </a:r>
            <a:endParaRPr lang="en-US" alt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9"/>
          <p:cNvSpPr/>
          <p:nvPr/>
        </p:nvSpPr>
        <p:spPr>
          <a:xfrm>
            <a:off x="4957763" y="5365750"/>
            <a:ext cx="1371600" cy="3048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Dãy Bạch mã</a:t>
            </a:r>
            <a:endParaRPr lang="en-US" alt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20" descr="LEFTARR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00872" flipV="1">
            <a:off x="4049713" y="5543550"/>
            <a:ext cx="744537" cy="150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hought Bubble: Cloud 12"/>
          <p:cNvSpPr/>
          <p:nvPr/>
        </p:nvSpPr>
        <p:spPr>
          <a:xfrm>
            <a:off x="6257290" y="835025"/>
            <a:ext cx="2887345" cy="4530725"/>
          </a:xfrm>
          <a:prstGeom prst="cloud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GB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x-none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dạ</a:t>
            </a:r>
            <a:r>
              <a:rPr lang="en-US" altLang="x-none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lãnh thổ của vùng</a:t>
            </a:r>
            <a:r>
              <a:rPr lang="en-GB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GB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ẹp ngang, kéo dài từ  dãy Tam Điệp đến dãy Bạch Mã</a:t>
            </a:r>
            <a:endParaRPr lang="en-GB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GB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3" grpId="0" bldLvl="0" animBg="1"/>
      <p:bldP spid="13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304800"/>
            <a:ext cx="9144000" cy="4140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alt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BẮC TRUNG BỘ </a:t>
            </a: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IMAGE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854686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3"/>
          <p:cNvSpPr/>
          <p:nvPr/>
        </p:nvSpPr>
        <p:spPr bwMode="auto">
          <a:xfrm>
            <a:off x="6019800" y="2218273"/>
            <a:ext cx="1449687" cy="1268773"/>
          </a:xfrm>
          <a:custGeom>
            <a:avLst/>
            <a:gdLst>
              <a:gd name="T0" fmla="*/ 939800 w 1242"/>
              <a:gd name="T1" fmla="*/ 236538 h 1181"/>
              <a:gd name="T2" fmla="*/ 806450 w 1242"/>
              <a:gd name="T3" fmla="*/ 134938 h 1181"/>
              <a:gd name="T4" fmla="*/ 679450 w 1242"/>
              <a:gd name="T5" fmla="*/ 96838 h 1181"/>
              <a:gd name="T6" fmla="*/ 609600 w 1242"/>
              <a:gd name="T7" fmla="*/ 52388 h 1181"/>
              <a:gd name="T8" fmla="*/ 425450 w 1242"/>
              <a:gd name="T9" fmla="*/ 1588 h 1181"/>
              <a:gd name="T10" fmla="*/ 279400 w 1242"/>
              <a:gd name="T11" fmla="*/ 46038 h 1181"/>
              <a:gd name="T12" fmla="*/ 279400 w 1242"/>
              <a:gd name="T13" fmla="*/ 128588 h 1181"/>
              <a:gd name="T14" fmla="*/ 342900 w 1242"/>
              <a:gd name="T15" fmla="*/ 103188 h 1181"/>
              <a:gd name="T16" fmla="*/ 355600 w 1242"/>
              <a:gd name="T17" fmla="*/ 103188 h 1181"/>
              <a:gd name="T18" fmla="*/ 463550 w 1242"/>
              <a:gd name="T19" fmla="*/ 300038 h 1181"/>
              <a:gd name="T20" fmla="*/ 393700 w 1242"/>
              <a:gd name="T21" fmla="*/ 369888 h 1181"/>
              <a:gd name="T22" fmla="*/ 260350 w 1242"/>
              <a:gd name="T23" fmla="*/ 376238 h 1181"/>
              <a:gd name="T24" fmla="*/ 95250 w 1242"/>
              <a:gd name="T25" fmla="*/ 407988 h 1181"/>
              <a:gd name="T26" fmla="*/ 76200 w 1242"/>
              <a:gd name="T27" fmla="*/ 509588 h 1181"/>
              <a:gd name="T28" fmla="*/ 44450 w 1242"/>
              <a:gd name="T29" fmla="*/ 579438 h 1181"/>
              <a:gd name="T30" fmla="*/ 203200 w 1242"/>
              <a:gd name="T31" fmla="*/ 642938 h 1181"/>
              <a:gd name="T32" fmla="*/ 393700 w 1242"/>
              <a:gd name="T33" fmla="*/ 744538 h 1181"/>
              <a:gd name="T34" fmla="*/ 565150 w 1242"/>
              <a:gd name="T35" fmla="*/ 808038 h 1181"/>
              <a:gd name="T36" fmla="*/ 603250 w 1242"/>
              <a:gd name="T37" fmla="*/ 827088 h 1181"/>
              <a:gd name="T38" fmla="*/ 609600 w 1242"/>
              <a:gd name="T39" fmla="*/ 928688 h 1181"/>
              <a:gd name="T40" fmla="*/ 673100 w 1242"/>
              <a:gd name="T41" fmla="*/ 1023938 h 1181"/>
              <a:gd name="T42" fmla="*/ 781050 w 1242"/>
              <a:gd name="T43" fmla="*/ 1049338 h 1181"/>
              <a:gd name="T44" fmla="*/ 1028700 w 1242"/>
              <a:gd name="T45" fmla="*/ 1309688 h 1181"/>
              <a:gd name="T46" fmla="*/ 1016000 w 1242"/>
              <a:gd name="T47" fmla="*/ 1335088 h 1181"/>
              <a:gd name="T48" fmla="*/ 1130300 w 1242"/>
              <a:gd name="T49" fmla="*/ 1373188 h 1181"/>
              <a:gd name="T50" fmla="*/ 1187450 w 1242"/>
              <a:gd name="T51" fmla="*/ 1481138 h 1181"/>
              <a:gd name="T52" fmla="*/ 1225550 w 1242"/>
              <a:gd name="T53" fmla="*/ 1500188 h 1181"/>
              <a:gd name="T54" fmla="*/ 1238250 w 1242"/>
              <a:gd name="T55" fmla="*/ 1652588 h 1181"/>
              <a:gd name="T56" fmla="*/ 1320800 w 1242"/>
              <a:gd name="T57" fmla="*/ 1716088 h 1181"/>
              <a:gd name="T58" fmla="*/ 1352550 w 1242"/>
              <a:gd name="T59" fmla="*/ 1684338 h 1181"/>
              <a:gd name="T60" fmla="*/ 1428750 w 1242"/>
              <a:gd name="T61" fmla="*/ 1728788 h 1181"/>
              <a:gd name="T62" fmla="*/ 1549400 w 1242"/>
              <a:gd name="T63" fmla="*/ 1824038 h 1181"/>
              <a:gd name="T64" fmla="*/ 1822450 w 1242"/>
              <a:gd name="T65" fmla="*/ 1855788 h 1181"/>
              <a:gd name="T66" fmla="*/ 1962150 w 1242"/>
              <a:gd name="T67" fmla="*/ 1798638 h 1181"/>
              <a:gd name="T68" fmla="*/ 1949450 w 1242"/>
              <a:gd name="T69" fmla="*/ 1754188 h 1181"/>
              <a:gd name="T70" fmla="*/ 1765300 w 1242"/>
              <a:gd name="T71" fmla="*/ 1665288 h 1181"/>
              <a:gd name="T72" fmla="*/ 1492250 w 1242"/>
              <a:gd name="T73" fmla="*/ 1481138 h 1181"/>
              <a:gd name="T74" fmla="*/ 1409700 w 1242"/>
              <a:gd name="T75" fmla="*/ 1373188 h 1181"/>
              <a:gd name="T76" fmla="*/ 1301750 w 1242"/>
              <a:gd name="T77" fmla="*/ 1322388 h 1181"/>
              <a:gd name="T78" fmla="*/ 1212850 w 1242"/>
              <a:gd name="T79" fmla="*/ 1214438 h 1181"/>
              <a:gd name="T80" fmla="*/ 1200150 w 1242"/>
              <a:gd name="T81" fmla="*/ 1100138 h 1181"/>
              <a:gd name="T82" fmla="*/ 1123950 w 1242"/>
              <a:gd name="T83" fmla="*/ 1011238 h 1181"/>
              <a:gd name="T84" fmla="*/ 1003300 w 1242"/>
              <a:gd name="T85" fmla="*/ 954088 h 1181"/>
              <a:gd name="T86" fmla="*/ 863600 w 1242"/>
              <a:gd name="T87" fmla="*/ 795338 h 1181"/>
              <a:gd name="T88" fmla="*/ 800100 w 1242"/>
              <a:gd name="T89" fmla="*/ 668338 h 1181"/>
              <a:gd name="T90" fmla="*/ 895350 w 1242"/>
              <a:gd name="T91" fmla="*/ 547688 h 1181"/>
              <a:gd name="T92" fmla="*/ 914400 w 1242"/>
              <a:gd name="T93" fmla="*/ 382588 h 1181"/>
              <a:gd name="T94" fmla="*/ 1003300 w 1242"/>
              <a:gd name="T95" fmla="*/ 274638 h 1181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242"/>
              <a:gd name="T145" fmla="*/ 0 h 1181"/>
              <a:gd name="T146" fmla="*/ 1242 w 1242"/>
              <a:gd name="T147" fmla="*/ 1181 h 1181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242" h="1181">
                <a:moveTo>
                  <a:pt x="632" y="185"/>
                </a:moveTo>
                <a:cubicBezTo>
                  <a:pt x="612" y="178"/>
                  <a:pt x="611" y="158"/>
                  <a:pt x="592" y="149"/>
                </a:cubicBezTo>
                <a:cubicBezTo>
                  <a:pt x="571" y="140"/>
                  <a:pt x="546" y="132"/>
                  <a:pt x="524" y="125"/>
                </a:cubicBezTo>
                <a:cubicBezTo>
                  <a:pt x="506" y="112"/>
                  <a:pt x="501" y="106"/>
                  <a:pt x="508" y="85"/>
                </a:cubicBezTo>
                <a:cubicBezTo>
                  <a:pt x="500" y="52"/>
                  <a:pt x="471" y="66"/>
                  <a:pt x="440" y="69"/>
                </a:cubicBezTo>
                <a:cubicBezTo>
                  <a:pt x="436" y="66"/>
                  <a:pt x="431" y="64"/>
                  <a:pt x="428" y="61"/>
                </a:cubicBezTo>
                <a:cubicBezTo>
                  <a:pt x="423" y="56"/>
                  <a:pt x="421" y="49"/>
                  <a:pt x="416" y="45"/>
                </a:cubicBezTo>
                <a:cubicBezTo>
                  <a:pt x="407" y="38"/>
                  <a:pt x="395" y="37"/>
                  <a:pt x="384" y="33"/>
                </a:cubicBezTo>
                <a:cubicBezTo>
                  <a:pt x="358" y="7"/>
                  <a:pt x="326" y="13"/>
                  <a:pt x="288" y="9"/>
                </a:cubicBezTo>
                <a:cubicBezTo>
                  <a:pt x="281" y="6"/>
                  <a:pt x="275" y="2"/>
                  <a:pt x="268" y="1"/>
                </a:cubicBezTo>
                <a:cubicBezTo>
                  <a:pt x="260" y="0"/>
                  <a:pt x="250" y="10"/>
                  <a:pt x="244" y="13"/>
                </a:cubicBezTo>
                <a:cubicBezTo>
                  <a:pt x="224" y="23"/>
                  <a:pt x="198" y="24"/>
                  <a:pt x="176" y="29"/>
                </a:cubicBezTo>
                <a:cubicBezTo>
                  <a:pt x="160" y="39"/>
                  <a:pt x="146" y="40"/>
                  <a:pt x="140" y="57"/>
                </a:cubicBezTo>
                <a:cubicBezTo>
                  <a:pt x="160" y="77"/>
                  <a:pt x="151" y="87"/>
                  <a:pt x="176" y="81"/>
                </a:cubicBezTo>
                <a:cubicBezTo>
                  <a:pt x="179" y="77"/>
                  <a:pt x="180" y="71"/>
                  <a:pt x="184" y="69"/>
                </a:cubicBezTo>
                <a:cubicBezTo>
                  <a:pt x="194" y="65"/>
                  <a:pt x="206" y="67"/>
                  <a:pt x="216" y="65"/>
                </a:cubicBezTo>
                <a:cubicBezTo>
                  <a:pt x="223" y="63"/>
                  <a:pt x="229" y="57"/>
                  <a:pt x="236" y="57"/>
                </a:cubicBezTo>
                <a:cubicBezTo>
                  <a:pt x="241" y="57"/>
                  <a:pt x="228" y="62"/>
                  <a:pt x="224" y="65"/>
                </a:cubicBezTo>
                <a:cubicBezTo>
                  <a:pt x="201" y="134"/>
                  <a:pt x="248" y="126"/>
                  <a:pt x="300" y="129"/>
                </a:cubicBezTo>
                <a:cubicBezTo>
                  <a:pt x="322" y="151"/>
                  <a:pt x="318" y="172"/>
                  <a:pt x="292" y="189"/>
                </a:cubicBezTo>
                <a:cubicBezTo>
                  <a:pt x="289" y="199"/>
                  <a:pt x="293" y="214"/>
                  <a:pt x="284" y="221"/>
                </a:cubicBezTo>
                <a:cubicBezTo>
                  <a:pt x="274" y="229"/>
                  <a:pt x="248" y="233"/>
                  <a:pt x="248" y="233"/>
                </a:cubicBezTo>
                <a:cubicBezTo>
                  <a:pt x="239" y="270"/>
                  <a:pt x="251" y="262"/>
                  <a:pt x="224" y="269"/>
                </a:cubicBezTo>
                <a:cubicBezTo>
                  <a:pt x="190" y="264"/>
                  <a:pt x="188" y="261"/>
                  <a:pt x="164" y="237"/>
                </a:cubicBezTo>
                <a:cubicBezTo>
                  <a:pt x="130" y="244"/>
                  <a:pt x="106" y="250"/>
                  <a:pt x="72" y="253"/>
                </a:cubicBezTo>
                <a:cubicBezTo>
                  <a:pt x="68" y="254"/>
                  <a:pt x="62" y="253"/>
                  <a:pt x="60" y="257"/>
                </a:cubicBezTo>
                <a:cubicBezTo>
                  <a:pt x="58" y="262"/>
                  <a:pt x="64" y="268"/>
                  <a:pt x="64" y="273"/>
                </a:cubicBezTo>
                <a:cubicBezTo>
                  <a:pt x="64" y="310"/>
                  <a:pt x="66" y="303"/>
                  <a:pt x="48" y="321"/>
                </a:cubicBezTo>
                <a:cubicBezTo>
                  <a:pt x="41" y="348"/>
                  <a:pt x="28" y="341"/>
                  <a:pt x="0" y="345"/>
                </a:cubicBezTo>
                <a:cubicBezTo>
                  <a:pt x="23" y="356"/>
                  <a:pt x="56" y="347"/>
                  <a:pt x="28" y="365"/>
                </a:cubicBezTo>
                <a:cubicBezTo>
                  <a:pt x="69" y="386"/>
                  <a:pt x="11" y="359"/>
                  <a:pt x="72" y="377"/>
                </a:cubicBezTo>
                <a:cubicBezTo>
                  <a:pt x="92" y="383"/>
                  <a:pt x="107" y="400"/>
                  <a:pt x="128" y="405"/>
                </a:cubicBezTo>
                <a:cubicBezTo>
                  <a:pt x="141" y="432"/>
                  <a:pt x="141" y="409"/>
                  <a:pt x="164" y="429"/>
                </a:cubicBezTo>
                <a:cubicBezTo>
                  <a:pt x="187" y="450"/>
                  <a:pt x="218" y="459"/>
                  <a:pt x="248" y="469"/>
                </a:cubicBezTo>
                <a:cubicBezTo>
                  <a:pt x="268" y="476"/>
                  <a:pt x="283" y="498"/>
                  <a:pt x="304" y="501"/>
                </a:cubicBezTo>
                <a:cubicBezTo>
                  <a:pt x="321" y="504"/>
                  <a:pt x="339" y="506"/>
                  <a:pt x="356" y="509"/>
                </a:cubicBezTo>
                <a:cubicBezTo>
                  <a:pt x="360" y="512"/>
                  <a:pt x="364" y="515"/>
                  <a:pt x="368" y="517"/>
                </a:cubicBezTo>
                <a:cubicBezTo>
                  <a:pt x="372" y="519"/>
                  <a:pt x="381" y="517"/>
                  <a:pt x="380" y="521"/>
                </a:cubicBezTo>
                <a:cubicBezTo>
                  <a:pt x="379" y="531"/>
                  <a:pt x="364" y="545"/>
                  <a:pt x="364" y="545"/>
                </a:cubicBezTo>
                <a:cubicBezTo>
                  <a:pt x="369" y="563"/>
                  <a:pt x="359" y="593"/>
                  <a:pt x="384" y="585"/>
                </a:cubicBezTo>
                <a:cubicBezTo>
                  <a:pt x="391" y="607"/>
                  <a:pt x="404" y="613"/>
                  <a:pt x="420" y="629"/>
                </a:cubicBezTo>
                <a:cubicBezTo>
                  <a:pt x="421" y="634"/>
                  <a:pt x="419" y="644"/>
                  <a:pt x="424" y="645"/>
                </a:cubicBezTo>
                <a:cubicBezTo>
                  <a:pt x="435" y="646"/>
                  <a:pt x="445" y="634"/>
                  <a:pt x="456" y="633"/>
                </a:cubicBezTo>
                <a:cubicBezTo>
                  <a:pt x="465" y="632"/>
                  <a:pt x="485" y="656"/>
                  <a:pt x="492" y="661"/>
                </a:cubicBezTo>
                <a:cubicBezTo>
                  <a:pt x="508" y="709"/>
                  <a:pt x="525" y="764"/>
                  <a:pt x="576" y="781"/>
                </a:cubicBezTo>
                <a:cubicBezTo>
                  <a:pt x="601" y="800"/>
                  <a:pt x="618" y="815"/>
                  <a:pt x="648" y="825"/>
                </a:cubicBezTo>
                <a:cubicBezTo>
                  <a:pt x="643" y="826"/>
                  <a:pt x="634" y="824"/>
                  <a:pt x="632" y="829"/>
                </a:cubicBezTo>
                <a:cubicBezTo>
                  <a:pt x="630" y="833"/>
                  <a:pt x="637" y="838"/>
                  <a:pt x="640" y="841"/>
                </a:cubicBezTo>
                <a:cubicBezTo>
                  <a:pt x="655" y="856"/>
                  <a:pt x="676" y="874"/>
                  <a:pt x="696" y="881"/>
                </a:cubicBezTo>
                <a:cubicBezTo>
                  <a:pt x="706" y="867"/>
                  <a:pt x="703" y="839"/>
                  <a:pt x="712" y="865"/>
                </a:cubicBezTo>
                <a:cubicBezTo>
                  <a:pt x="715" y="886"/>
                  <a:pt x="710" y="914"/>
                  <a:pt x="732" y="921"/>
                </a:cubicBezTo>
                <a:cubicBezTo>
                  <a:pt x="737" y="925"/>
                  <a:pt x="743" y="928"/>
                  <a:pt x="748" y="933"/>
                </a:cubicBezTo>
                <a:cubicBezTo>
                  <a:pt x="753" y="938"/>
                  <a:pt x="754" y="946"/>
                  <a:pt x="760" y="949"/>
                </a:cubicBezTo>
                <a:cubicBezTo>
                  <a:pt x="764" y="951"/>
                  <a:pt x="772" y="945"/>
                  <a:pt x="772" y="945"/>
                </a:cubicBezTo>
                <a:cubicBezTo>
                  <a:pt x="774" y="963"/>
                  <a:pt x="770" y="995"/>
                  <a:pt x="776" y="1013"/>
                </a:cubicBezTo>
                <a:cubicBezTo>
                  <a:pt x="777" y="1022"/>
                  <a:pt x="776" y="1033"/>
                  <a:pt x="780" y="1041"/>
                </a:cubicBezTo>
                <a:cubicBezTo>
                  <a:pt x="782" y="1045"/>
                  <a:pt x="788" y="1043"/>
                  <a:pt x="792" y="1045"/>
                </a:cubicBezTo>
                <a:cubicBezTo>
                  <a:pt x="809" y="1055"/>
                  <a:pt x="816" y="1070"/>
                  <a:pt x="832" y="1081"/>
                </a:cubicBezTo>
                <a:cubicBezTo>
                  <a:pt x="837" y="1078"/>
                  <a:pt x="844" y="1077"/>
                  <a:pt x="848" y="1073"/>
                </a:cubicBezTo>
                <a:cubicBezTo>
                  <a:pt x="851" y="1070"/>
                  <a:pt x="848" y="1061"/>
                  <a:pt x="852" y="1061"/>
                </a:cubicBezTo>
                <a:cubicBezTo>
                  <a:pt x="861" y="1061"/>
                  <a:pt x="868" y="1068"/>
                  <a:pt x="876" y="1073"/>
                </a:cubicBezTo>
                <a:cubicBezTo>
                  <a:pt x="884" y="1078"/>
                  <a:pt x="900" y="1089"/>
                  <a:pt x="900" y="1089"/>
                </a:cubicBezTo>
                <a:cubicBezTo>
                  <a:pt x="908" y="1112"/>
                  <a:pt x="920" y="1110"/>
                  <a:pt x="944" y="1113"/>
                </a:cubicBezTo>
                <a:cubicBezTo>
                  <a:pt x="980" y="1127"/>
                  <a:pt x="955" y="1128"/>
                  <a:pt x="976" y="1149"/>
                </a:cubicBezTo>
                <a:cubicBezTo>
                  <a:pt x="994" y="1167"/>
                  <a:pt x="1023" y="1167"/>
                  <a:pt x="1044" y="1181"/>
                </a:cubicBezTo>
                <a:cubicBezTo>
                  <a:pt x="1079" y="1177"/>
                  <a:pt x="1112" y="1172"/>
                  <a:pt x="1148" y="1169"/>
                </a:cubicBezTo>
                <a:cubicBezTo>
                  <a:pt x="1156" y="1145"/>
                  <a:pt x="1172" y="1134"/>
                  <a:pt x="1192" y="1121"/>
                </a:cubicBezTo>
                <a:cubicBezTo>
                  <a:pt x="1233" y="1135"/>
                  <a:pt x="1179" y="1141"/>
                  <a:pt x="1236" y="1133"/>
                </a:cubicBezTo>
                <a:cubicBezTo>
                  <a:pt x="1237" y="1126"/>
                  <a:pt x="1242" y="1120"/>
                  <a:pt x="1240" y="1113"/>
                </a:cubicBezTo>
                <a:cubicBezTo>
                  <a:pt x="1239" y="1108"/>
                  <a:pt x="1232" y="1108"/>
                  <a:pt x="1228" y="1105"/>
                </a:cubicBezTo>
                <a:cubicBezTo>
                  <a:pt x="1205" y="1086"/>
                  <a:pt x="1186" y="1078"/>
                  <a:pt x="1156" y="1073"/>
                </a:cubicBezTo>
                <a:cubicBezTo>
                  <a:pt x="1124" y="1057"/>
                  <a:pt x="1152" y="1056"/>
                  <a:pt x="1112" y="1049"/>
                </a:cubicBezTo>
                <a:cubicBezTo>
                  <a:pt x="1081" y="1028"/>
                  <a:pt x="1052" y="1005"/>
                  <a:pt x="1016" y="993"/>
                </a:cubicBezTo>
                <a:cubicBezTo>
                  <a:pt x="993" y="970"/>
                  <a:pt x="965" y="953"/>
                  <a:pt x="940" y="933"/>
                </a:cubicBezTo>
                <a:cubicBezTo>
                  <a:pt x="948" y="910"/>
                  <a:pt x="933" y="910"/>
                  <a:pt x="916" y="897"/>
                </a:cubicBezTo>
                <a:cubicBezTo>
                  <a:pt x="905" y="888"/>
                  <a:pt x="900" y="873"/>
                  <a:pt x="888" y="865"/>
                </a:cubicBezTo>
                <a:cubicBezTo>
                  <a:pt x="884" y="862"/>
                  <a:pt x="877" y="863"/>
                  <a:pt x="872" y="861"/>
                </a:cubicBezTo>
                <a:cubicBezTo>
                  <a:pt x="853" y="854"/>
                  <a:pt x="839" y="839"/>
                  <a:pt x="820" y="833"/>
                </a:cubicBezTo>
                <a:cubicBezTo>
                  <a:pt x="805" y="811"/>
                  <a:pt x="815" y="825"/>
                  <a:pt x="792" y="789"/>
                </a:cubicBezTo>
                <a:cubicBezTo>
                  <a:pt x="785" y="779"/>
                  <a:pt x="772" y="775"/>
                  <a:pt x="764" y="765"/>
                </a:cubicBezTo>
                <a:cubicBezTo>
                  <a:pt x="758" y="757"/>
                  <a:pt x="748" y="741"/>
                  <a:pt x="748" y="741"/>
                </a:cubicBezTo>
                <a:cubicBezTo>
                  <a:pt x="743" y="721"/>
                  <a:pt x="745" y="710"/>
                  <a:pt x="756" y="693"/>
                </a:cubicBezTo>
                <a:cubicBezTo>
                  <a:pt x="752" y="672"/>
                  <a:pt x="750" y="665"/>
                  <a:pt x="732" y="653"/>
                </a:cubicBezTo>
                <a:cubicBezTo>
                  <a:pt x="715" y="627"/>
                  <a:pt x="736" y="653"/>
                  <a:pt x="708" y="637"/>
                </a:cubicBezTo>
                <a:cubicBezTo>
                  <a:pt x="663" y="611"/>
                  <a:pt x="732" y="638"/>
                  <a:pt x="680" y="617"/>
                </a:cubicBezTo>
                <a:cubicBezTo>
                  <a:pt x="668" y="612"/>
                  <a:pt x="644" y="609"/>
                  <a:pt x="632" y="601"/>
                </a:cubicBezTo>
                <a:cubicBezTo>
                  <a:pt x="616" y="590"/>
                  <a:pt x="604" y="576"/>
                  <a:pt x="588" y="565"/>
                </a:cubicBezTo>
                <a:cubicBezTo>
                  <a:pt x="576" y="541"/>
                  <a:pt x="555" y="524"/>
                  <a:pt x="544" y="501"/>
                </a:cubicBezTo>
                <a:cubicBezTo>
                  <a:pt x="539" y="491"/>
                  <a:pt x="538" y="479"/>
                  <a:pt x="532" y="469"/>
                </a:cubicBezTo>
                <a:cubicBezTo>
                  <a:pt x="522" y="451"/>
                  <a:pt x="510" y="440"/>
                  <a:pt x="504" y="421"/>
                </a:cubicBezTo>
                <a:cubicBezTo>
                  <a:pt x="537" y="410"/>
                  <a:pt x="530" y="394"/>
                  <a:pt x="544" y="369"/>
                </a:cubicBezTo>
                <a:cubicBezTo>
                  <a:pt x="549" y="360"/>
                  <a:pt x="558" y="354"/>
                  <a:pt x="564" y="345"/>
                </a:cubicBezTo>
                <a:cubicBezTo>
                  <a:pt x="557" y="323"/>
                  <a:pt x="562" y="305"/>
                  <a:pt x="572" y="285"/>
                </a:cubicBezTo>
                <a:cubicBezTo>
                  <a:pt x="566" y="261"/>
                  <a:pt x="560" y="262"/>
                  <a:pt x="576" y="241"/>
                </a:cubicBezTo>
                <a:cubicBezTo>
                  <a:pt x="583" y="220"/>
                  <a:pt x="604" y="205"/>
                  <a:pt x="620" y="189"/>
                </a:cubicBezTo>
                <a:cubicBezTo>
                  <a:pt x="625" y="184"/>
                  <a:pt x="626" y="175"/>
                  <a:pt x="632" y="173"/>
                </a:cubicBezTo>
                <a:cubicBezTo>
                  <a:pt x="636" y="172"/>
                  <a:pt x="632" y="181"/>
                  <a:pt x="632" y="185"/>
                </a:cubicBezTo>
                <a:close/>
              </a:path>
            </a:pathLst>
          </a:custGeom>
          <a:gradFill rotWithShape="1">
            <a:gsLst>
              <a:gs pos="0">
                <a:srgbClr val="E8F4AA"/>
              </a:gs>
              <a:gs pos="100000">
                <a:schemeClr val="accent1"/>
              </a:gs>
            </a:gsLst>
            <a:lin ang="18900000" scaled="1"/>
          </a:gradFill>
          <a:ln w="9525">
            <a:solidFill>
              <a:srgbClr val="FF0066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7130415" y="1934845"/>
            <a:ext cx="1475740" cy="760730"/>
          </a:xfrm>
          <a:prstGeom prst="wedgeRectCallout">
            <a:avLst>
              <a:gd name="adj1" fmla="val -60068"/>
              <a:gd name="adj2" fmla="val 125709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algn="ctr"/>
            <a:r>
              <a:rPr lang="en-US" altLang="en-US" sz="2000" b="1"/>
              <a:t>Vùng Bắc Trung Bộ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2400" y="4819471"/>
            <a:ext cx="5105400" cy="119888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smtClean="0">
                <a:solidFill>
                  <a:srgbClr val="0000FF"/>
                </a:solidFill>
              </a:rPr>
              <a:t>? Xác định vị trí của Vùng </a:t>
            </a:r>
            <a:r>
              <a:rPr lang="en-US" altLang="en-US" sz="2400" b="1">
                <a:solidFill>
                  <a:srgbClr val="0000FF"/>
                </a:solidFill>
              </a:rPr>
              <a:t>Bắc Trung </a:t>
            </a:r>
            <a:r>
              <a:rPr lang="en-US" altLang="en-US" sz="2400" b="1" smtClean="0">
                <a:solidFill>
                  <a:srgbClr val="0000FF"/>
                </a:solidFill>
              </a:rPr>
              <a:t>Bộ, nêu vị trí tiếp giáp của vùng? </a:t>
            </a:r>
            <a:endParaRPr lang="en-US" altLang="en-US" sz="2400" b="1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48030"/>
            <a:ext cx="381000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7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BTB4"/>
          <p:cNvPicPr>
            <a:picLocks noChangeAspect="1" noChangeArrowheads="1"/>
          </p:cNvPicPr>
          <p:nvPr/>
        </p:nvPicPr>
        <p:blipFill>
          <a:blip r:embed="rId2" cstate="print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40" y="929005"/>
            <a:ext cx="4481830" cy="517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86200" y="6248158"/>
            <a:ext cx="5334000" cy="3124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09600" indent="-609600"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HÀNH </a:t>
            </a:r>
            <a:r>
              <a:rPr 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</a:t>
            </a:r>
            <a:r>
              <a:rPr lang="en-US" b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VÙNGBẮC </a:t>
            </a:r>
            <a:r>
              <a:rPr lang="en-US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BỘ</a:t>
            </a: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 rot="10800000">
            <a:off x="6236192" y="1828798"/>
            <a:ext cx="2222008" cy="609601"/>
          </a:xfrm>
          <a:prstGeom prst="notchedRightArrow">
            <a:avLst>
              <a:gd name="adj1" fmla="val 50000"/>
              <a:gd name="adj2" fmla="val 141677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1" hangingPunct="1"/>
            <a:r>
              <a:rPr lang="en-US" altLang="en-US" sz="1800"/>
              <a:t>Thanh Hóa</a:t>
            </a: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 rot="10800000">
            <a:off x="6019800" y="2514600"/>
            <a:ext cx="2209799" cy="533400"/>
          </a:xfrm>
          <a:prstGeom prst="notchedRightArrow">
            <a:avLst>
              <a:gd name="adj1" fmla="val 50000"/>
              <a:gd name="adj2" fmla="val 141667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1" hangingPunct="1"/>
            <a:r>
              <a:rPr lang="en-US" altLang="en-US" sz="1800"/>
              <a:t>Nghệ An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 rot="10800000">
            <a:off x="6252797" y="3124200"/>
            <a:ext cx="2297088" cy="532939"/>
          </a:xfrm>
          <a:prstGeom prst="notchedRightArrow">
            <a:avLst>
              <a:gd name="adj1" fmla="val 50000"/>
              <a:gd name="adj2" fmla="val 141677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1" hangingPunct="1"/>
            <a:r>
              <a:rPr lang="en-US" altLang="en-US" sz="1800"/>
              <a:t>Hà Tĩnh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 rot="10800000">
            <a:off x="6813063" y="3733800"/>
            <a:ext cx="2072982" cy="533400"/>
          </a:xfrm>
          <a:prstGeom prst="notchedRightArrow">
            <a:avLst>
              <a:gd name="adj1" fmla="val 50000"/>
              <a:gd name="adj2" fmla="val 133819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1" hangingPunct="1"/>
            <a:r>
              <a:rPr lang="en-US" altLang="en-US" sz="1800"/>
              <a:t>Quảng Bình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10800000">
            <a:off x="7429352" y="4267200"/>
            <a:ext cx="1714647" cy="533400"/>
          </a:xfrm>
          <a:prstGeom prst="notchedRightArrow">
            <a:avLst>
              <a:gd name="adj1" fmla="val 50000"/>
              <a:gd name="adj2" fmla="val 141667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1" hangingPunct="1"/>
            <a:r>
              <a:rPr lang="en-US" altLang="en-US" sz="1800"/>
              <a:t>Quảng Trị</a:t>
            </a: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 rot="10800000">
            <a:off x="7620000" y="4876800"/>
            <a:ext cx="1904999" cy="533400"/>
          </a:xfrm>
          <a:prstGeom prst="notchedRightArrow">
            <a:avLst>
              <a:gd name="adj1" fmla="val 50000"/>
              <a:gd name="adj2" fmla="val 141671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1" hangingPunct="1"/>
            <a:r>
              <a:rPr lang="en-US" altLang="en-US" sz="1600"/>
              <a:t>Thừa Thiên Huế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304800"/>
            <a:ext cx="9144000" cy="4140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VÙNG BẮC TRUNG BỘ </a:t>
            </a: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1600200"/>
            <a:ext cx="3962400" cy="22453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b="1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? Vùng 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Bắc Trung Bộ</a:t>
            </a:r>
            <a:r>
              <a:rPr lang="en-GB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 có diện tích bao nhiêu?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 gồm bao nhiểu tỉnh, thành? </a:t>
            </a:r>
            <a:r>
              <a:rPr lang="en-US" altLang="en-US" sz="2800" b="1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Xác định trên lược đồ vị trí các tỉnh trong vùng?</a:t>
            </a:r>
            <a:endParaRPr lang="en-US" altLang="en-US" sz="2800" b="1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600200" y="4455160"/>
            <a:ext cx="2393315" cy="421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GB" altLang="en-US" sz="2800" baseline="30000"/>
          </a:p>
        </p:txBody>
      </p:sp>
      <p:sp>
        <p:nvSpPr>
          <p:cNvPr id="5" name="Text Box 4"/>
          <p:cNvSpPr txBox="1"/>
          <p:nvPr/>
        </p:nvSpPr>
        <p:spPr>
          <a:xfrm>
            <a:off x="152400" y="4278630"/>
            <a:ext cx="457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800">
                <a:sym typeface="+mn-ea"/>
              </a:rPr>
              <a:t>Diện tích: 51,2 nghìn km </a:t>
            </a:r>
            <a:r>
              <a:rPr lang="en-GB" altLang="en-US" sz="2800" baseline="30000">
                <a:sym typeface="+mn-ea"/>
              </a:rPr>
              <a:t>2</a:t>
            </a:r>
            <a:endParaRPr lang="en-GB" altLang="en-US" sz="2800" baseline="30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can0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6477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914400" y="1295400"/>
            <a:ext cx="5334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sz="3600" dirty="0">
              <a:latin typeface=".VnTim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8436" name="Rectangle 4"/>
          <p:cNvSpPr/>
          <p:nvPr/>
        </p:nvSpPr>
        <p:spPr>
          <a:xfrm>
            <a:off x="2514600" y="914400"/>
            <a:ext cx="838200" cy="152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FontTx/>
              <a:buNone/>
              <a:tabLst>
                <a:tab pos="228600" algn="l"/>
              </a:tabLst>
            </a:pPr>
            <a:r>
              <a:rPr lang="en-US" altLang="en-US" sz="800" b="1" dirty="0">
                <a:latin typeface=".VnTime" panose="020B7200000000000000" pitchFamily="34" charset="0"/>
                <a:cs typeface="Arial" panose="020B0604020202020204" pitchFamily="34" charset="0"/>
              </a:rPr>
              <a:t>Trung du v</a:t>
            </a:r>
            <a:r>
              <a:rPr lang="en-US" altLang="en-US" sz="800" b="1" dirty="0">
                <a:latin typeface=".VnTime" panose="020B7200000000000000" pitchFamily="34" charset="0"/>
                <a:ea typeface="Arial" panose="020B0604020202020204" pitchFamily="34" charset="0"/>
              </a:rPr>
              <a:t>µ</a:t>
            </a:r>
            <a:r>
              <a:rPr lang="en-US" altLang="en-US" sz="800" b="1" dirty="0"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defTabSz="914400" eaLnBrk="1" hangingPunct="1">
              <a:spcBef>
                <a:spcPct val="0"/>
              </a:spcBef>
              <a:buFontTx/>
              <a:buNone/>
              <a:tabLst>
                <a:tab pos="228600" algn="l"/>
              </a:tabLst>
            </a:pPr>
            <a:r>
              <a:rPr lang="en-US" altLang="en-US" sz="800" b="1" dirty="0">
                <a:latin typeface=".VnTime" panose="020B7200000000000000" pitchFamily="34" charset="0"/>
                <a:cs typeface="Arial" panose="020B0604020202020204" pitchFamily="34" charset="0"/>
              </a:rPr>
              <a:t>miÒn nói B¾c Bé</a:t>
            </a:r>
            <a:endParaRPr lang="en-US" altLang="en-US" sz="800" b="1" dirty="0">
              <a:latin typeface=".VnTim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8437" name="Rectangle 5"/>
          <p:cNvSpPr/>
          <p:nvPr/>
        </p:nvSpPr>
        <p:spPr>
          <a:xfrm rot="1784693">
            <a:off x="2895600" y="1447800"/>
            <a:ext cx="457200" cy="152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FontTx/>
              <a:buNone/>
              <a:tabLst>
                <a:tab pos="228600" algn="l"/>
              </a:tabLst>
            </a:pPr>
            <a:r>
              <a:rPr lang="en-US" altLang="en-US" sz="800" b="1" dirty="0">
                <a:latin typeface=".VnTime" panose="020B7200000000000000" pitchFamily="34" charset="0"/>
                <a:cs typeface="Arial" panose="020B0604020202020204" pitchFamily="34" charset="0"/>
              </a:rPr>
              <a:t>§BSH</a:t>
            </a:r>
            <a:endParaRPr lang="en-US" altLang="en-US" sz="800" b="1" dirty="0">
              <a:latin typeface=".VnTim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8438" name="Text Box 6"/>
          <p:cNvSpPr txBox="1"/>
          <p:nvPr/>
        </p:nvSpPr>
        <p:spPr>
          <a:xfrm>
            <a:off x="3733800" y="4191000"/>
            <a:ext cx="609600" cy="473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>
                <a:latin typeface=".VnTime" panose="020B7200000000000000" pitchFamily="34" charset="0"/>
                <a:cs typeface="Arial" panose="020B0604020202020204" pitchFamily="34" charset="0"/>
              </a:rPr>
              <a:t>T©y </a:t>
            </a:r>
          </a:p>
          <a:p>
            <a:pPr marL="0" lv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>
                <a:latin typeface=".VnTime" panose="020B7200000000000000" pitchFamily="34" charset="0"/>
                <a:cs typeface="Arial" panose="020B0604020202020204" pitchFamily="34" charset="0"/>
              </a:rPr>
              <a:t>Nguyªn</a:t>
            </a:r>
            <a:endParaRPr lang="en-US" altLang="en-US" sz="1000" b="1" dirty="0">
              <a:latin typeface=".VnTim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8439" name="Text Box 7"/>
          <p:cNvSpPr txBox="1"/>
          <p:nvPr/>
        </p:nvSpPr>
        <p:spPr>
          <a:xfrm rot="-1674649">
            <a:off x="3276600" y="4876800"/>
            <a:ext cx="609600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>
                <a:latin typeface=".VnTime" panose="020B7200000000000000" pitchFamily="34" charset="0"/>
                <a:cs typeface="Arial" panose="020B0604020202020204" pitchFamily="34" charset="0"/>
              </a:rPr>
              <a:t>§«ng Nam Bé</a:t>
            </a:r>
            <a:endParaRPr lang="en-US" altLang="en-US" sz="1000" b="1" dirty="0">
              <a:latin typeface=".VnTim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8440" name="Text Box 8"/>
          <p:cNvSpPr txBox="1"/>
          <p:nvPr/>
        </p:nvSpPr>
        <p:spPr>
          <a:xfrm>
            <a:off x="1447800" y="4876800"/>
            <a:ext cx="838200" cy="214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sz="800" dirty="0">
              <a:latin typeface=".VnTim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8441" name="Text Box 9"/>
          <p:cNvSpPr txBox="1"/>
          <p:nvPr/>
        </p:nvSpPr>
        <p:spPr>
          <a:xfrm>
            <a:off x="2514600" y="5410200"/>
            <a:ext cx="609600" cy="625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>
                <a:latin typeface=".VnTime" panose="020B7200000000000000" pitchFamily="34" charset="0"/>
                <a:cs typeface="Arial" panose="020B0604020202020204" pitchFamily="34" charset="0"/>
              </a:rPr>
              <a:t>§B s«ng</a:t>
            </a: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>
                <a:latin typeface=".VnTime" panose="020B7200000000000000" pitchFamily="34" charset="0"/>
                <a:cs typeface="Arial" panose="020B0604020202020204" pitchFamily="34" charset="0"/>
              </a:rPr>
              <a:t> CL</a:t>
            </a:r>
            <a:endParaRPr lang="en-US" altLang="en-US" sz="1000" b="1" dirty="0">
              <a:latin typeface=".VnTim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8442" name="WordArt 10"/>
          <p:cNvSpPr>
            <a:spLocks noTextEdit="1"/>
          </p:cNvSpPr>
          <p:nvPr/>
        </p:nvSpPr>
        <p:spPr>
          <a:xfrm rot="4600529">
            <a:off x="3578225" y="4059238"/>
            <a:ext cx="1295400" cy="4699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10"/>
              </a:avLst>
            </a:prstTxWarp>
            <a:normAutofit/>
          </a:bodyPr>
          <a:lstStyle/>
          <a:p>
            <a:pPr algn="ctr"/>
            <a:r>
              <a:rPr lang="en-GB" altLang="en-US" sz="8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Duyªn h¶i Nam Trung Bé</a:t>
            </a:r>
          </a:p>
        </p:txBody>
      </p:sp>
      <p:sp>
        <p:nvSpPr>
          <p:cNvPr id="18443" name="Text Box 11"/>
          <p:cNvSpPr txBox="1"/>
          <p:nvPr/>
        </p:nvSpPr>
        <p:spPr>
          <a:xfrm>
            <a:off x="1676400" y="2209800"/>
            <a:ext cx="457200" cy="214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sz="800" dirty="0">
              <a:latin typeface=".VnTim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8444" name="Text Box 12"/>
          <p:cNvSpPr txBox="1"/>
          <p:nvPr/>
        </p:nvSpPr>
        <p:spPr>
          <a:xfrm>
            <a:off x="1752600" y="2286000"/>
            <a:ext cx="609600" cy="214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sz="800" dirty="0">
              <a:latin typeface=".VnTim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8445" name="Rectangle 13"/>
          <p:cNvSpPr/>
          <p:nvPr/>
        </p:nvSpPr>
        <p:spPr>
          <a:xfrm>
            <a:off x="2486025" y="925513"/>
            <a:ext cx="838200" cy="152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FontTx/>
              <a:buNone/>
              <a:tabLst>
                <a:tab pos="228600" algn="l"/>
              </a:tabLst>
            </a:pPr>
            <a:r>
              <a:rPr lang="en-US" altLang="en-US" sz="800" b="1" dirty="0">
                <a:latin typeface=".VnTime" panose="020B7200000000000000" pitchFamily="34" charset="0"/>
                <a:cs typeface="Arial" panose="020B0604020202020204" pitchFamily="34" charset="0"/>
              </a:rPr>
              <a:t>Trung du v</a:t>
            </a:r>
            <a:r>
              <a:rPr lang="en-US" altLang="en-US" sz="800" b="1" dirty="0">
                <a:latin typeface=".VnTime" panose="020B7200000000000000" pitchFamily="34" charset="0"/>
                <a:ea typeface="Arial" panose="020B0604020202020204" pitchFamily="34" charset="0"/>
              </a:rPr>
              <a:t>µ</a:t>
            </a:r>
            <a:r>
              <a:rPr lang="en-US" altLang="en-US" sz="800" b="1" dirty="0"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defTabSz="914400" eaLnBrk="1" hangingPunct="1">
              <a:spcBef>
                <a:spcPct val="0"/>
              </a:spcBef>
              <a:buFontTx/>
              <a:buNone/>
              <a:tabLst>
                <a:tab pos="228600" algn="l"/>
              </a:tabLst>
            </a:pPr>
            <a:r>
              <a:rPr lang="en-US" altLang="en-US" sz="800" b="1" dirty="0">
                <a:latin typeface=".VnTime" panose="020B7200000000000000" pitchFamily="34" charset="0"/>
                <a:cs typeface="Arial" panose="020B0604020202020204" pitchFamily="34" charset="0"/>
              </a:rPr>
              <a:t>miÒn nói B¾c Bé</a:t>
            </a:r>
            <a:endParaRPr lang="en-US" altLang="en-US" sz="800" b="1" dirty="0">
              <a:latin typeface=".VnTim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8446" name="Rectangle 14"/>
          <p:cNvSpPr/>
          <p:nvPr/>
        </p:nvSpPr>
        <p:spPr>
          <a:xfrm rot="1784693">
            <a:off x="2867025" y="1458913"/>
            <a:ext cx="457200" cy="152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FontTx/>
              <a:buNone/>
              <a:tabLst>
                <a:tab pos="228600" algn="l"/>
              </a:tabLst>
            </a:pPr>
            <a:r>
              <a:rPr lang="en-US" altLang="en-US" sz="800" b="1" dirty="0">
                <a:latin typeface=".VnTime" panose="020B7200000000000000" pitchFamily="34" charset="0"/>
                <a:cs typeface="Arial" panose="020B0604020202020204" pitchFamily="34" charset="0"/>
              </a:rPr>
              <a:t>§BSH</a:t>
            </a:r>
            <a:endParaRPr lang="en-US" altLang="en-US" sz="800" b="1" dirty="0">
              <a:latin typeface=".VnTim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8447" name="WordArt 15"/>
          <p:cNvSpPr>
            <a:spLocks noTextEdit="1"/>
          </p:cNvSpPr>
          <p:nvPr/>
        </p:nvSpPr>
        <p:spPr>
          <a:xfrm rot="4600529">
            <a:off x="3549650" y="4070350"/>
            <a:ext cx="1295400" cy="4699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10"/>
              </a:avLst>
            </a:prstTxWarp>
            <a:normAutofit/>
          </a:bodyPr>
          <a:lstStyle/>
          <a:p>
            <a:pPr algn="ctr"/>
            <a:r>
              <a:rPr lang="en-GB" altLang="en-US" sz="8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Duyªn h¶i Nam Trung Bé</a:t>
            </a:r>
          </a:p>
        </p:txBody>
      </p:sp>
      <p:sp>
        <p:nvSpPr>
          <p:cNvPr id="18448" name="Text Box 16"/>
          <p:cNvSpPr txBox="1"/>
          <p:nvPr/>
        </p:nvSpPr>
        <p:spPr>
          <a:xfrm>
            <a:off x="3733800" y="4191000"/>
            <a:ext cx="609600" cy="473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>
                <a:latin typeface=".VnTime" panose="020B7200000000000000" pitchFamily="34" charset="0"/>
                <a:cs typeface="Arial" panose="020B0604020202020204" pitchFamily="34" charset="0"/>
              </a:rPr>
              <a:t>T©y </a:t>
            </a:r>
          </a:p>
          <a:p>
            <a:pPr marL="0" lv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>
                <a:latin typeface=".VnTime" panose="020B7200000000000000" pitchFamily="34" charset="0"/>
                <a:cs typeface="Arial" panose="020B0604020202020204" pitchFamily="34" charset="0"/>
              </a:rPr>
              <a:t>Nguyªn</a:t>
            </a:r>
            <a:endParaRPr lang="en-US" altLang="en-US" sz="1000" b="1" dirty="0">
              <a:latin typeface=".VnTim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8449" name="Rectangle 17"/>
          <p:cNvSpPr/>
          <p:nvPr/>
        </p:nvSpPr>
        <p:spPr>
          <a:xfrm>
            <a:off x="2486025" y="925513"/>
            <a:ext cx="838200" cy="152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FontTx/>
              <a:buNone/>
              <a:tabLst>
                <a:tab pos="228600" algn="l"/>
              </a:tabLst>
            </a:pPr>
            <a:r>
              <a:rPr lang="en-US" altLang="en-US" sz="800" b="1" dirty="0">
                <a:latin typeface=".VnTime" panose="020B7200000000000000" pitchFamily="34" charset="0"/>
                <a:cs typeface="Arial" panose="020B0604020202020204" pitchFamily="34" charset="0"/>
              </a:rPr>
              <a:t>Trung du v</a:t>
            </a:r>
            <a:r>
              <a:rPr lang="en-US" altLang="en-US" sz="800" b="1" dirty="0">
                <a:latin typeface=".VnTime" panose="020B7200000000000000" pitchFamily="34" charset="0"/>
                <a:ea typeface="Arial" panose="020B0604020202020204" pitchFamily="34" charset="0"/>
              </a:rPr>
              <a:t>µ</a:t>
            </a:r>
            <a:r>
              <a:rPr lang="en-US" altLang="en-US" sz="800" b="1" dirty="0"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defTabSz="914400" eaLnBrk="1" hangingPunct="1">
              <a:spcBef>
                <a:spcPct val="0"/>
              </a:spcBef>
              <a:buFontTx/>
              <a:buNone/>
              <a:tabLst>
                <a:tab pos="228600" algn="l"/>
              </a:tabLst>
            </a:pPr>
            <a:r>
              <a:rPr lang="en-US" altLang="en-US" sz="800" b="1" dirty="0">
                <a:latin typeface=".VnTime" panose="020B7200000000000000" pitchFamily="34" charset="0"/>
                <a:cs typeface="Arial" panose="020B0604020202020204" pitchFamily="34" charset="0"/>
              </a:rPr>
              <a:t>miÒn nói B¾c Bé</a:t>
            </a:r>
            <a:endParaRPr lang="en-US" altLang="en-US" sz="800" b="1" dirty="0">
              <a:latin typeface=".VnTim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8450" name="Rectangle 18"/>
          <p:cNvSpPr/>
          <p:nvPr/>
        </p:nvSpPr>
        <p:spPr>
          <a:xfrm rot="1784693">
            <a:off x="2867025" y="1458913"/>
            <a:ext cx="457200" cy="152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FontTx/>
              <a:buNone/>
              <a:tabLst>
                <a:tab pos="228600" algn="l"/>
              </a:tabLst>
            </a:pPr>
            <a:r>
              <a:rPr lang="en-US" altLang="en-US" sz="800" b="1" dirty="0">
                <a:latin typeface=".VnTime" panose="020B7200000000000000" pitchFamily="34" charset="0"/>
                <a:cs typeface="Arial" panose="020B0604020202020204" pitchFamily="34" charset="0"/>
              </a:rPr>
              <a:t>§BSH</a:t>
            </a:r>
            <a:endParaRPr lang="en-US" altLang="en-US" sz="800" b="1" dirty="0">
              <a:latin typeface=".VnTim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8451" name="WordArt 19"/>
          <p:cNvSpPr>
            <a:spLocks noTextEdit="1"/>
          </p:cNvSpPr>
          <p:nvPr/>
        </p:nvSpPr>
        <p:spPr>
          <a:xfrm rot="4600529">
            <a:off x="3549650" y="4070350"/>
            <a:ext cx="1295400" cy="4699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10"/>
              </a:avLst>
            </a:prstTxWarp>
            <a:normAutofit/>
          </a:bodyPr>
          <a:lstStyle/>
          <a:p>
            <a:pPr algn="ctr"/>
            <a:r>
              <a:rPr lang="en-GB" altLang="en-US" sz="8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Duyªn h¶i Nam Trung Bé</a:t>
            </a:r>
          </a:p>
        </p:txBody>
      </p:sp>
      <p:pic>
        <p:nvPicPr>
          <p:cNvPr id="18452" name="Picture 20" descr="scan00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212" y="28575"/>
            <a:ext cx="8937625" cy="701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 Box 21"/>
          <p:cNvSpPr txBox="1"/>
          <p:nvPr/>
        </p:nvSpPr>
        <p:spPr>
          <a:xfrm>
            <a:off x="2455863" y="4989513"/>
            <a:ext cx="609600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>
                <a:latin typeface="Times New Roman" panose="02020603050405020304" pitchFamily="18" charset="0"/>
                <a:cs typeface="Arial" panose="020B0604020202020204" pitchFamily="34" charset="0"/>
              </a:rPr>
              <a:t>Đông Nam Bộ</a:t>
            </a:r>
            <a:endParaRPr lang="en-US" altLang="en-US" sz="10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8454" name="Text Box 22"/>
          <p:cNvSpPr txBox="1"/>
          <p:nvPr/>
        </p:nvSpPr>
        <p:spPr>
          <a:xfrm>
            <a:off x="1601788" y="5492750"/>
            <a:ext cx="587375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>
                <a:latin typeface="Times New Roman" panose="02020603050405020304" pitchFamily="18" charset="0"/>
                <a:cs typeface="Arial" panose="020B0604020202020204" pitchFamily="34" charset="0"/>
              </a:rPr>
              <a:t>Đông bằng SCL</a:t>
            </a:r>
            <a:endParaRPr lang="en-US" altLang="en-US" sz="10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8455" name="Text Box 23"/>
          <p:cNvSpPr txBox="1"/>
          <p:nvPr/>
        </p:nvSpPr>
        <p:spPr>
          <a:xfrm>
            <a:off x="3032125" y="4276725"/>
            <a:ext cx="6096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>
                <a:latin typeface="Times New Roman" panose="02020603050405020304" pitchFamily="18" charset="0"/>
                <a:cs typeface="Arial" panose="020B0604020202020204" pitchFamily="34" charset="0"/>
              </a:rPr>
              <a:t>Tây Nguyên</a:t>
            </a:r>
            <a:endParaRPr lang="en-US" altLang="en-US" sz="10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8456" name="Rectangle 24"/>
          <p:cNvSpPr/>
          <p:nvPr/>
        </p:nvSpPr>
        <p:spPr>
          <a:xfrm>
            <a:off x="1533525" y="966788"/>
            <a:ext cx="838200" cy="152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FontTx/>
              <a:buNone/>
              <a:tabLst>
                <a:tab pos="228600" algn="l"/>
              </a:tabLst>
            </a:pPr>
            <a:r>
              <a:rPr lang="en-US" altLang="en-US" sz="800" b="1" dirty="0">
                <a:latin typeface="Times New Roman" panose="02020603050405020304" pitchFamily="18" charset="0"/>
                <a:cs typeface="Arial" panose="020B0604020202020204" pitchFamily="34" charset="0"/>
              </a:rPr>
              <a:t>Trung du v</a:t>
            </a:r>
            <a:r>
              <a:rPr lang="en-US" altLang="en-US" sz="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800" b="1" dirty="0">
                <a:latin typeface="Times New Roman" panose="02020603050405020304" pitchFamily="18" charset="0"/>
                <a:cs typeface="Arial" panose="020B0604020202020204" pitchFamily="34" charset="0"/>
              </a:rPr>
              <a:t> miền</a:t>
            </a:r>
          </a:p>
          <a:p>
            <a:pPr marL="0" lvl="0" indent="0" defTabSz="914400" eaLnBrk="1" hangingPunct="1">
              <a:spcBef>
                <a:spcPct val="0"/>
              </a:spcBef>
              <a:buFontTx/>
              <a:buNone/>
              <a:tabLst>
                <a:tab pos="228600" algn="l"/>
              </a:tabLst>
            </a:pPr>
            <a:r>
              <a:rPr lang="en-US" altLang="en-US" sz="800" b="1" dirty="0">
                <a:latin typeface="Times New Roman" panose="02020603050405020304" pitchFamily="18" charset="0"/>
                <a:cs typeface="Arial" panose="020B0604020202020204" pitchFamily="34" charset="0"/>
              </a:rPr>
              <a:t>núi Bắc Bộ</a:t>
            </a:r>
            <a:endParaRPr lang="en-US" altLang="en-US" sz="8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8457" name="Rectangle 25"/>
          <p:cNvSpPr/>
          <p:nvPr/>
        </p:nvSpPr>
        <p:spPr>
          <a:xfrm rot="684035">
            <a:off x="2263775" y="1455738"/>
            <a:ext cx="457200" cy="152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FontTx/>
              <a:buNone/>
              <a:tabLst>
                <a:tab pos="228600" algn="l"/>
              </a:tabLst>
            </a:pPr>
            <a:r>
              <a:rPr lang="en-US" altLang="en-US" sz="800" b="1" dirty="0">
                <a:latin typeface="Times New Roman" panose="02020603050405020304" pitchFamily="18" charset="0"/>
                <a:cs typeface="Arial" panose="020B0604020202020204" pitchFamily="34" charset="0"/>
              </a:rPr>
              <a:t>ĐBSH</a:t>
            </a:r>
            <a:endParaRPr lang="en-US" altLang="en-US" sz="8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8458" name="WordArt 26"/>
          <p:cNvSpPr>
            <a:spLocks noTextEdit="1"/>
          </p:cNvSpPr>
          <p:nvPr/>
        </p:nvSpPr>
        <p:spPr>
          <a:xfrm rot="4600529">
            <a:off x="3170238" y="4159250"/>
            <a:ext cx="1200150" cy="382588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12"/>
              </a:avLst>
            </a:prstTxWarp>
            <a:normAutofit/>
          </a:bodyPr>
          <a:lstStyle/>
          <a:p>
            <a:pPr algn="ctr"/>
            <a:r>
              <a:rPr lang="en-GB" altLang="en-US" sz="800" b="1" spc="4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Duyªn h¶i Nam Trung Bé</a:t>
            </a:r>
          </a:p>
        </p:txBody>
      </p:sp>
      <p:grpSp>
        <p:nvGrpSpPr>
          <p:cNvPr id="27" name="Group 6"/>
          <p:cNvGrpSpPr/>
          <p:nvPr/>
        </p:nvGrpSpPr>
        <p:grpSpPr>
          <a:xfrm>
            <a:off x="4205288" y="438150"/>
            <a:ext cx="4346575" cy="4941888"/>
            <a:chOff x="-48" y="1449"/>
            <a:chExt cx="2784" cy="2447"/>
          </a:xfrm>
        </p:grpSpPr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>
              <a:off x="2352" y="3671"/>
              <a:ext cx="384" cy="21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.VnArial Narrow" panose="020B7200000000000000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8464" name="Rectangle 9"/>
            <p:cNvSpPr/>
            <p:nvPr/>
          </p:nvSpPr>
          <p:spPr>
            <a:xfrm>
              <a:off x="1344" y="3671"/>
              <a:ext cx="624" cy="217"/>
            </a:xfrm>
            <a:prstGeom prst="rect">
              <a:avLst/>
            </a:prstGeom>
            <a:solidFill>
              <a:srgbClr val="EAEAEA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buFontTx/>
                <a:buNone/>
              </a:pPr>
              <a:r>
                <a:rPr lang="en-GB" altLang="en-US" sz="1400" dirty="0">
                  <a:solidFill>
                    <a:srgbClr val="FF3300"/>
                  </a:solidFill>
                  <a:latin typeface=".VnArial Narrow" panose="020B7200000000000000" pitchFamily="34" charset="0"/>
                  <a:cs typeface="Arial" panose="020B0604020202020204" pitchFamily="34" charset="0"/>
                </a:rPr>
                <a:t>40,9</a:t>
              </a:r>
              <a:endParaRPr lang="en-US" altLang="en-US" sz="1400" dirty="0">
                <a:solidFill>
                  <a:srgbClr val="FF3300"/>
                </a:solidFill>
                <a:latin typeface=".VnArial Narrow" panose="020B7200000000000000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8465" name="Rectangle 10"/>
            <p:cNvSpPr/>
            <p:nvPr/>
          </p:nvSpPr>
          <p:spPr>
            <a:xfrm>
              <a:off x="0" y="3671"/>
              <a:ext cx="1344" cy="217"/>
            </a:xfrm>
            <a:prstGeom prst="rect">
              <a:avLst/>
            </a:prstGeom>
            <a:solidFill>
              <a:srgbClr val="EAEAEA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buFontTx/>
                <a:buNone/>
              </a:pPr>
              <a:r>
                <a:rPr lang="en-US" altLang="en-US" sz="1200" dirty="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Đồng bằng sông Cửu Long</a:t>
              </a:r>
              <a:endParaRPr lang="en-US" altLang="en-US" sz="1200" dirty="0">
                <a:solidFill>
                  <a:srgbClr val="FF3300"/>
                </a:solidFill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2" name="Rectangle 11"/>
            <p:cNvSpPr>
              <a:spLocks noChangeArrowheads="1"/>
            </p:cNvSpPr>
            <p:nvPr/>
          </p:nvSpPr>
          <p:spPr bwMode="auto">
            <a:xfrm>
              <a:off x="2352" y="3453"/>
              <a:ext cx="384" cy="219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.VnArial Narrow" panose="020B7200000000000000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8467" name="Rectangle 13"/>
            <p:cNvSpPr/>
            <p:nvPr/>
          </p:nvSpPr>
          <p:spPr>
            <a:xfrm>
              <a:off x="1344" y="3453"/>
              <a:ext cx="624" cy="218"/>
            </a:xfrm>
            <a:prstGeom prst="rect">
              <a:avLst/>
            </a:prstGeom>
            <a:solidFill>
              <a:srgbClr val="EAEAEA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buFontTx/>
                <a:buNone/>
              </a:pPr>
              <a:r>
                <a:rPr lang="en-US" altLang="en-US" sz="1400" dirty="0">
                  <a:solidFill>
                    <a:srgbClr val="FF3300"/>
                  </a:solidFill>
                  <a:latin typeface=".VnArial Narrow" panose="020B7200000000000000" pitchFamily="34" charset="0"/>
                  <a:cs typeface="Arial" panose="020B0604020202020204" pitchFamily="34" charset="0"/>
                </a:rPr>
                <a:t>23.</a:t>
              </a:r>
              <a:r>
                <a:rPr lang="en-GB" altLang="en-US" sz="1400" dirty="0">
                  <a:solidFill>
                    <a:srgbClr val="FF3300"/>
                  </a:solidFill>
                  <a:latin typeface=".VnArial Narrow" panose="020B7200000000000000" pitchFamily="34" charset="0"/>
                  <a:cs typeface="Arial" panose="020B0604020202020204" pitchFamily="34" charset="0"/>
                </a:rPr>
                <a:t>6</a:t>
              </a:r>
              <a:endParaRPr lang="en-GB" altLang="en-US" sz="1400" dirty="0">
                <a:solidFill>
                  <a:srgbClr val="FF3300"/>
                </a:solidFill>
                <a:latin typeface=".VnArial Narrow" panose="020B7200000000000000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68" name="Rectangle 14"/>
            <p:cNvSpPr/>
            <p:nvPr/>
          </p:nvSpPr>
          <p:spPr>
            <a:xfrm>
              <a:off x="0" y="3453"/>
              <a:ext cx="1344" cy="218"/>
            </a:xfrm>
            <a:prstGeom prst="rect">
              <a:avLst/>
            </a:prstGeom>
            <a:solidFill>
              <a:srgbClr val="EAEAEA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buFontTx/>
                <a:buNone/>
              </a:pPr>
              <a:r>
                <a:rPr lang="en-US" altLang="en-US" sz="1200" dirty="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Đông Nam Bộ</a:t>
              </a:r>
              <a:endParaRPr lang="en-US" altLang="en-US" sz="1200" dirty="0">
                <a:solidFill>
                  <a:srgbClr val="FF3300"/>
                </a:solidFill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6" name="Rectangle 15"/>
            <p:cNvSpPr>
              <a:spLocks noChangeArrowheads="1"/>
            </p:cNvSpPr>
            <p:nvPr/>
          </p:nvSpPr>
          <p:spPr bwMode="auto">
            <a:xfrm>
              <a:off x="2352" y="3236"/>
              <a:ext cx="384" cy="219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.VnArial Narrow" panose="020B7200000000000000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8" name="Rectangle 17"/>
            <p:cNvSpPr>
              <a:spLocks noChangeArrowheads="1"/>
            </p:cNvSpPr>
            <p:nvPr/>
          </p:nvSpPr>
          <p:spPr bwMode="auto">
            <a:xfrm>
              <a:off x="1344" y="3236"/>
              <a:ext cx="624" cy="219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.VnArial Narrow" panose="020B7200000000000000" pitchFamily="34" charset="0"/>
                  <a:ea typeface="+mn-ea"/>
                  <a:cs typeface="Arial" panose="020B0604020202020204" pitchFamily="34" charset="0"/>
                </a:rPr>
                <a:t>54.5</a:t>
              </a:r>
              <a:endPara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471" name="Rectangle 18"/>
            <p:cNvSpPr/>
            <p:nvPr/>
          </p:nvSpPr>
          <p:spPr>
            <a:xfrm>
              <a:off x="0" y="3236"/>
              <a:ext cx="1344" cy="219"/>
            </a:xfrm>
            <a:prstGeom prst="rect">
              <a:avLst/>
            </a:prstGeom>
            <a:solidFill>
              <a:srgbClr val="EAEAEA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buFontTx/>
                <a:buNone/>
              </a:pPr>
              <a:r>
                <a:rPr lang="en-US" altLang="en-US" sz="1400" dirty="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Tây Nguyên</a:t>
              </a:r>
              <a:endParaRPr lang="en-US" altLang="en-US" sz="1400" dirty="0">
                <a:solidFill>
                  <a:srgbClr val="FF3300"/>
                </a:solidFill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40" name="Rectangle 19"/>
            <p:cNvSpPr>
              <a:spLocks noChangeArrowheads="1"/>
            </p:cNvSpPr>
            <p:nvPr/>
          </p:nvSpPr>
          <p:spPr bwMode="auto">
            <a:xfrm>
              <a:off x="2352" y="3019"/>
              <a:ext cx="384" cy="21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.VnArial Narrow" panose="020B7200000000000000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8473" name="Rectangle 21"/>
            <p:cNvSpPr/>
            <p:nvPr/>
          </p:nvSpPr>
          <p:spPr>
            <a:xfrm>
              <a:off x="1344" y="3019"/>
              <a:ext cx="624" cy="217"/>
            </a:xfrm>
            <a:prstGeom prst="rect">
              <a:avLst/>
            </a:prstGeom>
            <a:solidFill>
              <a:srgbClr val="EAEAEA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buFontTx/>
                <a:buNone/>
              </a:pPr>
              <a:r>
                <a:rPr lang="en-US" altLang="en-US" sz="1400" dirty="0">
                  <a:solidFill>
                    <a:srgbClr val="FF3300"/>
                  </a:solidFill>
                  <a:latin typeface=".VnArial Narrow" panose="020B7200000000000000" pitchFamily="34" charset="0"/>
                  <a:cs typeface="Arial" panose="020B0604020202020204" pitchFamily="34" charset="0"/>
                </a:rPr>
                <a:t>44.</a:t>
              </a:r>
              <a:r>
                <a:rPr lang="en-GB" altLang="en-US" sz="1400" dirty="0">
                  <a:solidFill>
                    <a:srgbClr val="FF3300"/>
                  </a:solidFill>
                  <a:latin typeface=".VnArial Narrow" panose="020B7200000000000000" pitchFamily="34" charset="0"/>
                  <a:cs typeface="Arial" panose="020B0604020202020204" pitchFamily="34" charset="0"/>
                </a:rPr>
                <a:t>6</a:t>
              </a:r>
              <a:endParaRPr lang="en-GB" altLang="en-US" sz="1400" dirty="0">
                <a:solidFill>
                  <a:srgbClr val="FF3300"/>
                </a:solidFill>
                <a:latin typeface=".VnArial Narrow" panose="020B7200000000000000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74" name="Rectangle 22"/>
            <p:cNvSpPr/>
            <p:nvPr/>
          </p:nvSpPr>
          <p:spPr>
            <a:xfrm>
              <a:off x="0" y="3019"/>
              <a:ext cx="1344" cy="217"/>
            </a:xfrm>
            <a:prstGeom prst="rect">
              <a:avLst/>
            </a:prstGeom>
            <a:solidFill>
              <a:srgbClr val="EAEAEA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buFontTx/>
                <a:buNone/>
              </a:pPr>
              <a:r>
                <a:rPr lang="en-US" altLang="en-US" sz="1400" dirty="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Duyên hải Nam Trung Bộ</a:t>
              </a:r>
              <a:endParaRPr lang="en-US" altLang="en-US" sz="1400" dirty="0">
                <a:solidFill>
                  <a:srgbClr val="FF3300"/>
                </a:solidFill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18475" name="Rectangle 23"/>
            <p:cNvSpPr/>
            <p:nvPr/>
          </p:nvSpPr>
          <p:spPr>
            <a:xfrm>
              <a:off x="2352" y="2801"/>
              <a:ext cx="384" cy="218"/>
            </a:xfrm>
            <a:prstGeom prst="rect">
              <a:avLst/>
            </a:prstGeom>
            <a:solidFill>
              <a:srgbClr val="EAEAEA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buFontTx/>
                <a:buNone/>
              </a:pPr>
              <a:r>
                <a:rPr lang="en-US" altLang="en-US" sz="1800" b="1" dirty="0">
                  <a:solidFill>
                    <a:srgbClr val="6600FF"/>
                  </a:solidFill>
                  <a:latin typeface=".VnArial Narrow" panose="020B7200000000000000" pitchFamily="34" charset="0"/>
                  <a:cs typeface="Arial" panose="020B0604020202020204" pitchFamily="34" charset="0"/>
                </a:rPr>
                <a:t>3</a:t>
              </a:r>
              <a:endParaRPr lang="en-US" altLang="en-US" sz="1800" b="1" dirty="0">
                <a:solidFill>
                  <a:srgbClr val="6600FF"/>
                </a:solidFill>
                <a:latin typeface=".VnArial Narrow" panose="020B7200000000000000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8476" name="Rectangle 25"/>
            <p:cNvSpPr/>
            <p:nvPr/>
          </p:nvSpPr>
          <p:spPr>
            <a:xfrm>
              <a:off x="1344" y="2801"/>
              <a:ext cx="624" cy="218"/>
            </a:xfrm>
            <a:prstGeom prst="rect">
              <a:avLst/>
            </a:prstGeom>
            <a:solidFill>
              <a:srgbClr val="EAEAEA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buFontTx/>
                <a:buNone/>
              </a:pPr>
              <a:r>
                <a:rPr lang="en-US" altLang="en-US" sz="1800" b="1" dirty="0">
                  <a:solidFill>
                    <a:srgbClr val="6600FF"/>
                  </a:solidFill>
                  <a:latin typeface=".VnArial Narrow" panose="020B7200000000000000" pitchFamily="34" charset="0"/>
                  <a:cs typeface="Arial" panose="020B0604020202020204" pitchFamily="34" charset="0"/>
                </a:rPr>
                <a:t>51.</a:t>
              </a:r>
              <a:r>
                <a:rPr lang="en-GB" altLang="en-US" sz="1800" b="1" dirty="0">
                  <a:solidFill>
                    <a:srgbClr val="6600FF"/>
                  </a:solidFill>
                  <a:latin typeface=".VnArial Narrow" panose="020B7200000000000000" pitchFamily="34" charset="0"/>
                  <a:cs typeface="Arial" panose="020B0604020202020204" pitchFamily="34" charset="0"/>
                </a:rPr>
                <a:t>2</a:t>
              </a:r>
              <a:endParaRPr lang="en-US" altLang="en-US" sz="1800" b="1" dirty="0">
                <a:solidFill>
                  <a:srgbClr val="6600FF"/>
                </a:solidFill>
                <a:latin typeface=".VnArial Narrow" panose="020B7200000000000000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8477" name="Rectangle 26"/>
            <p:cNvSpPr/>
            <p:nvPr/>
          </p:nvSpPr>
          <p:spPr>
            <a:xfrm>
              <a:off x="0" y="2801"/>
              <a:ext cx="1344" cy="218"/>
            </a:xfrm>
            <a:prstGeom prst="rect">
              <a:avLst/>
            </a:prstGeom>
            <a:solidFill>
              <a:srgbClr val="EAEAEA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buFontTx/>
                <a:buNone/>
              </a:pPr>
              <a:r>
                <a:rPr lang="en-US" altLang="en-US" sz="1800" b="1" dirty="0">
                  <a:solidFill>
                    <a:srgbClr val="66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Bắc Trung Bộ</a:t>
              </a:r>
              <a:endParaRPr lang="en-US" altLang="en-US" sz="1800" b="1" dirty="0">
                <a:solidFill>
                  <a:srgbClr val="6600FF"/>
                </a:solidFill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48" name="Rectangle 27"/>
            <p:cNvSpPr>
              <a:spLocks noChangeArrowheads="1"/>
            </p:cNvSpPr>
            <p:nvPr/>
          </p:nvSpPr>
          <p:spPr bwMode="auto">
            <a:xfrm>
              <a:off x="2352" y="2553"/>
              <a:ext cx="384" cy="24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.VnArial Narrow" panose="020B7200000000000000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8479" name="Rectangle 29"/>
            <p:cNvSpPr/>
            <p:nvPr/>
          </p:nvSpPr>
          <p:spPr>
            <a:xfrm>
              <a:off x="1344" y="2553"/>
              <a:ext cx="624" cy="248"/>
            </a:xfrm>
            <a:prstGeom prst="rect">
              <a:avLst/>
            </a:prstGeom>
            <a:solidFill>
              <a:srgbClr val="EAEAEA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buFontTx/>
                <a:buNone/>
              </a:pPr>
              <a:r>
                <a:rPr lang="en-GB" altLang="en-US" sz="1400" dirty="0">
                  <a:solidFill>
                    <a:srgbClr val="FF3300"/>
                  </a:solidFill>
                  <a:latin typeface=".VnArial Narrow" panose="020B7200000000000000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sz="1400" dirty="0">
                  <a:solidFill>
                    <a:srgbClr val="FF3300"/>
                  </a:solidFill>
                  <a:latin typeface=".VnArial Narrow" panose="020B7200000000000000" pitchFamily="34" charset="0"/>
                  <a:cs typeface="Arial" panose="020B0604020202020204" pitchFamily="34" charset="0"/>
                </a:rPr>
                <a:t>1.</a:t>
              </a:r>
              <a:r>
                <a:rPr lang="en-GB" altLang="en-US" sz="1400" dirty="0">
                  <a:solidFill>
                    <a:srgbClr val="FF3300"/>
                  </a:solidFill>
                  <a:latin typeface=".VnArial Narrow" panose="020B7200000000000000" pitchFamily="34" charset="0"/>
                  <a:cs typeface="Arial" panose="020B0604020202020204" pitchFamily="34" charset="0"/>
                </a:rPr>
                <a:t>3</a:t>
              </a:r>
              <a:endParaRPr lang="en-GB" altLang="en-US" sz="1400" dirty="0">
                <a:solidFill>
                  <a:srgbClr val="FF3300"/>
                </a:solidFill>
                <a:latin typeface=".VnArial Narrow" panose="020B7200000000000000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80" name="Rectangle 30"/>
            <p:cNvSpPr/>
            <p:nvPr/>
          </p:nvSpPr>
          <p:spPr>
            <a:xfrm>
              <a:off x="0" y="2553"/>
              <a:ext cx="1344" cy="248"/>
            </a:xfrm>
            <a:prstGeom prst="rect">
              <a:avLst/>
            </a:prstGeom>
            <a:solidFill>
              <a:srgbClr val="EAEAEA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buFontTx/>
                <a:buNone/>
              </a:pPr>
              <a:r>
                <a:rPr lang="en-US" altLang="en-US" sz="1400" dirty="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Đồng bằng sông Hồng</a:t>
              </a:r>
              <a:endParaRPr lang="en-US" altLang="en-US" sz="1400" dirty="0">
                <a:solidFill>
                  <a:srgbClr val="FF3300"/>
                </a:solidFill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52" name="Rectangle 31"/>
            <p:cNvSpPr>
              <a:spLocks noChangeArrowheads="1"/>
            </p:cNvSpPr>
            <p:nvPr/>
          </p:nvSpPr>
          <p:spPr bwMode="auto">
            <a:xfrm>
              <a:off x="2352" y="2344"/>
              <a:ext cx="384" cy="20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.VnArial Narrow" panose="020B7200000000000000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8482" name="Rectangle 33"/>
            <p:cNvSpPr/>
            <p:nvPr/>
          </p:nvSpPr>
          <p:spPr>
            <a:xfrm>
              <a:off x="1344" y="2336"/>
              <a:ext cx="624" cy="219"/>
            </a:xfrm>
            <a:prstGeom prst="rect">
              <a:avLst/>
            </a:prstGeom>
            <a:solidFill>
              <a:srgbClr val="EAEAEA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buFontTx/>
                <a:buNone/>
              </a:pPr>
              <a:r>
                <a:rPr lang="en-GB" altLang="en-US" sz="1200" dirty="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95,0</a:t>
              </a:r>
              <a:endParaRPr lang="en-US" altLang="en-US" sz="1200" dirty="0">
                <a:solidFill>
                  <a:srgbClr val="FF3300"/>
                </a:solidFill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55" name="Rectangle 34"/>
            <p:cNvSpPr>
              <a:spLocks noChangeArrowheads="1"/>
            </p:cNvSpPr>
            <p:nvPr/>
          </p:nvSpPr>
          <p:spPr bwMode="auto">
            <a:xfrm>
              <a:off x="0" y="2336"/>
              <a:ext cx="1344" cy="219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buFontTx/>
                <a:buNone/>
              </a:pPr>
              <a:r>
                <a:rPr lang="en-US" altLang="en-US" sz="1300" dirty="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Trung du &amp; MN Bắc Bộ</a:t>
              </a:r>
              <a:endParaRPr lang="en-US" altLang="en-US" sz="1300" dirty="0">
                <a:solidFill>
                  <a:srgbClr val="FF3300"/>
                </a:solidFill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1344" y="2118"/>
              <a:ext cx="624" cy="2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GB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Nghìn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Km</a:t>
              </a:r>
              <a:r>
                <a:rPr kumimoji="0" lang="en-US" alt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8" name="Rectangle 37"/>
            <p:cNvSpPr>
              <a:spLocks noChangeArrowheads="1"/>
            </p:cNvSpPr>
            <p:nvPr/>
          </p:nvSpPr>
          <p:spPr bwMode="auto">
            <a:xfrm>
              <a:off x="2112" y="1804"/>
              <a:ext cx="624" cy="5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buFontTx/>
                <a:buNone/>
              </a:pPr>
              <a:r>
                <a:rPr lang="en-US" altLang="en-US" sz="15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Thứ tự</a:t>
              </a:r>
              <a:endParaRPr lang="en-US" altLang="en-US" sz="1500" b="1" dirty="0">
                <a:solidFill>
                  <a:srgbClr val="FF3300"/>
                </a:solidFill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59" name="Rectangle 38"/>
            <p:cNvSpPr>
              <a:spLocks noChangeArrowheads="1"/>
            </p:cNvSpPr>
            <p:nvPr/>
          </p:nvSpPr>
          <p:spPr bwMode="auto">
            <a:xfrm>
              <a:off x="1062" y="1909"/>
              <a:ext cx="1008" cy="2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buFontTx/>
                <a:buNone/>
              </a:pPr>
              <a:r>
                <a:rPr lang="en-US" altLang="en-US" sz="15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</a:t>
              </a:r>
              <a:r>
                <a:rPr lang="vi-VN" altLang="en-US" sz="15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ệ</a:t>
              </a:r>
              <a:r>
                <a:rPr lang="en-US" altLang="en-US" sz="15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t</a:t>
              </a:r>
              <a:r>
                <a:rPr lang="vi-VN" altLang="en-US" sz="15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</a:t>
              </a:r>
              <a:r>
                <a:rPr lang="en-US" altLang="en-US" sz="15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endParaRPr lang="en-US" altLang="en-US" sz="15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0" name="Rectangle 39"/>
            <p:cNvSpPr>
              <a:spLocks noChangeArrowheads="1"/>
            </p:cNvSpPr>
            <p:nvPr/>
          </p:nvSpPr>
          <p:spPr bwMode="auto">
            <a:xfrm>
              <a:off x="0" y="1891"/>
              <a:ext cx="1344" cy="4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/>
              </a:solidFill>
              <a:miter lim="800000"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Vùng</a:t>
              </a:r>
            </a:p>
          </p:txBody>
        </p:sp>
        <p:sp>
          <p:nvSpPr>
            <p:cNvPr id="18488" name="Line 40"/>
            <p:cNvSpPr/>
            <p:nvPr/>
          </p:nvSpPr>
          <p:spPr>
            <a:xfrm>
              <a:off x="0" y="2336"/>
              <a:ext cx="2736" cy="0"/>
            </a:xfrm>
            <a:prstGeom prst="line">
              <a:avLst/>
            </a:prstGeom>
            <a:ln w="28575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89" name="Line 41"/>
            <p:cNvSpPr/>
            <p:nvPr/>
          </p:nvSpPr>
          <p:spPr>
            <a:xfrm>
              <a:off x="0" y="2553"/>
              <a:ext cx="2736" cy="0"/>
            </a:xfrm>
            <a:prstGeom prst="line">
              <a:avLst/>
            </a:prstGeom>
            <a:ln w="190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90" name="Line 42"/>
            <p:cNvSpPr/>
            <p:nvPr/>
          </p:nvSpPr>
          <p:spPr>
            <a:xfrm>
              <a:off x="0" y="2801"/>
              <a:ext cx="2736" cy="0"/>
            </a:xfrm>
            <a:prstGeom prst="line">
              <a:avLst/>
            </a:prstGeom>
            <a:ln w="190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91" name="Line 43"/>
            <p:cNvSpPr/>
            <p:nvPr/>
          </p:nvSpPr>
          <p:spPr>
            <a:xfrm>
              <a:off x="-48" y="3019"/>
              <a:ext cx="2736" cy="0"/>
            </a:xfrm>
            <a:prstGeom prst="line">
              <a:avLst/>
            </a:prstGeom>
            <a:ln w="190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92" name="Line 44"/>
            <p:cNvSpPr/>
            <p:nvPr/>
          </p:nvSpPr>
          <p:spPr>
            <a:xfrm>
              <a:off x="0" y="3236"/>
              <a:ext cx="2736" cy="0"/>
            </a:xfrm>
            <a:prstGeom prst="line">
              <a:avLst/>
            </a:prstGeom>
            <a:ln w="190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93" name="Line 45"/>
            <p:cNvSpPr/>
            <p:nvPr/>
          </p:nvSpPr>
          <p:spPr>
            <a:xfrm>
              <a:off x="0" y="3453"/>
              <a:ext cx="2736" cy="0"/>
            </a:xfrm>
            <a:prstGeom prst="line">
              <a:avLst/>
            </a:prstGeom>
            <a:ln w="190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94" name="Line 46"/>
            <p:cNvSpPr/>
            <p:nvPr/>
          </p:nvSpPr>
          <p:spPr>
            <a:xfrm>
              <a:off x="0" y="3671"/>
              <a:ext cx="2736" cy="0"/>
            </a:xfrm>
            <a:prstGeom prst="line">
              <a:avLst/>
            </a:prstGeom>
            <a:ln w="190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95" name="Line 47"/>
            <p:cNvSpPr/>
            <p:nvPr/>
          </p:nvSpPr>
          <p:spPr>
            <a:xfrm>
              <a:off x="1344" y="1909"/>
              <a:ext cx="0" cy="1987"/>
            </a:xfrm>
            <a:prstGeom prst="line">
              <a:avLst/>
            </a:prstGeom>
            <a:ln w="28575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96" name="Line 48"/>
            <p:cNvSpPr/>
            <p:nvPr/>
          </p:nvSpPr>
          <p:spPr>
            <a:xfrm>
              <a:off x="2352" y="1901"/>
              <a:ext cx="0" cy="1987"/>
            </a:xfrm>
            <a:prstGeom prst="line">
              <a:avLst/>
            </a:prstGeom>
            <a:ln w="28575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97" name="Line 49"/>
            <p:cNvSpPr/>
            <p:nvPr/>
          </p:nvSpPr>
          <p:spPr>
            <a:xfrm>
              <a:off x="1344" y="2118"/>
              <a:ext cx="1008" cy="0"/>
            </a:xfrm>
            <a:prstGeom prst="line">
              <a:avLst/>
            </a:prstGeom>
            <a:ln w="28575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98" name="Line 50"/>
            <p:cNvSpPr/>
            <p:nvPr/>
          </p:nvSpPr>
          <p:spPr>
            <a:xfrm>
              <a:off x="1968" y="2118"/>
              <a:ext cx="0" cy="1770"/>
            </a:xfrm>
            <a:prstGeom prst="line">
              <a:avLst/>
            </a:prstGeom>
            <a:ln w="28575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99" name="Line 51"/>
            <p:cNvSpPr/>
            <p:nvPr/>
          </p:nvSpPr>
          <p:spPr>
            <a:xfrm>
              <a:off x="0" y="1901"/>
              <a:ext cx="2736" cy="0"/>
            </a:xfrm>
            <a:prstGeom prst="line">
              <a:avLst/>
            </a:prstGeom>
            <a:ln w="28575" cap="sq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500" name="Line 52"/>
            <p:cNvSpPr/>
            <p:nvPr/>
          </p:nvSpPr>
          <p:spPr>
            <a:xfrm>
              <a:off x="0" y="1901"/>
              <a:ext cx="0" cy="1987"/>
            </a:xfrm>
            <a:prstGeom prst="line">
              <a:avLst/>
            </a:prstGeom>
            <a:ln w="28575" cap="sq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501" name="Line 53"/>
            <p:cNvSpPr/>
            <p:nvPr/>
          </p:nvSpPr>
          <p:spPr>
            <a:xfrm>
              <a:off x="2736" y="1901"/>
              <a:ext cx="0" cy="1987"/>
            </a:xfrm>
            <a:prstGeom prst="line">
              <a:avLst/>
            </a:prstGeom>
            <a:ln w="28575" cap="sq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502" name="Line 54"/>
            <p:cNvSpPr/>
            <p:nvPr/>
          </p:nvSpPr>
          <p:spPr>
            <a:xfrm>
              <a:off x="0" y="3888"/>
              <a:ext cx="2736" cy="0"/>
            </a:xfrm>
            <a:prstGeom prst="line">
              <a:avLst/>
            </a:prstGeom>
            <a:ln w="28575" cap="sq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503" name="Text Box 55"/>
            <p:cNvSpPr txBox="1"/>
            <p:nvPr/>
          </p:nvSpPr>
          <p:spPr>
            <a:xfrm>
              <a:off x="144" y="1449"/>
              <a:ext cx="2408" cy="36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spcBef>
                  <a:spcPct val="50000"/>
                </a:spcBef>
                <a:buFontTx/>
                <a:buNone/>
              </a:pPr>
              <a:r>
                <a:rPr lang="en-US" altLang="en-US" sz="21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 thống kê diện tích các vùng kinh tế Việt Nam</a:t>
              </a:r>
              <a:endPara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H="1">
            <a:off x="3090863" y="3248025"/>
            <a:ext cx="12525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 Box 25"/>
          <p:cNvSpPr txBox="1"/>
          <p:nvPr/>
        </p:nvSpPr>
        <p:spPr>
          <a:xfrm>
            <a:off x="2933700" y="5732780"/>
            <a:ext cx="5634355" cy="7207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số: 1</a:t>
            </a:r>
            <a:r>
              <a:rPr lang="en-GB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triệu người (năm 202</a:t>
            </a:r>
            <a:r>
              <a:rPr lang="en-GB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35913" y="2192338"/>
            <a:ext cx="525463" cy="3100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bldLvl="0" animBg="1"/>
      <p:bldP spid="2" grpId="0" bldLvl="0" animBg="1"/>
      <p:bldP spid="2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0"/>
            <a:ext cx="8454390" cy="1143000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1.Vị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trí địa lí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phạm vi lãnh thổ: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8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altLang="en-US" sz="2800" baseline="300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800" baseline="3000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800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Hẹp ngang, kéo dài từ  dãy Tam Điệp đến dãy Bạch Mã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</a:br>
            <a:r>
              <a:rPr lang="en-GB" altLang="en-US" sz="28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GB" altLang="en-US" sz="280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Diện tích 51,2 nghìn km </a:t>
            </a:r>
            <a:r>
              <a:rPr lang="en-GB" altLang="en-US" sz="2800" baseline="3000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GB" altLang="en-US" sz="280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, g</a:t>
            </a: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ồm 6 tỉ</a:t>
            </a:r>
            <a:r>
              <a:rPr lang="en-GB" alt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h: Thanh Hoá, Nghệ An, Hà Tĩnh, Quảng Bình, Quảng Trị, Thừa Thiên Huế.</a:t>
            </a:r>
            <a:r>
              <a:rPr lang="en-US" sz="2800" b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GB" altLang="en-US" sz="280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Tiếp</a:t>
            </a: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giáp</a:t>
            </a:r>
            <a:r>
              <a:rPr lang="en-GB" alt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 bằng sông Hồng</a:t>
            </a:r>
            <a:r>
              <a:rPr lang="en-GB" alt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Trung du và miền núi</a:t>
            </a:r>
            <a:b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Bắc Bộ,</a:t>
            </a:r>
            <a:r>
              <a:rPr lang="en-GB" alt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Lào, Duyên hải Nam Trung Bộ</a:t>
            </a:r>
            <a:r>
              <a:rPr lang="en-GB" alt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biển </a:t>
            </a:r>
            <a:r>
              <a:rPr lang="en-GB" alt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</a:t>
            </a: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ng.</a:t>
            </a:r>
            <a:r>
              <a:rPr lang="en-US" sz="2800" b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altLang="en-US" sz="280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 descr="C:\Users\sony\Desktop\73960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975" y="484188"/>
            <a:ext cx="4141788" cy="4486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-17462" y="-674687"/>
            <a:ext cx="4002088" cy="1830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altLang="x-non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Tuyến h</a:t>
            </a:r>
            <a:r>
              <a:rPr lang="en-US" altLang="x-none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lang kinh tế Đông - Tây</a:t>
            </a:r>
            <a:endParaRPr lang="en-US" altLang="x-none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Freeform: Shape 3"/>
          <p:cNvSpPr/>
          <p:nvPr/>
        </p:nvSpPr>
        <p:spPr>
          <a:xfrm>
            <a:off x="711200" y="2611438"/>
            <a:ext cx="2971800" cy="419100"/>
          </a:xfrm>
          <a:custGeom>
            <a:avLst/>
            <a:gdLst>
              <a:gd name="connsiteX0" fmla="*/ 0 w 2971800"/>
              <a:gd name="connsiteY0" fmla="*/ 317729 h 317729"/>
              <a:gd name="connsiteX1" fmla="*/ 871537 w 2971800"/>
              <a:gd name="connsiteY1" fmla="*/ 160567 h 317729"/>
              <a:gd name="connsiteX2" fmla="*/ 1257300 w 2971800"/>
              <a:gd name="connsiteY2" fmla="*/ 189142 h 317729"/>
              <a:gd name="connsiteX3" fmla="*/ 1700212 w 2971800"/>
              <a:gd name="connsiteY3" fmla="*/ 117704 h 317729"/>
              <a:gd name="connsiteX4" fmla="*/ 1928812 w 2971800"/>
              <a:gd name="connsiteY4" fmla="*/ 60554 h 317729"/>
              <a:gd name="connsiteX5" fmla="*/ 2286000 w 2971800"/>
              <a:gd name="connsiteY5" fmla="*/ 60554 h 317729"/>
              <a:gd name="connsiteX6" fmla="*/ 2586037 w 2971800"/>
              <a:gd name="connsiteY6" fmla="*/ 3404 h 317729"/>
              <a:gd name="connsiteX7" fmla="*/ 2971800 w 2971800"/>
              <a:gd name="connsiteY7" fmla="*/ 174854 h 317729"/>
              <a:gd name="connsiteX8" fmla="*/ 2971800 w 2971800"/>
              <a:gd name="connsiteY8" fmla="*/ 174854 h 317729"/>
              <a:gd name="connsiteX9" fmla="*/ 2571750 w 2971800"/>
              <a:gd name="connsiteY9" fmla="*/ 17692 h 31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71800" h="317729">
                <a:moveTo>
                  <a:pt x="0" y="317729"/>
                </a:moveTo>
                <a:cubicBezTo>
                  <a:pt x="330993" y="249863"/>
                  <a:pt x="661987" y="181998"/>
                  <a:pt x="871537" y="160567"/>
                </a:cubicBezTo>
                <a:cubicBezTo>
                  <a:pt x="1081087" y="139136"/>
                  <a:pt x="1119188" y="196286"/>
                  <a:pt x="1257300" y="189142"/>
                </a:cubicBezTo>
                <a:cubicBezTo>
                  <a:pt x="1395412" y="181998"/>
                  <a:pt x="1588293" y="139135"/>
                  <a:pt x="1700212" y="117704"/>
                </a:cubicBezTo>
                <a:cubicBezTo>
                  <a:pt x="1812131" y="96273"/>
                  <a:pt x="1831181" y="70079"/>
                  <a:pt x="1928812" y="60554"/>
                </a:cubicBezTo>
                <a:cubicBezTo>
                  <a:pt x="2026443" y="51029"/>
                  <a:pt x="2176463" y="70079"/>
                  <a:pt x="2286000" y="60554"/>
                </a:cubicBezTo>
                <a:cubicBezTo>
                  <a:pt x="2395537" y="51029"/>
                  <a:pt x="2471737" y="-15646"/>
                  <a:pt x="2586037" y="3404"/>
                </a:cubicBezTo>
                <a:cubicBezTo>
                  <a:pt x="2700337" y="22454"/>
                  <a:pt x="2971800" y="174854"/>
                  <a:pt x="2971800" y="174854"/>
                </a:cubicBezTo>
                <a:lnTo>
                  <a:pt x="2971800" y="174854"/>
                </a:lnTo>
                <a:lnTo>
                  <a:pt x="2571750" y="17692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388" y="4835525"/>
            <a:ext cx="3800475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Dựa v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o lược đồ trên v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hiểu biết của mình em hãy cho biết ý nghĩa của vị trí địa lí của vùng?</a:t>
            </a:r>
            <a:endParaRPr lang="vi-VN" altLang="vi-VN" sz="24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pic>
        <p:nvPicPr>
          <p:cNvPr id="25606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675" y="333375"/>
            <a:ext cx="4960938" cy="6223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3" descr="Paper bag"/>
          <p:cNvSpPr>
            <a:spLocks noTextEdit="1"/>
          </p:cNvSpPr>
          <p:nvPr/>
        </p:nvSpPr>
        <p:spPr>
          <a:xfrm>
            <a:off x="1447800" y="13716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99"/>
              </a:avLst>
            </a:prstTxWarp>
            <a:normAutofit lnSpcReduction="10000"/>
          </a:bodyPr>
          <a:lstStyle/>
          <a:p>
            <a:pPr algn="ctr"/>
            <a:r>
              <a:rPr lang="en-GB" altLang="en-US" sz="3600" b="1">
                <a:ln w="63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63972" dir="14049740" sx="125000" sy="125000" algn="tl" rotWithShape="0">
                    <a:srgbClr val="C7DFD3"/>
                  </a:outerShdw>
                </a:effectLst>
                <a:latin typeface="+mj-lt"/>
                <a:ea typeface="+mj-lt"/>
              </a:rPr>
              <a:t>Khởi động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0"/>
            <a:ext cx="8454390" cy="1143000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1.Vị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trí địa lí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phạm vi lãnh thổ: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8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altLang="en-US" sz="2800" baseline="300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800" baseline="3000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800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Hẹp ngang, kéo dài từ  dãy Tam Điệp đến dãy Bạch Mã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</a:br>
            <a:r>
              <a:rPr lang="en-GB" altLang="en-US" sz="28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GB" altLang="en-US" sz="280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Diện tích 51,2 nghìn km </a:t>
            </a:r>
            <a:r>
              <a:rPr lang="en-GB" altLang="en-US" sz="2800" baseline="3000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GB" altLang="en-US" sz="280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, g</a:t>
            </a: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ồm 6 tỉ</a:t>
            </a:r>
            <a:r>
              <a:rPr lang="en-GB" alt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h: Thanh Hoá, Nghệ An, Hà Tĩnh, Quảng Bình, Quảng Trị, Thừa Thiên Huế.</a:t>
            </a:r>
            <a:r>
              <a:rPr lang="en-US" sz="2800" b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GB" altLang="en-US" sz="280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Tiếp</a:t>
            </a: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giáp</a:t>
            </a:r>
            <a:r>
              <a:rPr lang="en-GB" alt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 bằng sông Hồng</a:t>
            </a:r>
            <a:r>
              <a:rPr lang="en-GB" alt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Trung du và miền núi</a:t>
            </a:r>
            <a:b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Bắc Bộ,</a:t>
            </a:r>
            <a:r>
              <a:rPr lang="en-GB" alt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Lào, Duyên hải Nam Trung Bộ</a:t>
            </a:r>
            <a:r>
              <a:rPr lang="en-GB" alt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biển </a:t>
            </a:r>
            <a:r>
              <a:rPr lang="en-GB" alt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</a:t>
            </a:r>
            <a:r>
              <a:rPr lang="vi-VN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ng.</a:t>
            </a:r>
            <a:r>
              <a:rPr lang="en-US" sz="2800" b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GB" altLang="en-US" sz="280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Ý nghĩa vị trí:Là cầu nối gi</a:t>
            </a:r>
            <a:r>
              <a:rPr lang="en-US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ao lưu kinh tế, văn hoá giữa các vùng trên cả nước và với các nước </a:t>
            </a:r>
            <a:r>
              <a:rPr lang="en-GB" altLang="en-US" sz="2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 thế giới.</a:t>
            </a:r>
            <a:endParaRPr lang="en-GB" altLang="en-US" sz="280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0"/>
          <p:cNvSpPr/>
          <p:nvPr/>
        </p:nvSpPr>
        <p:spPr>
          <a:xfrm>
            <a:off x="0" y="615950"/>
            <a:ext cx="5562600" cy="5222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1. Vị trí địa lí và phạm vi lãnh thổ</a:t>
            </a:r>
            <a:endParaRPr lang="en-US" altLang="en-US" sz="2800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WordArt 12"/>
          <p:cNvSpPr>
            <a:spLocks noTextEdit="1"/>
          </p:cNvSpPr>
          <p:nvPr/>
        </p:nvSpPr>
        <p:spPr>
          <a:xfrm>
            <a:off x="990600" y="76200"/>
            <a:ext cx="7467600" cy="425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 lnSpcReduction="20000"/>
          </a:bodyPr>
          <a:lstStyle/>
          <a:p>
            <a:pPr algn="l"/>
            <a:r>
              <a:rPr lang="en-GB" altLang="en-US" sz="3600" b="1">
                <a:ln w="9525" cap="flat" cmpd="sng">
                  <a:solidFill>
                    <a:srgbClr val="CC00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8100" dir="2699999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13:  BẮC TRUNG BỘ</a:t>
            </a:r>
          </a:p>
        </p:txBody>
      </p:sp>
      <p:cxnSp>
        <p:nvCxnSpPr>
          <p:cNvPr id="10244" name="Straight Connector 2"/>
          <p:cNvCxnSpPr/>
          <p:nvPr/>
        </p:nvCxnSpPr>
        <p:spPr>
          <a:xfrm>
            <a:off x="15875" y="584200"/>
            <a:ext cx="9128125" cy="0"/>
          </a:xfrm>
          <a:prstGeom prst="line">
            <a:avLst/>
          </a:prstGeom>
          <a:ln w="952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8" name="Rectangle 6"/>
          <p:cNvSpPr/>
          <p:nvPr/>
        </p:nvSpPr>
        <p:spPr>
          <a:xfrm>
            <a:off x="15875" y="1163638"/>
            <a:ext cx="8891588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2. Đặc điểm điều kiện tự nhiên và tài nguyên thiên nhiên</a:t>
            </a:r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3494088" y="1985963"/>
            <a:ext cx="2435225" cy="460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Chia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667000" y="2524919"/>
            <a:ext cx="4114800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luận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vòng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phút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76200" y="3046413"/>
            <a:ext cx="8809038" cy="224631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</a:t>
            </a:r>
            <a:r>
              <a:rPr kumimoji="0" lang="vi-VN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bày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tự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Bắc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thích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hưởng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tự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triển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kinh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Bắc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270" grpId="0" bldLvl="0" animBg="1"/>
      <p:bldP spid="11271" grpId="0" bldLvl="0" animBg="1"/>
      <p:bldP spid="1127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6200" y="1189990"/>
          <a:ext cx="8954770" cy="574992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tx1"/>
                  </a:outerShdw>
                </a:effectLst>
                <a:tableStyleId>{5C22544A-7EE6-4342-B048-85BDC9FD1C3A}</a:tableStyleId>
              </a:tblPr>
              <a:tblGrid>
                <a:gridCol w="1953260"/>
                <a:gridCol w="3733165"/>
                <a:gridCol w="3268345"/>
              </a:tblGrid>
              <a:tr h="651510"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nhiên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2000" b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 thành kinh tế</a:t>
                      </a:r>
                      <a:endParaRPr lang="en-GB" alt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31215"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Địa hình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endParaRPr lang="en-US" alt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endParaRPr lang="en-US" alt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endParaRPr lang="en-US" alt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1510"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GB" alt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ất</a:t>
                      </a:r>
                      <a:endParaRPr lang="en-GB" alt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2145"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Nước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1510"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Rừng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31215"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Khoáng sản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endParaRPr lang="en-US" alt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endParaRPr lang="en-US" alt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endParaRPr lang="en-US" alt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0895"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đảo</a:t>
                      </a:r>
                      <a:endParaRPr lang="en-GB" alt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6800" y="614045"/>
            <a:ext cx="6704330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THẢO LUẬN THEO CẶP, HOÀN THÀNH PHIẾU HỌC TẬP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5" name="Đồng hồ đếm ngược 7 phút - 7 minutes timer - Hailis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8765" y="566420"/>
            <a:ext cx="1016000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152400"/>
            <a:ext cx="9144000" cy="4140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alt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VÙNG BẮC TRUNG BỘ </a:t>
            </a: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1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 bwMode="auto">
          <a:xfrm>
            <a:off x="533400" y="1314451"/>
            <a:ext cx="4374760" cy="2005013"/>
            <a:chOff x="240" y="897"/>
            <a:chExt cx="2976" cy="1263"/>
          </a:xfrm>
        </p:grpSpPr>
        <p:sp>
          <p:nvSpPr>
            <p:cNvPr id="3" name="Line 8"/>
            <p:cNvSpPr>
              <a:spLocks noChangeShapeType="1"/>
            </p:cNvSpPr>
            <p:nvPr/>
          </p:nvSpPr>
          <p:spPr bwMode="auto">
            <a:xfrm>
              <a:off x="2016" y="936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Line 9"/>
            <p:cNvSpPr>
              <a:spLocks noChangeShapeType="1"/>
            </p:cNvSpPr>
            <p:nvPr/>
          </p:nvSpPr>
          <p:spPr bwMode="auto">
            <a:xfrm>
              <a:off x="240" y="897"/>
              <a:ext cx="0" cy="12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10"/>
            <p:cNvSpPr>
              <a:spLocks noChangeShapeType="1"/>
            </p:cNvSpPr>
            <p:nvPr/>
          </p:nvSpPr>
          <p:spPr bwMode="auto">
            <a:xfrm>
              <a:off x="240" y="2145"/>
              <a:ext cx="21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1"/>
            <p:cNvSpPr/>
            <p:nvPr/>
          </p:nvSpPr>
          <p:spPr bwMode="auto">
            <a:xfrm>
              <a:off x="247" y="1211"/>
              <a:ext cx="2123" cy="930"/>
            </a:xfrm>
            <a:custGeom>
              <a:avLst/>
              <a:gdLst>
                <a:gd name="T0" fmla="*/ 0 w 2123"/>
                <a:gd name="T1" fmla="*/ 214 h 930"/>
                <a:gd name="T2" fmla="*/ 57 w 2123"/>
                <a:gd name="T3" fmla="*/ 148 h 930"/>
                <a:gd name="T4" fmla="*/ 132 w 2123"/>
                <a:gd name="T5" fmla="*/ 17 h 930"/>
                <a:gd name="T6" fmla="*/ 189 w 2123"/>
                <a:gd name="T7" fmla="*/ 25 h 930"/>
                <a:gd name="T8" fmla="*/ 222 w 2123"/>
                <a:gd name="T9" fmla="*/ 198 h 930"/>
                <a:gd name="T10" fmla="*/ 321 w 2123"/>
                <a:gd name="T11" fmla="*/ 181 h 930"/>
                <a:gd name="T12" fmla="*/ 329 w 2123"/>
                <a:gd name="T13" fmla="*/ 156 h 930"/>
                <a:gd name="T14" fmla="*/ 403 w 2123"/>
                <a:gd name="T15" fmla="*/ 91 h 930"/>
                <a:gd name="T16" fmla="*/ 444 w 2123"/>
                <a:gd name="T17" fmla="*/ 25 h 930"/>
                <a:gd name="T18" fmla="*/ 452 w 2123"/>
                <a:gd name="T19" fmla="*/ 0 h 930"/>
                <a:gd name="T20" fmla="*/ 461 w 2123"/>
                <a:gd name="T21" fmla="*/ 25 h 930"/>
                <a:gd name="T22" fmla="*/ 494 w 2123"/>
                <a:gd name="T23" fmla="*/ 74 h 930"/>
                <a:gd name="T24" fmla="*/ 526 w 2123"/>
                <a:gd name="T25" fmla="*/ 173 h 930"/>
                <a:gd name="T26" fmla="*/ 543 w 2123"/>
                <a:gd name="T27" fmla="*/ 222 h 930"/>
                <a:gd name="T28" fmla="*/ 576 w 2123"/>
                <a:gd name="T29" fmla="*/ 189 h 930"/>
                <a:gd name="T30" fmla="*/ 691 w 2123"/>
                <a:gd name="T31" fmla="*/ 395 h 930"/>
                <a:gd name="T32" fmla="*/ 749 w 2123"/>
                <a:gd name="T33" fmla="*/ 453 h 930"/>
                <a:gd name="T34" fmla="*/ 823 w 2123"/>
                <a:gd name="T35" fmla="*/ 436 h 930"/>
                <a:gd name="T36" fmla="*/ 880 w 2123"/>
                <a:gd name="T37" fmla="*/ 370 h 930"/>
                <a:gd name="T38" fmla="*/ 938 w 2123"/>
                <a:gd name="T39" fmla="*/ 346 h 930"/>
                <a:gd name="T40" fmla="*/ 1053 w 2123"/>
                <a:gd name="T41" fmla="*/ 518 h 930"/>
                <a:gd name="T42" fmla="*/ 1094 w 2123"/>
                <a:gd name="T43" fmla="*/ 584 h 930"/>
                <a:gd name="T44" fmla="*/ 1185 w 2123"/>
                <a:gd name="T45" fmla="*/ 601 h 930"/>
                <a:gd name="T46" fmla="*/ 1275 w 2123"/>
                <a:gd name="T47" fmla="*/ 551 h 930"/>
                <a:gd name="T48" fmla="*/ 1316 w 2123"/>
                <a:gd name="T49" fmla="*/ 658 h 930"/>
                <a:gd name="T50" fmla="*/ 1382 w 2123"/>
                <a:gd name="T51" fmla="*/ 675 h 930"/>
                <a:gd name="T52" fmla="*/ 1489 w 2123"/>
                <a:gd name="T53" fmla="*/ 757 h 930"/>
                <a:gd name="T54" fmla="*/ 1572 w 2123"/>
                <a:gd name="T55" fmla="*/ 699 h 930"/>
                <a:gd name="T56" fmla="*/ 1646 w 2123"/>
                <a:gd name="T57" fmla="*/ 782 h 930"/>
                <a:gd name="T58" fmla="*/ 1703 w 2123"/>
                <a:gd name="T59" fmla="*/ 823 h 930"/>
                <a:gd name="T60" fmla="*/ 1966 w 2123"/>
                <a:gd name="T61" fmla="*/ 872 h 930"/>
                <a:gd name="T62" fmla="*/ 2073 w 2123"/>
                <a:gd name="T63" fmla="*/ 897 h 930"/>
                <a:gd name="T64" fmla="*/ 2123 w 2123"/>
                <a:gd name="T65" fmla="*/ 930 h 9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23" h="930">
                  <a:moveTo>
                    <a:pt x="0" y="214"/>
                  </a:moveTo>
                  <a:cubicBezTo>
                    <a:pt x="18" y="186"/>
                    <a:pt x="39" y="176"/>
                    <a:pt x="57" y="148"/>
                  </a:cubicBezTo>
                  <a:cubicBezTo>
                    <a:pt x="66" y="90"/>
                    <a:pt x="70" y="37"/>
                    <a:pt x="132" y="17"/>
                  </a:cubicBezTo>
                  <a:cubicBezTo>
                    <a:pt x="151" y="20"/>
                    <a:pt x="181" y="8"/>
                    <a:pt x="189" y="25"/>
                  </a:cubicBezTo>
                  <a:cubicBezTo>
                    <a:pt x="230" y="112"/>
                    <a:pt x="169" y="141"/>
                    <a:pt x="222" y="198"/>
                  </a:cubicBezTo>
                  <a:cubicBezTo>
                    <a:pt x="255" y="194"/>
                    <a:pt x="297" y="205"/>
                    <a:pt x="321" y="181"/>
                  </a:cubicBezTo>
                  <a:cubicBezTo>
                    <a:pt x="327" y="175"/>
                    <a:pt x="324" y="163"/>
                    <a:pt x="329" y="156"/>
                  </a:cubicBezTo>
                  <a:cubicBezTo>
                    <a:pt x="348" y="128"/>
                    <a:pt x="373" y="106"/>
                    <a:pt x="403" y="91"/>
                  </a:cubicBezTo>
                  <a:cubicBezTo>
                    <a:pt x="412" y="63"/>
                    <a:pt x="428" y="50"/>
                    <a:pt x="444" y="25"/>
                  </a:cubicBezTo>
                  <a:cubicBezTo>
                    <a:pt x="447" y="17"/>
                    <a:pt x="443" y="2"/>
                    <a:pt x="452" y="0"/>
                  </a:cubicBezTo>
                  <a:cubicBezTo>
                    <a:pt x="458" y="0"/>
                    <a:pt x="454" y="13"/>
                    <a:pt x="461" y="25"/>
                  </a:cubicBezTo>
                  <a:cubicBezTo>
                    <a:pt x="468" y="37"/>
                    <a:pt x="483" y="49"/>
                    <a:pt x="494" y="74"/>
                  </a:cubicBezTo>
                  <a:cubicBezTo>
                    <a:pt x="516" y="94"/>
                    <a:pt x="508" y="158"/>
                    <a:pt x="526" y="173"/>
                  </a:cubicBezTo>
                  <a:cubicBezTo>
                    <a:pt x="534" y="198"/>
                    <a:pt x="535" y="219"/>
                    <a:pt x="543" y="222"/>
                  </a:cubicBezTo>
                  <a:cubicBezTo>
                    <a:pt x="535" y="230"/>
                    <a:pt x="578" y="178"/>
                    <a:pt x="576" y="189"/>
                  </a:cubicBezTo>
                  <a:cubicBezTo>
                    <a:pt x="562" y="256"/>
                    <a:pt x="624" y="374"/>
                    <a:pt x="691" y="395"/>
                  </a:cubicBezTo>
                  <a:cubicBezTo>
                    <a:pt x="711" y="414"/>
                    <a:pt x="749" y="453"/>
                    <a:pt x="749" y="453"/>
                  </a:cubicBezTo>
                  <a:cubicBezTo>
                    <a:pt x="774" y="448"/>
                    <a:pt x="803" y="452"/>
                    <a:pt x="823" y="436"/>
                  </a:cubicBezTo>
                  <a:cubicBezTo>
                    <a:pt x="828" y="432"/>
                    <a:pt x="873" y="377"/>
                    <a:pt x="880" y="370"/>
                  </a:cubicBezTo>
                  <a:cubicBezTo>
                    <a:pt x="893" y="335"/>
                    <a:pt x="904" y="334"/>
                    <a:pt x="938" y="346"/>
                  </a:cubicBezTo>
                  <a:cubicBezTo>
                    <a:pt x="977" y="404"/>
                    <a:pt x="1014" y="460"/>
                    <a:pt x="1053" y="518"/>
                  </a:cubicBezTo>
                  <a:cubicBezTo>
                    <a:pt x="1064" y="551"/>
                    <a:pt x="1064" y="564"/>
                    <a:pt x="1094" y="584"/>
                  </a:cubicBezTo>
                  <a:cubicBezTo>
                    <a:pt x="1137" y="576"/>
                    <a:pt x="1157" y="630"/>
                    <a:pt x="1185" y="601"/>
                  </a:cubicBezTo>
                  <a:cubicBezTo>
                    <a:pt x="1221" y="604"/>
                    <a:pt x="1240" y="544"/>
                    <a:pt x="1275" y="551"/>
                  </a:cubicBezTo>
                  <a:cubicBezTo>
                    <a:pt x="1314" y="559"/>
                    <a:pt x="1295" y="637"/>
                    <a:pt x="1316" y="658"/>
                  </a:cubicBezTo>
                  <a:cubicBezTo>
                    <a:pt x="1324" y="666"/>
                    <a:pt x="1380" y="675"/>
                    <a:pt x="1382" y="675"/>
                  </a:cubicBezTo>
                  <a:cubicBezTo>
                    <a:pt x="1409" y="682"/>
                    <a:pt x="1451" y="754"/>
                    <a:pt x="1489" y="757"/>
                  </a:cubicBezTo>
                  <a:cubicBezTo>
                    <a:pt x="1521" y="761"/>
                    <a:pt x="1546" y="695"/>
                    <a:pt x="1572" y="699"/>
                  </a:cubicBezTo>
                  <a:cubicBezTo>
                    <a:pt x="1579" y="735"/>
                    <a:pt x="1620" y="756"/>
                    <a:pt x="1646" y="782"/>
                  </a:cubicBezTo>
                  <a:cubicBezTo>
                    <a:pt x="1658" y="819"/>
                    <a:pt x="1668" y="812"/>
                    <a:pt x="1703" y="823"/>
                  </a:cubicBezTo>
                  <a:cubicBezTo>
                    <a:pt x="1790" y="905"/>
                    <a:pt x="1716" y="863"/>
                    <a:pt x="1966" y="872"/>
                  </a:cubicBezTo>
                  <a:cubicBezTo>
                    <a:pt x="2002" y="883"/>
                    <a:pt x="2038" y="885"/>
                    <a:pt x="2073" y="897"/>
                  </a:cubicBezTo>
                  <a:cubicBezTo>
                    <a:pt x="2089" y="912"/>
                    <a:pt x="2108" y="915"/>
                    <a:pt x="2123" y="93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2"/>
            <p:cNvSpPr/>
            <p:nvPr/>
          </p:nvSpPr>
          <p:spPr bwMode="auto">
            <a:xfrm>
              <a:off x="2411" y="2121"/>
              <a:ext cx="420" cy="39"/>
            </a:xfrm>
            <a:custGeom>
              <a:avLst/>
              <a:gdLst>
                <a:gd name="T0" fmla="*/ 0 w 420"/>
                <a:gd name="T1" fmla="*/ 28 h 39"/>
                <a:gd name="T2" fmla="*/ 58 w 420"/>
                <a:gd name="T3" fmla="*/ 3 h 39"/>
                <a:gd name="T4" fmla="*/ 132 w 420"/>
                <a:gd name="T5" fmla="*/ 36 h 39"/>
                <a:gd name="T6" fmla="*/ 189 w 420"/>
                <a:gd name="T7" fmla="*/ 20 h 39"/>
                <a:gd name="T8" fmla="*/ 255 w 420"/>
                <a:gd name="T9" fmla="*/ 12 h 39"/>
                <a:gd name="T10" fmla="*/ 280 w 420"/>
                <a:gd name="T11" fmla="*/ 3 h 39"/>
                <a:gd name="T12" fmla="*/ 354 w 420"/>
                <a:gd name="T13" fmla="*/ 28 h 39"/>
                <a:gd name="T14" fmla="*/ 420 w 420"/>
                <a:gd name="T15" fmla="*/ 28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" h="39">
                  <a:moveTo>
                    <a:pt x="0" y="28"/>
                  </a:moveTo>
                  <a:cubicBezTo>
                    <a:pt x="28" y="19"/>
                    <a:pt x="30" y="12"/>
                    <a:pt x="58" y="3"/>
                  </a:cubicBezTo>
                  <a:cubicBezTo>
                    <a:pt x="80" y="0"/>
                    <a:pt x="110" y="33"/>
                    <a:pt x="132" y="36"/>
                  </a:cubicBezTo>
                  <a:cubicBezTo>
                    <a:pt x="154" y="39"/>
                    <a:pt x="169" y="24"/>
                    <a:pt x="189" y="20"/>
                  </a:cubicBezTo>
                  <a:cubicBezTo>
                    <a:pt x="211" y="17"/>
                    <a:pt x="233" y="16"/>
                    <a:pt x="255" y="12"/>
                  </a:cubicBezTo>
                  <a:cubicBezTo>
                    <a:pt x="264" y="10"/>
                    <a:pt x="271" y="3"/>
                    <a:pt x="280" y="3"/>
                  </a:cubicBezTo>
                  <a:cubicBezTo>
                    <a:pt x="306" y="3"/>
                    <a:pt x="328" y="28"/>
                    <a:pt x="354" y="28"/>
                  </a:cubicBezTo>
                  <a:cubicBezTo>
                    <a:pt x="376" y="28"/>
                    <a:pt x="398" y="28"/>
                    <a:pt x="420" y="28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720" y="945"/>
              <a:ext cx="81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0000CC"/>
                  </a:solidFill>
                </a:rPr>
                <a:t>Phía Tây</a:t>
              </a:r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2112" y="945"/>
              <a:ext cx="81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0000CC"/>
                  </a:solidFill>
                </a:rPr>
                <a:t>Phía Đông</a:t>
              </a: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744" y="1233"/>
              <a:ext cx="38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/>
                <a:t>Núi</a:t>
              </a:r>
            </a:p>
          </p:txBody>
        </p:sp>
        <p:sp>
          <p:nvSpPr>
            <p:cNvPr id="11" name="Freeform 16"/>
            <p:cNvSpPr/>
            <p:nvPr/>
          </p:nvSpPr>
          <p:spPr bwMode="auto">
            <a:xfrm>
              <a:off x="2839" y="2076"/>
              <a:ext cx="166" cy="81"/>
            </a:xfrm>
            <a:custGeom>
              <a:avLst/>
              <a:gdLst>
                <a:gd name="T0" fmla="*/ 0 w 166"/>
                <a:gd name="T1" fmla="*/ 81 h 81"/>
                <a:gd name="T2" fmla="*/ 57 w 166"/>
                <a:gd name="T3" fmla="*/ 16 h 81"/>
                <a:gd name="T4" fmla="*/ 107 w 166"/>
                <a:gd name="T5" fmla="*/ 7 h 81"/>
                <a:gd name="T6" fmla="*/ 140 w 166"/>
                <a:gd name="T7" fmla="*/ 57 h 81"/>
                <a:gd name="T8" fmla="*/ 164 w 166"/>
                <a:gd name="T9" fmla="*/ 8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" h="81">
                  <a:moveTo>
                    <a:pt x="0" y="81"/>
                  </a:moveTo>
                  <a:cubicBezTo>
                    <a:pt x="26" y="56"/>
                    <a:pt x="28" y="36"/>
                    <a:pt x="57" y="16"/>
                  </a:cubicBezTo>
                  <a:cubicBezTo>
                    <a:pt x="82" y="48"/>
                    <a:pt x="93" y="0"/>
                    <a:pt x="107" y="7"/>
                  </a:cubicBezTo>
                  <a:cubicBezTo>
                    <a:pt x="121" y="14"/>
                    <a:pt x="131" y="45"/>
                    <a:pt x="140" y="57"/>
                  </a:cubicBezTo>
                  <a:cubicBezTo>
                    <a:pt x="166" y="74"/>
                    <a:pt x="164" y="63"/>
                    <a:pt x="164" y="8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1440" y="1601"/>
              <a:ext cx="48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/>
                <a:t>Gò đồi</a:t>
              </a:r>
            </a:p>
          </p:txBody>
        </p: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984" y="1913"/>
              <a:ext cx="48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/>
                <a:t>Đ.bằng</a:t>
              </a:r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2544" y="1913"/>
              <a:ext cx="67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/>
                <a:t>Biển, đảo</a:t>
              </a:r>
            </a:p>
          </p:txBody>
        </p:sp>
      </p:grpSp>
      <p:grpSp>
        <p:nvGrpSpPr>
          <p:cNvPr id="15" name="Group 6"/>
          <p:cNvGrpSpPr/>
          <p:nvPr/>
        </p:nvGrpSpPr>
        <p:grpSpPr bwMode="auto">
          <a:xfrm>
            <a:off x="4908160" y="1071564"/>
            <a:ext cx="3778640" cy="4959656"/>
            <a:chOff x="1849" y="192"/>
            <a:chExt cx="3584" cy="2683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2">
              <a:lum bright="-26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" b="30528"/>
            <a:stretch>
              <a:fillRect/>
            </a:stretch>
          </p:blipFill>
          <p:spPr bwMode="auto">
            <a:xfrm>
              <a:off x="1849" y="192"/>
              <a:ext cx="3575" cy="2388"/>
            </a:xfrm>
            <a:prstGeom prst="rect">
              <a:avLst/>
            </a:prstGeom>
            <a:noFill/>
            <a:ln w="38100" cmpd="dbl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2073" y="2539"/>
              <a:ext cx="336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Lược đồ tự nhiên vùng Bắc Trung Bộ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-76200" y="76200"/>
            <a:ext cx="9144000" cy="4140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alt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VÙNG BẮC TRUNG BỘ </a:t>
            </a: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6200" y="762000"/>
          <a:ext cx="8942070" cy="475742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tx1"/>
                  </a:outerShdw>
                </a:effectLst>
                <a:tableStyleId>{5C22544A-7EE6-4342-B048-85BDC9FD1C3A}</a:tableStyleId>
              </a:tblPr>
              <a:tblGrid>
                <a:gridCol w="1426210"/>
                <a:gridCol w="3355340"/>
                <a:gridCol w="4160520"/>
              </a:tblGrid>
              <a:tr h="518160"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nhiên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200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Ảnh hưởng pt kinh tế</a:t>
                      </a:r>
                      <a:endParaRPr lang="en-GB" altLang="en-US" sz="200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8705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20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-N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úi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,đồi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phía</a:t>
                      </a:r>
                      <a:r>
                        <a:rPr lang="en-US" sz="2000" kern="1200" baseline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tây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kern="1200" baseline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 bằng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ven 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biển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baseline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đảo ở phía đông.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47320" indent="0" algn="just" defTabSz="685800" rtl="0" eaLnBrk="1" fontAlgn="auto" latinLnBrk="0" hangingPunct="1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4330" algn="l"/>
                        </a:tabLst>
                        <a:defRPr/>
                      </a:pP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 thành cơ cấu kinh tế,lâm nghiệp,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nông nghiệp</a:t>
                      </a:r>
                      <a:r>
                        <a:rPr lang="en-GB" alt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,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thuỷ sản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9385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r>
                        <a:rPr lang="en-GB" alt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Đất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endParaRPr lang="en-GB" alt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47320" indent="0" algn="just" defTabSz="685800" rtl="0" eaLnBrk="1" fontAlgn="auto" latinLnBrk="0" hangingPunct="1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4330" algn="l"/>
                        </a:tabLst>
                        <a:defRPr/>
                      </a:pPr>
                      <a:endParaRPr lang="en-GB" altLang="en-US" sz="2000" kern="120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4117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endParaRPr lang="en-GB" altLang="en-US" sz="2000" kern="1200" smtClean="0">
                        <a:solidFill>
                          <a:schemeClr val="dk1"/>
                        </a:solidFill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228600"/>
            <a:ext cx="9144000" cy="4140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alt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VÙNG BẮC TRUNG BỘ </a:t>
            </a: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6"/>
          <p:cNvGrpSpPr/>
          <p:nvPr/>
        </p:nvGrpSpPr>
        <p:grpSpPr bwMode="auto">
          <a:xfrm>
            <a:off x="4372610" y="591185"/>
            <a:ext cx="4314190" cy="5908040"/>
            <a:chOff x="1849" y="192"/>
            <a:chExt cx="3584" cy="2683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2">
              <a:lum bright="-26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" b="30528"/>
            <a:stretch>
              <a:fillRect/>
            </a:stretch>
          </p:blipFill>
          <p:spPr bwMode="auto">
            <a:xfrm>
              <a:off x="1849" y="192"/>
              <a:ext cx="3575" cy="2388"/>
            </a:xfrm>
            <a:prstGeom prst="rect">
              <a:avLst/>
            </a:prstGeom>
            <a:noFill/>
            <a:ln w="38100" cmpd="dbl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2073" y="2539"/>
              <a:ext cx="336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Lược đồ tự nhiên vùng Bắc Trung Bộ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-76200" y="76200"/>
            <a:ext cx="9144000" cy="4140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alt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VÙNG BẮC TRUNG BỘ </a:t>
            </a: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C:\Users\sony\Desktop\Khong-cam-phan-nghe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0438" y="3486150"/>
            <a:ext cx="4289425" cy="3182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641600" y="-23812"/>
            <a:ext cx="4246563" cy="693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x-none" sz="2400" b="1" dirty="0">
                <a:latin typeface="Calibri" panose="020F0502020204030204" pitchFamily="34" charset="0"/>
              </a:rPr>
              <a:t>Hoạt động kinh tế phía tây</a:t>
            </a:r>
            <a:endParaRPr sz="2400" dirty="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25" y="828675"/>
            <a:ext cx="4786313" cy="273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584200"/>
            <a:ext cx="4457700" cy="2886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02" name="Picture 2" descr="Bảo vệ rừng gắn với giảm nghèo đồng bào dân tộc thiểu số - ThienNhien.Net |  Con người và Thiên nhiê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8225"/>
            <a:ext cx="4787900" cy="3184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-26987" y="3144838"/>
            <a:ext cx="9424987" cy="739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Nghề rừng, trồng cây công nghiệp, l</a:t>
            </a:r>
            <a:r>
              <a:rPr lang="en-US" altLang="vi-VN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vi-VN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m nương rẫy, chăn nuôi trâu, bò </a:t>
            </a:r>
          </a:p>
          <a:p>
            <a:pPr marL="0" lvl="0" indent="0">
              <a:spcBef>
                <a:spcPct val="0"/>
              </a:spcBef>
              <a:buFontTx/>
              <a:buNone/>
            </a:pPr>
            <a:endParaRPr lang="en-US" altLang="vi-VN" sz="18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Sầm Sơn – Wikipedia tiếng Việ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980" y="104775"/>
            <a:ext cx="4543425" cy="340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" y="78740"/>
            <a:ext cx="4414520" cy="3383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505200"/>
            <a:ext cx="4592955" cy="3300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20955" y="3352800"/>
            <a:ext cx="4484370" cy="3409315"/>
          </a:xfrm>
          <a:prstGeom prst="rect">
            <a:avLst/>
          </a:prstGeom>
        </p:spPr>
      </p:pic>
      <p:sp>
        <p:nvSpPr>
          <p:cNvPr id="8" name="TextBox 14"/>
          <p:cNvSpPr txBox="1"/>
          <p:nvPr/>
        </p:nvSpPr>
        <p:spPr>
          <a:xfrm>
            <a:off x="-27940" y="3352800"/>
            <a:ext cx="9110345" cy="3987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altLang="vi-VN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Trồng cây lương thực,</a:t>
            </a:r>
            <a:r>
              <a:rPr lang="en-GB" altLang="en-US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cây CN hàng năm,</a:t>
            </a:r>
            <a:r>
              <a:rPr lang="en-US" altLang="vi-VN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nuôi trồng đánh bắt thuỷ sả</a:t>
            </a:r>
            <a:r>
              <a:rPr lang="en-GB" altLang="en-US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altLang="vi-VN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, du lịch</a:t>
            </a:r>
            <a:endParaRPr lang="vi-VN" altLang="vi-VN" sz="2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6200" y="762000"/>
          <a:ext cx="8942070" cy="475742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tx1"/>
                  </a:outerShdw>
                </a:effectLst>
                <a:tableStyleId>{5C22544A-7EE6-4342-B048-85BDC9FD1C3A}</a:tableStyleId>
              </a:tblPr>
              <a:tblGrid>
                <a:gridCol w="1426210"/>
                <a:gridCol w="3355340"/>
                <a:gridCol w="4160520"/>
              </a:tblGrid>
              <a:tr h="518160"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nhiên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200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Ảnh hưởng pt kinh tế</a:t>
                      </a:r>
                      <a:endParaRPr lang="en-GB" altLang="en-US" sz="200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8705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20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-N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úi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,đồi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phía</a:t>
                      </a:r>
                      <a:r>
                        <a:rPr lang="en-US" sz="2000" kern="1200" baseline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tây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kern="1200" baseline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 bằng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ven 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biển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baseline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đảo ở phía đông.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47320" indent="0" algn="just" defTabSz="685800" rtl="0" eaLnBrk="1" fontAlgn="auto" latinLnBrk="0" hangingPunct="1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4330" algn="l"/>
                        </a:tabLst>
                        <a:defRPr/>
                      </a:pP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 thành cơ cấu kinh tế,lâm nghiệp,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nông nghiệp</a:t>
                      </a:r>
                      <a:r>
                        <a:rPr lang="en-GB" alt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,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thuỷ sản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9385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r>
                        <a:rPr lang="en-GB" alt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Đất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r>
                        <a:rPr lang="en-GB" alt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-Đất phù sa ở ĐB Thanh-Nghệ- Tĩnh, đất cát ven biển phía đông, đất feralit đồi núi phía tây.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47320" indent="0" algn="just" defTabSz="685800" rtl="0" eaLnBrk="1" fontAlgn="auto" latinLnBrk="0" hangingPunct="1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4330" algn="l"/>
                        </a:tabLst>
                        <a:defRPr/>
                      </a:pP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-Thuận lợi phát triển sản xuất lương thực, trồng cây CN hàng năm, cây CN lâu năm, trồng rừng, chăn nuôi gia súc lớn.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4117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endParaRPr lang="en-GB" altLang="en-US" sz="2000" kern="1200" smtClean="0">
                        <a:solidFill>
                          <a:schemeClr val="dk1"/>
                        </a:solidFill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228600"/>
            <a:ext cx="9144000" cy="4140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alt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VÙNG BẮC TRUNG BỘ </a:t>
            </a: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Mô hình fơn Tây Nam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4648200" cy="556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3" name="Picture 3" descr="Cloud-01-ju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209800"/>
            <a:ext cx="838200" cy="177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64" name="AutoShape 4"/>
          <p:cNvSpPr/>
          <p:nvPr/>
        </p:nvSpPr>
        <p:spPr>
          <a:xfrm>
            <a:off x="3146425" y="2084388"/>
            <a:ext cx="762000" cy="8382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rtl="1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pic>
        <p:nvPicPr>
          <p:cNvPr id="143365" name="Picture 5" descr="Thien_Nhien_T9_53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8" y="3752850"/>
            <a:ext cx="83820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66" name="Picture 6" descr="Thien_Nhien_T9_53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863" y="3249613"/>
            <a:ext cx="83820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7" name="Picture 7" descr="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1157288"/>
            <a:ext cx="4419600" cy="5700712"/>
          </a:xfrm>
          <a:prstGeom prst="rect">
            <a:avLst/>
          </a:prstGeom>
          <a:noFill/>
          <a:ln w="2857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5848" name="Text Box 9"/>
          <p:cNvSpPr txBox="1"/>
          <p:nvPr/>
        </p:nvSpPr>
        <p:spPr>
          <a:xfrm>
            <a:off x="7543800" y="5851525"/>
            <a:ext cx="16002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cs typeface="Arial" panose="020B0604020202020204" pitchFamily="34" charset="0"/>
              </a:rPr>
              <a:t>Gió tây nam</a:t>
            </a:r>
            <a:endParaRPr lang="en-US" altLang="en-US" sz="2000" dirty="0">
              <a:ea typeface="Arial" panose="020B0604020202020204" pitchFamily="34" charset="0"/>
            </a:endParaRPr>
          </a:p>
        </p:txBody>
      </p:sp>
      <p:sp>
        <p:nvSpPr>
          <p:cNvPr id="35849" name="AutoShape 10"/>
          <p:cNvSpPr/>
          <p:nvPr/>
        </p:nvSpPr>
        <p:spPr>
          <a:xfrm>
            <a:off x="6934200" y="5943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gradFill rotWithShape="1">
            <a:gsLst>
              <a:gs pos="0">
                <a:srgbClr val="BA60D2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35850" name="AutoShape 12"/>
          <p:cNvSpPr/>
          <p:nvPr/>
        </p:nvSpPr>
        <p:spPr>
          <a:xfrm rot="-1965210">
            <a:off x="4572000" y="30480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gradFill rotWithShape="1">
            <a:gsLst>
              <a:gs pos="0">
                <a:srgbClr val="BA60D2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35851" name="AutoShape 13"/>
          <p:cNvSpPr/>
          <p:nvPr/>
        </p:nvSpPr>
        <p:spPr>
          <a:xfrm rot="-1965210">
            <a:off x="4924425" y="35814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gradFill rotWithShape="1">
            <a:gsLst>
              <a:gs pos="0">
                <a:srgbClr val="BA60D2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35852" name="AutoShape 14"/>
          <p:cNvSpPr/>
          <p:nvPr/>
        </p:nvSpPr>
        <p:spPr>
          <a:xfrm rot="-1965210">
            <a:off x="5257800" y="41148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gradFill rotWithShape="1">
            <a:gsLst>
              <a:gs pos="0">
                <a:srgbClr val="BA60D2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35853" name="AutoShape 16"/>
          <p:cNvSpPr/>
          <p:nvPr/>
        </p:nvSpPr>
        <p:spPr>
          <a:xfrm rot="-1965210">
            <a:off x="5562600" y="46482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gradFill rotWithShape="1">
            <a:gsLst>
              <a:gs pos="0">
                <a:srgbClr val="BA60D2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143390" name="Rectangle 30"/>
          <p:cNvSpPr/>
          <p:nvPr/>
        </p:nvSpPr>
        <p:spPr>
          <a:xfrm rot="2790189">
            <a:off x="4751388" y="3324225"/>
            <a:ext cx="3154362" cy="4667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66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D</a:t>
            </a:r>
            <a:r>
              <a:rPr lang="en-US" altLang="en-US" sz="1800" dirty="0">
                <a:solidFill>
                  <a:srgbClr val="000066"/>
                </a:solidFill>
                <a:latin typeface=".VnTimeH" panose="020B7200000000000000" pitchFamily="34" charset="0"/>
                <a:ea typeface="Arial" panose="020B0604020202020204" pitchFamily="34" charset="0"/>
              </a:rPr>
              <a:t>·</a:t>
            </a:r>
            <a:r>
              <a:rPr lang="en-US" altLang="en-US" sz="1800" dirty="0">
                <a:solidFill>
                  <a:srgbClr val="000066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y    tr­êng    s¬n   b¾c</a:t>
            </a:r>
            <a:endParaRPr lang="en-US" altLang="en-US" sz="1800" dirty="0">
              <a:solidFill>
                <a:srgbClr val="000066"/>
              </a:solidFill>
              <a:latin typeface=".VnTimeH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35855" name="AutoShape 32"/>
          <p:cNvSpPr/>
          <p:nvPr/>
        </p:nvSpPr>
        <p:spPr>
          <a:xfrm rot="-1965210">
            <a:off x="6019800" y="50292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gradFill rotWithShape="1">
            <a:gsLst>
              <a:gs pos="0">
                <a:srgbClr val="BA60D2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28688" name="Content Placeholder 2"/>
          <p:cNvSpPr>
            <a:spLocks noGrp="1"/>
          </p:cNvSpPr>
          <p:nvPr>
            <p:ph idx="1"/>
          </p:nvPr>
        </p:nvSpPr>
        <p:spPr>
          <a:xfrm>
            <a:off x="-252412" y="158750"/>
            <a:ext cx="9217025" cy="1143000"/>
          </a:xfrm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1F05BB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4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Vào mùa hạ dãy Trường Sơn Bắc chắn gió tây nam gây mưa lớn ở sườn tây và tạo hiệu ứng gió phơn khô nóng ở sườn đông 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(gió Lào)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8" dur="250" autoRev="1" fill="hold"/>
                                        <p:tgtEl>
                                          <p:spTgt spid="143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143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250" autoRev="1" fill="hold"/>
                                        <p:tgtEl>
                                          <p:spTgt spid="143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 bldLvl="0" animBg="1"/>
      <p:bldP spid="143390" grpId="0"/>
      <p:bldP spid="2868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1"/>
          <p:cNvGrpSpPr/>
          <p:nvPr/>
        </p:nvGrpSpPr>
        <p:grpSpPr>
          <a:xfrm>
            <a:off x="676275" y="476250"/>
            <a:ext cx="7631113" cy="3600450"/>
            <a:chOff x="676916" y="624234"/>
            <a:chExt cx="10174557" cy="5604731"/>
          </a:xfrm>
        </p:grpSpPr>
        <p:pic>
          <p:nvPicPr>
            <p:cNvPr id="9223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916" y="624234"/>
              <a:ext cx="5064981" cy="56047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4" name="Picture 3"/>
            <p:cNvPicPr>
              <a:picLocks noChangeAspect="1"/>
            </p:cNvPicPr>
            <p:nvPr/>
          </p:nvPicPr>
          <p:blipFill>
            <a:blip r:embed="rId3"/>
            <a:srcRect l="6453" t="2155" r="6544" b="13266"/>
            <a:stretch>
              <a:fillRect/>
            </a:stretch>
          </p:blipFill>
          <p:spPr>
            <a:xfrm>
              <a:off x="834887" y="879342"/>
              <a:ext cx="10016586" cy="4595667"/>
            </a:xfrm>
            <a:prstGeom prst="rect">
              <a:avLst/>
            </a:prstGeom>
            <a:blipFill rotWithShape="1">
              <a:blip r:embed="rId4">
                <a:alphaModFix amt="999"/>
              </a:blip>
              <a:srcRect l="6453" t="2155" r="6544" b="13266"/>
              <a:stretch>
                <a:fillRect/>
              </a:stretch>
            </a:blipFill>
            <a:ln w="9525">
              <a:noFill/>
            </a:ln>
          </p:spPr>
        </p:pic>
      </p:grpSp>
      <p:sp>
        <p:nvSpPr>
          <p:cNvPr id="9219" name="Rectangle 10"/>
          <p:cNvSpPr/>
          <p:nvPr/>
        </p:nvSpPr>
        <p:spPr>
          <a:xfrm>
            <a:off x="2792413" y="1624013"/>
            <a:ext cx="3675062" cy="12528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lnSpc>
                <a:spcPct val="115000"/>
              </a:lnSpc>
              <a:spcBef>
                <a:spcPct val="0"/>
              </a:spcBef>
              <a:spcAft>
                <a:spcPts val="375"/>
              </a:spcAft>
              <a:buClr>
                <a:srgbClr val="000000"/>
              </a:buClr>
              <a:buFontTx/>
              <a:buNone/>
              <a:tabLst>
                <a:tab pos="189230" algn="l"/>
              </a:tabLst>
            </a:pPr>
            <a:r>
              <a:rPr lang="en-US" altLang="vi-VN" sz="21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  <a:p>
            <a:pPr marL="0" lvl="0" indent="0" algn="ctr" defTabSz="914400">
              <a:lnSpc>
                <a:spcPct val="115000"/>
              </a:lnSpc>
              <a:spcBef>
                <a:spcPct val="0"/>
              </a:spcBef>
              <a:spcAft>
                <a:spcPts val="375"/>
              </a:spcAft>
              <a:buClr>
                <a:srgbClr val="000000"/>
              </a:buClr>
              <a:buFontTx/>
              <a:buNone/>
              <a:tabLst>
                <a:tab pos="189230" algn="l"/>
              </a:tabLst>
            </a:pPr>
            <a:r>
              <a:rPr lang="en-GB" altLang="en-US" sz="21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TẬP </a:t>
            </a:r>
            <a:r>
              <a:rPr lang="en-US" altLang="vi-VN" sz="21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LÀM HƯỚNG DẪN VIÊN DU LỊCH</a:t>
            </a:r>
            <a:endParaRPr lang="en-US" altLang="vi-VN" sz="21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9220" name="Shap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638" y="857250"/>
            <a:ext cx="868362" cy="785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TextBox 1"/>
          <p:cNvSpPr txBox="1"/>
          <p:nvPr/>
        </p:nvSpPr>
        <p:spPr>
          <a:xfrm>
            <a:off x="381000" y="3592513"/>
            <a:ext cx="4822825" cy="25844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FontTx/>
              <a:buNone/>
            </a:pPr>
            <a:r>
              <a:rPr lang="en-US" altLang="vi-VN" sz="2400" b="1" dirty="0">
                <a:cs typeface="Arial" panose="020B0604020202020204" pitchFamily="34" charset="0"/>
              </a:rPr>
              <a:t>Cô chiếu hình ảnh các địa danh du lịch và loại hình nghệ thuật nổi tiếng ở nước ta, các em có nhiệm vụ giới thiệu tên các địa danh du lịch và loại hình nghệ thuật đó cho du khách biết </a:t>
            </a:r>
            <a:r>
              <a:rPr lang="en-US" altLang="vi-VN" sz="2400" b="1" dirty="0">
                <a:solidFill>
                  <a:srgbClr val="212529"/>
                </a:solidFill>
                <a:latin typeface="Roboto" pitchFamily="2" charset="0"/>
                <a:cs typeface="Arial" panose="020B0604020202020204" pitchFamily="34" charset="0"/>
              </a:rPr>
              <a:t>nhé.</a:t>
            </a:r>
            <a:endParaRPr lang="vi-VN" altLang="vi-VN" sz="2400" b="1" dirty="0">
              <a:solidFill>
                <a:srgbClr val="212529"/>
              </a:solidFill>
              <a:latin typeface="Roboto" pitchFamily="2" charset="0"/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1800" dirty="0">
                <a:cs typeface="Arial" panose="020B0604020202020204" pitchFamily="34" charset="0"/>
              </a:rPr>
              <a:t> </a:t>
            </a:r>
            <a:endParaRPr lang="vi-VN" altLang="vi-VN" sz="1800" dirty="0">
              <a:ea typeface="Arial" panose="020B0604020202020204" pitchFamily="34" charset="0"/>
            </a:endParaRPr>
          </a:p>
        </p:txBody>
      </p:sp>
      <p:pic>
        <p:nvPicPr>
          <p:cNvPr id="9222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825" y="3592513"/>
            <a:ext cx="3559175" cy="2940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/>
          <p:nvPr/>
        </p:nvSpPr>
        <p:spPr>
          <a:xfrm>
            <a:off x="5143500" y="4451350"/>
            <a:ext cx="1543050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sz="2700" dirty="0">
              <a:latin typeface=".VnArial Narrow" panose="020B7200000000000000" pitchFamily="34" charset="0"/>
              <a:ea typeface="Arial" panose="020B0604020202020204" pitchFamily="34" charset="0"/>
            </a:endParaRP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>
            <a:lum bright="-29999" contrast="6000"/>
          </a:blip>
          <a:stretch>
            <a:fillRect/>
          </a:stretch>
        </p:blipFill>
        <p:spPr>
          <a:xfrm>
            <a:off x="3937000" y="1016000"/>
            <a:ext cx="4927600" cy="662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0836" name="AutoShape 4"/>
          <p:cNvSpPr>
            <a:spLocks noChangeArrowheads="1"/>
          </p:cNvSpPr>
          <p:nvPr/>
        </p:nvSpPr>
        <p:spPr bwMode="auto">
          <a:xfrm rot="8636950">
            <a:off x="5965825" y="1943100"/>
            <a:ext cx="400050" cy="17145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837" name="AutoShape 5"/>
          <p:cNvSpPr>
            <a:spLocks noChangeArrowheads="1"/>
          </p:cNvSpPr>
          <p:nvPr/>
        </p:nvSpPr>
        <p:spPr bwMode="auto">
          <a:xfrm rot="8329001">
            <a:off x="6400800" y="2471738"/>
            <a:ext cx="400050" cy="17145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838" name="AutoShape 6"/>
          <p:cNvSpPr>
            <a:spLocks noChangeArrowheads="1"/>
          </p:cNvSpPr>
          <p:nvPr/>
        </p:nvSpPr>
        <p:spPr bwMode="auto">
          <a:xfrm rot="8376352">
            <a:off x="6808788" y="2895600"/>
            <a:ext cx="400050" cy="17145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839" name="AutoShape 7"/>
          <p:cNvSpPr>
            <a:spLocks noChangeArrowheads="1"/>
          </p:cNvSpPr>
          <p:nvPr/>
        </p:nvSpPr>
        <p:spPr bwMode="auto">
          <a:xfrm rot="8160544">
            <a:off x="7291388" y="3343275"/>
            <a:ext cx="400050" cy="17145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840" name="AutoShape 8"/>
          <p:cNvSpPr>
            <a:spLocks noChangeArrowheads="1"/>
          </p:cNvSpPr>
          <p:nvPr/>
        </p:nvSpPr>
        <p:spPr bwMode="auto">
          <a:xfrm rot="8168396">
            <a:off x="7621588" y="3849688"/>
            <a:ext cx="400050" cy="17145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6400800" y="1600200"/>
            <a:ext cx="400050" cy="171450"/>
          </a:xfrm>
          <a:prstGeom prst="rightArrow">
            <a:avLst>
              <a:gd name="adj1" fmla="val 50000"/>
              <a:gd name="adj2" fmla="val 58333"/>
            </a:avLst>
          </a:prstGeom>
          <a:gradFill rotWithShape="1">
            <a:gsLst>
              <a:gs pos="0">
                <a:srgbClr val="BA60D2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6400800" y="1943100"/>
            <a:ext cx="400050" cy="17145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75" name="Text Box 11"/>
          <p:cNvSpPr txBox="1"/>
          <p:nvPr/>
        </p:nvSpPr>
        <p:spPr>
          <a:xfrm>
            <a:off x="6800850" y="1543050"/>
            <a:ext cx="1428750" cy="669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Gió tây nam</a:t>
            </a: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Gió đông bắc</a:t>
            </a:r>
            <a:endParaRPr lang="en-US" altLang="en-US" sz="15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20844" name="Text Box 12"/>
          <p:cNvSpPr txBox="1"/>
          <p:nvPr/>
        </p:nvSpPr>
        <p:spPr>
          <a:xfrm>
            <a:off x="185738" y="-52387"/>
            <a:ext cx="9001125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1F05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Mùa đông đón gió đông bắc gây mưa lớn ở sườn đông v</a:t>
            </a:r>
            <a:r>
              <a:rPr lang="en-US" altLang="en-US" b="1" dirty="0">
                <a:solidFill>
                  <a:srgbClr val="1F05BB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b="1" dirty="0">
                <a:solidFill>
                  <a:srgbClr val="1F05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ven biển v</a:t>
            </a:r>
            <a:r>
              <a:rPr lang="en-US" altLang="en-US" b="1" dirty="0">
                <a:solidFill>
                  <a:srgbClr val="1F05BB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b="1" dirty="0">
                <a:solidFill>
                  <a:srgbClr val="1F05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 cuối năm, sườn tây khuất gió không mưa.</a:t>
            </a:r>
            <a:endParaRPr lang="en-US" altLang="en-US" sz="2100" b="1" dirty="0">
              <a:solidFill>
                <a:srgbClr val="1F05BB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8" y="1474788"/>
            <a:ext cx="4006850" cy="5303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hought Bubble: Cloud 2"/>
          <p:cNvSpPr/>
          <p:nvPr/>
        </p:nvSpPr>
        <p:spPr>
          <a:xfrm rot="3616426">
            <a:off x="5861050" y="2803525"/>
            <a:ext cx="819150" cy="558800"/>
          </a:xfrm>
          <a:prstGeom prst="cloudCallout">
            <a:avLst>
              <a:gd name="adj1" fmla="val -18244"/>
              <a:gd name="adj2" fmla="val 35174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hought Bubble: Cloud 17"/>
          <p:cNvSpPr/>
          <p:nvPr/>
        </p:nvSpPr>
        <p:spPr>
          <a:xfrm rot="3176140">
            <a:off x="6800850" y="3843338"/>
            <a:ext cx="819150" cy="558800"/>
          </a:xfrm>
          <a:prstGeom prst="cloudCallout">
            <a:avLst>
              <a:gd name="adj1" fmla="val -11345"/>
              <a:gd name="adj2" fmla="val 31296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-0.2125 0.23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11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902 L -0.17049 0.225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0" y="108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22222E-6 L -0.1625 0.227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0" y="114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15417 0.2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10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-0.1375 0.18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0" y="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 bldLvl="0" animBg="1"/>
      <p:bldP spid="120837" grpId="0" bldLvl="0" animBg="1"/>
      <p:bldP spid="120838" grpId="0" bldLvl="0" animBg="1"/>
      <p:bldP spid="120839" grpId="0" bldLvl="0" animBg="1"/>
      <p:bldP spid="120840" grpId="0" bldLvl="0" animBg="1"/>
      <p:bldP spid="1208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6200" y="762000"/>
          <a:ext cx="8942070" cy="475742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tx1"/>
                  </a:outerShdw>
                </a:effectLst>
                <a:tableStyleId>{5C22544A-7EE6-4342-B048-85BDC9FD1C3A}</a:tableStyleId>
              </a:tblPr>
              <a:tblGrid>
                <a:gridCol w="1426210"/>
                <a:gridCol w="3355340"/>
                <a:gridCol w="4160520"/>
              </a:tblGrid>
              <a:tr h="518160"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nhiên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200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Ảnh hưởng pt kinh tế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8705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20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-N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úi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,đồi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phía</a:t>
                      </a:r>
                      <a:r>
                        <a:rPr lang="en-US" sz="2000" kern="1200" baseline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tây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kern="1200" baseline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 bằng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ven 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biển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baseline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đảo ở phía đông.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47320" indent="0" algn="just" defTabSz="685800" rtl="0" eaLnBrk="1" fontAlgn="auto" latinLnBrk="0" hangingPunct="1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4330" algn="l"/>
                        </a:tabLst>
                        <a:defRPr/>
                      </a:pP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 thành cơ cấu kinh tế,lâm nghiệp,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nông nghiệp</a:t>
                      </a:r>
                      <a:r>
                        <a:rPr lang="en-GB" alt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,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thuỷ sản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9385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r>
                        <a:rPr lang="en-GB" alt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Đất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r>
                        <a:rPr lang="en-GB" alt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-Đất phù sa ở ĐB Thanh-Nghệ- Tĩnh, đất cát ven biển phía đông, đất feralit đồi núi phía tây.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47320" indent="0" algn="just" defTabSz="685800" rtl="0" eaLnBrk="1" fontAlgn="auto" latinLnBrk="0" hangingPunct="1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4330" algn="l"/>
                        </a:tabLst>
                        <a:defRPr/>
                      </a:pP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-Thuận lợi phát triển sản xuất lương thực, trồng cây CN hàng năm, cây CN lâu năm, trồng rừng, chăn nuôi gia súc lớn.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4117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Nhiệt đới ẩm gió mùa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có mùa đông lạnh,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đầu mùa hạ có gió tây khô nóng, mưa lớn cuối hạ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GB" altLang="en-US" sz="20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altLang="en-US" sz="20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ơ cấu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cây trồng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đa dạng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mang tính mùa vụ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228600"/>
            <a:ext cx="9144000" cy="4140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alt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VÙNG BẮC TRUNG BỘ </a:t>
            </a: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t55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8" y="217488"/>
            <a:ext cx="4648200" cy="303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5" descr="docu55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11113" y="3189288"/>
            <a:ext cx="4633912" cy="3451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" y="3253105"/>
            <a:ext cx="2060575" cy="3987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T</a:t>
            </a:r>
            <a:r>
              <a:rPr lang="en-US" altLang="x-none" sz="2000" dirty="0">
                <a:latin typeface="Arial" panose="020B0604020202020204" pitchFamily="34" charset="0"/>
              </a:rPr>
              <a:t>hủy điện</a:t>
            </a:r>
          </a:p>
        </p:txBody>
      </p:sp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152400"/>
            <a:ext cx="4551680" cy="309308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3124200"/>
            <a:ext cx="4481830" cy="351663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7620000" y="2667000"/>
            <a:ext cx="1149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>
                <a:solidFill>
                  <a:schemeClr val="tx1"/>
                </a:solidFill>
                <a:highlight>
                  <a:srgbClr val="C0C0C0"/>
                </a:highlight>
              </a:rPr>
              <a:t>GTVT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096000" y="3189605"/>
            <a:ext cx="1370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/>
              <a:t>Du lịch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/>
      <p:bldP spid="10" grpId="1"/>
      <p:bldP spid="11" grpId="0"/>
      <p:bldP spid="1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6200" y="843915"/>
          <a:ext cx="9011285" cy="524192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tx1"/>
                  </a:outerShdw>
                </a:effectLst>
                <a:tableStyleId>{5C22544A-7EE6-4342-B048-85BDC9FD1C3A}</a:tableStyleId>
              </a:tblPr>
              <a:tblGrid>
                <a:gridCol w="1369060"/>
                <a:gridCol w="3872865"/>
                <a:gridCol w="3769360"/>
              </a:tblGrid>
              <a:tr h="42164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nhiên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180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Ảnh hưởng pt kinh tế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9822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GB" alt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 mạng lưới sông ngòi dày đặc, sông thường ngắn</a:t>
                      </a:r>
                      <a:r>
                        <a:rPr lang="en-GB" alt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và</a:t>
                      </a:r>
                      <a:r>
                        <a:rPr 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dốc</a:t>
                      </a:r>
                      <a:r>
                        <a:rPr lang="en-GB" alt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-C</a:t>
                      </a:r>
                      <a:r>
                        <a:rPr 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ó giá trị về thuỷ điện, </a:t>
                      </a:r>
                      <a:r>
                        <a:rPr lang="en-GB" alt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giao thông vận tải, du lịch</a:t>
                      </a:r>
                      <a:r>
                        <a:rPr 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0815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endParaRPr lang="en-GB" altLang="en-US" sz="1800" kern="120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9855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 sản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l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82700"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đảo</a:t>
                      </a:r>
                      <a:endParaRPr lang="en-GB" alt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endParaRPr lang="en-GB" alt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endParaRPr lang="en-GB" alt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152400"/>
            <a:ext cx="9144000" cy="4140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alt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VÙNG BẮC TRUNG BỘ </a:t>
            </a: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35675" y="3068638"/>
            <a:ext cx="2784475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chemeClr val="bg1"/>
                </a:solidFill>
                <a:cs typeface="Arial" panose="020B0604020202020204" pitchFamily="34" charset="0"/>
              </a:rPr>
              <a:t>PHONG NHA KẼ BÀNG</a:t>
            </a:r>
            <a:endParaRPr lang="vi-VN" altLang="vi-VN" sz="1800" b="1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pic>
        <p:nvPicPr>
          <p:cNvPr id="11" name="Picture 2" descr="Khám phá vườn quốc gia Bến En, hòn ngọc của xứ Than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4672330" cy="3300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 descr="Nghiên cứu cho thấy rừng của 4 quốc gia đang bị tàn phá kinh hoà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" y="3295650"/>
            <a:ext cx="4625340" cy="3548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930" y="3352800"/>
            <a:ext cx="4494530" cy="3388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4773930" y="190500"/>
            <a:ext cx="4349115" cy="31057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715000" y="0"/>
            <a:ext cx="1923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/>
              <a:t>VQG PÙ MÁT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6200" y="843915"/>
          <a:ext cx="9011285" cy="524192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tx1"/>
                  </a:outerShdw>
                </a:effectLst>
                <a:tableStyleId>{5C22544A-7EE6-4342-B048-85BDC9FD1C3A}</a:tableStyleId>
              </a:tblPr>
              <a:tblGrid>
                <a:gridCol w="1369060"/>
                <a:gridCol w="3872865"/>
                <a:gridCol w="3769360"/>
              </a:tblGrid>
              <a:tr h="42164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nhiên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180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Ảnh hưởng pt kinh tế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9822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GB" alt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 mạng lưới sông ngòi dày đặc, sông thường ngắn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và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dốc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-C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ó giá trị về thuỷ điện,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giao thông vận tải, du lịch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0815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 sinh thái rừng đa dạng có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loài quý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hiếm 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trầm hương, voọc, sao la...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có nhiều khu bảo tồn thiên nhiên, vườn quốc gia.</a:t>
                      </a:r>
                      <a:endParaRPr lang="en-US" altLang="en-US" sz="2000" kern="120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GB" altLang="en-US" sz="20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Cung cấp gỗ cho CN chế biến, giúp 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phòng, chống và giảm nhẹ thiên tai. 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9855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 sản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l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82700"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đảo</a:t>
                      </a:r>
                      <a:endParaRPr lang="en-GB" alt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endParaRPr lang="en-GB" alt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endParaRPr lang="en-GB" alt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152400"/>
            <a:ext cx="9144000" cy="4140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alt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VÙNG BẮC TRUNG BỘ </a:t>
            </a: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1970405" y="342836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770674" y="5135166"/>
            <a:ext cx="5778905" cy="50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>
              <a:latin typeface="VNI-Times" pitchFamily="2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123788" y="1600200"/>
            <a:ext cx="40339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02436" name="Picture 4" descr="1257684586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28" y="3543300"/>
            <a:ext cx="4134972" cy="209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37" name="Picture 5" descr="IMG_0017%5b1%5d-e39df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28" y="1219200"/>
            <a:ext cx="4211172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45" name="Picture 13" descr="Imag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43300"/>
            <a:ext cx="4038601" cy="209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46" name="Text Box 14"/>
          <p:cNvSpPr txBox="1">
            <a:spLocks noChangeArrowheads="1"/>
          </p:cNvSpPr>
          <p:nvPr/>
        </p:nvSpPr>
        <p:spPr bwMode="auto">
          <a:xfrm>
            <a:off x="3339417" y="5224046"/>
            <a:ext cx="1038945" cy="3371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TI TAN</a:t>
            </a:r>
          </a:p>
        </p:txBody>
      </p:sp>
      <p:pic>
        <p:nvPicPr>
          <p:cNvPr id="402450" name="Picture 18" descr="13070644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2252"/>
            <a:ext cx="4038601" cy="227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52" name="Text Box 20"/>
          <p:cNvSpPr txBox="1">
            <a:spLocks noChangeArrowheads="1"/>
          </p:cNvSpPr>
          <p:nvPr/>
        </p:nvSpPr>
        <p:spPr bwMode="auto">
          <a:xfrm>
            <a:off x="1371600" y="3314700"/>
            <a:ext cx="6248400" cy="460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66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Khoáng sản: crôm, sắt, đá vôi, sét, cao lanh</a:t>
            </a:r>
            <a:endParaRPr lang="en-US" altLang="en-US" sz="2400" b="1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2453" name="Text Box 21"/>
          <p:cNvSpPr txBox="1">
            <a:spLocks noChangeArrowheads="1"/>
          </p:cNvSpPr>
          <p:nvPr/>
        </p:nvSpPr>
        <p:spPr bwMode="auto">
          <a:xfrm>
            <a:off x="3456311" y="3048000"/>
            <a:ext cx="963289" cy="3371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ĐÁ VÔI</a:t>
            </a:r>
          </a:p>
        </p:txBody>
      </p:sp>
      <p:sp>
        <p:nvSpPr>
          <p:cNvPr id="402454" name="Text Box 22"/>
          <p:cNvSpPr txBox="1">
            <a:spLocks noChangeArrowheads="1"/>
          </p:cNvSpPr>
          <p:nvPr/>
        </p:nvSpPr>
        <p:spPr bwMode="auto">
          <a:xfrm>
            <a:off x="8014847" y="3048000"/>
            <a:ext cx="671953" cy="3371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r>
              <a:rPr lang="en-GB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Ắ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402455" name="Text Box 23"/>
          <p:cNvSpPr txBox="1">
            <a:spLocks noChangeArrowheads="1"/>
          </p:cNvSpPr>
          <p:nvPr/>
        </p:nvSpPr>
        <p:spPr bwMode="auto">
          <a:xfrm>
            <a:off x="7616814" y="5224046"/>
            <a:ext cx="1069986" cy="3371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CRÔM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2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2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2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2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2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2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2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2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2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2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40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2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2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40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2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2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0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40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4024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4024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4024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46" grpId="0" bldLvl="0" animBg="1"/>
      <p:bldP spid="402452" grpId="0" animBg="1"/>
      <p:bldP spid="402453" grpId="0" bldLvl="0" animBg="1"/>
      <p:bldP spid="402454" grpId="0" bldLvl="0" animBg="1"/>
      <p:bldP spid="402455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609600"/>
          <a:ext cx="9011285" cy="645287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tx1"/>
                  </a:outerShdw>
                </a:effectLst>
                <a:tableStyleId>{5C22544A-7EE6-4342-B048-85BDC9FD1C3A}</a:tableStyleId>
              </a:tblPr>
              <a:tblGrid>
                <a:gridCol w="1369060"/>
                <a:gridCol w="3872865"/>
                <a:gridCol w="3769360"/>
              </a:tblGrid>
              <a:tr h="32766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nhiên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180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Ảnh hưởng pt kinh tế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82065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GB" alt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 mạng lưới sông ngòi dày đặc, sông thường ngắn</a:t>
                      </a:r>
                      <a:r>
                        <a:rPr lang="en-GB" alt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và</a:t>
                      </a:r>
                      <a:r>
                        <a:rPr 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dốc</a:t>
                      </a:r>
                      <a:r>
                        <a:rPr lang="en-GB" alt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-C</a:t>
                      </a:r>
                      <a:r>
                        <a:rPr 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ó giá trị về thuỷ điện, </a:t>
                      </a:r>
                      <a:r>
                        <a:rPr lang="en-GB" alt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giao thông vận tải, du lịch</a:t>
                      </a:r>
                      <a:r>
                        <a:rPr 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6775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4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 sinh thái rừng đa dạng có </a:t>
                      </a:r>
                      <a:r>
                        <a:rPr lang="en-GB" alt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loài quý </a:t>
                      </a:r>
                      <a:r>
                        <a:rPr lang="en-GB" alt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hiếm </a:t>
                      </a:r>
                      <a:r>
                        <a:rPr 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GB" alt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trầm hương, voọc, sao la...</a:t>
                      </a: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có nhiều khu bảo tồn thiên nhiên, vườn quốc gia.</a:t>
                      </a:r>
                      <a:endParaRPr lang="en-US" altLang="en-US" sz="2400" kern="120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4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GB" altLang="en-US" sz="24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Cung cấp gỗ cho CN chế biến, giúp </a:t>
                      </a:r>
                      <a:r>
                        <a:rPr 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phòng, chống và giảm nhẹ thiên tai. 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0942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 sản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l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4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alt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hong phú</a:t>
                      </a:r>
                      <a:r>
                        <a:rPr lang="en-GB" alt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một số loài có giá trị lớn như Crôm (Thanh Hóa), Sắt (Thạch Khê), Thiếc (Nghệ An), đá vôi..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4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 thuận lợi phát triển nhiều ngành công nghiệp.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96950"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đảo</a:t>
                      </a:r>
                      <a:endParaRPr lang="en-GB" alt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endParaRPr lang="en-GB" alt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endParaRPr lang="en-GB" alt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-56515" y="76200"/>
            <a:ext cx="9144000" cy="4140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alt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VÙNG BẮC TRUNG BỘ </a:t>
            </a: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2863"/>
            <a:ext cx="4495800" cy="3233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6200"/>
            <a:ext cx="4419600" cy="320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Rectangle 12"/>
          <p:cNvSpPr/>
          <p:nvPr/>
        </p:nvSpPr>
        <p:spPr>
          <a:xfrm>
            <a:off x="2324100" y="3314700"/>
            <a:ext cx="4419600" cy="3810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Khai thác, nuôi trồng và chế biến hải sản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509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733800"/>
            <a:ext cx="44196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733800"/>
            <a:ext cx="4495800" cy="304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770674" y="5135166"/>
            <a:ext cx="5778905" cy="50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700">
              <a:latin typeface="VNI-Times" pitchFamily="2" charset="0"/>
            </a:endParaRPr>
          </a:p>
        </p:txBody>
      </p:sp>
      <p:pic>
        <p:nvPicPr>
          <p:cNvPr id="66563" name="Picture 3" descr="Quang%20Binh%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65" y="0"/>
            <a:ext cx="454723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lang%20co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87370"/>
            <a:ext cx="4519930" cy="324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4800600" y="2527240"/>
            <a:ext cx="3529867" cy="3987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NHẬT LỆ (QUANG BÌNH)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23495" y="6329680"/>
            <a:ext cx="4091612" cy="3987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 LĂNG CÔ (THỪA THIÊN-HUẾ)</a:t>
            </a:r>
          </a:p>
        </p:txBody>
      </p:sp>
      <p:pic>
        <p:nvPicPr>
          <p:cNvPr id="66569" name="Picture 9" descr="dulich_bien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05" y="3111500"/>
            <a:ext cx="4453890" cy="328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5105498" y="6400740"/>
            <a:ext cx="3301268" cy="3987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CỬA TÙNG (QUẢNG TRỊ)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5" y="34925"/>
            <a:ext cx="4505325" cy="307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3267" y="76373"/>
            <a:ext cx="3740378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SẦM SƠN (THANH HÓA)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429000" y="2895600"/>
            <a:ext cx="2133600" cy="5219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DU LỊCH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 bldLvl="0" animBg="1"/>
      <p:bldP spid="66567" grpId="1" bldLvl="0" animBg="1"/>
      <p:bldP spid="66568" grpId="0" bldLvl="0" animBg="1"/>
      <p:bldP spid="66568" grpId="1" bldLvl="0" animBg="1"/>
      <p:bldP spid="66571" grpId="0" bldLvl="0" animBg="1"/>
      <p:bldP spid="66571" grpId="1" bldLvl="0" animBg="1"/>
      <p:bldP spid="2" grpId="0" bldLvl="0" animBg="1"/>
      <p:bldP spid="2" grpId="1" bldLvl="0" animBg="1"/>
      <p:bldP spid="3" grpId="0" bldLvl="0" animBg="1"/>
      <p:bldP spid="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F:\phong_nha_quang_b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38" y="666750"/>
            <a:ext cx="8213725" cy="5126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54088" y="112713"/>
            <a:ext cx="77057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một hang động nổi tiếng ở Quảng Bình?</a:t>
            </a:r>
            <a:endParaRPr lang="vi-VN" alt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-28575" y="5883275"/>
            <a:ext cx="8229600" cy="6540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1F05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Phong Nha – Quảng Bình</a:t>
            </a:r>
            <a:endParaRPr lang="vi-VN" altLang="en-US" sz="2800" b="1" dirty="0">
              <a:solidFill>
                <a:srgbClr val="1F05BB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638"/>
            <a:ext cx="9144000" cy="5853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362200" y="6248400"/>
            <a:ext cx="51054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 NGHI SƠN_THANH HOÁ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/>
          <p:nvPr/>
        </p:nvSpPr>
        <p:spPr>
          <a:xfrm>
            <a:off x="5143500" y="4451350"/>
            <a:ext cx="1543050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FontTx/>
              <a:buNone/>
            </a:pPr>
            <a:endParaRPr lang="en-US" altLang="en-US" sz="2700" dirty="0">
              <a:latin typeface=".VnArial Narrow" panose="020B7200000000000000" pitchFamily="34" charset="0"/>
              <a:ea typeface="Arial" panose="020B0604020202020204" pitchFamily="34" charset="0"/>
            </a:endParaRPr>
          </a:p>
        </p:txBody>
      </p:sp>
      <p:pic>
        <p:nvPicPr>
          <p:cNvPr id="68612" name="Picture 4" descr="lăng C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13" y="82550"/>
            <a:ext cx="4427538" cy="300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2" name="Text Box 12"/>
          <p:cNvSpPr txBox="1">
            <a:spLocks noChangeArrowheads="1"/>
          </p:cNvSpPr>
          <p:nvPr/>
        </p:nvSpPr>
        <p:spPr bwMode="auto">
          <a:xfrm>
            <a:off x="5943600" y="2971800"/>
            <a:ext cx="1371600" cy="300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6323" name="Picture 3" descr="C:\Users\sony\Desktop\cang-cua-lo-2-300x24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1275"/>
            <a:ext cx="4416425" cy="300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4" name="Picture 4" descr="C:\Users\sony\Desktop\6040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0" y="3484563"/>
            <a:ext cx="4418013" cy="300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1341438" y="3114675"/>
            <a:ext cx="2033588" cy="342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 biển Lăng Cô</a:t>
            </a:r>
            <a:endParaRPr lang="en-US" altLang="x-none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29300" y="3114675"/>
            <a:ext cx="1600200" cy="342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 Cửa Lò</a:t>
            </a:r>
            <a:endParaRPr lang="en-US" altLang="x-none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34038" y="6202363"/>
            <a:ext cx="2105025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bắt thủy sản</a:t>
            </a:r>
            <a:endParaRPr lang="en-US" altLang="x-none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2363" y="6486525"/>
            <a:ext cx="2232025" cy="3000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 biển Sầm Sơn</a:t>
            </a:r>
            <a:endParaRPr lang="en-US" altLang="x-none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25" y="3449638"/>
            <a:ext cx="4418013" cy="2995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2" grpId="0"/>
      <p:bldP spid="19" grpId="0" bldLvl="0" animBg="1"/>
      <p:bldP spid="20" grpId="0" bldLvl="0" animBg="1"/>
      <p:bldP spid="22" grpId="0" bldLvl="0" animBg="1"/>
      <p:bldP spid="13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6200" y="685800"/>
          <a:ext cx="9011285" cy="524192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tx1"/>
                  </a:outerShdw>
                </a:effectLst>
                <a:tableStyleId>{5C22544A-7EE6-4342-B048-85BDC9FD1C3A}</a:tableStyleId>
              </a:tblPr>
              <a:tblGrid>
                <a:gridCol w="1369060"/>
                <a:gridCol w="3872865"/>
                <a:gridCol w="3769360"/>
              </a:tblGrid>
              <a:tr h="42164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nhiên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180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Ảnh hưởng pt kinh tế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9822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GB" alt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 mạng lưới sông ngòi dày đặc, sông thường ngắn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và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dốc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-C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ó giá trị về thuỷ điện,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giao thông vận tải, du lịch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0815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 sinh thái rừng đa dạng có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loài quý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hiếm 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trầm hương, voọc, sao la...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có nhiều khu bảo tồn thiên nhiên, vườn quốc gia.</a:t>
                      </a:r>
                      <a:endParaRPr lang="en-US" altLang="en-US" sz="2000" kern="120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GB" altLang="en-US" sz="20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Cung cấp gỗ cho CN chế biến, giúp 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phòng, chống và giảm nhẹ thiên tai. 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9855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 sản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l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alt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hong phú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một số loài có giá trị lớn như Crôm (Thanh Hóa), Sắt (Thạch Khê), Thiếc (Nghệ An), đávôi..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 thuận lợi phát triển nhiều ngành công nghiệp.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82700"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đảo</a:t>
                      </a:r>
                      <a:endParaRPr lang="en-GB" alt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r>
                        <a:rPr lang="en-GB" alt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-Đường bờ biển dài và vùng biển rộng với một số đảo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r>
                        <a:rPr lang="en-GB" alt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- Giàu tiềm năng phát triển tổng hợp kinh tế biển, đảo:GTVT, cảng biển, du lịch, khai thác KS biển, khai thác, nuôi trồng và chế biến hải sản.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152400"/>
            <a:ext cx="9144000" cy="4140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alt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VÙNG BẮC TRUNG BỘ </a:t>
            </a: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6200" y="685800"/>
          <a:ext cx="9011285" cy="524192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tx1"/>
                  </a:outerShdw>
                </a:effectLst>
                <a:tableStyleId>{5C22544A-7EE6-4342-B048-85BDC9FD1C3A}</a:tableStyleId>
              </a:tblPr>
              <a:tblGrid>
                <a:gridCol w="1369060"/>
                <a:gridCol w="3872865"/>
                <a:gridCol w="3769360"/>
              </a:tblGrid>
              <a:tr h="42164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nhiên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ctr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180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Ảnh hưởng pt kinh tế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9822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GB" alt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 mạng lưới sông ngòi dày đặc, sông thường ngắn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và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dốc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-C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ó giá trị về thuỷ điện,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giao thông vận tải, du lịch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0815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 sinh thái rừng đa dạng có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loài quý 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hiếm 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trầm hương, voọc, sao la...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có nhiều khu bảo tồn thiên nhiên, vườn quốc gia.</a:t>
                      </a:r>
                      <a:endParaRPr lang="en-US" altLang="en-US" sz="2000" kern="120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GB" altLang="en-US" sz="20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Cung cấp gỗ cho CN chế biến, giúp 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phòng, chống và giảm nhẹ thiên tai. 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98550"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 sản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l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alt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hong phú</a:t>
                      </a:r>
                      <a:r>
                        <a:rPr lang="en-GB" alt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một số loài có giá trị lớn như Crôm (Thanh Hóa), Sắt (Thạch Khê), Thiếc (Nghệ An), đávôi..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 thuận lợi phát triển nhiều ngành công nghiệp.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82700">
                <a:tc>
                  <a:txBody>
                    <a:bodyPr/>
                    <a:lstStyle/>
                    <a:p>
                      <a:pPr marR="147320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tabLst>
                          <a:tab pos="354330" algn="l"/>
                        </a:tabLst>
                      </a:pPr>
                      <a:r>
                        <a:rPr lang="en-GB" alt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đảo</a:t>
                      </a:r>
                      <a:endParaRPr lang="en-GB" alt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r>
                        <a:rPr lang="en-GB" alt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-Đường bờ biển dài và vùng biển rộng với một số đảo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47320" algn="just">
                        <a:lnSpc>
                          <a:spcPct val="11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None/>
                        <a:tabLst>
                          <a:tab pos="354330" algn="l"/>
                        </a:tabLst>
                      </a:pPr>
                      <a:r>
                        <a:rPr lang="en-GB" alt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- Giàu tiềm năng phát triển tổng hợp kinh tế biển, đảo:GTVT, cảng biển, du lịch, khai thác KS biển, khai thác, nuôi trồng và chế biến hải sản.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152400"/>
            <a:ext cx="9144000" cy="4140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alt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VÙNG BẮC TRUNG BỘ </a:t>
            </a: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4152900" cy="306704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152900" cy="314168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191287" y="4800600"/>
            <a:ext cx="778223" cy="3371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BÃO</a:t>
            </a:r>
            <a:endParaRPr lang="en-US" altLang="en-US" sz="1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524000" y="457200"/>
            <a:ext cx="66186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sym typeface="+mn-ea"/>
              </a:rPr>
              <a:t>Bắc Trung Bộ</a:t>
            </a:r>
            <a:r>
              <a:rPr lang="en-GB" altLang="en-US" sz="2800" i="1">
                <a:solidFill>
                  <a:srgbClr val="FF0000"/>
                </a:solidFill>
                <a:sym typeface="+mn-ea"/>
              </a:rPr>
              <a:t> là vùng có nhiều thiên tai hãy kể thiên tai của vùng?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Xưởng gỗ ở ngoài đê thuộc huyện Hưng Nguyên (Nghệ An) chim trong lũ. Ảnh: Hải Bì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62985"/>
            <a:ext cx="3962400" cy="259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9" descr="images527259_anh_1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" y="765810"/>
            <a:ext cx="3958590" cy="26631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 descr="mientrunghanh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42620"/>
            <a:ext cx="4038600" cy="271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828800" y="152400"/>
            <a:ext cx="1037632" cy="3371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ĐÁ LỞ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172223" y="228600"/>
            <a:ext cx="1297039" cy="3371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HẠN HÁN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524000" y="6324600"/>
            <a:ext cx="1124100" cy="3371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LŨ LỤT</a:t>
            </a:r>
          </a:p>
        </p:txBody>
      </p:sp>
      <p:pic>
        <p:nvPicPr>
          <p:cNvPr id="8" name="Picture 31" descr="ANd9GcSsLPdM415DtPgF6zIlMxy3QqjCczOGw7uOFS4JPtOd_hKtkJP7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62985"/>
            <a:ext cx="403352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019738" y="6248301"/>
            <a:ext cx="1556447" cy="3371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GIÓ LÀO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9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/>
          <p:nvPr/>
        </p:nvSpPr>
        <p:spPr>
          <a:xfrm>
            <a:off x="1819275" y="-28575"/>
            <a:ext cx="60102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Cảnh lũ lụt tại Quảng Bình</a:t>
            </a:r>
          </a:p>
        </p:txBody>
      </p:sp>
      <p:sp>
        <p:nvSpPr>
          <p:cNvPr id="24579" name="Line 3"/>
          <p:cNvSpPr/>
          <p:nvPr/>
        </p:nvSpPr>
        <p:spPr>
          <a:xfrm>
            <a:off x="0" y="457200"/>
            <a:ext cx="91440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2" name="Group 10"/>
          <p:cNvGrpSpPr/>
          <p:nvPr/>
        </p:nvGrpSpPr>
        <p:grpSpPr>
          <a:xfrm>
            <a:off x="238125" y="628650"/>
            <a:ext cx="8696325" cy="5862638"/>
            <a:chOff x="150" y="396"/>
            <a:chExt cx="5478" cy="3693"/>
          </a:xfrm>
        </p:grpSpPr>
        <p:pic>
          <p:nvPicPr>
            <p:cNvPr id="24581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" y="408"/>
              <a:ext cx="2442" cy="172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82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8" y="396"/>
              <a:ext cx="2880" cy="171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83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2" y="2199"/>
              <a:ext cx="3270" cy="189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/>
          <p:nvPr/>
        </p:nvSpPr>
        <p:spPr>
          <a:xfrm>
            <a:off x="1819275" y="-28575"/>
            <a:ext cx="60102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Cát lấn tại Quảng Bình</a:t>
            </a:r>
          </a:p>
        </p:txBody>
      </p:sp>
      <p:sp>
        <p:nvSpPr>
          <p:cNvPr id="25603" name="Line 3"/>
          <p:cNvSpPr/>
          <p:nvPr/>
        </p:nvSpPr>
        <p:spPr>
          <a:xfrm>
            <a:off x="0" y="457200"/>
            <a:ext cx="91440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2" name="Group 4"/>
          <p:cNvGrpSpPr/>
          <p:nvPr/>
        </p:nvGrpSpPr>
        <p:grpSpPr>
          <a:xfrm>
            <a:off x="323850" y="647700"/>
            <a:ext cx="8472488" cy="6057900"/>
            <a:chOff x="204" y="408"/>
            <a:chExt cx="5337" cy="3585"/>
          </a:xfrm>
        </p:grpSpPr>
        <p:pic>
          <p:nvPicPr>
            <p:cNvPr id="25605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" y="414"/>
              <a:ext cx="2478" cy="16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06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7" y="408"/>
              <a:ext cx="2604" cy="1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07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8" y="2175"/>
              <a:ext cx="3030" cy="181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505200"/>
            <a:ext cx="4419600" cy="33528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" name="Picture 10" descr="Imag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0"/>
            <a:ext cx="4419600" cy="3384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images167410_A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482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29013"/>
            <a:ext cx="4648200" cy="33289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t55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8" y="217488"/>
            <a:ext cx="4648200" cy="303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7" descr="images458017_anh_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77838"/>
            <a:ext cx="4419600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5" descr="docu55"/>
          <p:cNvPicPr>
            <a:picLocks noChangeAspect="1"/>
          </p:cNvPicPr>
          <p:nvPr/>
        </p:nvPicPr>
        <p:blipFill>
          <a:blip r:embed="rId4">
            <a:lum bright="6000"/>
          </a:blip>
          <a:stretch>
            <a:fillRect/>
          </a:stretch>
        </p:blipFill>
        <p:spPr>
          <a:xfrm>
            <a:off x="11113" y="3189288"/>
            <a:ext cx="4633912" cy="3451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9" descr="vuonaochuongru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025" y="3297238"/>
            <a:ext cx="4419600" cy="3343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09963" y="2800350"/>
            <a:ext cx="4419600" cy="400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cs typeface="Arial" panose="020B0604020202020204" pitchFamily="34" charset="0"/>
              </a:rPr>
              <a:t>Xây dựng hồ và hệ thống thủy lợi</a:t>
            </a:r>
            <a:endParaRPr lang="en-US" altLang="en-US" sz="2000" dirty="0">
              <a:ea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4050" y="6203950"/>
            <a:ext cx="2855913" cy="4000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en-US" altLang="x-none" sz="2000" dirty="0">
                <a:latin typeface="Arial" panose="020B0604020202020204" pitchFamily="34" charset="0"/>
              </a:rPr>
              <a:t>Phát triển thủy điện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4400" y="6235700"/>
            <a:ext cx="4467225" cy="400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en-US" altLang="x-none" sz="2000" dirty="0">
                <a:latin typeface="Arial" panose="020B0604020202020204" pitchFamily="34" charset="0"/>
              </a:rPr>
              <a:t>Phát triển mô hình nông lâm kết hợp</a:t>
            </a:r>
          </a:p>
        </p:txBody>
      </p:sp>
      <p:sp>
        <p:nvSpPr>
          <p:cNvPr id="104457" name="AutoShape 9"/>
          <p:cNvSpPr/>
          <p:nvPr/>
        </p:nvSpPr>
        <p:spPr>
          <a:xfrm>
            <a:off x="1447800" y="1143000"/>
            <a:ext cx="6248400" cy="3429000"/>
          </a:xfrm>
          <a:prstGeom prst="cloudCallout">
            <a:avLst>
              <a:gd name="adj1" fmla="val -26704"/>
              <a:gd name="adj2" fmla="val 45282"/>
            </a:avLst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Em hãy nêu các biện pháp có thể làm giảm bớt hoặc khắc phục những khó khăn do khí hậu mang lại?</a:t>
            </a:r>
          </a:p>
          <a:p>
            <a:pPr algn="ctr" eaLnBrk="1" hangingPunct="1"/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04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12" grpId="0" bldLvl="0" animBg="1"/>
      <p:bldP spid="10445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775"/>
            <a:ext cx="8229600" cy="1143000"/>
          </a:xfrm>
        </p:spPr>
        <p:txBody>
          <a:bodyPr vert="horz" wrap="square" lIns="91440" tIns="45720" rIns="91440" bIns="45720" anchor="ctr" anchorCtr="0"/>
          <a:lstStyle/>
          <a:p>
            <a:r>
              <a:rPr lang="en-US" altLang="vi-VN" sz="3200" dirty="0">
                <a:solidFill>
                  <a:srgbClr val="FF0000"/>
                </a:solidFill>
                <a:latin typeface="Calibri" panose="020F0502020204030204" pitchFamily="34" charset="0"/>
              </a:rPr>
              <a:t>Dòng sông lịch sử chia cắt đất nước thành đàng trong và đàng ngoài?  </a:t>
            </a:r>
            <a:endParaRPr lang="vi-VN" altLang="vi-VN" sz="3200" dirty="0">
              <a:solidFill>
                <a:srgbClr val="FF0000"/>
              </a:solidFill>
            </a:endParaRPr>
          </a:p>
        </p:txBody>
      </p:sp>
      <p:pic>
        <p:nvPicPr>
          <p:cNvPr id="1126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422400"/>
            <a:ext cx="8964612" cy="4670425"/>
          </a:xfrm>
        </p:spPr>
      </p:pic>
      <p:sp>
        <p:nvSpPr>
          <p:cNvPr id="5" name="TextBox 4"/>
          <p:cNvSpPr txBox="1"/>
          <p:nvPr/>
        </p:nvSpPr>
        <p:spPr>
          <a:xfrm>
            <a:off x="827088" y="6092825"/>
            <a:ext cx="8640762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GIANH RANH GIỚI TRỊNH – NGUYỄN </a:t>
            </a:r>
            <a:endParaRPr lang="vi-VN" altLang="vi-VN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8" name="Picture 12" descr="BVM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363"/>
            <a:ext cx="4327525" cy="3114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9" name="Picture 13" descr="0trongrung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525" y="306388"/>
            <a:ext cx="4795838" cy="3114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0" name="Picture 14" descr="images614505anhphongt1jpg1319507379%5b1%5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8" y="3892550"/>
            <a:ext cx="4554537" cy="289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7712" name="Rectangle 16"/>
          <p:cNvSpPr/>
          <p:nvPr/>
        </p:nvSpPr>
        <p:spPr>
          <a:xfrm>
            <a:off x="239713" y="3421063"/>
            <a:ext cx="3475037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pt-BR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Trồng rừng đầu nguồn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7714" name="Rectangle 18"/>
          <p:cNvSpPr/>
          <p:nvPr/>
        </p:nvSpPr>
        <p:spPr>
          <a:xfrm>
            <a:off x="398463" y="6173788"/>
            <a:ext cx="3417887" cy="46196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rừng ngập mặn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7715" name="Rectangle 19"/>
          <p:cNvSpPr/>
          <p:nvPr/>
        </p:nvSpPr>
        <p:spPr>
          <a:xfrm>
            <a:off x="4589463" y="3432175"/>
            <a:ext cx="4554537" cy="4619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 xanh đất trống đồi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trọc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7716" name="Picture 20" descr="ANd9GcSBxTD4_hbh6OBOj7-njasVJlsEyDjAjuWICZ4l1nccU_z2Jyz3R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938" y="4146550"/>
            <a:ext cx="4564062" cy="264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7717" name="Rectangle 21"/>
          <p:cNvSpPr/>
          <p:nvPr/>
        </p:nvSpPr>
        <p:spPr>
          <a:xfrm>
            <a:off x="4446588" y="6235700"/>
            <a:ext cx="4676775" cy="400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cây ven biển chống cát bay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7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7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7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7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7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7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7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12" grpId="0"/>
      <p:bldP spid="157714" grpId="0" bldLvl="0" animBg="1"/>
      <p:bldP spid="157715" grpId="0" bldLvl="0" animBg="1"/>
      <p:bldP spid="157717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12"/>
          <p:cNvSpPr>
            <a:spLocks noTextEdit="1"/>
          </p:cNvSpPr>
          <p:nvPr/>
        </p:nvSpPr>
        <p:spPr>
          <a:xfrm>
            <a:off x="990600" y="76200"/>
            <a:ext cx="7467600" cy="425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 lnSpcReduction="20000"/>
          </a:bodyPr>
          <a:lstStyle/>
          <a:p>
            <a:pPr algn="l"/>
            <a:r>
              <a:rPr lang="en-GB" altLang="en-US" sz="3600" b="1">
                <a:ln w="9525" cap="flat" cmpd="sng">
                  <a:solidFill>
                    <a:srgbClr val="CC00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8100" dir="2699999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13:  BẮC TRUNG BỘ</a:t>
            </a:r>
          </a:p>
        </p:txBody>
      </p:sp>
      <p:cxnSp>
        <p:nvCxnSpPr>
          <p:cNvPr id="29699" name="Straight Connector 2"/>
          <p:cNvCxnSpPr/>
          <p:nvPr/>
        </p:nvCxnSpPr>
        <p:spPr>
          <a:xfrm>
            <a:off x="15875" y="584200"/>
            <a:ext cx="9128125" cy="0"/>
          </a:xfrm>
          <a:prstGeom prst="line">
            <a:avLst/>
          </a:prstGeom>
          <a:ln w="952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29700" name="Rectangle 6"/>
          <p:cNvSpPr/>
          <p:nvPr/>
        </p:nvSpPr>
        <p:spPr>
          <a:xfrm>
            <a:off x="15875" y="762000"/>
            <a:ext cx="5013325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3. Đặc điểm phân bố dân cư</a:t>
            </a:r>
          </a:p>
        </p:txBody>
      </p:sp>
      <p:sp>
        <p:nvSpPr>
          <p:cNvPr id="13" name="AutoShape 9"/>
          <p:cNvSpPr/>
          <p:nvPr/>
        </p:nvSpPr>
        <p:spPr>
          <a:xfrm>
            <a:off x="685800" y="1600200"/>
            <a:ext cx="5965190" cy="3094990"/>
          </a:xfrm>
          <a:prstGeom prst="cloudCallout">
            <a:avLst>
              <a:gd name="adj1" fmla="val -40792"/>
              <a:gd name="adj2" fmla="val 74417"/>
            </a:avLst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- Dựa vào thông tin sgk trình bày 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đặc điểm phân bố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dân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cư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, mật độ dân số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ở Bắc Trung Bộ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12"/>
          <p:cNvSpPr>
            <a:spLocks noTextEdit="1"/>
          </p:cNvSpPr>
          <p:nvPr/>
        </p:nvSpPr>
        <p:spPr>
          <a:xfrm>
            <a:off x="990600" y="76200"/>
            <a:ext cx="7467600" cy="425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 lnSpcReduction="20000"/>
          </a:bodyPr>
          <a:lstStyle/>
          <a:p>
            <a:pPr algn="l"/>
            <a:r>
              <a:rPr lang="en-GB" altLang="en-US" sz="3600" b="1">
                <a:ln w="9525" cap="flat" cmpd="sng">
                  <a:solidFill>
                    <a:srgbClr val="CC00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8100" dir="2699999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13:  BẮC TRUNG BỘ</a:t>
            </a:r>
          </a:p>
        </p:txBody>
      </p:sp>
      <p:cxnSp>
        <p:nvCxnSpPr>
          <p:cNvPr id="31747" name="Straight Connector 2"/>
          <p:cNvCxnSpPr/>
          <p:nvPr/>
        </p:nvCxnSpPr>
        <p:spPr>
          <a:xfrm>
            <a:off x="15875" y="584200"/>
            <a:ext cx="9128125" cy="0"/>
          </a:xfrm>
          <a:prstGeom prst="line">
            <a:avLst/>
          </a:prstGeom>
          <a:ln w="952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31748" name="Rectangle 6"/>
          <p:cNvSpPr/>
          <p:nvPr/>
        </p:nvSpPr>
        <p:spPr>
          <a:xfrm>
            <a:off x="15875" y="762000"/>
            <a:ext cx="5013325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3. Đặc điểm phân bố dân cư</a:t>
            </a:r>
          </a:p>
        </p:txBody>
      </p:sp>
      <p:sp>
        <p:nvSpPr>
          <p:cNvPr id="6" name="Rectangle 6"/>
          <p:cNvSpPr/>
          <p:nvPr/>
        </p:nvSpPr>
        <p:spPr>
          <a:xfrm>
            <a:off x="0" y="1371283"/>
            <a:ext cx="909891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</a:rPr>
              <a:t>-  </a:t>
            </a:r>
            <a:r>
              <a:rPr lang="en-GB" altLang="en-US" sz="2800" dirty="0">
                <a:latin typeface="Times New Roman" panose="02020603050405020304" pitchFamily="18" charset="0"/>
              </a:rPr>
              <a:t>S</a:t>
            </a:r>
            <a:r>
              <a:rPr lang="en-US" altLang="en-US" sz="2800" dirty="0">
                <a:latin typeface="Times New Roman" panose="02020603050405020304" pitchFamily="18" charset="0"/>
              </a:rPr>
              <a:t>ố dân khoảng 11,2 triệu người</a:t>
            </a:r>
            <a:r>
              <a:rPr lang="en-GB" altLang="en-US" sz="2800" dirty="0">
                <a:latin typeface="Times New Roman" panose="02020603050405020304" pitchFamily="18" charset="0"/>
              </a:rPr>
              <a:t>, m</a:t>
            </a:r>
            <a:r>
              <a:rPr lang="vi-VN" altLang="en-US" sz="2800" dirty="0">
                <a:latin typeface="Times New Roman" panose="02020603050405020304" pitchFamily="18" charset="0"/>
              </a:rPr>
              <a:t>ật độ dân số</a:t>
            </a:r>
            <a:r>
              <a:rPr lang="en-US" altLang="en-US" sz="2800" dirty="0">
                <a:latin typeface="Times New Roman" panose="02020603050405020304" pitchFamily="18" charset="0"/>
              </a:rPr>
              <a:t> 218 người/k</a:t>
            </a:r>
            <a:r>
              <a:rPr lang="vi-VN" altLang="en-US" sz="2800" dirty="0">
                <a:latin typeface="Times New Roman" panose="02020603050405020304" pitchFamily="18" charset="0"/>
              </a:rPr>
              <a:t>m</a:t>
            </a:r>
            <a:r>
              <a:rPr lang="vi-VN" altLang="en-US" sz="2800" baseline="30000" dirty="0">
                <a:latin typeface="Times New Roman" panose="02020603050405020304" pitchFamily="18" charset="0"/>
              </a:rPr>
              <a:t>2</a:t>
            </a:r>
            <a:r>
              <a:rPr lang="en-GB" altLang="vi-VN" sz="2800" dirty="0">
                <a:latin typeface="Times New Roman" panose="02020603050405020304" pitchFamily="18" charset="0"/>
              </a:rPr>
              <a:t>, t</a:t>
            </a:r>
            <a:r>
              <a:rPr lang="en-GB" altLang="vi-VN" sz="2800" dirty="0">
                <a:sym typeface="+mn-ea"/>
              </a:rPr>
              <a:t>ỉ lệ dân thành thị 25% </a:t>
            </a:r>
            <a:r>
              <a:rPr lang="en-GB" altLang="en-US" sz="2800" dirty="0">
                <a:latin typeface="Times New Roman" panose="02020603050405020304" pitchFamily="18" charset="0"/>
              </a:rPr>
              <a:t>(n</a:t>
            </a:r>
            <a:r>
              <a:rPr lang="en-US" altLang="en-US" sz="2800" dirty="0">
                <a:sym typeface="+mn-ea"/>
              </a:rPr>
              <a:t>ăm 2021</a:t>
            </a:r>
            <a:r>
              <a:rPr lang="en-GB" altLang="en-US" sz="2800" dirty="0">
                <a:sym typeface="+mn-ea"/>
              </a:rPr>
              <a:t>).</a:t>
            </a:r>
            <a:endParaRPr lang="vi-VN" altLang="en-US" sz="2800" dirty="0">
              <a:latin typeface="Times New Roman" panose="02020603050405020304" pitchFamily="18" charset="0"/>
            </a:endParaRPr>
          </a:p>
          <a:p>
            <a:endParaRPr lang="en-US" altLang="en-US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/>
          <p:nvPr/>
        </p:nvGrpSpPr>
        <p:grpSpPr>
          <a:xfrm>
            <a:off x="4648200" y="304800"/>
            <a:ext cx="4419600" cy="2803525"/>
            <a:chOff x="4724400" y="762000"/>
            <a:chExt cx="4191000" cy="2803252"/>
          </a:xfrm>
        </p:grpSpPr>
        <p:pic>
          <p:nvPicPr>
            <p:cNvPr id="30735" name="Picture 2" descr="C:\Users\Admin\Desktop\Dan Toc Thai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762000"/>
              <a:ext cx="4191000" cy="28032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736" name="TextBox 13"/>
            <p:cNvSpPr txBox="1"/>
            <p:nvPr/>
          </p:nvSpPr>
          <p:spPr>
            <a:xfrm>
              <a:off x="7620000" y="914400"/>
              <a:ext cx="12192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000" dirty="0">
                  <a:latin typeface="Times New Roman" panose="02020603050405020304" pitchFamily="18" charset="0"/>
                </a:rPr>
                <a:t>Thái</a:t>
              </a:r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4648200" y="3505200"/>
            <a:ext cx="4419600" cy="2971800"/>
            <a:chOff x="4648200" y="3657600"/>
            <a:chExt cx="4419600" cy="2971800"/>
          </a:xfrm>
        </p:grpSpPr>
        <p:pic>
          <p:nvPicPr>
            <p:cNvPr id="30733" name="Picture 4" descr="C:\Users\Admin\Desktop\images146887_dan_tinh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8200" y="3657600"/>
              <a:ext cx="4419600" cy="29718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734" name="TextBox 17"/>
            <p:cNvSpPr txBox="1"/>
            <p:nvPr/>
          </p:nvSpPr>
          <p:spPr>
            <a:xfrm>
              <a:off x="5029200" y="3962400"/>
              <a:ext cx="6096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000" dirty="0">
                  <a:latin typeface="Times New Roman" panose="02020603050405020304" pitchFamily="18" charset="0"/>
                </a:rPr>
                <a:t>Tày</a:t>
              </a:r>
            </a:p>
          </p:txBody>
        </p:sp>
      </p:grpSp>
      <p:grpSp>
        <p:nvGrpSpPr>
          <p:cNvPr id="7" name="Group 27"/>
          <p:cNvGrpSpPr/>
          <p:nvPr/>
        </p:nvGrpSpPr>
        <p:grpSpPr>
          <a:xfrm>
            <a:off x="58738" y="228600"/>
            <a:ext cx="4419600" cy="6248400"/>
            <a:chOff x="4648200" y="762000"/>
            <a:chExt cx="4419600" cy="5947348"/>
          </a:xfrm>
        </p:grpSpPr>
        <p:pic>
          <p:nvPicPr>
            <p:cNvPr id="30731" name="Picture 3" descr="C:\Users\Admin\Desktop\28112011son41214209255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8200" y="762000"/>
              <a:ext cx="4419600" cy="594734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732" name="TextBox 26"/>
            <p:cNvSpPr txBox="1"/>
            <p:nvPr/>
          </p:nvSpPr>
          <p:spPr>
            <a:xfrm>
              <a:off x="6934200" y="914400"/>
              <a:ext cx="16002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000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Vân Kiều</a:t>
              </a:r>
            </a:p>
          </p:txBody>
        </p:sp>
      </p:grpSp>
      <p:grpSp>
        <p:nvGrpSpPr>
          <p:cNvPr id="27" name="Group 21"/>
          <p:cNvGrpSpPr/>
          <p:nvPr/>
        </p:nvGrpSpPr>
        <p:grpSpPr>
          <a:xfrm>
            <a:off x="4668838" y="381000"/>
            <a:ext cx="4419600" cy="2819400"/>
            <a:chOff x="4648200" y="762000"/>
            <a:chExt cx="4419600" cy="2819400"/>
          </a:xfrm>
        </p:grpSpPr>
        <p:pic>
          <p:nvPicPr>
            <p:cNvPr id="30729" name="Picture 5" descr="C:\Users\Admin\Desktop\3cc941ac374a85fa371e4edb0e0bba9a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8200" y="762000"/>
              <a:ext cx="4419600" cy="28194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730" name="TextBox 20"/>
            <p:cNvSpPr txBox="1"/>
            <p:nvPr/>
          </p:nvSpPr>
          <p:spPr>
            <a:xfrm>
              <a:off x="7696200" y="990600"/>
              <a:ext cx="12192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000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Mường</a:t>
              </a:r>
            </a:p>
          </p:txBody>
        </p:sp>
      </p:grpSp>
      <p:grpSp>
        <p:nvGrpSpPr>
          <p:cNvPr id="30" name="Group 24"/>
          <p:cNvGrpSpPr/>
          <p:nvPr/>
        </p:nvGrpSpPr>
        <p:grpSpPr>
          <a:xfrm>
            <a:off x="4648200" y="3352800"/>
            <a:ext cx="4440238" cy="3124200"/>
            <a:chOff x="4648200" y="3657600"/>
            <a:chExt cx="4440836" cy="3124200"/>
          </a:xfrm>
        </p:grpSpPr>
        <p:pic>
          <p:nvPicPr>
            <p:cNvPr id="30727" name="Picture 6" descr="C:\Users\Admin\Desktop\baembe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8200" y="3657600"/>
              <a:ext cx="4440836" cy="31242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728" name="TextBox 23"/>
            <p:cNvSpPr txBox="1"/>
            <p:nvPr/>
          </p:nvSpPr>
          <p:spPr>
            <a:xfrm>
              <a:off x="7391400" y="3810000"/>
              <a:ext cx="14478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000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DT mông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Table Placeholder 55297"/>
          <p:cNvGraphicFramePr>
            <a:graphicFrameLocks noGrp="1"/>
          </p:cNvGraphicFramePr>
          <p:nvPr>
            <p:ph type="tbl" idx="1"/>
            <p:custDataLst>
              <p:tags r:id="rId1"/>
            </p:custDataLst>
          </p:nvPr>
        </p:nvGraphicFramePr>
        <p:xfrm>
          <a:off x="172720" y="1412875"/>
          <a:ext cx="8808085" cy="4331335"/>
        </p:xfrm>
        <a:graphic>
          <a:graphicData uri="http://schemas.openxmlformats.org/drawingml/2006/table">
            <a:tbl>
              <a:tblPr/>
              <a:tblGrid>
                <a:gridCol w="1706245"/>
                <a:gridCol w="2437765"/>
                <a:gridCol w="4664075"/>
              </a:tblGrid>
              <a:tr h="6089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GB" alt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91439" marR="91439" marT="45732" marB="45732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</a:rPr>
                        <a:t>Các dân tộc</a:t>
                      </a:r>
                    </a:p>
                  </a:txBody>
                  <a:tcPr marL="91439" marR="91439" marT="45732" marB="4573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</a:rPr>
                        <a:t>Hoạt động kinh tế</a:t>
                      </a:r>
                    </a:p>
                  </a:txBody>
                  <a:tcPr marL="91439" marR="91439" marT="45732" marB="4573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363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</a:rPr>
                        <a:t>Đồng bằng ven biển phía đông</a:t>
                      </a:r>
                    </a:p>
                  </a:txBody>
                  <a:tcPr marL="91439" marR="91439" marT="45732" marB="45732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latin typeface="Times New Roman" panose="02020603050405020304" pitchFamily="18" charset="0"/>
                        </a:rPr>
                        <a:t>Chủ yếu là người Kinh</a:t>
                      </a:r>
                    </a:p>
                  </a:txBody>
                  <a:tcPr marL="91439" marR="91439" marT="45732" marB="4573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latin typeface="Times New Roman" panose="02020603050405020304" pitchFamily="18" charset="0"/>
                        </a:rPr>
                        <a:t>Sản xuất lương thực, cây công nghiệp hàng năm, đánh bắt và  nuôi trồng thuỷ sản. Sản xuất công nghiệp, thương mại, dịch vụ. </a:t>
                      </a:r>
                    </a:p>
                  </a:txBody>
                  <a:tcPr marL="91439" marR="91439" marT="45732" marB="4573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859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</a:rPr>
                        <a:t>Miền núi, gò đồi phía tây</a:t>
                      </a:r>
                      <a:r>
                        <a:rPr lang="en-US" altLang="x-none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1439" marR="91439" marT="45732" marB="45732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latin typeface="Times New Roman" panose="02020603050405020304" pitchFamily="18" charset="0"/>
                        </a:rPr>
                        <a:t>Chủ yếu là các dân tộc: Thái, Mường, Tày, Mông, Bru-Vân Kiều,</a:t>
                      </a:r>
                      <a:r>
                        <a:rPr lang="en-US" altLang="x-none" sz="2400" dirty="0">
                          <a:latin typeface="Times New Roman" panose="02020603050405020304" pitchFamily="18" charset="0"/>
                        </a:rPr>
                        <a:t>…</a:t>
                      </a:r>
                    </a:p>
                  </a:txBody>
                  <a:tcPr marL="91439" marR="91439" marT="45732" marB="4573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latin typeface="Times New Roman" panose="02020603050405020304" pitchFamily="18" charset="0"/>
                        </a:rPr>
                        <a:t>Nghề rừng, trồng cây công nghiệp lâu năm, canh tác trên nương rẫy, chăn nuôi trâu, bò đàn. </a:t>
                      </a:r>
                    </a:p>
                  </a:txBody>
                  <a:tcPr marL="91439" marR="91439" marT="45732" marB="4573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0825" y="260350"/>
            <a:ext cx="91440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bảng </a:t>
            </a:r>
            <a:r>
              <a:rPr lang="en-GB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gì về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 trú v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kinh tế giữa phía đông v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phía tây ở Bắc Trung Bộ?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12"/>
          <p:cNvSpPr>
            <a:spLocks noTextEdit="1"/>
          </p:cNvSpPr>
          <p:nvPr/>
        </p:nvSpPr>
        <p:spPr>
          <a:xfrm>
            <a:off x="990600" y="76200"/>
            <a:ext cx="7467600" cy="425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 lnSpcReduction="20000"/>
          </a:bodyPr>
          <a:lstStyle/>
          <a:p>
            <a:pPr algn="l"/>
            <a:r>
              <a:rPr lang="en-GB" altLang="en-US" sz="3600" b="1">
                <a:ln w="9525" cap="flat" cmpd="sng">
                  <a:solidFill>
                    <a:srgbClr val="CC00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8100" dir="2699999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13:  BẮC TRUNG BỘ</a:t>
            </a:r>
          </a:p>
        </p:txBody>
      </p:sp>
      <p:cxnSp>
        <p:nvCxnSpPr>
          <p:cNvPr id="31747" name="Straight Connector 2"/>
          <p:cNvCxnSpPr/>
          <p:nvPr/>
        </p:nvCxnSpPr>
        <p:spPr>
          <a:xfrm>
            <a:off x="15875" y="584200"/>
            <a:ext cx="9128125" cy="0"/>
          </a:xfrm>
          <a:prstGeom prst="line">
            <a:avLst/>
          </a:prstGeom>
          <a:ln w="952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31748" name="Rectangle 6"/>
          <p:cNvSpPr/>
          <p:nvPr/>
        </p:nvSpPr>
        <p:spPr>
          <a:xfrm>
            <a:off x="15875" y="762000"/>
            <a:ext cx="5013325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3. Đặc điểm phân bố dân cư</a:t>
            </a:r>
          </a:p>
        </p:txBody>
      </p:sp>
      <p:sp>
        <p:nvSpPr>
          <p:cNvPr id="6" name="Rectangle 6"/>
          <p:cNvSpPr/>
          <p:nvPr/>
        </p:nvSpPr>
        <p:spPr>
          <a:xfrm>
            <a:off x="0" y="1463675"/>
            <a:ext cx="909891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</a:rPr>
              <a:t>-  </a:t>
            </a:r>
            <a:r>
              <a:rPr lang="en-GB" altLang="en-US" sz="2800" dirty="0">
                <a:latin typeface="Times New Roman" panose="02020603050405020304" pitchFamily="18" charset="0"/>
              </a:rPr>
              <a:t>S</a:t>
            </a:r>
            <a:r>
              <a:rPr lang="en-US" altLang="en-US" sz="2800" dirty="0">
                <a:latin typeface="Times New Roman" panose="02020603050405020304" pitchFamily="18" charset="0"/>
              </a:rPr>
              <a:t>ố dân khoảng 11,2 triệu người</a:t>
            </a:r>
            <a:r>
              <a:rPr lang="en-GB" altLang="en-US" sz="2800" dirty="0">
                <a:latin typeface="Times New Roman" panose="02020603050405020304" pitchFamily="18" charset="0"/>
              </a:rPr>
              <a:t>, m</a:t>
            </a:r>
            <a:r>
              <a:rPr lang="vi-VN" altLang="en-US" sz="2800" dirty="0">
                <a:latin typeface="Times New Roman" panose="02020603050405020304" pitchFamily="18" charset="0"/>
              </a:rPr>
              <a:t>ật độ dân số</a:t>
            </a:r>
            <a:r>
              <a:rPr lang="en-US" altLang="en-US" sz="2800" dirty="0">
                <a:latin typeface="Times New Roman" panose="02020603050405020304" pitchFamily="18" charset="0"/>
              </a:rPr>
              <a:t> 218 người/k</a:t>
            </a:r>
            <a:r>
              <a:rPr lang="vi-VN" altLang="en-US" sz="2800" dirty="0">
                <a:latin typeface="Times New Roman" panose="02020603050405020304" pitchFamily="18" charset="0"/>
              </a:rPr>
              <a:t>m</a:t>
            </a:r>
            <a:r>
              <a:rPr lang="vi-VN" altLang="en-US" sz="2800" baseline="30000" dirty="0">
                <a:latin typeface="Times New Roman" panose="02020603050405020304" pitchFamily="18" charset="0"/>
              </a:rPr>
              <a:t>2</a:t>
            </a:r>
            <a:r>
              <a:rPr lang="en-GB" altLang="vi-VN" sz="2800" dirty="0">
                <a:latin typeface="Times New Roman" panose="02020603050405020304" pitchFamily="18" charset="0"/>
              </a:rPr>
              <a:t>, t</a:t>
            </a:r>
            <a:r>
              <a:rPr lang="en-GB" altLang="vi-VN" sz="2800" dirty="0">
                <a:sym typeface="+mn-ea"/>
              </a:rPr>
              <a:t>ỉ lệ dân thành thị 25% </a:t>
            </a:r>
            <a:r>
              <a:rPr lang="en-GB" altLang="en-US" sz="2800" dirty="0">
                <a:latin typeface="Times New Roman" panose="02020603050405020304" pitchFamily="18" charset="0"/>
              </a:rPr>
              <a:t>(n</a:t>
            </a:r>
            <a:r>
              <a:rPr lang="en-US" altLang="en-US" sz="2800" dirty="0">
                <a:sym typeface="+mn-ea"/>
              </a:rPr>
              <a:t>ăm 2021</a:t>
            </a:r>
            <a:r>
              <a:rPr lang="en-GB" altLang="en-US" sz="2800" dirty="0">
                <a:sym typeface="+mn-ea"/>
              </a:rPr>
              <a:t>).</a:t>
            </a:r>
            <a:endParaRPr lang="vi-VN" altLang="en-US" sz="2800" dirty="0">
              <a:latin typeface="Times New Roman" panose="02020603050405020304" pitchFamily="18" charset="0"/>
            </a:endParaRPr>
          </a:p>
          <a:p>
            <a:r>
              <a:rPr lang="en-GB" altLang="vi-VN" sz="2800" dirty="0">
                <a:latin typeface="Times New Roman" panose="02020603050405020304" pitchFamily="18" charset="0"/>
              </a:rPr>
              <a:t>- </a:t>
            </a:r>
            <a:r>
              <a:rPr lang="en-GB" altLang="en-US" sz="2800" dirty="0">
                <a:latin typeface="Times New Roman" panose="02020603050405020304" pitchFamily="18" charset="0"/>
              </a:rPr>
              <a:t>Là địa bàn cư trú của nhiều dân tộc ít người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r>
              <a:rPr lang="en-GB" altLang="en-US" sz="2800" dirty="0">
                <a:latin typeface="Times New Roman" panose="02020603050405020304" pitchFamily="18" charset="0"/>
              </a:rPr>
              <a:t>- </a:t>
            </a:r>
            <a:r>
              <a:rPr lang="en-US" altLang="en-US" sz="2800" dirty="0">
                <a:latin typeface="Times New Roman" panose="02020603050405020304" pitchFamily="18" charset="0"/>
              </a:rPr>
              <a:t>Dân cư phân bố không đều</a:t>
            </a:r>
            <a:r>
              <a:rPr lang="en-GB" altLang="en-US" sz="2800" dirty="0">
                <a:latin typeface="Times New Roman" panose="02020603050405020304" pitchFamily="18" charset="0"/>
              </a:rPr>
              <a:t>, phía đông có mật độ cao hơn phía tây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/>
          <p:cNvSpPr txBox="1"/>
          <p:nvPr/>
        </p:nvSpPr>
        <p:spPr>
          <a:xfrm>
            <a:off x="304800" y="842645"/>
            <a:ext cx="8839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Nhận xét tốc độ tăng trưởng 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và cơ cấu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kinh tế của vùng</a:t>
            </a:r>
          </a:p>
        </p:txBody>
      </p:sp>
      <p:pic>
        <p:nvPicPr>
          <p:cNvPr id="27651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1600"/>
            <a:ext cx="7543800" cy="4573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2" name="Rectangle 6"/>
          <p:cNvSpPr/>
          <p:nvPr/>
        </p:nvSpPr>
        <p:spPr>
          <a:xfrm>
            <a:off x="0" y="228283"/>
            <a:ext cx="7089775" cy="52197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en-US" sz="2800" dirty="0">
                <a:solidFill>
                  <a:srgbClr val="FF0000"/>
                </a:solidFill>
                <a:sym typeface="+mn-ea"/>
              </a:rPr>
              <a:t>Đặc điểm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phát triển và phân bố kinh tế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/>
          <p:nvPr/>
        </p:nvSpPr>
        <p:spPr>
          <a:xfrm>
            <a:off x="228600" y="229553"/>
            <a:ext cx="7089775" cy="52197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4. Đặc điểm phát triển và phân bố kinh tế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5875" y="838200"/>
            <a:ext cx="31845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Khái quát chung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676" name="Rectangle 6"/>
          <p:cNvSpPr/>
          <p:nvPr/>
        </p:nvSpPr>
        <p:spPr>
          <a:xfrm>
            <a:off x="228600" y="1455738"/>
            <a:ext cx="8366125" cy="95408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vi-VN" altLang="en-US" sz="2800" b="0" dirty="0">
                <a:latin typeface="Times New Roman" panose="02020603050405020304" pitchFamily="18" charset="0"/>
              </a:rPr>
              <a:t>Cơ cấu kinh tế đang có sự chuyển dịch theo hướng công nghiệp hóa, hiện đại hóa.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67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12"/>
          <p:cNvSpPr>
            <a:spLocks noTextEdit="1"/>
          </p:cNvSpPr>
          <p:nvPr/>
        </p:nvSpPr>
        <p:spPr>
          <a:xfrm>
            <a:off x="990600" y="76200"/>
            <a:ext cx="7467600" cy="425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 lnSpcReduction="20000"/>
          </a:bodyPr>
          <a:lstStyle/>
          <a:p>
            <a:pPr algn="l"/>
            <a:r>
              <a:rPr lang="en-GB" altLang="en-US" sz="3600" b="1">
                <a:ln w="9525" cap="flat" cmpd="sng">
                  <a:solidFill>
                    <a:srgbClr val="CC00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8100" dir="2699999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13:  BẮC TRUNG BỘ</a:t>
            </a:r>
          </a:p>
        </p:txBody>
      </p:sp>
      <p:cxnSp>
        <p:nvCxnSpPr>
          <p:cNvPr id="32771" name="Straight Connector 2"/>
          <p:cNvCxnSpPr/>
          <p:nvPr/>
        </p:nvCxnSpPr>
        <p:spPr>
          <a:xfrm>
            <a:off x="15875" y="584200"/>
            <a:ext cx="9128125" cy="0"/>
          </a:xfrm>
          <a:prstGeom prst="line">
            <a:avLst/>
          </a:prstGeom>
          <a:ln w="952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32772" name="Rectangle 6"/>
          <p:cNvSpPr/>
          <p:nvPr/>
        </p:nvSpPr>
        <p:spPr>
          <a:xfrm>
            <a:off x="15875" y="839153"/>
            <a:ext cx="7089775" cy="52197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4. 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Sự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phát triển và phân bố kinh tế</a:t>
            </a:r>
          </a:p>
        </p:txBody>
      </p:sp>
      <p:sp>
        <p:nvSpPr>
          <p:cNvPr id="8" name="Rectangle 6"/>
          <p:cNvSpPr/>
          <p:nvPr/>
        </p:nvSpPr>
        <p:spPr>
          <a:xfrm>
            <a:off x="2438400" y="1392238"/>
            <a:ext cx="4953000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</a:rPr>
              <a:t>HS làm việc nhóm trong 5 phút</a:t>
            </a:r>
          </a:p>
        </p:txBody>
      </p:sp>
      <p:graphicFrame>
        <p:nvGraphicFramePr>
          <p:cNvPr id="10" name="Table 2"/>
          <p:cNvGraphicFramePr>
            <a:graphicFrameLocks noGrp="1"/>
          </p:cNvGraphicFramePr>
          <p:nvPr/>
        </p:nvGraphicFramePr>
        <p:xfrm>
          <a:off x="304800" y="2149475"/>
          <a:ext cx="830580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9693"/>
                <a:gridCol w="6956107"/>
              </a:tblGrid>
              <a:tr h="5180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Nhóm</a:t>
                      </a:r>
                      <a:endParaRPr lang="en-US" sz="2800" dirty="0"/>
                    </a:p>
                  </a:txBody>
                  <a:tcPr marT="45690" marB="456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Nhiệm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vụ</a:t>
                      </a:r>
                      <a:endParaRPr lang="en-US" sz="2800" dirty="0"/>
                    </a:p>
                  </a:txBody>
                  <a:tcPr marT="45690" marB="45690" anchor="ctr"/>
                </a:tc>
              </a:tr>
              <a:tr h="944736">
                <a:tc>
                  <a:txBody>
                    <a:bodyPr/>
                    <a:lstStyle/>
                    <a:p>
                      <a:pPr algn="ctr"/>
                      <a:r>
                        <a:rPr lang="en-GB" altLang="en-US" sz="2800" dirty="0"/>
                        <a:t>1</a:t>
                      </a:r>
                    </a:p>
                  </a:txBody>
                  <a:tcPr marT="45690" marB="456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Sự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phát</a:t>
                      </a:r>
                      <a:r>
                        <a:rPr lang="en-US" sz="2800" dirty="0"/>
                        <a:t> tri</a:t>
                      </a:r>
                      <a:r>
                        <a:rPr lang="vi-VN" sz="2800" dirty="0"/>
                        <a:t>ể</a:t>
                      </a:r>
                      <a:r>
                        <a:rPr lang="en-US" sz="2800" dirty="0"/>
                        <a:t>n </a:t>
                      </a:r>
                      <a:r>
                        <a:rPr lang="en-US" sz="2800" dirty="0" err="1"/>
                        <a:t>và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phân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nông</a:t>
                      </a:r>
                      <a:r>
                        <a:rPr lang="en-US" sz="2800" dirty="0"/>
                        <a:t> – </a:t>
                      </a:r>
                      <a:r>
                        <a:rPr lang="en-US" sz="2800" dirty="0" err="1"/>
                        <a:t>lâm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nghiệp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của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vùng</a:t>
                      </a:r>
                      <a:endParaRPr lang="en-US" sz="2800" dirty="0"/>
                    </a:p>
                  </a:txBody>
                  <a:tcPr marT="45690" marB="45690" anchor="ctr"/>
                </a:tc>
              </a:tr>
              <a:tr h="944736">
                <a:tc>
                  <a:txBody>
                    <a:bodyPr/>
                    <a:lstStyle/>
                    <a:p>
                      <a:pPr algn="ctr"/>
                      <a:r>
                        <a:rPr lang="en-GB" altLang="en-US" sz="2800" dirty="0"/>
                        <a:t>2</a:t>
                      </a:r>
                    </a:p>
                  </a:txBody>
                  <a:tcPr marT="45690" marB="456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Phân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tích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thế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mạnh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về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hoạt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động</a:t>
                      </a:r>
                      <a:r>
                        <a:rPr lang="en-US" sz="2800" dirty="0"/>
                        <a:t> du </a:t>
                      </a:r>
                      <a:r>
                        <a:rPr lang="en-US" sz="2800" dirty="0" err="1"/>
                        <a:t>lịch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của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vùng</a:t>
                      </a:r>
                      <a:endParaRPr lang="en-US" sz="2800" dirty="0"/>
                    </a:p>
                  </a:txBody>
                  <a:tcPr marT="45690" marB="45690" anchor="ctr"/>
                </a:tc>
              </a:tr>
              <a:tr h="944736">
                <a:tc>
                  <a:txBody>
                    <a:bodyPr/>
                    <a:lstStyle/>
                    <a:p>
                      <a:pPr algn="ctr"/>
                      <a:r>
                        <a:rPr lang="en-GB" altLang="en-US" sz="2800" dirty="0"/>
                        <a:t>3</a:t>
                      </a:r>
                    </a:p>
                  </a:txBody>
                  <a:tcPr marT="45690" marB="456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Phân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tích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vấn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đề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triển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kinh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tế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biển</a:t>
                      </a:r>
                      <a:r>
                        <a:rPr lang="en-US" sz="2800" dirty="0"/>
                        <a:t> – </a:t>
                      </a:r>
                      <a:r>
                        <a:rPr lang="en-US" sz="2800" dirty="0" err="1"/>
                        <a:t>đảo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của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vùng</a:t>
                      </a:r>
                      <a:endParaRPr lang="en-US" sz="2800" dirty="0"/>
                    </a:p>
                  </a:txBody>
                  <a:tcPr marT="45690" marB="45690" anchor="ctr"/>
                </a:tc>
              </a:tr>
              <a:tr h="944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altLang="en-US" sz="2800" dirty="0"/>
                        <a:t>4</a:t>
                      </a:r>
                    </a:p>
                  </a:txBody>
                  <a:tcPr marT="45690" marB="456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altLang="en-US" sz="2800" dirty="0"/>
                        <a:t>Các giải pháp nhằm phát triển bền vững kt biển đảo của vùng.</a:t>
                      </a:r>
                    </a:p>
                  </a:txBody>
                  <a:tcPr marT="45690" marB="45690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/>
          <p:nvPr/>
        </p:nvSpPr>
        <p:spPr>
          <a:xfrm>
            <a:off x="1752600" y="6324600"/>
            <a:ext cx="5715000" cy="533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Hình 24.3. Lược đồ kinh tế vùng Bắc Trung Bộ</a:t>
            </a:r>
          </a:p>
        </p:txBody>
      </p:sp>
      <p:pic>
        <p:nvPicPr>
          <p:cNvPr id="7171" name="Picture 3" descr="20181126_1551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58674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649" name="AutoShape 9"/>
          <p:cNvSpPr>
            <a:spLocks noChangeArrowheads="1"/>
          </p:cNvSpPr>
          <p:nvPr/>
        </p:nvSpPr>
        <p:spPr bwMode="auto">
          <a:xfrm>
            <a:off x="6248400" y="1295400"/>
            <a:ext cx="2246194" cy="533400"/>
          </a:xfrm>
          <a:prstGeom prst="wedgeRoundRectCallout">
            <a:avLst>
              <a:gd name="adj1" fmla="val -221002"/>
              <a:gd name="adj2" fmla="val -79415"/>
              <a:gd name="adj3" fmla="val 16667"/>
            </a:avLst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 Hóa</a:t>
            </a:r>
          </a:p>
        </p:txBody>
      </p:sp>
      <p:sp>
        <p:nvSpPr>
          <p:cNvPr id="112650" name="AutoShape 10"/>
          <p:cNvSpPr>
            <a:spLocks noChangeArrowheads="1"/>
          </p:cNvSpPr>
          <p:nvPr/>
        </p:nvSpPr>
        <p:spPr bwMode="auto">
          <a:xfrm>
            <a:off x="6248400" y="2151797"/>
            <a:ext cx="2246194" cy="609600"/>
          </a:xfrm>
          <a:prstGeom prst="wedgeRoundRectCallout">
            <a:avLst>
              <a:gd name="adj1" fmla="val -228083"/>
              <a:gd name="adj2" fmla="val -87713"/>
              <a:gd name="adj3" fmla="val 16667"/>
            </a:avLst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An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2651" name="AutoShape 11"/>
          <p:cNvSpPr>
            <a:spLocks noChangeArrowheads="1"/>
          </p:cNvSpPr>
          <p:nvPr/>
        </p:nvSpPr>
        <p:spPr bwMode="auto">
          <a:xfrm>
            <a:off x="6674893" y="3007057"/>
            <a:ext cx="1828800" cy="609600"/>
          </a:xfrm>
          <a:prstGeom prst="wedgeRoundRectCallout">
            <a:avLst>
              <a:gd name="adj1" fmla="val -286920"/>
              <a:gd name="adj2" fmla="val -152245"/>
              <a:gd name="adj3" fmla="val 16667"/>
            </a:avLst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Tĩnh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698" name="TextBox 3"/>
          <p:cNvSpPr txBox="1"/>
          <p:nvPr/>
        </p:nvSpPr>
        <p:spPr>
          <a:xfrm>
            <a:off x="457200" y="5333683"/>
            <a:ext cx="8839200" cy="95313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Nhóm 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Sự phát triển và phân bố nông – lâm nghiệp của vùng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8" y="6103938"/>
            <a:ext cx="8229600" cy="582612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sz="2800" dirty="0">
                <a:solidFill>
                  <a:srgbClr val="1F05BB"/>
                </a:solidFill>
                <a:cs typeface="Times New Roman" panose="02020603050405020304" pitchFamily="18" charset="0"/>
              </a:rPr>
              <a:t>Ngôi nhà của Bác Hồ tại Kim Liên, Nam Đàn, Nghệ An</a:t>
            </a:r>
            <a:endParaRPr lang="vi-VN" altLang="en-US" sz="2800" dirty="0">
              <a:solidFill>
                <a:srgbClr val="1F05BB"/>
              </a:solidFill>
              <a:ea typeface="Times New Roman" panose="02020603050405020304" pitchFamily="18" charset="0"/>
            </a:endParaRPr>
          </a:p>
        </p:txBody>
      </p:sp>
      <p:pic>
        <p:nvPicPr>
          <p:cNvPr id="12291" name="Picture 2" descr="F:\QUE BA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019175"/>
            <a:ext cx="8072438" cy="5087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850" y="188913"/>
            <a:ext cx="84963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nơi ở khi còn nhỏ của Chủ tịch Hồ Chí Minh?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44638"/>
            <a:ext cx="7772400" cy="49895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/>
          <p:nvPr/>
        </p:nvSpPr>
        <p:spPr>
          <a:xfrm>
            <a:off x="228600" y="228600"/>
            <a:ext cx="7089775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4. Đặc điểm và phát triển và phân bố kinh tế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5875" y="838200"/>
            <a:ext cx="31845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Khái quát chung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875" y="1447800"/>
            <a:ext cx="71469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Phát triển nông nghiệp – lâm nghiệp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982470"/>
            <a:ext cx="9593580" cy="310769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en-GB" altLang="vi-VN" sz="2800" b="0" dirty="0">
                <a:latin typeface="Times New Roman" panose="02020603050405020304" pitchFamily="18" charset="0"/>
              </a:rPr>
              <a:t>- </a:t>
            </a:r>
            <a:r>
              <a:rPr lang="vi-VN" altLang="en-US" sz="2800" b="0" dirty="0">
                <a:latin typeface="Times New Roman" panose="02020603050405020304" pitchFamily="18" charset="0"/>
              </a:rPr>
              <a:t>Nông nghiệp:</a:t>
            </a:r>
          </a:p>
          <a:p>
            <a:pPr marL="457200" indent="-457200">
              <a:buNone/>
            </a:pPr>
            <a:r>
              <a:rPr lang="vi-VN" altLang="en-US" sz="2800" b="0" dirty="0">
                <a:latin typeface="Times New Roman" panose="02020603050405020304" pitchFamily="18" charset="0"/>
              </a:rPr>
              <a:t>+ Trồng lúa</a:t>
            </a:r>
            <a:r>
              <a:rPr lang="en-GB" altLang="vi-VN" sz="2800" b="0" dirty="0">
                <a:latin typeface="Times New Roman" panose="02020603050405020304" pitchFamily="18" charset="0"/>
              </a:rPr>
              <a:t> ở ĐB Thanh-Nghệ- Tĩnh</a:t>
            </a:r>
          </a:p>
          <a:p>
            <a:pPr marL="457200" indent="-457200">
              <a:buNone/>
            </a:pPr>
            <a:r>
              <a:rPr lang="en-GB" altLang="vi-VN" sz="2800" b="0" dirty="0">
                <a:latin typeface="Times New Roman" panose="02020603050405020304" pitchFamily="18" charset="0"/>
              </a:rPr>
              <a:t>+ C</a:t>
            </a:r>
            <a:r>
              <a:rPr lang="en-GB" altLang="vi-VN" sz="2800" b="0" dirty="0">
                <a:sym typeface="+mn-ea"/>
              </a:rPr>
              <a:t>ây CN hàng năm:</a:t>
            </a:r>
            <a:r>
              <a:rPr lang="vi-VN" altLang="en-US" sz="2800" b="0" dirty="0">
                <a:latin typeface="Times New Roman" panose="02020603050405020304" pitchFamily="18" charset="0"/>
              </a:rPr>
              <a:t>lạc, mía..</a:t>
            </a:r>
            <a:r>
              <a:rPr lang="en-GB" altLang="vi-VN" sz="2800" b="0" dirty="0">
                <a:latin typeface="Times New Roman" panose="02020603050405020304" pitchFamily="18" charset="0"/>
              </a:rPr>
              <a:t>ở vùng đất cát pha ven biển</a:t>
            </a:r>
          </a:p>
          <a:p>
            <a:pPr marL="457200" indent="-457200">
              <a:buNone/>
            </a:pPr>
            <a:r>
              <a:rPr lang="en-GB" altLang="vi-VN" sz="2800" b="0" dirty="0">
                <a:latin typeface="Times New Roman" panose="02020603050405020304" pitchFamily="18" charset="0"/>
              </a:rPr>
              <a:t>+ Cây CN lâu năm, cây ăn quả ở </a:t>
            </a:r>
            <a:r>
              <a:rPr lang="en-GB" altLang="vi-VN" sz="2800" b="0" dirty="0">
                <a:sym typeface="+mn-ea"/>
              </a:rPr>
              <a:t>khu gò đồi phía tây</a:t>
            </a:r>
            <a:endParaRPr lang="vi-VN" altLang="en-US" sz="2800" b="0" dirty="0">
              <a:latin typeface="Times New Roman" panose="02020603050405020304" pitchFamily="18" charset="0"/>
            </a:endParaRPr>
          </a:p>
          <a:p>
            <a:pPr marL="457200" indent="-457200">
              <a:buNone/>
            </a:pPr>
            <a:r>
              <a:rPr lang="en-GB" altLang="vi-VN" sz="2800" b="0" dirty="0">
                <a:latin typeface="Times New Roman" panose="02020603050405020304" pitchFamily="18" charset="0"/>
              </a:rPr>
              <a:t>+ Chăn </a:t>
            </a:r>
            <a:r>
              <a:rPr lang="vi-VN" altLang="en-US" sz="2800" b="0" dirty="0">
                <a:latin typeface="Times New Roman" panose="02020603050405020304" pitchFamily="18" charset="0"/>
              </a:rPr>
              <a:t>nuôi trâu, bò</a:t>
            </a:r>
            <a:r>
              <a:rPr lang="en-GB" altLang="vi-VN" sz="2800" b="0" dirty="0">
                <a:latin typeface="Times New Roman" panose="02020603050405020304" pitchFamily="18" charset="0"/>
              </a:rPr>
              <a:t> ở phát triển mạnh ở Thanh Hóa, Nghệ An.</a:t>
            </a:r>
          </a:p>
          <a:p>
            <a:pPr marL="457200" indent="-457200">
              <a:buNone/>
            </a:pPr>
            <a:r>
              <a:rPr lang="vi-VN" altLang="en-US" sz="2800" b="0" dirty="0">
                <a:latin typeface="Times New Roman" panose="02020603050405020304" pitchFamily="18" charset="0"/>
              </a:rPr>
              <a:t>- Lâm nghiệp:là thế mạnh của vùng, diện tích rừng chiếm</a:t>
            </a:r>
            <a:r>
              <a:rPr lang="en-GB" altLang="vi-VN" sz="2800" b="0" dirty="0">
                <a:latin typeface="Times New Roman" panose="02020603050405020304" pitchFamily="18" charset="0"/>
              </a:rPr>
              <a:t> </a:t>
            </a:r>
          </a:p>
          <a:p>
            <a:pPr marL="457200" indent="-457200">
              <a:buNone/>
            </a:pPr>
            <a:r>
              <a:rPr lang="vi-VN" altLang="en-US" sz="2800" b="0" dirty="0">
                <a:latin typeface="Times New Roman" panose="02020603050405020304" pitchFamily="18" charset="0"/>
              </a:rPr>
              <a:t>57,4%</a:t>
            </a:r>
            <a:r>
              <a:rPr lang="en-GB" altLang="vi-VN" sz="2800" b="0" dirty="0">
                <a:latin typeface="Times New Roman" panose="02020603050405020304" pitchFamily="18" charset="0"/>
              </a:rPr>
              <a:t> tập trung khu vực đồi núi phía tây.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2209800" y="1219200"/>
            <a:ext cx="4972050" cy="15684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lịch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vùng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fullSizedImage" descr="6-7.jpg image by tranquocdu19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9063"/>
            <a:ext cx="4541838" cy="297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39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200400"/>
            <a:ext cx="5140325" cy="35385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TextBox 2"/>
          <p:cNvSpPr txBox="1"/>
          <p:nvPr/>
        </p:nvSpPr>
        <p:spPr>
          <a:xfrm>
            <a:off x="3563938" y="6021388"/>
            <a:ext cx="1687512" cy="3698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1800" b="1" dirty="0">
                <a:cs typeface="Arial" panose="020B0604020202020204" pitchFamily="34" charset="0"/>
              </a:rPr>
              <a:t>CỐ ĐÔ HUẾ</a:t>
            </a:r>
            <a:endParaRPr lang="vi-VN" altLang="vi-VN" sz="1800" b="1" dirty="0">
              <a:ea typeface="Arial" panose="020B0604020202020204" pitchFamily="34" charset="0"/>
            </a:endParaRPr>
          </a:p>
        </p:txBody>
      </p:sp>
      <p:pic>
        <p:nvPicPr>
          <p:cNvPr id="60419" name="Picture 5" descr="Quần thể di tích Cố đô Hu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76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 bldLvl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3"/>
          <p:cNvSpPr txBox="1"/>
          <p:nvPr/>
        </p:nvSpPr>
        <p:spPr>
          <a:xfrm>
            <a:off x="6035675" y="3068638"/>
            <a:ext cx="2784475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chemeClr val="bg1"/>
                </a:solidFill>
                <a:cs typeface="Arial" panose="020B0604020202020204" pitchFamily="34" charset="0"/>
              </a:rPr>
              <a:t>PHONG NHA KẼ BÀNG</a:t>
            </a:r>
            <a:endParaRPr lang="vi-VN" altLang="vi-VN" sz="1800" b="1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213" y="6092825"/>
            <a:ext cx="4105275" cy="3698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1800" b="1" dirty="0">
                <a:cs typeface="Arial" panose="020B0604020202020204" pitchFamily="34" charset="0"/>
              </a:rPr>
              <a:t>THÀNH NHÀ HỒ - THANH HOÁ</a:t>
            </a:r>
            <a:endParaRPr lang="vi-VN" altLang="vi-VN" sz="1800" b="1" dirty="0">
              <a:ea typeface="Arial" panose="020B0604020202020204" pitchFamily="34" charset="0"/>
            </a:endParaRPr>
          </a:p>
        </p:txBody>
      </p:sp>
      <p:pic>
        <p:nvPicPr>
          <p:cNvPr id="58374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395288"/>
            <a:ext cx="7920037" cy="54816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TextBox 3"/>
          <p:cNvSpPr txBox="1"/>
          <p:nvPr/>
        </p:nvSpPr>
        <p:spPr>
          <a:xfrm>
            <a:off x="6035675" y="3068638"/>
            <a:ext cx="2784475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chemeClr val="bg1"/>
                </a:solidFill>
                <a:cs typeface="Arial" panose="020B0604020202020204" pitchFamily="34" charset="0"/>
              </a:rPr>
              <a:t>PHONG NHA KẼ BÀNG</a:t>
            </a:r>
            <a:endParaRPr lang="vi-VN" altLang="vi-VN" sz="1800" b="1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pic>
        <p:nvPicPr>
          <p:cNvPr id="51208" name="Picture 4" descr="Thành cổ Quảng Trị hôm nay-thanh co quang tri hom na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404813"/>
            <a:ext cx="8640763" cy="5472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9" name="TextBox 5"/>
          <p:cNvSpPr txBox="1"/>
          <p:nvPr/>
        </p:nvSpPr>
        <p:spPr>
          <a:xfrm>
            <a:off x="2700338" y="6070600"/>
            <a:ext cx="2962275" cy="368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CỔ -QUẢNG TRỊ</a:t>
            </a:r>
            <a:endParaRPr lang="vi-VN" altLang="vi-VN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/>
      <p:bldP spid="51209" grpId="0" bldLvl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vi-VN" altLang="vi-VN" dirty="0"/>
          </a:p>
        </p:txBody>
      </p:sp>
      <p:sp>
        <p:nvSpPr>
          <p:cNvPr id="63491" name="Table Placeholder 2"/>
          <p:cNvSpPr>
            <a:spLocks noGrp="1" noTextEdit="1"/>
          </p:cNvSpPr>
          <p:nvPr>
            <p:ph type="tbl" idx="1"/>
          </p:nvPr>
        </p:nvSpPr>
        <p:spPr/>
      </p:sp>
      <p:pic>
        <p:nvPicPr>
          <p:cNvPr id="63492" name="Picture 2" descr="Chùa Thiên Mụ và những sự tích lí thú bạn chưa biết - hidicar.co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788"/>
            <a:ext cx="9144000" cy="591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2087563" y="6342063"/>
            <a:ext cx="4968875" cy="368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CHÙA THIÊN MỤ- 400 NĂM TUỔI Ở HUẾ</a:t>
            </a:r>
            <a:endParaRPr lang="vi-VN" altLang="vi-VN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895600" y="5715000"/>
            <a:ext cx="5410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400" b="0" dirty="0">
                <a:solidFill>
                  <a:srgbClr val="000000"/>
                </a:solidFill>
                <a:latin typeface="VNI-Helve" pitchFamily="2" charset="0"/>
                <a:cs typeface="Arial" panose="020B0604020202020204" pitchFamily="34" charset="0"/>
              </a:rPr>
              <a:t>Biển Sầm Sơn_Thanh H</a:t>
            </a:r>
            <a:r>
              <a:rPr lang="vi-VN" altLang="en-US" sz="2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endParaRPr lang="en-US" altLang="en-US" sz="2400" b="0" dirty="0">
              <a:solidFill>
                <a:srgbClr val="000000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9" descr="Hình ảnh Hoàng Trù - Quê ngoại Bác Hồ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708390" cy="62814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5967413"/>
            <a:ext cx="8328025" cy="582612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sz="3200" b="1" dirty="0">
                <a:solidFill>
                  <a:srgbClr val="1F05BB"/>
                </a:solidFill>
                <a:cs typeface="Times New Roman" panose="02020603050405020304" pitchFamily="18" charset="0"/>
              </a:rPr>
              <a:t>Cố đô Huế</a:t>
            </a:r>
            <a:endParaRPr lang="vi-VN" altLang="en-US" sz="3200" b="1" dirty="0">
              <a:solidFill>
                <a:srgbClr val="1F05BB"/>
              </a:solidFill>
              <a:ea typeface="Times New Roman" panose="02020603050405020304" pitchFamily="18" charset="0"/>
            </a:endParaRPr>
          </a:p>
        </p:txBody>
      </p:sp>
      <p:pic>
        <p:nvPicPr>
          <p:cNvPr id="13315" name="Picture 2" descr="F:\H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90588"/>
            <a:ext cx="7620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65150" y="179388"/>
            <a:ext cx="8170863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địa danh được UNESCO công nhận l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sản thế giới?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57200"/>
            <a:ext cx="8100695" cy="5400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6" name="Rectangle 12"/>
          <p:cNvSpPr/>
          <p:nvPr/>
        </p:nvSpPr>
        <p:spPr>
          <a:xfrm>
            <a:off x="2590800" y="6096000"/>
            <a:ext cx="2633980" cy="617855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vi-VN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Lễ hội Điện Hòn Chén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bldLvl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vi-VN" altLang="vi-VN" dirty="0"/>
          </a:p>
        </p:txBody>
      </p:sp>
      <p:sp>
        <p:nvSpPr>
          <p:cNvPr id="64515" name="Table Placeholder 3"/>
          <p:cNvSpPr>
            <a:spLocks noGrp="1" noTextEdit="1"/>
          </p:cNvSpPr>
          <p:nvPr>
            <p:ph type="tbl" idx="1"/>
          </p:nvPr>
        </p:nvSpPr>
        <p:spPr/>
      </p:sp>
      <p:pic>
        <p:nvPicPr>
          <p:cNvPr id="6" name="Picture 2" descr="Tìm hiểu Nhã nhạc cung đình Huế - di sản văn hóa phi vật thể của nhân loạ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0"/>
            <a:ext cx="8640763" cy="548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4338" y="5721350"/>
            <a:ext cx="84582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vi-VN" sz="1800" b="1" dirty="0">
                <a:cs typeface="Arial" panose="020B0604020202020204" pitchFamily="34" charset="0"/>
              </a:rPr>
              <a:t>NHÃ NHẠC CUNG ĐÌNH HUẾ NĂM 2003 ĐƯỢC UNESCO CÔNG NHẬN KIỆT TÁC VĂN HOÁ PHI VẬT THỂ VÀ TRUYỀN KHẨU CỦA NHÂN LOẠI</a:t>
            </a:r>
            <a:endParaRPr lang="vi-VN" altLang="vi-VN" sz="1800" b="1" dirty="0"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/>
          <p:nvPr/>
        </p:nvSpPr>
        <p:spPr>
          <a:xfrm>
            <a:off x="228600" y="228600"/>
            <a:ext cx="7089775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4. Đặc điểm và phát triển và phân bố kinh tế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5875" y="838200"/>
            <a:ext cx="31845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a/ Khái quát chung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875" y="1447800"/>
            <a:ext cx="71469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b/ Phát triển nông nghiệp – lâm nghiệp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5061" name="Rectangle 6"/>
          <p:cNvSpPr/>
          <p:nvPr/>
        </p:nvSpPr>
        <p:spPr>
          <a:xfrm>
            <a:off x="152400" y="2581910"/>
            <a:ext cx="8839200" cy="181483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marL="457200" indent="-457200">
              <a:buChar char="-"/>
            </a:pPr>
            <a:r>
              <a:rPr lang="vi-VN" altLang="en-US" sz="2800" b="0" dirty="0">
                <a:latin typeface="Times New Roman" panose="02020603050405020304" pitchFamily="18" charset="0"/>
              </a:rPr>
              <a:t>Vùng có tiềm năng lớn trong phát triển du lịch</a:t>
            </a:r>
          </a:p>
          <a:p>
            <a:pPr marL="457200" indent="-457200">
              <a:buChar char="-"/>
            </a:pPr>
            <a:r>
              <a:rPr lang="vi-VN" altLang="en-US" sz="2800" b="0" dirty="0">
                <a:latin typeface="Times New Roman" panose="02020603050405020304" pitchFamily="18" charset="0"/>
              </a:rPr>
              <a:t>Các địa điểm du lịch nổi tiếng: Phong Nha – Kẻ Bàng, Cố đô Huế, Sầm Sơn...</a:t>
            </a:r>
          </a:p>
          <a:p>
            <a:pPr marL="457200" indent="-457200">
              <a:buChar char="-"/>
            </a:pPr>
            <a:r>
              <a:rPr lang="vi-VN" altLang="en-US" sz="2800" b="0" dirty="0">
                <a:latin typeface="Times New Roman" panose="02020603050405020304" pitchFamily="18" charset="0"/>
              </a:rPr>
              <a:t>Du lịch </a:t>
            </a:r>
            <a:r>
              <a:rPr lang="en-GB" altLang="vi-VN" sz="2800" b="0" dirty="0">
                <a:latin typeface="Times New Roman" panose="02020603050405020304" pitchFamily="18" charset="0"/>
              </a:rPr>
              <a:t>có bước</a:t>
            </a:r>
            <a:r>
              <a:rPr lang="vi-VN" altLang="en-US" sz="2800" b="0" dirty="0">
                <a:latin typeface="Times New Roman" panose="02020603050405020304" pitchFamily="18" charset="0"/>
              </a:rPr>
              <a:t> phát triển </a:t>
            </a:r>
            <a:r>
              <a:rPr lang="en-GB" altLang="vi-VN" sz="2800" b="0" dirty="0">
                <a:latin typeface="Times New Roman" panose="02020603050405020304" pitchFamily="18" charset="0"/>
              </a:rPr>
              <a:t>nhanh</a:t>
            </a:r>
            <a:r>
              <a:rPr lang="vi-VN" altLang="en-US" sz="2800" b="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875" y="2057400"/>
            <a:ext cx="40227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c/ Phát triển du lịch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5"/>
          <p:cNvSpPr txBox="1">
            <a:spLocks noChangeArrowheads="1"/>
          </p:cNvSpPr>
          <p:nvPr/>
        </p:nvSpPr>
        <p:spPr bwMode="auto">
          <a:xfrm>
            <a:off x="457200" y="1858963"/>
            <a:ext cx="8001000" cy="1568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vấn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triển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đảo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vùng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bldLvl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2863"/>
            <a:ext cx="4495800" cy="3233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1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6200"/>
            <a:ext cx="4419600" cy="320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2" name="Rectangle 12"/>
          <p:cNvSpPr/>
          <p:nvPr/>
        </p:nvSpPr>
        <p:spPr>
          <a:xfrm>
            <a:off x="2324100" y="3314700"/>
            <a:ext cx="4419600" cy="3810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Khai thác, nuôi trồng và chế biến hải sản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8133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733800"/>
            <a:ext cx="44196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733800"/>
            <a:ext cx="4495800" cy="304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638"/>
            <a:ext cx="9144000" cy="5853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362200" y="6248400"/>
            <a:ext cx="51054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 NGHI SƠN_THANH HOÁ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52400"/>
            <a:ext cx="8890000" cy="556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90700" y="5943600"/>
            <a:ext cx="55626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 CỬA LÒ_NGHỆ AN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76200"/>
            <a:ext cx="8890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905000" y="6091238"/>
            <a:ext cx="57912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 VŨNG ÁNG_HÀ TĨNH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533400"/>
            <a:ext cx="8890000" cy="579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828800" y="6396038"/>
            <a:ext cx="58674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 CHÂN MÂY_THỪA THIÊN HUẾ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 vert="horz" wrap="square" lIns="91440" tIns="45720" rIns="91440" bIns="45720" anchor="ctr" anchorCtr="0"/>
          <a:lstStyle/>
          <a:p>
            <a:r>
              <a:rPr lang="en-US" altLang="vi-VN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Xem đoạn phim và cho biết đây là loại hình nghệ thuật nổi tiếng nào ở nước ta?</a:t>
            </a:r>
            <a:endParaRPr lang="vi-VN" altLang="vi-VN" sz="2800" b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4" name="co Hop 30s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539750" y="1216025"/>
            <a:ext cx="8147050" cy="5092700"/>
          </a:xfrm>
        </p:spPr>
      </p:pic>
      <p:sp>
        <p:nvSpPr>
          <p:cNvPr id="3" name="TextBox 2"/>
          <p:cNvSpPr txBox="1"/>
          <p:nvPr/>
        </p:nvSpPr>
        <p:spPr>
          <a:xfrm>
            <a:off x="2533650" y="6359525"/>
            <a:ext cx="46799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1800" b="1" dirty="0">
                <a:cs typeface="Arial" panose="020B0604020202020204" pitchFamily="34" charset="0"/>
              </a:rPr>
              <a:t>NHÃ NHẠC CUNG ĐÌNH HUẾ</a:t>
            </a:r>
            <a:endParaRPr lang="vi-VN" altLang="vi-VN" sz="1800" b="1" dirty="0"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4343400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1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429000"/>
            <a:ext cx="4610100" cy="335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8" name="Rectangle 12"/>
          <p:cNvSpPr/>
          <p:nvPr/>
        </p:nvSpPr>
        <p:spPr>
          <a:xfrm>
            <a:off x="2305050" y="3005138"/>
            <a:ext cx="4419600" cy="3810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Khai thác khoáng sản biển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53253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038" y="76200"/>
            <a:ext cx="4572000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4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454400"/>
            <a:ext cx="4267200" cy="3327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263"/>
            <a:ext cx="8839200" cy="66373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138"/>
            <a:ext cx="9144000" cy="6088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552700" y="6265863"/>
            <a:ext cx="40386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400" b="0" dirty="0">
                <a:solidFill>
                  <a:srgbClr val="000000"/>
                </a:solidFill>
                <a:latin typeface="VNI-Helve" pitchFamily="2" charset="0"/>
                <a:cs typeface="Arial" panose="020B0604020202020204" pitchFamily="34" charset="0"/>
              </a:rPr>
              <a:t>Biển Sầm Sơn_Thanh H</a:t>
            </a:r>
            <a:r>
              <a:rPr lang="vi-VN" altLang="en-US" sz="2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endParaRPr lang="en-US" altLang="en-US" sz="2400" b="0" dirty="0">
              <a:solidFill>
                <a:srgbClr val="000000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8" y="3505200"/>
            <a:ext cx="4322762" cy="328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3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63500"/>
            <a:ext cx="4330700" cy="336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4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3500"/>
            <a:ext cx="4483100" cy="3365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5" name="Rectangle 12"/>
          <p:cNvSpPr/>
          <p:nvPr/>
        </p:nvSpPr>
        <p:spPr>
          <a:xfrm>
            <a:off x="5334000" y="4495800"/>
            <a:ext cx="2743200" cy="9144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Những khó khăn trong </a:t>
            </a:r>
          </a:p>
          <a:p>
            <a:pPr algn="ctr" eaLnBrk="1" hangingPunct="1"/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phát triển kinh tế biển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838" y="3462338"/>
            <a:ext cx="5287962" cy="329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7150"/>
            <a:ext cx="5348288" cy="3295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/>
          <p:nvPr/>
        </p:nvSpPr>
        <p:spPr>
          <a:xfrm>
            <a:off x="228600" y="228600"/>
            <a:ext cx="7089775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4. Đặc điểm v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phát triển v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phân bố kinh tế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5875" y="838200"/>
            <a:ext cx="31845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a/ Khái quát chung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875" y="1447800"/>
            <a:ext cx="71469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buNone/>
            </a:pPr>
            <a:r>
              <a:rPr lang="vi-VN" altLang="en-US" sz="2800" dirty="0">
                <a:solidFill>
                  <a:srgbClr val="22226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b/ Phát triển nông nghiệp – lâm nghiệp</a:t>
            </a:r>
            <a:endParaRPr lang="en-US" altLang="en-US" sz="2800" dirty="0">
              <a:solidFill>
                <a:srgbClr val="222268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875" y="2057400"/>
            <a:ext cx="40227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buNone/>
            </a:pPr>
            <a:r>
              <a:rPr lang="vi-VN" altLang="en-US" sz="2800" dirty="0">
                <a:solidFill>
                  <a:srgbClr val="22226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c/ Phát triển du lịch</a:t>
            </a:r>
            <a:endParaRPr lang="en-US" altLang="en-US" sz="2800" dirty="0">
              <a:solidFill>
                <a:srgbClr val="222268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875" y="2667000"/>
            <a:ext cx="54705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buNone/>
            </a:pPr>
            <a:r>
              <a:rPr lang="vi-VN" altLang="en-US" sz="2800" dirty="0">
                <a:solidFill>
                  <a:srgbClr val="22226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d/ Phát triển kinh tế biển đảo</a:t>
            </a:r>
            <a:endParaRPr lang="en-US" altLang="en-US" sz="2800" dirty="0">
              <a:solidFill>
                <a:srgbClr val="222268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9399" name="Rectangle 6"/>
          <p:cNvSpPr/>
          <p:nvPr/>
        </p:nvSpPr>
        <p:spPr>
          <a:xfrm>
            <a:off x="16510" y="3305810"/>
            <a:ext cx="9127490" cy="310769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marL="457200" indent="-457200">
              <a:buChar char="-"/>
            </a:pPr>
            <a:r>
              <a:rPr lang="en-GB" altLang="vi-VN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vi-VN" altLang="en-US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vi-VN" altLang="en-US" sz="2800" b="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en-US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u tiềm năng phát tiển kinh tế biển, đảo: đường bờ biển d</a:t>
            </a:r>
            <a:r>
              <a:rPr lang="vi-VN" altLang="en-US" sz="2800" b="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en-US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i, nhiều vịnh biển, bãi biển đẹp, nhiều bãi cá, tôm.</a:t>
            </a:r>
          </a:p>
          <a:p>
            <a:pPr marL="457200" indent="-457200">
              <a:buChar char="-"/>
            </a:pPr>
            <a:r>
              <a:rPr lang="vi-VN" altLang="en-US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Các hoạt động khai thác, nuôi trồng v</a:t>
            </a:r>
            <a:r>
              <a:rPr lang="vi-VN" altLang="en-US" sz="2800" b="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en-US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 chế biến hải sản; giao thông vận tải biển; du lịch biển; khai thác khoáng sản biển;... ng</a:t>
            </a:r>
            <a:r>
              <a:rPr lang="vi-VN" altLang="en-US" sz="2800" b="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en-US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y c</a:t>
            </a:r>
            <a:r>
              <a:rPr lang="vi-VN" altLang="en-US" sz="2800" b="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en-US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ng phát triển.</a:t>
            </a:r>
          </a:p>
          <a:p>
            <a:pPr marL="457200" indent="-457200">
              <a:buChar char="-"/>
            </a:pPr>
            <a:r>
              <a:rPr lang="vi-VN" altLang="en-US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Tuy nhiên, vùng còn nhiều khó khăn trong phát triển kinh tế biển, đảo: thiên tai, biến đổi khí hậu...</a:t>
            </a:r>
            <a:endParaRPr lang="vi-VN" altLang="en-US" sz="2800" b="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939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 bwMode="auto">
          <a:xfrm>
            <a:off x="1066800" y="1828800"/>
            <a:ext cx="6324600" cy="21336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None/>
            </a:pPr>
            <a:r>
              <a:rPr lang="en-GB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4: </a:t>
            </a:r>
            <a:r>
              <a:rPr lang="vi-VN" alt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pháp tập trung phát triển </a:t>
            </a:r>
            <a:r>
              <a:rPr lang="en-GB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 vững </a:t>
            </a:r>
            <a:r>
              <a:rPr lang="vi-VN" alt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 biển đảo?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3429000"/>
            <a:ext cx="5734050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3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9063"/>
            <a:ext cx="5943600" cy="3276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304800" y="914083"/>
            <a:ext cx="9517380" cy="396938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GB" altLang="vi-VN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Biện pháp: </a:t>
            </a:r>
          </a:p>
          <a:p>
            <a:pPr marL="457200" indent="-457200">
              <a:buNone/>
            </a:pPr>
            <a:r>
              <a:rPr lang="vi-VN" altLang="en-US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	+ Sử dụng bền vững t</a:t>
            </a:r>
            <a:r>
              <a:rPr lang="vi-VN" altLang="en-US" sz="2800" b="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en-US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i nguyên, bảo vệ hệ sinh thái.</a:t>
            </a:r>
          </a:p>
          <a:p>
            <a:pPr marL="457200" indent="-457200">
              <a:buNone/>
            </a:pPr>
            <a:r>
              <a:rPr lang="vi-VN" altLang="en-US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	+ Tập trung khai thác xa bờ, nuôi trồng hải sản</a:t>
            </a:r>
          </a:p>
          <a:p>
            <a:pPr marL="457200" indent="-457200">
              <a:buNone/>
            </a:pPr>
            <a:r>
              <a:rPr lang="vi-VN" altLang="en-US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	+ Phát triển hệ thống cảng biển liên vùng v</a:t>
            </a:r>
            <a:r>
              <a:rPr lang="vi-VN" altLang="en-US" sz="2800" b="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en-US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 quốc tế</a:t>
            </a:r>
            <a:r>
              <a:rPr lang="en-GB" altLang="vi-VN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; trung tâm du lịch nghỉ dưỡng chất lượng cao...</a:t>
            </a:r>
            <a:endParaRPr lang="vi-VN" altLang="en-US" sz="2800" b="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vi-VN" altLang="en-US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	+ Đẩy mạnh công tác nghiên cứu, phòng chống ứng phó biến đổi khí hậu.</a:t>
            </a:r>
          </a:p>
          <a:p>
            <a:pPr marL="457200" indent="-457200">
              <a:buNone/>
            </a:pPr>
            <a:r>
              <a:rPr lang="vi-VN" altLang="en-US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	+ Tăng cường quản lí tổng hợp t</a:t>
            </a:r>
            <a:r>
              <a:rPr lang="vi-VN" altLang="en-US" sz="2800" b="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en-US" sz="2800" b="0" dirty="0">
                <a:latin typeface="Times New Roman" panose="02020603050405020304" pitchFamily="18" charset="0"/>
                <a:cs typeface="Arial" panose="020B0604020202020204" pitchFamily="34" charset="0"/>
              </a:rPr>
              <a:t>i nguyên bảo vệ môi 	trường biển đảo.</a:t>
            </a:r>
            <a:endParaRPr lang="vi-VN" altLang="en-US" sz="2800" b="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 bwMode="auto">
          <a:xfrm>
            <a:off x="778668" y="1900238"/>
            <a:ext cx="8447301" cy="2286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580" tIns="34290" rIns="68580" bIns="3429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3716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500" b="1" i="0" u="none" strike="noStrike" kern="1200" cap="none" spc="0" normalizeH="0" baseline="0" noProof="0" dirty="0">
              <a:ln w="0"/>
              <a:solidFill>
                <a:srgbClr val="0C0CD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4"/>
          <p:cNvSpPr txBox="1"/>
          <p:nvPr/>
        </p:nvSpPr>
        <p:spPr>
          <a:xfrm>
            <a:off x="252001" y="1971776"/>
            <a:ext cx="7093743" cy="2286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91440" bIns="91440" spcCol="1270" anchor="ctr"/>
          <a:lstStyle/>
          <a:p>
            <a:pPr marL="0" marR="0" lvl="0" indent="0" algn="ctr" defTabSz="1066800" rtl="0" eaLnBrk="0" fontAlgn="base" latinLnBrk="0" hangingPunct="0">
              <a:lnSpc>
                <a:spcPct val="120000"/>
              </a:lnSpc>
              <a:spcBef>
                <a:spcPts val="450"/>
              </a:spcBef>
              <a:spcAft>
                <a:spcPts val="1800"/>
              </a:spcAft>
              <a:buClrTx/>
              <a:buSzTx/>
              <a:buFontTx/>
              <a:buNone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36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3" name="Rectangle 10"/>
          <p:cNvSpPr/>
          <p:nvPr/>
        </p:nvSpPr>
        <p:spPr>
          <a:xfrm>
            <a:off x="1608138" y="1908175"/>
            <a:ext cx="5991225" cy="15446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066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sz="27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ĐỊA DANH VÀ LOẠI HÌNH NGHỆ THUẬT TRÊN THUỘC VÙNG NÀO CỦA NƯỚC TA?</a:t>
            </a:r>
            <a:endParaRPr lang="en-US" altLang="vi-VN" sz="2700" b="1" dirty="0">
              <a:solidFill>
                <a:srgbClr val="66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/>
          </p:cNvPicPr>
          <p:nvPr/>
        </p:nvPicPr>
        <p:blipFill>
          <a:blip r:embed="rId3"/>
          <a:srcRect l="15417" t="23775" r="29166" b="21182"/>
          <a:stretch>
            <a:fillRect/>
          </a:stretch>
        </p:blipFill>
        <p:spPr>
          <a:xfrm>
            <a:off x="417513" y="1047750"/>
            <a:ext cx="8740775" cy="5021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46175" y="1257300"/>
            <a:ext cx="6848475" cy="1149350"/>
          </a:xfrm>
          <a:prstGeom prst="rect">
            <a:avLst/>
          </a:prstGeom>
          <a:noFill/>
          <a:ln w="57150">
            <a:noFill/>
          </a:ln>
        </p:spPr>
        <p:txBody>
          <a:bodyPr lIns="68309" tIns="34154" rIns="68309" bIns="34154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altLang="en-US" sz="3300" dirty="0">
                <a:solidFill>
                  <a:srgbClr val="FF0066"/>
                </a:solidFill>
                <a:latin typeface="Arial" panose="020B0604020202020204" pitchFamily="34" charset="0"/>
                <a:ea typeface="Kids"/>
              </a:rPr>
              <a:t>LUYỆN TẬP</a:t>
            </a:r>
          </a:p>
          <a:p>
            <a:pPr algn="ctr">
              <a:spcBef>
                <a:spcPts val="450"/>
              </a:spcBef>
            </a:pPr>
            <a:r>
              <a:rPr lang="en-US" altLang="en-US" sz="3300" dirty="0">
                <a:solidFill>
                  <a:srgbClr val="FF0066"/>
                </a:solidFill>
                <a:latin typeface="Arial" panose="020B0604020202020204" pitchFamily="34" charset="0"/>
                <a:ea typeface="Kids"/>
              </a:rPr>
              <a:t> VÀ VẬN DỤNG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136775" y="989013"/>
            <a:ext cx="4167188" cy="728662"/>
            <a:chOff x="2080530" y="731697"/>
            <a:chExt cx="6886450" cy="970280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2080530" y="731697"/>
              <a:ext cx="6603122" cy="97028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3518" name="TextBox 13"/>
            <p:cNvSpPr txBox="1"/>
            <p:nvPr/>
          </p:nvSpPr>
          <p:spPr>
            <a:xfrm>
              <a:off x="2576340" y="879417"/>
              <a:ext cx="6390640" cy="73866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 QUÀ BÍ MẬT</a:t>
              </a:r>
              <a:endParaRPr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5" name="Cloud 14"/>
          <p:cNvSpPr/>
          <p:nvPr/>
        </p:nvSpPr>
        <p:spPr>
          <a:xfrm>
            <a:off x="6831330" y="1424202"/>
            <a:ext cx="1723055" cy="4224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Speech Bubble: Oval 16"/>
          <p:cNvSpPr/>
          <p:nvPr/>
        </p:nvSpPr>
        <p:spPr>
          <a:xfrm>
            <a:off x="6626225" y="1031875"/>
            <a:ext cx="544513" cy="363538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Speech Bubble: Oval 17"/>
          <p:cNvSpPr/>
          <p:nvPr/>
        </p:nvSpPr>
        <p:spPr>
          <a:xfrm>
            <a:off x="7210425" y="989013"/>
            <a:ext cx="530225" cy="301625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Speech Bubble: Oval 18"/>
          <p:cNvSpPr/>
          <p:nvPr/>
        </p:nvSpPr>
        <p:spPr>
          <a:xfrm>
            <a:off x="7805738" y="955675"/>
            <a:ext cx="530225" cy="300038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Speech Bubble: Oval 19"/>
          <p:cNvSpPr/>
          <p:nvPr/>
        </p:nvSpPr>
        <p:spPr>
          <a:xfrm>
            <a:off x="8315325" y="989013"/>
            <a:ext cx="530225" cy="300038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3498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1425" y="1452563"/>
            <a:ext cx="287338" cy="366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biLevel thresh="50000"/>
            <a:grayscl/>
          </a:blip>
          <a:stretch>
            <a:fillRect/>
          </a:stretch>
        </p:blipFill>
        <p:spPr>
          <a:xfrm>
            <a:off x="361950" y="4760913"/>
            <a:ext cx="815975" cy="887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biLevel thresh="50000"/>
            <a:grayscl/>
          </a:blip>
          <a:stretch>
            <a:fillRect/>
          </a:stretch>
        </p:blipFill>
        <p:spPr>
          <a:xfrm>
            <a:off x="57150" y="5378450"/>
            <a:ext cx="609600" cy="66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biLevel thresh="50000"/>
            <a:grayscl/>
          </a:blip>
          <a:stretch>
            <a:fillRect/>
          </a:stretch>
        </p:blipFill>
        <p:spPr>
          <a:xfrm>
            <a:off x="468313" y="5584825"/>
            <a:ext cx="388937" cy="425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Snip Diagonal Corner Rectangle 3"/>
          <p:cNvSpPr/>
          <p:nvPr/>
        </p:nvSpPr>
        <p:spPr>
          <a:xfrm>
            <a:off x="476250" y="1922463"/>
            <a:ext cx="7329488" cy="1042988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</a:t>
            </a:r>
            <a:r>
              <a:rPr lang="vi-VN" altLang="x-none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 bắc của Bắc Trung Bộ tiếp giáp với dãy núi</a:t>
            </a:r>
            <a:r>
              <a:rPr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vi-VN" altLang="x-none" sz="3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1450" y="3284538"/>
            <a:ext cx="3914775" cy="6080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marL="386080" lvl="0" indent="-386080">
              <a:buAutoNum type="alphaUcPeriod"/>
            </a:pPr>
            <a:r>
              <a:rPr lang="vi-VN" altLang="x-none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Điệp</a:t>
            </a:r>
            <a:endParaRPr sz="2400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719137" y="5665788"/>
            <a:ext cx="425450" cy="26193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60838" y="3273425"/>
            <a:ext cx="3841750" cy="6064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endParaRPr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vi-VN" altLang="x-none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Bạch Mã</a:t>
            </a:r>
            <a:endParaRPr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endParaRPr lang="vi-VN" altLang="x-none" sz="2400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1450" y="4124325"/>
            <a:ext cx="3914775" cy="584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endParaRPr sz="2400" dirty="0">
              <a:solidFill>
                <a:srgbClr val="2214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altLang="x-none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C.Ho</a:t>
            </a:r>
            <a:r>
              <a:rPr lang="vi-VN" altLang="x-none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Sơn</a:t>
            </a:r>
            <a:endParaRPr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/>
            <a:endParaRPr lang="vi-VN" altLang="x-none" sz="2400" dirty="0">
              <a:solidFill>
                <a:srgbClr val="2214D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94175" y="4129088"/>
            <a:ext cx="3819525" cy="5826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endParaRPr sz="2400" dirty="0">
              <a:solidFill>
                <a:srgbClr val="2214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altLang="x-none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Trường Sơn Bắc</a:t>
            </a:r>
            <a:endParaRPr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/>
            <a:endParaRPr lang="vi-VN" altLang="x-none" sz="2400" dirty="0">
              <a:solidFill>
                <a:srgbClr val="2214D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3360079" y="3351663"/>
            <a:ext cx="563078" cy="4504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>
            <a:fillRect/>
          </a:stretch>
        </p:blipFill>
        <p:spPr>
          <a:xfrm>
            <a:off x="3690934" y="4253833"/>
            <a:ext cx="464447" cy="4064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91388" y="4224338"/>
            <a:ext cx="474662" cy="417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8080" y="3352483"/>
            <a:ext cx="603250" cy="53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512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4963" y="4957763"/>
            <a:ext cx="117475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64488" y="4660900"/>
            <a:ext cx="1179512" cy="792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" name="Rectangle: Folded Corner 36"/>
          <p:cNvSpPr/>
          <p:nvPr/>
        </p:nvSpPr>
        <p:spPr>
          <a:xfrm>
            <a:off x="7945438" y="4224338"/>
            <a:ext cx="1101725" cy="996950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điểm cộng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35888" y="3984625"/>
            <a:ext cx="371475" cy="328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12188" y="3911600"/>
            <a:ext cx="534987" cy="8937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8" grpId="0" animBg="1"/>
      <p:bldP spid="29" grpId="0" animBg="1"/>
      <p:bldP spid="30" grpId="0" animBg="1"/>
      <p:bldP spid="37" grpId="0" animBg="1"/>
      <p:bldP spid="37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4413" y="1054100"/>
            <a:ext cx="3697287" cy="728663"/>
            <a:chOff x="3082011" y="790555"/>
            <a:chExt cx="6604000" cy="970280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3082011" y="790555"/>
              <a:ext cx="6604000" cy="97028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539" name="TextBox 13"/>
            <p:cNvSpPr txBox="1"/>
            <p:nvPr/>
          </p:nvSpPr>
          <p:spPr>
            <a:xfrm>
              <a:off x="3230099" y="939586"/>
              <a:ext cx="6092907" cy="69762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 QUÀ BÍ MẬT</a:t>
              </a:r>
              <a:endParaRPr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5" name="Cloud 14"/>
          <p:cNvSpPr/>
          <p:nvPr/>
        </p:nvSpPr>
        <p:spPr>
          <a:xfrm>
            <a:off x="6831331" y="1424202"/>
            <a:ext cx="1731950" cy="51483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Speech Bubble: Oval 16"/>
          <p:cNvSpPr/>
          <p:nvPr/>
        </p:nvSpPr>
        <p:spPr>
          <a:xfrm>
            <a:off x="6816725" y="1060450"/>
            <a:ext cx="544513" cy="363538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Speech Bubble: Oval 17"/>
          <p:cNvSpPr/>
          <p:nvPr/>
        </p:nvSpPr>
        <p:spPr>
          <a:xfrm>
            <a:off x="7381875" y="1011238"/>
            <a:ext cx="530225" cy="301625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Speech Bubble: Oval 18"/>
          <p:cNvSpPr/>
          <p:nvPr/>
        </p:nvSpPr>
        <p:spPr>
          <a:xfrm>
            <a:off x="7910513" y="939800"/>
            <a:ext cx="530225" cy="300038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Speech Bubble: Oval 19"/>
          <p:cNvSpPr/>
          <p:nvPr/>
        </p:nvSpPr>
        <p:spPr>
          <a:xfrm>
            <a:off x="8478838" y="973138"/>
            <a:ext cx="530225" cy="300038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4522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5550" y="1462088"/>
            <a:ext cx="334963" cy="428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biLevel thresh="50000"/>
            <a:grayscl/>
          </a:blip>
          <a:stretch>
            <a:fillRect/>
          </a:stretch>
        </p:blipFill>
        <p:spPr>
          <a:xfrm>
            <a:off x="211138" y="4957763"/>
            <a:ext cx="815975" cy="887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nip Diagonal Corner Rectangle 3"/>
          <p:cNvSpPr/>
          <p:nvPr/>
        </p:nvSpPr>
        <p:spPr>
          <a:xfrm>
            <a:off x="690563" y="1995488"/>
            <a:ext cx="7431088" cy="962025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danh ở vùng B</a:t>
            </a:r>
            <a:r>
              <a:rPr lang="vi-VN" alt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 Trung Bộ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UNESCO công nhận l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sản 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giới?</a:t>
            </a:r>
          </a:p>
          <a:p>
            <a:pPr lvl="0" algn="ctr">
              <a:buNone/>
            </a:pPr>
            <a:endParaRPr lang="vi-VN" altLang="x-none" sz="3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21200" y="4132580"/>
            <a:ext cx="3919855" cy="7080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x-none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Phong Nha – Kẻ B</a:t>
            </a:r>
            <a:r>
              <a:rPr lang="vi-VN" altLang="x-none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endParaRPr lang="vi-VN" altLang="x-none" sz="2400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32313" y="3175000"/>
            <a:ext cx="3262313" cy="7064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endParaRPr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vi-VN" altLang="x-none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Phố cổ Hội An</a:t>
            </a:r>
            <a:endParaRPr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endParaRPr lang="vi-VN" altLang="x-none" sz="2400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2630" y="4038283"/>
            <a:ext cx="3205163" cy="6445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endParaRPr sz="2400" b="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vi-VN" altLang="x-none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x-none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tích Mỹ Sơn</a:t>
            </a:r>
            <a:r>
              <a:rPr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buNone/>
            </a:pPr>
            <a:endParaRPr lang="vi-VN" altLang="x-none" sz="2400" b="0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22313" y="3186113"/>
            <a:ext cx="3165475" cy="7270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marL="386080" lvl="0" indent="-386080">
              <a:buAutoNum type="alphaUcPeriod"/>
            </a:pPr>
            <a:r>
              <a:rPr lang="vi-VN" altLang="x-none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 đô Huế</a:t>
            </a:r>
            <a:endParaRPr lang="vi-VN" altLang="x-none" sz="2400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8229439" y="4038381"/>
            <a:ext cx="663853" cy="531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>
            <a:fillRect/>
          </a:stretch>
        </p:blipFill>
        <p:spPr>
          <a:xfrm>
            <a:off x="3578751" y="4267921"/>
            <a:ext cx="603402" cy="5280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0363" y="3276600"/>
            <a:ext cx="603250" cy="53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5325" y="3284538"/>
            <a:ext cx="604838" cy="53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33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0513" y="4921250"/>
            <a:ext cx="1233487" cy="1093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43850" y="4532313"/>
            <a:ext cx="1235075" cy="828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Rectangle: Folded Corner 31"/>
          <p:cNvSpPr/>
          <p:nvPr/>
        </p:nvSpPr>
        <p:spPr>
          <a:xfrm>
            <a:off x="7943850" y="4194175"/>
            <a:ext cx="1103313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tràng pháo tay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50175" y="4000500"/>
            <a:ext cx="371475" cy="328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1683" y="3962400"/>
            <a:ext cx="536575" cy="8937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 animBg="1"/>
      <p:bldP spid="22" grpId="0" bldLvl="0" animBg="1"/>
      <p:bldP spid="23" grpId="0" animBg="1"/>
      <p:bldP spid="24" grpId="0" bldLvl="0" animBg="1"/>
      <p:bldP spid="25" grpId="0" animBg="1"/>
      <p:bldP spid="32" grpId="0" animBg="1"/>
      <p:bldP spid="32" grpId="1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195513" y="1171575"/>
            <a:ext cx="4979987" cy="728663"/>
            <a:chOff x="2080530" y="731697"/>
            <a:chExt cx="6640270" cy="970280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2080530" y="731697"/>
              <a:ext cx="5023067" cy="97028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5564" name="TextBox 13"/>
            <p:cNvSpPr txBox="1"/>
            <p:nvPr/>
          </p:nvSpPr>
          <p:spPr>
            <a:xfrm>
              <a:off x="2330161" y="888173"/>
              <a:ext cx="6390639" cy="73866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 QUÀ BÍ MẬT</a:t>
              </a:r>
              <a:endParaRPr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5" name="Cloud 14"/>
          <p:cNvSpPr/>
          <p:nvPr/>
        </p:nvSpPr>
        <p:spPr>
          <a:xfrm>
            <a:off x="6831330" y="1424202"/>
            <a:ext cx="1894893" cy="69470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Speech Bubble: Oval 16"/>
          <p:cNvSpPr/>
          <p:nvPr/>
        </p:nvSpPr>
        <p:spPr>
          <a:xfrm>
            <a:off x="6816725" y="1060450"/>
            <a:ext cx="544513" cy="363538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Speech Bubble: Oval 17"/>
          <p:cNvSpPr/>
          <p:nvPr/>
        </p:nvSpPr>
        <p:spPr>
          <a:xfrm>
            <a:off x="7381875" y="1011238"/>
            <a:ext cx="530225" cy="301625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Speech Bubble: Oval 18"/>
          <p:cNvSpPr/>
          <p:nvPr/>
        </p:nvSpPr>
        <p:spPr>
          <a:xfrm>
            <a:off x="7910513" y="939800"/>
            <a:ext cx="530225" cy="300038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Speech Bubble: Oval 19"/>
          <p:cNvSpPr/>
          <p:nvPr/>
        </p:nvSpPr>
        <p:spPr>
          <a:xfrm>
            <a:off x="8478838" y="973138"/>
            <a:ext cx="530225" cy="300038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5546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4463" y="1552575"/>
            <a:ext cx="371475" cy="474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Snip Diagonal Corner Rectangle 3"/>
          <p:cNvSpPr/>
          <p:nvPr/>
        </p:nvSpPr>
        <p:spPr>
          <a:xfrm>
            <a:off x="346075" y="2144713"/>
            <a:ext cx="8607425" cy="1023938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trong những khó khăn lớn nhất về tự nhiên ảnh hưởng đến kinh tế-xã hội vùng BTB l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endParaRPr lang="vi-VN" altLang="x-none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7990" y="3348355"/>
            <a:ext cx="3465195" cy="7239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x-none" sz="2400" b="0" dirty="0">
                <a:solidFill>
                  <a:srgbClr val="39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Mật độ dân cư thấp</a:t>
            </a:r>
            <a:endParaRPr lang="vi-VN" altLang="x-none" sz="2400" b="0" dirty="0">
              <a:solidFill>
                <a:srgbClr val="3909E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20845" y="3373755"/>
            <a:ext cx="4343400" cy="7734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x-none" sz="2400" b="0" dirty="0">
                <a:solidFill>
                  <a:srgbClr val="39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Thường xuyên xảy ra thiên tai</a:t>
            </a:r>
            <a:endParaRPr lang="vi-VN" altLang="x-none" sz="2400" b="0" dirty="0">
              <a:solidFill>
                <a:srgbClr val="3909E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8295" y="4251960"/>
            <a:ext cx="3608705" cy="7461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x-none" sz="2400" b="0" dirty="0">
                <a:solidFill>
                  <a:srgbClr val="39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Cơ sở hạ tầng yếu kém</a:t>
            </a:r>
            <a:r>
              <a:rPr sz="2400" dirty="0">
                <a:solidFill>
                  <a:srgbClr val="39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altLang="x-none" sz="2400" b="0" dirty="0">
              <a:solidFill>
                <a:srgbClr val="3909E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261485" y="4225925"/>
            <a:ext cx="4966970" cy="732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x-none" sz="2400" b="0" dirty="0">
                <a:solidFill>
                  <a:srgbClr val="39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</a:t>
            </a:r>
            <a:r>
              <a:rPr lang="vi-VN" altLang="x-none" sz="2400" b="0" dirty="0">
                <a:solidFill>
                  <a:srgbClr val="3909E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400" b="0" dirty="0">
                <a:solidFill>
                  <a:srgbClr val="39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nguyên khoáng sản hạn chế</a:t>
            </a:r>
            <a:endParaRPr lang="vi-VN" altLang="x-none" sz="2400" b="0" dirty="0">
              <a:solidFill>
                <a:srgbClr val="3909E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013" y="3359150"/>
            <a:ext cx="604837" cy="53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>
            <a:fillRect/>
          </a:stretch>
        </p:blipFill>
        <p:spPr>
          <a:xfrm>
            <a:off x="3333463" y="4457404"/>
            <a:ext cx="603402" cy="5280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6483" y="4343400"/>
            <a:ext cx="485775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08938" y="3589338"/>
            <a:ext cx="603250" cy="48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biLevel thresh="50000"/>
            <a:grayscl/>
          </a:blip>
          <a:stretch>
            <a:fillRect/>
          </a:stretch>
        </p:blipFill>
        <p:spPr>
          <a:xfrm>
            <a:off x="211138" y="4957763"/>
            <a:ext cx="815975" cy="887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89838" y="4002088"/>
            <a:ext cx="371475" cy="328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58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05713" y="5181600"/>
            <a:ext cx="1477962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90155" y="4705350"/>
            <a:ext cx="1544638" cy="1038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: Folded Corner 3"/>
          <p:cNvSpPr/>
          <p:nvPr/>
        </p:nvSpPr>
        <p:spPr>
          <a:xfrm>
            <a:off x="8040688" y="3176588"/>
            <a:ext cx="1103313" cy="996950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lang="en-GB" sz="3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97775" y="3990975"/>
            <a:ext cx="371475" cy="328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59813" y="3813175"/>
            <a:ext cx="536575" cy="892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3.125E-6 -0.2247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bldLvl="0" animBg="1"/>
      <p:bldP spid="37" grpId="0" bldLvl="0" animBg="1"/>
      <p:bldP spid="38" grpId="0" bldLvl="0" animBg="1"/>
      <p:bldP spid="39" grpId="0" bldLvl="0" animBg="1"/>
      <p:bldP spid="4" grpId="0" animBg="1"/>
      <p:bldP spid="4" grpId="1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biLevel thresh="50000"/>
            <a:grayscl/>
          </a:blip>
          <a:stretch>
            <a:fillRect/>
          </a:stretch>
        </p:blipFill>
        <p:spPr>
          <a:xfrm>
            <a:off x="365125" y="5214938"/>
            <a:ext cx="815975" cy="887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biLevel thresh="50000"/>
            <a:grayscl/>
          </a:blip>
          <a:stretch>
            <a:fillRect/>
          </a:stretch>
        </p:blipFill>
        <p:spPr>
          <a:xfrm>
            <a:off x="163513" y="4918075"/>
            <a:ext cx="609600" cy="66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biLevel thresh="50000"/>
            <a:grayscl/>
          </a:blip>
          <a:stretch>
            <a:fillRect/>
          </a:stretch>
        </p:blipFill>
        <p:spPr>
          <a:xfrm>
            <a:off x="77788" y="5534025"/>
            <a:ext cx="390525" cy="425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Snip Diagonal Corner Rectangle 3"/>
          <p:cNvSpPr/>
          <p:nvPr/>
        </p:nvSpPr>
        <p:spPr>
          <a:xfrm>
            <a:off x="563563" y="1927225"/>
            <a:ext cx="8016875" cy="803275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 </a:t>
            </a:r>
            <a:r>
              <a:rPr lang="vi-VN" altLang="x-none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Trung Bộ không giáp với vùng</a:t>
            </a:r>
            <a:endParaRPr lang="vi-VN" altLang="x-none" sz="27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125" y="3002280"/>
            <a:ext cx="4010660" cy="7715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x-none" sz="3000" b="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Trung du v</a:t>
            </a:r>
            <a:r>
              <a:rPr lang="vi-VN" altLang="x-none" sz="3000" b="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000" b="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miền núi Bắc Bộ</a:t>
            </a:r>
            <a:endParaRPr lang="vi-VN" altLang="x-none" sz="3000" b="0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9950" y="2992438"/>
            <a:ext cx="3430588" cy="7762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x-none" sz="3000" b="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Duyên hải NTB</a:t>
            </a:r>
            <a:endParaRPr lang="vi-VN" altLang="x-none" sz="3000" b="0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028" y="4024948"/>
            <a:ext cx="3614738" cy="6413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Tây Nguyên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79950" y="4114800"/>
            <a:ext cx="3430588" cy="669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x-none" sz="3000" b="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ĐB Sông Hồng</a:t>
            </a:r>
            <a:endParaRPr lang="vi-VN" altLang="x-none" sz="3000" b="0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375" y="3362960"/>
            <a:ext cx="603250" cy="53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3625" y="3967163"/>
            <a:ext cx="603250" cy="48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5233" y="4144963"/>
            <a:ext cx="603250" cy="53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3313" y="2898775"/>
            <a:ext cx="549275" cy="48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74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8270" y="5181600"/>
            <a:ext cx="1395413" cy="1235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6050" y="4387850"/>
            <a:ext cx="1428750" cy="958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ectangle: Folded Corner 17"/>
          <p:cNvSpPr/>
          <p:nvPr/>
        </p:nvSpPr>
        <p:spPr>
          <a:xfrm>
            <a:off x="8081963" y="4144963"/>
            <a:ext cx="898525" cy="835025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6050" y="4032250"/>
            <a:ext cx="371475" cy="328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42350" y="3913188"/>
            <a:ext cx="534988" cy="8937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2284413" y="962025"/>
            <a:ext cx="3697287" cy="727075"/>
            <a:chOff x="3082011" y="790555"/>
            <a:chExt cx="6604000" cy="970280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3082011" y="790555"/>
              <a:ext cx="6604000" cy="97028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6589" name="TextBox 22"/>
            <p:cNvSpPr txBox="1"/>
            <p:nvPr/>
          </p:nvSpPr>
          <p:spPr>
            <a:xfrm>
              <a:off x="3230099" y="939586"/>
              <a:ext cx="6092907" cy="69762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 QUÀ BÍ MẬT</a:t>
              </a:r>
              <a:endParaRPr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4" name="Cloud 23"/>
          <p:cNvSpPr/>
          <p:nvPr/>
        </p:nvSpPr>
        <p:spPr>
          <a:xfrm>
            <a:off x="6831331" y="1331736"/>
            <a:ext cx="1731950" cy="51483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Speech Bubble: Oval 24"/>
          <p:cNvSpPr/>
          <p:nvPr/>
        </p:nvSpPr>
        <p:spPr>
          <a:xfrm>
            <a:off x="6816725" y="966788"/>
            <a:ext cx="544513" cy="365125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Speech Bubble: Oval 25"/>
          <p:cNvSpPr/>
          <p:nvPr/>
        </p:nvSpPr>
        <p:spPr>
          <a:xfrm>
            <a:off x="7381875" y="919163"/>
            <a:ext cx="530225" cy="300038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Speech Bubble: Oval 26"/>
          <p:cNvSpPr/>
          <p:nvPr/>
        </p:nvSpPr>
        <p:spPr>
          <a:xfrm>
            <a:off x="7910513" y="847725"/>
            <a:ext cx="530225" cy="300038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Speech Bubble: Oval 27"/>
          <p:cNvSpPr/>
          <p:nvPr/>
        </p:nvSpPr>
        <p:spPr>
          <a:xfrm>
            <a:off x="8478838" y="881063"/>
            <a:ext cx="530225" cy="300038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6587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75550" y="1370013"/>
            <a:ext cx="334963" cy="428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8" grpId="0" bldLvl="0" animBg="1"/>
      <p:bldP spid="9" grpId="0" animBg="1"/>
      <p:bldP spid="10" grpId="0" bldLvl="0" animBg="1"/>
      <p:bldP spid="11" grpId="0" animBg="1"/>
      <p:bldP spid="18" grpId="0" animBg="1"/>
      <p:bldP spid="18" grpId="1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endParaRPr lang="en-US" altLang="en-US" dirty="0"/>
          </a:p>
        </p:txBody>
      </p:sp>
      <p:sp>
        <p:nvSpPr>
          <p:cNvPr id="67587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/>
            <a:endParaRPr lang="en-US" altLang="en-US" dirty="0"/>
          </a:p>
        </p:txBody>
      </p:sp>
      <p:pic>
        <p:nvPicPr>
          <p:cNvPr id="6148" name="Content Placeholder 3" descr="hinh-nen-powerpoint-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1524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0" name="TextBox 2"/>
          <p:cNvSpPr txBox="1"/>
          <p:nvPr/>
        </p:nvSpPr>
        <p:spPr>
          <a:xfrm>
            <a:off x="3200400" y="900113"/>
            <a:ext cx="2465388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spcBef>
                <a:spcPts val="450"/>
              </a:spcBef>
              <a:spcAft>
                <a:spcPts val="450"/>
              </a:spcAft>
            </a:pP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VẬN DỤNG</a:t>
            </a: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681163"/>
            <a:ext cx="7696200" cy="10779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zh-CN" altLang="x-none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 v</a:t>
            </a:r>
            <a:r>
              <a:rPr lang="zh-CN" altLang="x-non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zh-CN" altLang="x-none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giới thiệu về các địa điểm </a:t>
            </a:r>
          </a:p>
          <a:p>
            <a:pPr lvl="0" algn="ctr">
              <a:buNone/>
            </a:pPr>
            <a:r>
              <a:rPr lang="zh-CN" altLang="x-none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lịch nổi tiếng của kh</a:t>
            </a:r>
            <a:r>
              <a:rPr lang="vi-VN" altLang="x-none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zh-CN" altLang="x-none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vực Bắc Trung bộ</a:t>
            </a:r>
            <a:endParaRPr lang="zh-CN" altLang="x-none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4"/>
          <p:cNvSpPr txBox="1"/>
          <p:nvPr/>
        </p:nvSpPr>
        <p:spPr>
          <a:xfrm>
            <a:off x="152400" y="60325"/>
            <a:ext cx="8991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ĐỊA DANH DU LỊCH NỔI TIẾNG CỦA </a:t>
            </a:r>
          </a:p>
          <a:p>
            <a:pPr algn="ctr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VỰC BẮC TRUNG BỘ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8611" name="TextBox 1"/>
          <p:cNvSpPr txBox="1"/>
          <p:nvPr/>
        </p:nvSpPr>
        <p:spPr>
          <a:xfrm>
            <a:off x="1600200" y="2133600"/>
            <a:ext cx="54864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dirty="0">
                <a:latin typeface="Times New Roman" panose="02020603050405020304" pitchFamily="18" charset="0"/>
                <a:cs typeface="Arial" panose="020B0604020202020204" pitchFamily="34" charset="0"/>
                <a:hlinkClick r:id="rId2"/>
              </a:rPr>
              <a:t>https://www.youtube.com/watch?v=TBKQmg7rI_U&amp;t=446s</a:t>
            </a:r>
            <a:endParaRPr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A picture containing diagram&#10;&#10;Description automatically generated"/>
          <p:cNvPicPr>
            <a:picLocks noChangeAspect="1"/>
          </p:cNvPicPr>
          <p:nvPr/>
        </p:nvPicPr>
        <p:blipFill>
          <a:blip r:embed="rId3"/>
          <a:srcRect b="900"/>
          <a:stretch>
            <a:fillRect/>
          </a:stretch>
        </p:blipFill>
        <p:spPr>
          <a:xfrm>
            <a:off x="0" y="858838"/>
            <a:ext cx="9144000" cy="5141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546350" y="3322638"/>
            <a:ext cx="4213225" cy="473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endParaRPr kumimoji="0" lang="en-US" sz="2475" kern="1200" cap="none" spc="0" normalizeH="0" baseline="0" noProof="0">
              <a:solidFill>
                <a:srgbClr val="0070C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6" name="Google Shape;639;p21"/>
          <p:cNvSpPr/>
          <p:nvPr/>
        </p:nvSpPr>
        <p:spPr>
          <a:xfrm>
            <a:off x="3922713" y="2289175"/>
            <a:ext cx="130175" cy="130175"/>
          </a:xfrm>
          <a:custGeom>
            <a:avLst/>
            <a:gdLst/>
            <a:ahLst/>
            <a:cxnLst>
              <a:cxn ang="0">
                <a:pos x="65113" y="0"/>
              </a:cxn>
              <a:cxn ang="0">
                <a:pos x="0" y="65370"/>
              </a:cxn>
              <a:cxn ang="0">
                <a:pos x="65113" y="130124"/>
              </a:cxn>
              <a:cxn ang="0">
                <a:pos x="130175" y="65370"/>
              </a:cxn>
              <a:cxn ang="0">
                <a:pos x="65113" y="0"/>
              </a:cxn>
            </a:cxnLst>
            <a:rect l="0" t="0" r="0" b="0"/>
            <a:pathLst>
              <a:path w="2525" h="2537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23" name="Google Shape;640;p21"/>
          <p:cNvSpPr/>
          <p:nvPr/>
        </p:nvSpPr>
        <p:spPr>
          <a:xfrm>
            <a:off x="3922713" y="4692650"/>
            <a:ext cx="130175" cy="130175"/>
          </a:xfrm>
          <a:custGeom>
            <a:avLst/>
            <a:gdLst/>
            <a:ahLst/>
            <a:cxnLst/>
            <a:rect l="l" t="t" r="r" b="b"/>
            <a:pathLst>
              <a:path w="2525" h="2525" extrusionOk="0">
                <a:moveTo>
                  <a:pt x="1263" y="1"/>
                </a:moveTo>
                <a:cubicBezTo>
                  <a:pt x="560" y="1"/>
                  <a:pt x="0" y="560"/>
                  <a:pt x="0" y="1263"/>
                </a:cubicBezTo>
                <a:cubicBezTo>
                  <a:pt x="0" y="1965"/>
                  <a:pt x="560" y="2525"/>
                  <a:pt x="1263" y="2525"/>
                </a:cubicBezTo>
                <a:cubicBezTo>
                  <a:pt x="1965" y="2525"/>
                  <a:pt x="2525" y="1965"/>
                  <a:pt x="2525" y="1263"/>
                </a:cubicBezTo>
                <a:cubicBezTo>
                  <a:pt x="2525" y="560"/>
                  <a:pt x="1965" y="1"/>
                  <a:pt x="126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9638" name="Google Shape;643;p21"/>
          <p:cNvSpPr/>
          <p:nvPr/>
        </p:nvSpPr>
        <p:spPr>
          <a:xfrm>
            <a:off x="5167313" y="2028825"/>
            <a:ext cx="3152775" cy="738188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0" y="33833"/>
              </a:cxn>
              <a:cxn ang="0">
                <a:pos x="2939527" y="33833"/>
              </a:cxn>
              <a:cxn ang="0">
                <a:pos x="3106894" y="151114"/>
              </a:cxn>
              <a:cxn ang="0">
                <a:pos x="3106894" y="587074"/>
              </a:cxn>
              <a:cxn ang="0">
                <a:pos x="2939527" y="704974"/>
              </a:cxn>
              <a:cxn ang="0">
                <a:pos x="0" y="704974"/>
              </a:cxn>
              <a:cxn ang="0">
                <a:pos x="0" y="738136"/>
              </a:cxn>
              <a:cxn ang="0">
                <a:pos x="2939527" y="738136"/>
              </a:cxn>
              <a:cxn ang="0">
                <a:pos x="3152705" y="587074"/>
              </a:cxn>
              <a:cxn ang="0">
                <a:pos x="3152705" y="151733"/>
              </a:cxn>
              <a:cxn ang="0">
                <a:pos x="2939527" y="52"/>
              </a:cxn>
              <a:cxn ang="0">
                <a:pos x="0" y="52"/>
              </a:cxn>
            </a:cxnLst>
            <a:rect l="0" t="0" r="0" b="0"/>
            <a:pathLst>
              <a:path w="45078" h="14313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30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12"/>
                </a:lnTo>
                <a:lnTo>
                  <a:pt x="42029" y="14312"/>
                </a:lnTo>
                <a:cubicBezTo>
                  <a:pt x="43708" y="14312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69639" name="Google Shape;644;p21"/>
          <p:cNvSpPr/>
          <p:nvPr/>
        </p:nvSpPr>
        <p:spPr>
          <a:xfrm>
            <a:off x="5167313" y="3187700"/>
            <a:ext cx="3152775" cy="738188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0" y="33805"/>
              </a:cxn>
              <a:cxn ang="0">
                <a:pos x="2939527" y="33805"/>
              </a:cxn>
              <a:cxn ang="0">
                <a:pos x="3106894" y="151606"/>
              </a:cxn>
              <a:cxn ang="0">
                <a:pos x="3106894" y="586582"/>
              </a:cxn>
              <a:cxn ang="0">
                <a:pos x="2939527" y="704383"/>
              </a:cxn>
              <a:cxn ang="0">
                <a:pos x="0" y="704383"/>
              </a:cxn>
              <a:cxn ang="0">
                <a:pos x="0" y="738136"/>
              </a:cxn>
              <a:cxn ang="0">
                <a:pos x="2939527" y="738136"/>
              </a:cxn>
              <a:cxn ang="0">
                <a:pos x="3152705" y="586582"/>
              </a:cxn>
              <a:cxn ang="0">
                <a:pos x="3152705" y="151606"/>
              </a:cxn>
              <a:cxn ang="0">
                <a:pos x="2939527" y="52"/>
              </a:cxn>
              <a:cxn ang="0">
                <a:pos x="0" y="52"/>
              </a:cxn>
            </a:cxnLst>
            <a:rect l="0" t="0" r="0" b="0"/>
            <a:pathLst>
              <a:path w="45078" h="14325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42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24"/>
                </a:lnTo>
                <a:lnTo>
                  <a:pt x="42029" y="14324"/>
                </a:lnTo>
                <a:cubicBezTo>
                  <a:pt x="43708" y="14324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26" name="Google Shape;645;p21"/>
          <p:cNvSpPr/>
          <p:nvPr/>
        </p:nvSpPr>
        <p:spPr>
          <a:xfrm>
            <a:off x="5154613" y="4349750"/>
            <a:ext cx="3163888" cy="792163"/>
          </a:xfrm>
          <a:custGeom>
            <a:avLst/>
            <a:gdLst/>
            <a:ahLst/>
            <a:cxnLst/>
            <a:rect l="l" t="t" r="r" b="b"/>
            <a:pathLst>
              <a:path w="45244" h="14169" extrusionOk="0">
                <a:moveTo>
                  <a:pt x="250" y="0"/>
                </a:moveTo>
                <a:cubicBezTo>
                  <a:pt x="119" y="0"/>
                  <a:pt x="0" y="119"/>
                  <a:pt x="0" y="250"/>
                </a:cubicBezTo>
                <a:cubicBezTo>
                  <a:pt x="0" y="393"/>
                  <a:pt x="119" y="512"/>
                  <a:pt x="250" y="512"/>
                </a:cubicBezTo>
                <a:lnTo>
                  <a:pt x="42279" y="512"/>
                </a:lnTo>
                <a:cubicBezTo>
                  <a:pt x="43637" y="512"/>
                  <a:pt x="44744" y="1560"/>
                  <a:pt x="44744" y="2858"/>
                </a:cubicBezTo>
                <a:lnTo>
                  <a:pt x="44744" y="11311"/>
                </a:lnTo>
                <a:cubicBezTo>
                  <a:pt x="44744" y="12609"/>
                  <a:pt x="43637" y="13669"/>
                  <a:pt x="42279" y="13669"/>
                </a:cubicBezTo>
                <a:lnTo>
                  <a:pt x="250" y="13669"/>
                </a:lnTo>
                <a:cubicBezTo>
                  <a:pt x="119" y="13669"/>
                  <a:pt x="0" y="13788"/>
                  <a:pt x="0" y="13919"/>
                </a:cubicBezTo>
                <a:cubicBezTo>
                  <a:pt x="0" y="14061"/>
                  <a:pt x="119" y="14169"/>
                  <a:pt x="250" y="14169"/>
                </a:cubicBezTo>
                <a:lnTo>
                  <a:pt x="42279" y="14169"/>
                </a:lnTo>
                <a:cubicBezTo>
                  <a:pt x="43910" y="14169"/>
                  <a:pt x="45244" y="12895"/>
                  <a:pt x="45244" y="11311"/>
                </a:cubicBezTo>
                <a:lnTo>
                  <a:pt x="45244" y="2858"/>
                </a:lnTo>
                <a:cubicBezTo>
                  <a:pt x="45244" y="1286"/>
                  <a:pt x="43910" y="0"/>
                  <a:pt x="422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9641" name="Google Shape;646;p21"/>
          <p:cNvSpPr/>
          <p:nvPr/>
        </p:nvSpPr>
        <p:spPr>
          <a:xfrm>
            <a:off x="3922713" y="3479800"/>
            <a:ext cx="130175" cy="130175"/>
          </a:xfrm>
          <a:custGeom>
            <a:avLst/>
            <a:gdLst/>
            <a:ahLst/>
            <a:cxnLst>
              <a:cxn ang="0">
                <a:pos x="65113" y="0"/>
              </a:cxn>
              <a:cxn ang="0">
                <a:pos x="0" y="65370"/>
              </a:cxn>
              <a:cxn ang="0">
                <a:pos x="65113" y="130124"/>
              </a:cxn>
              <a:cxn ang="0">
                <a:pos x="130175" y="65370"/>
              </a:cxn>
              <a:cxn ang="0">
                <a:pos x="65113" y="0"/>
              </a:cxn>
            </a:cxnLst>
            <a:rect l="0" t="0" r="0" b="0"/>
            <a:pathLst>
              <a:path w="2525" h="2537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69642" name="Google Shape;647;p21"/>
          <p:cNvSpPr txBox="1"/>
          <p:nvPr/>
        </p:nvSpPr>
        <p:spPr>
          <a:xfrm>
            <a:off x="5329238" y="2198688"/>
            <a:ext cx="2900362" cy="3968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/>
          <a:p>
            <a:pPr marL="228600" indent="-228600" defTabSz="1243330" eaLnBrk="1" hangingPunct="1">
              <a:lnSpc>
                <a:spcPct val="90000"/>
              </a:lnSpc>
              <a:spcAft>
                <a:spcPct val="35000"/>
              </a:spcAft>
              <a:buChar char="•"/>
            </a:pPr>
            <a:r>
              <a:rPr dirty="0">
                <a:solidFill>
                  <a:srgbClr val="141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b</a:t>
            </a:r>
            <a:r>
              <a:rPr dirty="0">
                <a:solidFill>
                  <a:srgbClr val="1414F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solidFill>
                  <a:srgbClr val="141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học</a:t>
            </a:r>
            <a:endParaRPr dirty="0">
              <a:solidFill>
                <a:srgbClr val="1414F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9643" name="Google Shape;648;p21"/>
          <p:cNvSpPr txBox="1"/>
          <p:nvPr/>
        </p:nvSpPr>
        <p:spPr>
          <a:xfrm>
            <a:off x="5329238" y="3357563"/>
            <a:ext cx="2900362" cy="3968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/>
          <a:p>
            <a:pPr marL="228600" indent="-228600" defTabSz="1243330" eaLnBrk="1" hangingPunct="1">
              <a:lnSpc>
                <a:spcPct val="90000"/>
              </a:lnSpc>
              <a:spcAft>
                <a:spcPct val="35000"/>
              </a:spcAft>
              <a:buChar char="•"/>
            </a:pPr>
            <a:r>
              <a:rPr dirty="0">
                <a:solidFill>
                  <a:srgbClr val="141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dirty="0">
                <a:solidFill>
                  <a:srgbClr val="1414F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solidFill>
                  <a:srgbClr val="141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th</a:t>
            </a:r>
            <a:r>
              <a:rPr dirty="0">
                <a:solidFill>
                  <a:srgbClr val="1414F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solidFill>
                  <a:srgbClr val="141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b</a:t>
            </a:r>
            <a:r>
              <a:rPr dirty="0">
                <a:solidFill>
                  <a:srgbClr val="1414F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solidFill>
                  <a:srgbClr val="141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tập vận dụng</a:t>
            </a:r>
            <a:endParaRPr dirty="0">
              <a:solidFill>
                <a:srgbClr val="1414F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9644" name="Google Shape;649;p21"/>
          <p:cNvSpPr txBox="1"/>
          <p:nvPr/>
        </p:nvSpPr>
        <p:spPr>
          <a:xfrm flipH="1">
            <a:off x="5356225" y="4525963"/>
            <a:ext cx="2962275" cy="4905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Char char="•"/>
            </a:pPr>
            <a:r>
              <a:rPr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</a:t>
            </a:r>
            <a:r>
              <a:rPr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1</a:t>
            </a:r>
            <a:r>
              <a:rPr lang="vi-VN" altLang="x-none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1" name="Google Shape;654;p21"/>
          <p:cNvGrpSpPr/>
          <p:nvPr/>
        </p:nvGrpSpPr>
        <p:grpSpPr>
          <a:xfrm>
            <a:off x="4166964" y="1867163"/>
            <a:ext cx="987600" cy="987600"/>
            <a:chOff x="5140486" y="1429965"/>
            <a:chExt cx="987600" cy="9876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2" name="Google Shape;655;p21"/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42386"/>
                <a:gd name="adj2" fmla="val 16126097"/>
              </a:avLst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3" name="Google Shape;656;p21"/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07154"/>
                <a:gd name="adj2" fmla="val 18757646"/>
              </a:avLst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9646" name="Google Shape;657;p21"/>
          <p:cNvPicPr/>
          <p:nvPr/>
        </p:nvPicPr>
        <p:blipFill>
          <a:blip r:embed="rId4"/>
          <a:stretch>
            <a:fillRect/>
          </a:stretch>
        </p:blipFill>
        <p:spPr>
          <a:xfrm>
            <a:off x="228600" y="1778000"/>
            <a:ext cx="3771900" cy="355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Google Shape;669;p21"/>
          <p:cNvSpPr/>
          <p:nvPr/>
        </p:nvSpPr>
        <p:spPr>
          <a:xfrm>
            <a:off x="4165600" y="3063875"/>
            <a:ext cx="989013" cy="987425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" name="Google Shape;671;p21"/>
          <p:cNvSpPr/>
          <p:nvPr/>
        </p:nvSpPr>
        <p:spPr>
          <a:xfrm>
            <a:off x="4165600" y="4221163"/>
            <a:ext cx="989013" cy="987425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9649" name="TextBox 43"/>
          <p:cNvSpPr txBox="1"/>
          <p:nvPr/>
        </p:nvSpPr>
        <p:spPr>
          <a:xfrm>
            <a:off x="600075" y="3322638"/>
            <a:ext cx="1646238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sz="27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9650" name="TextBox 44"/>
          <p:cNvSpPr txBox="1"/>
          <p:nvPr/>
        </p:nvSpPr>
        <p:spPr>
          <a:xfrm>
            <a:off x="4486275" y="2071688"/>
            <a:ext cx="446088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7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27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9651" name="TextBox 45"/>
          <p:cNvSpPr txBox="1"/>
          <p:nvPr/>
        </p:nvSpPr>
        <p:spPr>
          <a:xfrm>
            <a:off x="4468813" y="3289300"/>
            <a:ext cx="446087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7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27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9652" name="TextBox 46"/>
          <p:cNvSpPr txBox="1"/>
          <p:nvPr/>
        </p:nvSpPr>
        <p:spPr>
          <a:xfrm>
            <a:off x="4452938" y="4508500"/>
            <a:ext cx="446087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27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5 Powerful Ways to Give Thanks to Your People"/>
          <p:cNvPicPr>
            <a:picLocks noChangeAspect="1"/>
          </p:cNvPicPr>
          <p:nvPr/>
        </p:nvPicPr>
        <p:blipFill>
          <a:blip r:embed="rId2"/>
          <a:srcRect t="19383" r="-2" b="-2"/>
          <a:stretch>
            <a:fillRect/>
          </a:stretch>
        </p:blipFill>
        <p:spPr>
          <a:xfrm>
            <a:off x="241300" y="1098550"/>
            <a:ext cx="8661400" cy="466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04*373"/>
  <p:tag name="TABLE_ENDDRAG_RECT" val="6*60*704*37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09*412"/>
  <p:tag name="TABLE_ENDDRAG_RECT" val="6*66*709*4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09*412"/>
  <p:tag name="TABLE_ENDDRAG_RECT" val="6*66*709*4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09*465"/>
  <p:tag name="TABLE_ENDDRAG_RECT" val="0*48*709*46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09*412"/>
  <p:tag name="TABLE_ENDDRAG_RECT" val="6*66*709*4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09*412"/>
  <p:tag name="TABLE_ENDDRAG_RECT" val="6*66*709*4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93*383"/>
  <p:tag name="TABLE_ENDDRAG_RECT" val="13*111*693*3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90*363"/>
  <p:tag name="TABLE_ENDDRAG_RECT" val="12*150*690*36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90*340"/>
  <p:tag name="TABLE_ENDDRAG_RECT" val="12*115*690*3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05*452"/>
  <p:tag name="TABLE_ENDDRAG_RECT" val="6*93*705*4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04*373"/>
  <p:tag name="TABLE_ENDDRAG_RECT" val="6*60*704*3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04*373"/>
  <p:tag name="TABLE_ENDDRAG_RECT" val="6*60*704*37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0</TotalTime>
  <Words>3132</Words>
  <Application>Microsoft Office PowerPoint</Application>
  <PresentationFormat>On-screen Show (4:3)</PresentationFormat>
  <Paragraphs>486</Paragraphs>
  <Slides>98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98</vt:i4>
      </vt:variant>
    </vt:vector>
  </HeadingPairs>
  <TitlesOfParts>
    <vt:vector size="112" baseType="lpstr">
      <vt:lpstr>.VnArial Narrow</vt:lpstr>
      <vt:lpstr>.VnTime</vt:lpstr>
      <vt:lpstr>.VnTimeH</vt:lpstr>
      <vt:lpstr>Arial</vt:lpstr>
      <vt:lpstr>Calibri</vt:lpstr>
      <vt:lpstr>Kids</vt:lpstr>
      <vt:lpstr>Roboto</vt:lpstr>
      <vt:lpstr>Tahoma</vt:lpstr>
      <vt:lpstr>Times New Roman</vt:lpstr>
      <vt:lpstr>VNI-Helve</vt:lpstr>
      <vt:lpstr>VNI-Times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Dòng sông lịch sử chia cắt đất nước thành đàng trong và đàng ngoài?  </vt:lpstr>
      <vt:lpstr>Ngôi nhà của Bác Hồ tại Kim Liên, Nam Đàn, Nghệ An</vt:lpstr>
      <vt:lpstr>Cố đô Huế</vt:lpstr>
      <vt:lpstr>Xem đoạn phim và cho biết đây là loại hình nghệ thuật nổi tiếng nào ở nước 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1.Vị trí địa lí và phạm vi lãnh thổ: -  Hẹp ngang, kéo dài từ  dãy Tam Điệp đến dãy Bạch Mã - Diện tích 51,2 nghìn km 2 , gồm 6 tỉnh: Thanh Hoá, Nghệ An, Hà Tĩnh, Quảng Bình, Quảng Trị, Thừa Thiên Huế. - Tiếp giáp: Đồng bằng sông Hồng, Trung du và miền núi Bắc Bộ, Lào, Duyên hải Nam Trung Bộ, biển Đông. </vt:lpstr>
      <vt:lpstr>PowerPoint Presentation</vt:lpstr>
      <vt:lpstr>1.Vị trí địa lí và phạm vi lãnh thổ: -  Hẹp ngang, kéo dài từ  dãy Tam Điệp đến dãy Bạch Mã - Diện tích 51,2 nghìn km 2 , gồm 6 tỉnh: Thanh Hoá, Nghệ An, Hà Tĩnh, Quảng Bình, Quảng Trị, Thừa Thiên Huế. - Tiếp giáp: Đồng bằng sông Hồng, Trung du và miền núi Bắc Bộ, Lào, Duyên hải Nam Trung Bộ, biển Đông. - Ý nghĩa vị trí:Là cầu nối giao lưu kinh tế, văn hoá giữa các vùng trên cả nước và với các nước trên thế giới.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LAPTOP PC-2ND</cp:lastModifiedBy>
  <cp:revision>334</cp:revision>
  <dcterms:created xsi:type="dcterms:W3CDTF">2025-01-08T23:59:00Z</dcterms:created>
  <dcterms:modified xsi:type="dcterms:W3CDTF">2025-05-17T03:10:18Z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5DBEB11E4D894917BD64CDDBB7B155B4_13</vt:lpwstr>
  </property>
  <property fmtid="{D5CDD505-2E9C-101B-9397-08002B2CF9AE}" pid="3" name="KSOProductBuildVer">
    <vt:lpwstr>2057-12.2.0.19826</vt:lpwstr>
  </property>
</Properties>
</file>