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7" r:id="rId18"/>
    <p:sldId id="419" r:id="rId19"/>
  </p:sldIdLst>
  <p:sldSz cx="9753600" cy="7315200"/>
  <p:notesSz cx="6858000" cy="9144000"/>
  <p:embeddedFontLst>
    <p:embeddedFont>
      <p:font typeface="Bungee" panose="020B0604020202020204" charset="0"/>
      <p:regular r:id="rId21"/>
    </p:embeddedFont>
    <p:embeddedFont>
      <p:font typeface="Calibri" panose="020F0502020204030204" pitchFamily="34" charset="0"/>
      <p:regular r:id="rId22"/>
      <p:bold r:id="rId23"/>
      <p:italic r:id="rId24"/>
      <p:boldItalic r:id="rId25"/>
    </p:embeddedFont>
    <p:embeddedFont>
      <p:font typeface="Noto Sans" panose="020B0502040504020204" pitchFamily="34" charset="0"/>
      <p:regular r:id="rId26"/>
      <p:bold r:id="rId27"/>
      <p:italic r:id="rId28"/>
      <p:boldItalic r:id="rId29"/>
    </p:embeddedFont>
    <p:embeddedFont>
      <p:font typeface="Noto Sans Bold" panose="020B0802040504020204" charset="0"/>
      <p:regular r:id="rId30"/>
    </p:embeddedFont>
    <p:embeddedFont>
      <p:font typeface="Paytone One" panose="020B0604020202020204"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4" d="100"/>
          <a:sy n="64" d="100"/>
        </p:scale>
        <p:origin x="144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314941-9457-4887-871C-026FEEFB246C}" type="datetimeFigureOut">
              <a:rPr lang="en-US" smtClean="0"/>
              <a:t>09/12/2024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3034E0-4718-4D41-A670-982E4B47E188}" type="slidenum">
              <a:rPr lang="en-US" smtClean="0"/>
              <a:t>‹#›</a:t>
            </a:fld>
            <a:endParaRPr lang="en-US"/>
          </a:p>
        </p:txBody>
      </p:sp>
    </p:spTree>
    <p:extLst>
      <p:ext uri="{BB962C8B-B14F-4D97-AF65-F5344CB8AC3E}">
        <p14:creationId xmlns:p14="http://schemas.microsoft.com/office/powerpoint/2010/main" val="2339968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09/12/2024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09/12/2024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09/12/2024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09/12/2024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8.svg"/><Relationship Id="rId7" Type="http://schemas.openxmlformats.org/officeDocument/2006/relationships/image" Target="../media/image35.svg"/><Relationship Id="rId12" Type="http://schemas.openxmlformats.org/officeDocument/2006/relationships/image" Target="../media/image45.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44.png"/><Relationship Id="rId5" Type="http://schemas.openxmlformats.org/officeDocument/2006/relationships/image" Target="../media/image33.svg"/><Relationship Id="rId10" Type="http://schemas.openxmlformats.org/officeDocument/2006/relationships/image" Target="../media/image43.png"/><Relationship Id="rId4" Type="http://schemas.openxmlformats.org/officeDocument/2006/relationships/image" Target="../media/image32.png"/><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3" Type="http://schemas.openxmlformats.org/officeDocument/2006/relationships/image" Target="../media/image28.svg"/><Relationship Id="rId7" Type="http://schemas.openxmlformats.org/officeDocument/2006/relationships/image" Target="../media/image35.svg"/><Relationship Id="rId12" Type="http://schemas.openxmlformats.org/officeDocument/2006/relationships/image" Target="../media/image50.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49.png"/><Relationship Id="rId5" Type="http://schemas.openxmlformats.org/officeDocument/2006/relationships/image" Target="../media/image33.svg"/><Relationship Id="rId10" Type="http://schemas.openxmlformats.org/officeDocument/2006/relationships/image" Target="../media/image48.png"/><Relationship Id="rId4" Type="http://schemas.openxmlformats.org/officeDocument/2006/relationships/image" Target="../media/image32.png"/><Relationship Id="rId9" Type="http://schemas.openxmlformats.org/officeDocument/2006/relationships/image" Target="../media/image47.png"/></Relationships>
</file>

<file path=ppt/slides/_rels/slide1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8.svg"/><Relationship Id="rId7" Type="http://schemas.openxmlformats.org/officeDocument/2006/relationships/image" Target="../media/image35.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55.png"/><Relationship Id="rId5" Type="http://schemas.openxmlformats.org/officeDocument/2006/relationships/image" Target="../media/image33.svg"/><Relationship Id="rId10" Type="http://schemas.openxmlformats.org/officeDocument/2006/relationships/image" Target="../media/image54.png"/><Relationship Id="rId4" Type="http://schemas.openxmlformats.org/officeDocument/2006/relationships/image" Target="../media/image32.png"/><Relationship Id="rId9" Type="http://schemas.openxmlformats.org/officeDocument/2006/relationships/image" Target="../media/image53.png"/></Relationships>
</file>

<file path=ppt/slides/_rels/slide1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8.svg"/><Relationship Id="rId7" Type="http://schemas.openxmlformats.org/officeDocument/2006/relationships/image" Target="../media/image35.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59.png"/><Relationship Id="rId5" Type="http://schemas.openxmlformats.org/officeDocument/2006/relationships/image" Target="../media/image33.svg"/><Relationship Id="rId10" Type="http://schemas.openxmlformats.org/officeDocument/2006/relationships/image" Target="../media/image58.png"/><Relationship Id="rId4" Type="http://schemas.openxmlformats.org/officeDocument/2006/relationships/image" Target="../media/image32.png"/><Relationship Id="rId9" Type="http://schemas.openxmlformats.org/officeDocument/2006/relationships/image" Target="../media/image57.png"/></Relationships>
</file>

<file path=ppt/slides/_rels/slide1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28.svg"/><Relationship Id="rId7" Type="http://schemas.openxmlformats.org/officeDocument/2006/relationships/image" Target="../media/image35.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63.png"/><Relationship Id="rId5" Type="http://schemas.openxmlformats.org/officeDocument/2006/relationships/image" Target="../media/image33.svg"/><Relationship Id="rId10" Type="http://schemas.openxmlformats.org/officeDocument/2006/relationships/image" Target="../media/image62.png"/><Relationship Id="rId4" Type="http://schemas.openxmlformats.org/officeDocument/2006/relationships/image" Target="../media/image32.png"/><Relationship Id="rId9" Type="http://schemas.openxmlformats.org/officeDocument/2006/relationships/image" Target="../media/image61.pn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svg"/><Relationship Id="rId7" Type="http://schemas.openxmlformats.org/officeDocument/2006/relationships/image" Target="../media/image16.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0.sv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2.sv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67.sv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svg"/><Relationship Id="rId7" Type="http://schemas.openxmlformats.org/officeDocument/2006/relationships/image" Target="../media/image16.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68.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svg"/><Relationship Id="rId7" Type="http://schemas.openxmlformats.org/officeDocument/2006/relationships/image" Target="../media/image16.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0.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image" Target="../media/image20.sv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svg"/><Relationship Id="rId9" Type="http://schemas.openxmlformats.org/officeDocument/2006/relationships/image" Target="../media/image33.sv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8.svg"/><Relationship Id="rId7" Type="http://schemas.openxmlformats.org/officeDocument/2006/relationships/image" Target="../media/image35.svg"/><Relationship Id="rId12" Type="http://schemas.openxmlformats.org/officeDocument/2006/relationships/image" Target="../media/image40.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303015" y="1405057"/>
            <a:ext cx="9066398" cy="5178623"/>
          </a:xfrm>
          <a:custGeom>
            <a:avLst/>
            <a:gdLst/>
            <a:ahLst/>
            <a:cxnLst/>
            <a:rect l="l" t="t" r="r" b="b"/>
            <a:pathLst>
              <a:path w="9066398" h="5178623">
                <a:moveTo>
                  <a:pt x="0" y="0"/>
                </a:moveTo>
                <a:lnTo>
                  <a:pt x="9066398" y="0"/>
                </a:lnTo>
                <a:lnTo>
                  <a:pt x="9066398" y="5178623"/>
                </a:lnTo>
                <a:lnTo>
                  <a:pt x="0" y="5178623"/>
                </a:lnTo>
                <a:lnTo>
                  <a:pt x="0" y="0"/>
                </a:lnTo>
                <a:close/>
              </a:path>
            </a:pathLst>
          </a:custGeom>
          <a:blipFill>
            <a:blip r:embed="rId2"/>
            <a:stretch>
              <a:fillRect l="-772" r="-772"/>
            </a:stretch>
          </a:blipFill>
        </p:spPr>
      </p:sp>
      <p:sp>
        <p:nvSpPr>
          <p:cNvPr id="3" name="TextBox 3"/>
          <p:cNvSpPr txBox="1"/>
          <p:nvPr/>
        </p:nvSpPr>
        <p:spPr>
          <a:xfrm>
            <a:off x="1324570" y="150177"/>
            <a:ext cx="7104459" cy="1097280"/>
          </a:xfrm>
          <a:prstGeom prst="rect">
            <a:avLst/>
          </a:prstGeom>
        </p:spPr>
        <p:txBody>
          <a:bodyPr lIns="0" tIns="0" rIns="0" bIns="0" rtlCol="0" anchor="t">
            <a:spAutoFit/>
          </a:bodyPr>
          <a:lstStyle/>
          <a:p>
            <a:pPr algn="ctr">
              <a:lnSpc>
                <a:spcPts val="2729"/>
              </a:lnSpc>
            </a:pPr>
            <a:r>
              <a:rPr lang="en-US" sz="2599">
                <a:solidFill>
                  <a:srgbClr val="000000"/>
                </a:solidFill>
                <a:latin typeface="Bungee"/>
                <a:ea typeface="Bungee"/>
                <a:cs typeface="Bungee"/>
                <a:sym typeface="Bungee"/>
              </a:rPr>
              <a:t>HOÀNG LIÊN SƠN, SA PA LỌT TOP</a:t>
            </a:r>
          </a:p>
          <a:p>
            <a:pPr algn="ctr">
              <a:lnSpc>
                <a:spcPts val="2729"/>
              </a:lnSpc>
            </a:pPr>
            <a:r>
              <a:rPr lang="en-US" sz="2599">
                <a:solidFill>
                  <a:srgbClr val="000000"/>
                </a:solidFill>
                <a:latin typeface="Bungee"/>
                <a:ea typeface="Bungee"/>
                <a:cs typeface="Bungee"/>
                <a:sym typeface="Bungee"/>
              </a:rPr>
              <a:t> </a:t>
            </a:r>
          </a:p>
          <a:p>
            <a:pPr algn="ctr">
              <a:lnSpc>
                <a:spcPts val="2729"/>
              </a:lnSpc>
              <a:spcBef>
                <a:spcPct val="0"/>
              </a:spcBef>
            </a:pPr>
            <a:r>
              <a:rPr lang="en-US" sz="2599">
                <a:solidFill>
                  <a:srgbClr val="000000"/>
                </a:solidFill>
                <a:latin typeface="Bungee"/>
                <a:ea typeface="Bungee"/>
                <a:cs typeface="Bungee"/>
                <a:sym typeface="Bungee"/>
              </a:rPr>
              <a:t>ĐIỂM ĐẾN HẤP DẪN NHẤT THẾ GIỚI 2019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rot="-10582090">
            <a:off x="7789798" y="-701856"/>
            <a:ext cx="2023955" cy="1942997"/>
          </a:xfrm>
          <a:custGeom>
            <a:avLst/>
            <a:gdLst/>
            <a:ahLst/>
            <a:cxnLst/>
            <a:rect l="l" t="t" r="r" b="b"/>
            <a:pathLst>
              <a:path w="2023955" h="1942997">
                <a:moveTo>
                  <a:pt x="0" y="0"/>
                </a:moveTo>
                <a:lnTo>
                  <a:pt x="2023955" y="0"/>
                </a:lnTo>
                <a:lnTo>
                  <a:pt x="2023955" y="1942997"/>
                </a:lnTo>
                <a:lnTo>
                  <a:pt x="0" y="19429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8648720">
            <a:off x="8495761" y="-423273"/>
            <a:ext cx="1372961" cy="1385832"/>
          </a:xfrm>
          <a:custGeom>
            <a:avLst/>
            <a:gdLst/>
            <a:ahLst/>
            <a:cxnLst/>
            <a:rect l="l" t="t" r="r" b="b"/>
            <a:pathLst>
              <a:path w="1372961" h="1385832">
                <a:moveTo>
                  <a:pt x="0" y="0"/>
                </a:moveTo>
                <a:lnTo>
                  <a:pt x="1372961" y="0"/>
                </a:lnTo>
                <a:lnTo>
                  <a:pt x="1372961" y="1385832"/>
                </a:lnTo>
                <a:lnTo>
                  <a:pt x="0" y="13858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0345" y="0"/>
            <a:ext cx="2207838" cy="1141591"/>
          </a:xfrm>
          <a:custGeom>
            <a:avLst/>
            <a:gdLst/>
            <a:ahLst/>
            <a:cxnLst/>
            <a:rect l="l" t="t" r="r" b="b"/>
            <a:pathLst>
              <a:path w="2207838" h="1141591">
                <a:moveTo>
                  <a:pt x="0" y="0"/>
                </a:moveTo>
                <a:lnTo>
                  <a:pt x="2207838" y="0"/>
                </a:lnTo>
                <a:lnTo>
                  <a:pt x="2207838" y="1141591"/>
                </a:lnTo>
                <a:lnTo>
                  <a:pt x="0" y="11415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50345" y="1176400"/>
            <a:ext cx="4437990" cy="2646088"/>
          </a:xfrm>
          <a:custGeom>
            <a:avLst/>
            <a:gdLst/>
            <a:ahLst/>
            <a:cxnLst/>
            <a:rect l="l" t="t" r="r" b="b"/>
            <a:pathLst>
              <a:path w="4437990" h="2646088">
                <a:moveTo>
                  <a:pt x="0" y="0"/>
                </a:moveTo>
                <a:lnTo>
                  <a:pt x="4437990" y="0"/>
                </a:lnTo>
                <a:lnTo>
                  <a:pt x="4437990" y="2646088"/>
                </a:lnTo>
                <a:lnTo>
                  <a:pt x="0" y="2646088"/>
                </a:lnTo>
                <a:lnTo>
                  <a:pt x="0" y="0"/>
                </a:lnTo>
                <a:close/>
              </a:path>
            </a:pathLst>
          </a:custGeom>
          <a:blipFill>
            <a:blip r:embed="rId8"/>
            <a:stretch>
              <a:fillRect l="-5207" r="-5207"/>
            </a:stretch>
          </a:blipFill>
        </p:spPr>
      </p:sp>
      <p:sp>
        <p:nvSpPr>
          <p:cNvPr id="6" name="Freeform 6"/>
          <p:cNvSpPr/>
          <p:nvPr/>
        </p:nvSpPr>
        <p:spPr>
          <a:xfrm>
            <a:off x="4895714" y="1176400"/>
            <a:ext cx="4437990" cy="2646088"/>
          </a:xfrm>
          <a:custGeom>
            <a:avLst/>
            <a:gdLst/>
            <a:ahLst/>
            <a:cxnLst/>
            <a:rect l="l" t="t" r="r" b="b"/>
            <a:pathLst>
              <a:path w="4437990" h="2646088">
                <a:moveTo>
                  <a:pt x="0" y="0"/>
                </a:moveTo>
                <a:lnTo>
                  <a:pt x="4437990" y="0"/>
                </a:lnTo>
                <a:lnTo>
                  <a:pt x="4437990" y="2646088"/>
                </a:lnTo>
                <a:lnTo>
                  <a:pt x="0" y="2646088"/>
                </a:lnTo>
                <a:lnTo>
                  <a:pt x="0" y="0"/>
                </a:lnTo>
                <a:close/>
              </a:path>
            </a:pathLst>
          </a:custGeom>
          <a:blipFill>
            <a:blip r:embed="rId9"/>
            <a:stretch>
              <a:fillRect l="-5335" r="-5335"/>
            </a:stretch>
          </a:blipFill>
        </p:spPr>
      </p:sp>
      <p:sp>
        <p:nvSpPr>
          <p:cNvPr id="7" name="Freeform 7"/>
          <p:cNvSpPr/>
          <p:nvPr/>
        </p:nvSpPr>
        <p:spPr>
          <a:xfrm>
            <a:off x="113118" y="4158922"/>
            <a:ext cx="4437990" cy="2680896"/>
          </a:xfrm>
          <a:custGeom>
            <a:avLst/>
            <a:gdLst/>
            <a:ahLst/>
            <a:cxnLst/>
            <a:rect l="l" t="t" r="r" b="b"/>
            <a:pathLst>
              <a:path w="4437990" h="2680896">
                <a:moveTo>
                  <a:pt x="0" y="0"/>
                </a:moveTo>
                <a:lnTo>
                  <a:pt x="4437990" y="0"/>
                </a:lnTo>
                <a:lnTo>
                  <a:pt x="4437990" y="2680896"/>
                </a:lnTo>
                <a:lnTo>
                  <a:pt x="0" y="2680896"/>
                </a:lnTo>
                <a:lnTo>
                  <a:pt x="0" y="0"/>
                </a:lnTo>
                <a:close/>
              </a:path>
            </a:pathLst>
          </a:custGeom>
          <a:blipFill>
            <a:blip r:embed="rId10"/>
            <a:stretch>
              <a:fillRect l="-3695" r="-3695"/>
            </a:stretch>
          </a:blipFill>
        </p:spPr>
      </p:sp>
      <p:sp>
        <p:nvSpPr>
          <p:cNvPr id="8" name="TextBox 8"/>
          <p:cNvSpPr txBox="1"/>
          <p:nvPr/>
        </p:nvSpPr>
        <p:spPr>
          <a:xfrm>
            <a:off x="2617998" y="434023"/>
            <a:ext cx="4496711" cy="537845"/>
          </a:xfrm>
          <a:prstGeom prst="rect">
            <a:avLst/>
          </a:prstGeom>
        </p:spPr>
        <p:txBody>
          <a:bodyPr lIns="0" tIns="0" rIns="0" bIns="0" rtlCol="0" anchor="t">
            <a:spAutoFit/>
          </a:bodyPr>
          <a:lstStyle/>
          <a:p>
            <a:pPr algn="ctr">
              <a:lnSpc>
                <a:spcPts val="4480"/>
              </a:lnSpc>
            </a:pPr>
            <a:r>
              <a:rPr lang="en-US" sz="3200" b="1">
                <a:solidFill>
                  <a:srgbClr val="FE0619"/>
                </a:solidFill>
                <a:latin typeface="Noto Sans Bold"/>
                <a:ea typeface="Noto Sans Bold"/>
                <a:cs typeface="Noto Sans Bold"/>
                <a:sym typeface="Noto Sans Bold"/>
              </a:rPr>
              <a:t>HỒ</a:t>
            </a:r>
          </a:p>
        </p:txBody>
      </p:sp>
      <p:sp>
        <p:nvSpPr>
          <p:cNvPr id="9" name="TextBox 9"/>
          <p:cNvSpPr txBox="1"/>
          <p:nvPr/>
        </p:nvSpPr>
        <p:spPr>
          <a:xfrm>
            <a:off x="0" y="3819196"/>
            <a:ext cx="4496711" cy="339725"/>
          </a:xfrm>
          <a:prstGeom prst="rect">
            <a:avLst/>
          </a:prstGeom>
        </p:spPr>
        <p:txBody>
          <a:bodyPr lIns="0" tIns="0" rIns="0" bIns="0" rtlCol="0" anchor="t">
            <a:spAutoFit/>
          </a:bodyPr>
          <a:lstStyle/>
          <a:p>
            <a:pPr algn="ctr">
              <a:lnSpc>
                <a:spcPts val="2799"/>
              </a:lnSpc>
            </a:pPr>
            <a:r>
              <a:rPr lang="en-US" sz="1999" b="1">
                <a:solidFill>
                  <a:srgbClr val="FE0619"/>
                </a:solidFill>
                <a:latin typeface="Noto Sans Bold"/>
                <a:ea typeface="Noto Sans Bold"/>
                <a:cs typeface="Noto Sans Bold"/>
                <a:sym typeface="Noto Sans Bold"/>
              </a:rPr>
              <a:t>Hồ Ba Bể</a:t>
            </a:r>
          </a:p>
        </p:txBody>
      </p:sp>
      <p:sp>
        <p:nvSpPr>
          <p:cNvPr id="10" name="TextBox 10"/>
          <p:cNvSpPr txBox="1"/>
          <p:nvPr/>
        </p:nvSpPr>
        <p:spPr>
          <a:xfrm>
            <a:off x="4866354" y="3908011"/>
            <a:ext cx="4496711" cy="339725"/>
          </a:xfrm>
          <a:prstGeom prst="rect">
            <a:avLst/>
          </a:prstGeom>
        </p:spPr>
        <p:txBody>
          <a:bodyPr lIns="0" tIns="0" rIns="0" bIns="0" rtlCol="0" anchor="t">
            <a:spAutoFit/>
          </a:bodyPr>
          <a:lstStyle/>
          <a:p>
            <a:pPr algn="ctr">
              <a:lnSpc>
                <a:spcPts val="2799"/>
              </a:lnSpc>
            </a:pPr>
            <a:r>
              <a:rPr lang="en-US" sz="1999" b="1">
                <a:solidFill>
                  <a:srgbClr val="FE0619"/>
                </a:solidFill>
                <a:latin typeface="Noto Sans Bold"/>
                <a:ea typeface="Noto Sans Bold"/>
                <a:cs typeface="Noto Sans Bold"/>
                <a:sym typeface="Noto Sans Bold"/>
              </a:rPr>
              <a:t>Hồ Thác Bà</a:t>
            </a:r>
          </a:p>
        </p:txBody>
      </p:sp>
      <p:sp>
        <p:nvSpPr>
          <p:cNvPr id="11" name="TextBox 11"/>
          <p:cNvSpPr txBox="1"/>
          <p:nvPr/>
        </p:nvSpPr>
        <p:spPr>
          <a:xfrm>
            <a:off x="-107783" y="6840020"/>
            <a:ext cx="4496711" cy="339725"/>
          </a:xfrm>
          <a:prstGeom prst="rect">
            <a:avLst/>
          </a:prstGeom>
        </p:spPr>
        <p:txBody>
          <a:bodyPr lIns="0" tIns="0" rIns="0" bIns="0" rtlCol="0" anchor="t">
            <a:spAutoFit/>
          </a:bodyPr>
          <a:lstStyle/>
          <a:p>
            <a:pPr algn="ctr">
              <a:lnSpc>
                <a:spcPts val="2799"/>
              </a:lnSpc>
            </a:pPr>
            <a:r>
              <a:rPr lang="en-US" sz="1999" b="1">
                <a:solidFill>
                  <a:srgbClr val="FE0619"/>
                </a:solidFill>
                <a:latin typeface="Noto Sans Bold"/>
                <a:ea typeface="Noto Sans Bold"/>
                <a:cs typeface="Noto Sans Bold"/>
                <a:sym typeface="Noto Sans Bold"/>
              </a:rPr>
              <a:t>Hồ Hoà Bình</a:t>
            </a:r>
          </a:p>
        </p:txBody>
      </p:sp>
      <p:sp>
        <p:nvSpPr>
          <p:cNvPr id="12" name="Freeform 12"/>
          <p:cNvSpPr/>
          <p:nvPr/>
        </p:nvSpPr>
        <p:spPr>
          <a:xfrm>
            <a:off x="7366354" y="5890633"/>
            <a:ext cx="2387246" cy="1289113"/>
          </a:xfrm>
          <a:custGeom>
            <a:avLst/>
            <a:gdLst/>
            <a:ahLst/>
            <a:cxnLst/>
            <a:rect l="l" t="t" r="r" b="b"/>
            <a:pathLst>
              <a:path w="2387246" h="1289113">
                <a:moveTo>
                  <a:pt x="0" y="0"/>
                </a:moveTo>
                <a:lnTo>
                  <a:pt x="2387246" y="0"/>
                </a:lnTo>
                <a:lnTo>
                  <a:pt x="2387246" y="1289112"/>
                </a:lnTo>
                <a:lnTo>
                  <a:pt x="0" y="12891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1000"/>
                                        <p:tgtEl>
                                          <p:spTgt spid="4"/>
                                        </p:tgtEl>
                                      </p:cBhvr>
                                    </p:animEffect>
                                  </p:childTnLst>
                                </p:cTn>
                              </p:par>
                              <p:par>
                                <p:cTn id="8" presetID="8"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amond(in)">
                                      <p:cBhvr>
                                        <p:cTn id="10" dur="1000"/>
                                        <p:tgtEl>
                                          <p:spTgt spid="5"/>
                                        </p:tgtEl>
                                      </p:cBhvr>
                                    </p:animEffect>
                                  </p:childTnLst>
                                </p:cTn>
                              </p:par>
                              <p:par>
                                <p:cTn id="11" presetID="8"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amond(in)">
                                      <p:cBhvr>
                                        <p:cTn id="13" dur="1000"/>
                                        <p:tgtEl>
                                          <p:spTgt spid="6"/>
                                        </p:tgtEl>
                                      </p:cBhvr>
                                    </p:animEffect>
                                  </p:childTnLst>
                                </p:cTn>
                              </p:par>
                              <p:par>
                                <p:cTn id="14" presetID="8"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amond(in)">
                                      <p:cBhvr>
                                        <p:cTn id="16" dur="1000"/>
                                        <p:tgtEl>
                                          <p:spTgt spid="7"/>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amond(in)">
                                      <p:cBhvr>
                                        <p:cTn id="19" dur="1000"/>
                                        <p:tgtEl>
                                          <p:spTgt spid="8"/>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amond(in)">
                                      <p:cBhvr>
                                        <p:cTn id="22" dur="1000"/>
                                        <p:tgtEl>
                                          <p:spTgt spid="9"/>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amond(in)">
                                      <p:cBhvr>
                                        <p:cTn id="25" dur="1000"/>
                                        <p:tgtEl>
                                          <p:spTgt spid="10"/>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diamond(in)">
                                      <p:cBhvr>
                                        <p:cTn id="28" dur="1000"/>
                                        <p:tgtEl>
                                          <p:spTgt spid="11"/>
                                        </p:tgtEl>
                                      </p:cBhvr>
                                    </p:animEffect>
                                  </p:childTnLst>
                                </p:cTn>
                              </p:par>
                              <p:par>
                                <p:cTn id="29" presetID="8" presetClass="entr" presetSubtype="16"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diamond(in)">
                                      <p:cBhvr>
                                        <p:cTn id="3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rot="-10582090">
            <a:off x="7789798" y="-701856"/>
            <a:ext cx="2023955" cy="1942997"/>
          </a:xfrm>
          <a:custGeom>
            <a:avLst/>
            <a:gdLst/>
            <a:ahLst/>
            <a:cxnLst/>
            <a:rect l="l" t="t" r="r" b="b"/>
            <a:pathLst>
              <a:path w="2023955" h="1942997">
                <a:moveTo>
                  <a:pt x="0" y="0"/>
                </a:moveTo>
                <a:lnTo>
                  <a:pt x="2023955" y="0"/>
                </a:lnTo>
                <a:lnTo>
                  <a:pt x="2023955" y="1942997"/>
                </a:lnTo>
                <a:lnTo>
                  <a:pt x="0" y="19429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8648720">
            <a:off x="8495761" y="-423273"/>
            <a:ext cx="1372961" cy="1385832"/>
          </a:xfrm>
          <a:custGeom>
            <a:avLst/>
            <a:gdLst/>
            <a:ahLst/>
            <a:cxnLst/>
            <a:rect l="l" t="t" r="r" b="b"/>
            <a:pathLst>
              <a:path w="1372961" h="1385832">
                <a:moveTo>
                  <a:pt x="0" y="0"/>
                </a:moveTo>
                <a:lnTo>
                  <a:pt x="1372961" y="0"/>
                </a:lnTo>
                <a:lnTo>
                  <a:pt x="1372961" y="1385832"/>
                </a:lnTo>
                <a:lnTo>
                  <a:pt x="0" y="13858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0345" y="0"/>
            <a:ext cx="2207838" cy="1141591"/>
          </a:xfrm>
          <a:custGeom>
            <a:avLst/>
            <a:gdLst/>
            <a:ahLst/>
            <a:cxnLst/>
            <a:rect l="l" t="t" r="r" b="b"/>
            <a:pathLst>
              <a:path w="2207838" h="1141591">
                <a:moveTo>
                  <a:pt x="0" y="0"/>
                </a:moveTo>
                <a:lnTo>
                  <a:pt x="2207838" y="0"/>
                </a:lnTo>
                <a:lnTo>
                  <a:pt x="2207838" y="1141591"/>
                </a:lnTo>
                <a:lnTo>
                  <a:pt x="0" y="11415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50345" y="1138300"/>
            <a:ext cx="4400763" cy="2680896"/>
          </a:xfrm>
          <a:custGeom>
            <a:avLst/>
            <a:gdLst/>
            <a:ahLst/>
            <a:cxnLst/>
            <a:rect l="l" t="t" r="r" b="b"/>
            <a:pathLst>
              <a:path w="4400763" h="2680896">
                <a:moveTo>
                  <a:pt x="0" y="0"/>
                </a:moveTo>
                <a:lnTo>
                  <a:pt x="4400763" y="0"/>
                </a:lnTo>
                <a:lnTo>
                  <a:pt x="4400763" y="2680896"/>
                </a:lnTo>
                <a:lnTo>
                  <a:pt x="0" y="2680896"/>
                </a:lnTo>
                <a:lnTo>
                  <a:pt x="0" y="0"/>
                </a:lnTo>
                <a:close/>
              </a:path>
            </a:pathLst>
          </a:custGeom>
          <a:blipFill>
            <a:blip r:embed="rId8"/>
            <a:stretch>
              <a:fillRect l="-4150" r="-4150"/>
            </a:stretch>
          </a:blipFill>
        </p:spPr>
      </p:sp>
      <p:sp>
        <p:nvSpPr>
          <p:cNvPr id="6" name="Freeform 6"/>
          <p:cNvSpPr/>
          <p:nvPr/>
        </p:nvSpPr>
        <p:spPr>
          <a:xfrm>
            <a:off x="4866354" y="1179691"/>
            <a:ext cx="4557626" cy="2677605"/>
          </a:xfrm>
          <a:custGeom>
            <a:avLst/>
            <a:gdLst/>
            <a:ahLst/>
            <a:cxnLst/>
            <a:rect l="l" t="t" r="r" b="b"/>
            <a:pathLst>
              <a:path w="4557626" h="2677605">
                <a:moveTo>
                  <a:pt x="0" y="0"/>
                </a:moveTo>
                <a:lnTo>
                  <a:pt x="4557625" y="0"/>
                </a:lnTo>
                <a:lnTo>
                  <a:pt x="4557625" y="2677605"/>
                </a:lnTo>
                <a:lnTo>
                  <a:pt x="0" y="2677605"/>
                </a:lnTo>
                <a:lnTo>
                  <a:pt x="0" y="0"/>
                </a:lnTo>
                <a:close/>
              </a:path>
            </a:pathLst>
          </a:custGeom>
          <a:blipFill>
            <a:blip r:embed="rId9"/>
            <a:stretch>
              <a:fillRect/>
            </a:stretch>
          </a:blipFill>
        </p:spPr>
      </p:sp>
      <p:sp>
        <p:nvSpPr>
          <p:cNvPr id="7" name="Freeform 7"/>
          <p:cNvSpPr/>
          <p:nvPr/>
        </p:nvSpPr>
        <p:spPr>
          <a:xfrm>
            <a:off x="150345" y="4197022"/>
            <a:ext cx="4564210" cy="2715705"/>
          </a:xfrm>
          <a:custGeom>
            <a:avLst/>
            <a:gdLst/>
            <a:ahLst/>
            <a:cxnLst/>
            <a:rect l="l" t="t" r="r" b="b"/>
            <a:pathLst>
              <a:path w="4564210" h="2715705">
                <a:moveTo>
                  <a:pt x="0" y="0"/>
                </a:moveTo>
                <a:lnTo>
                  <a:pt x="4564210" y="0"/>
                </a:lnTo>
                <a:lnTo>
                  <a:pt x="4564210" y="2715705"/>
                </a:lnTo>
                <a:lnTo>
                  <a:pt x="0" y="2715705"/>
                </a:lnTo>
                <a:lnTo>
                  <a:pt x="0" y="0"/>
                </a:lnTo>
                <a:close/>
              </a:path>
            </a:pathLst>
          </a:custGeom>
          <a:blipFill>
            <a:blip r:embed="rId10"/>
            <a:stretch>
              <a:fillRect/>
            </a:stretch>
          </a:blipFill>
        </p:spPr>
      </p:sp>
      <p:sp>
        <p:nvSpPr>
          <p:cNvPr id="8" name="Freeform 8"/>
          <p:cNvSpPr/>
          <p:nvPr/>
        </p:nvSpPr>
        <p:spPr>
          <a:xfrm>
            <a:off x="7563065" y="4528066"/>
            <a:ext cx="1400535" cy="2787134"/>
          </a:xfrm>
          <a:custGeom>
            <a:avLst/>
            <a:gdLst/>
            <a:ahLst/>
            <a:cxnLst/>
            <a:rect l="l" t="t" r="r" b="b"/>
            <a:pathLst>
              <a:path w="1400535" h="2787134">
                <a:moveTo>
                  <a:pt x="0" y="0"/>
                </a:moveTo>
                <a:lnTo>
                  <a:pt x="1400535" y="0"/>
                </a:lnTo>
                <a:lnTo>
                  <a:pt x="1400535" y="2787134"/>
                </a:lnTo>
                <a:lnTo>
                  <a:pt x="0" y="2787134"/>
                </a:lnTo>
                <a:lnTo>
                  <a:pt x="0" y="0"/>
                </a:lnTo>
                <a:close/>
              </a:path>
            </a:pathLst>
          </a:custGeom>
          <a:blipFill>
            <a:blip r:embed="rId11"/>
            <a:stretch>
              <a:fillRect/>
            </a:stretch>
          </a:blipFill>
        </p:spPr>
      </p:sp>
      <p:sp>
        <p:nvSpPr>
          <p:cNvPr id="9" name="Freeform 9"/>
          <p:cNvSpPr/>
          <p:nvPr/>
        </p:nvSpPr>
        <p:spPr>
          <a:xfrm>
            <a:off x="8487405" y="4389120"/>
            <a:ext cx="1266195" cy="2926080"/>
          </a:xfrm>
          <a:custGeom>
            <a:avLst/>
            <a:gdLst/>
            <a:ahLst/>
            <a:cxnLst/>
            <a:rect l="l" t="t" r="r" b="b"/>
            <a:pathLst>
              <a:path w="1266195" h="2926080">
                <a:moveTo>
                  <a:pt x="0" y="0"/>
                </a:moveTo>
                <a:lnTo>
                  <a:pt x="1266195" y="0"/>
                </a:lnTo>
                <a:lnTo>
                  <a:pt x="1266195" y="2926080"/>
                </a:lnTo>
                <a:lnTo>
                  <a:pt x="0" y="292608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TextBox 10"/>
          <p:cNvSpPr txBox="1"/>
          <p:nvPr/>
        </p:nvSpPr>
        <p:spPr>
          <a:xfrm>
            <a:off x="2617998" y="434023"/>
            <a:ext cx="4496711" cy="537845"/>
          </a:xfrm>
          <a:prstGeom prst="rect">
            <a:avLst/>
          </a:prstGeom>
        </p:spPr>
        <p:txBody>
          <a:bodyPr lIns="0" tIns="0" rIns="0" bIns="0" rtlCol="0" anchor="t">
            <a:spAutoFit/>
          </a:bodyPr>
          <a:lstStyle/>
          <a:p>
            <a:pPr algn="ctr">
              <a:lnSpc>
                <a:spcPts val="4480"/>
              </a:lnSpc>
            </a:pPr>
            <a:r>
              <a:rPr lang="en-US" sz="3200" b="1">
                <a:solidFill>
                  <a:srgbClr val="FE0619"/>
                </a:solidFill>
                <a:latin typeface="Noto Sans Bold"/>
                <a:ea typeface="Noto Sans Bold"/>
                <a:cs typeface="Noto Sans Bold"/>
                <a:sym typeface="Noto Sans Bold"/>
              </a:rPr>
              <a:t> NƯỚC KHOÁNG</a:t>
            </a:r>
          </a:p>
        </p:txBody>
      </p:sp>
      <p:sp>
        <p:nvSpPr>
          <p:cNvPr id="11" name="TextBox 11"/>
          <p:cNvSpPr txBox="1"/>
          <p:nvPr/>
        </p:nvSpPr>
        <p:spPr>
          <a:xfrm>
            <a:off x="0" y="3819196"/>
            <a:ext cx="4496711" cy="339725"/>
          </a:xfrm>
          <a:prstGeom prst="rect">
            <a:avLst/>
          </a:prstGeom>
        </p:spPr>
        <p:txBody>
          <a:bodyPr lIns="0" tIns="0" rIns="0" bIns="0" rtlCol="0" anchor="t">
            <a:spAutoFit/>
          </a:bodyPr>
          <a:lstStyle/>
          <a:p>
            <a:pPr algn="ctr">
              <a:lnSpc>
                <a:spcPts val="2799"/>
              </a:lnSpc>
            </a:pPr>
            <a:r>
              <a:rPr lang="en-US" sz="1999" b="1">
                <a:solidFill>
                  <a:srgbClr val="FE0619"/>
                </a:solidFill>
                <a:latin typeface="Noto Sans Bold"/>
                <a:ea typeface="Noto Sans Bold"/>
                <a:cs typeface="Noto Sans Bold"/>
                <a:sym typeface="Noto Sans Bold"/>
              </a:rPr>
              <a:t>Kim Bôi- Hoà Bình</a:t>
            </a:r>
          </a:p>
        </p:txBody>
      </p:sp>
      <p:sp>
        <p:nvSpPr>
          <p:cNvPr id="12" name="TextBox 12"/>
          <p:cNvSpPr txBox="1"/>
          <p:nvPr/>
        </p:nvSpPr>
        <p:spPr>
          <a:xfrm>
            <a:off x="4866354" y="3908011"/>
            <a:ext cx="4496711" cy="339725"/>
          </a:xfrm>
          <a:prstGeom prst="rect">
            <a:avLst/>
          </a:prstGeom>
        </p:spPr>
        <p:txBody>
          <a:bodyPr lIns="0" tIns="0" rIns="0" bIns="0" rtlCol="0" anchor="t">
            <a:spAutoFit/>
          </a:bodyPr>
          <a:lstStyle/>
          <a:p>
            <a:pPr algn="ctr">
              <a:lnSpc>
                <a:spcPts val="2799"/>
              </a:lnSpc>
            </a:pPr>
            <a:r>
              <a:rPr lang="en-US" sz="1999" b="1">
                <a:solidFill>
                  <a:srgbClr val="FE0619"/>
                </a:solidFill>
                <a:latin typeface="Noto Sans Bold"/>
                <a:ea typeface="Noto Sans Bold"/>
                <a:cs typeface="Noto Sans Bold"/>
                <a:sym typeface="Noto Sans Bold"/>
              </a:rPr>
              <a:t>Thanh Thuỷ- Phú Thọ</a:t>
            </a:r>
          </a:p>
        </p:txBody>
      </p:sp>
      <p:sp>
        <p:nvSpPr>
          <p:cNvPr id="13" name="TextBox 13"/>
          <p:cNvSpPr txBox="1"/>
          <p:nvPr/>
        </p:nvSpPr>
        <p:spPr>
          <a:xfrm>
            <a:off x="217844" y="6975475"/>
            <a:ext cx="4496711" cy="339725"/>
          </a:xfrm>
          <a:prstGeom prst="rect">
            <a:avLst/>
          </a:prstGeom>
        </p:spPr>
        <p:txBody>
          <a:bodyPr lIns="0" tIns="0" rIns="0" bIns="0" rtlCol="0" anchor="t">
            <a:spAutoFit/>
          </a:bodyPr>
          <a:lstStyle/>
          <a:p>
            <a:pPr algn="ctr">
              <a:lnSpc>
                <a:spcPts val="2799"/>
              </a:lnSpc>
            </a:pPr>
            <a:r>
              <a:rPr lang="en-US" sz="1999" b="1">
                <a:solidFill>
                  <a:srgbClr val="FE0619"/>
                </a:solidFill>
                <a:latin typeface="Noto Sans Bold"/>
                <a:ea typeface="Noto Sans Bold"/>
                <a:cs typeface="Noto Sans Bold"/>
                <a:sym typeface="Noto Sans Bold"/>
              </a:rPr>
              <a:t>Trạm Tấu- Yên Bái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ppt_x"/>
                                          </p:val>
                                        </p:tav>
                                        <p:tav tm="100000">
                                          <p:val>
                                            <p:strVal val="#ppt_x"/>
                                          </p:val>
                                        </p:tav>
                                      </p:tavLst>
                                    </p:anim>
                                    <p:anim calcmode="lin" valueType="num">
                                      <p:cBhvr additive="base">
                                        <p:cTn id="16" dur="10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ppt_x"/>
                                          </p:val>
                                        </p:tav>
                                        <p:tav tm="100000">
                                          <p:val>
                                            <p:strVal val="#ppt_x"/>
                                          </p:val>
                                        </p:tav>
                                      </p:tavLst>
                                    </p:anim>
                                    <p:anim calcmode="lin" valueType="num">
                                      <p:cBhvr additive="base">
                                        <p:cTn id="20" dur="10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ppt_x"/>
                                          </p:val>
                                        </p:tav>
                                        <p:tav tm="100000">
                                          <p:val>
                                            <p:strVal val="#ppt_x"/>
                                          </p:val>
                                        </p:tav>
                                      </p:tavLst>
                                    </p:anim>
                                    <p:anim calcmode="lin" valueType="num">
                                      <p:cBhvr additive="base">
                                        <p:cTn id="24" dur="10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1000" fill="hold"/>
                                        <p:tgtEl>
                                          <p:spTgt spid="9"/>
                                        </p:tgtEl>
                                        <p:attrNameLst>
                                          <p:attrName>ppt_x</p:attrName>
                                        </p:attrNameLst>
                                      </p:cBhvr>
                                      <p:tavLst>
                                        <p:tav tm="0">
                                          <p:val>
                                            <p:strVal val="#ppt_x"/>
                                          </p:val>
                                        </p:tav>
                                        <p:tav tm="100000">
                                          <p:val>
                                            <p:strVal val="#ppt_x"/>
                                          </p:val>
                                        </p:tav>
                                      </p:tavLst>
                                    </p:anim>
                                    <p:anim calcmode="lin" valueType="num">
                                      <p:cBhvr additive="base">
                                        <p:cTn id="28" dur="10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1000" fill="hold"/>
                                        <p:tgtEl>
                                          <p:spTgt spid="10"/>
                                        </p:tgtEl>
                                        <p:attrNameLst>
                                          <p:attrName>ppt_x</p:attrName>
                                        </p:attrNameLst>
                                      </p:cBhvr>
                                      <p:tavLst>
                                        <p:tav tm="0">
                                          <p:val>
                                            <p:strVal val="#ppt_x"/>
                                          </p:val>
                                        </p:tav>
                                        <p:tav tm="100000">
                                          <p:val>
                                            <p:strVal val="#ppt_x"/>
                                          </p:val>
                                        </p:tav>
                                      </p:tavLst>
                                    </p:anim>
                                    <p:anim calcmode="lin" valueType="num">
                                      <p:cBhvr additive="base">
                                        <p:cTn id="32" dur="10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1000" fill="hold"/>
                                        <p:tgtEl>
                                          <p:spTgt spid="11"/>
                                        </p:tgtEl>
                                        <p:attrNameLst>
                                          <p:attrName>ppt_x</p:attrName>
                                        </p:attrNameLst>
                                      </p:cBhvr>
                                      <p:tavLst>
                                        <p:tav tm="0">
                                          <p:val>
                                            <p:strVal val="#ppt_x"/>
                                          </p:val>
                                        </p:tav>
                                        <p:tav tm="100000">
                                          <p:val>
                                            <p:strVal val="#ppt_x"/>
                                          </p:val>
                                        </p:tav>
                                      </p:tavLst>
                                    </p:anim>
                                    <p:anim calcmode="lin" valueType="num">
                                      <p:cBhvr additive="base">
                                        <p:cTn id="36" dur="10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1000" fill="hold"/>
                                        <p:tgtEl>
                                          <p:spTgt spid="12"/>
                                        </p:tgtEl>
                                        <p:attrNameLst>
                                          <p:attrName>ppt_x</p:attrName>
                                        </p:attrNameLst>
                                      </p:cBhvr>
                                      <p:tavLst>
                                        <p:tav tm="0">
                                          <p:val>
                                            <p:strVal val="#ppt_x"/>
                                          </p:val>
                                        </p:tav>
                                        <p:tav tm="100000">
                                          <p:val>
                                            <p:strVal val="#ppt_x"/>
                                          </p:val>
                                        </p:tav>
                                      </p:tavLst>
                                    </p:anim>
                                    <p:anim calcmode="lin" valueType="num">
                                      <p:cBhvr additive="base">
                                        <p:cTn id="40" dur="10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1000" fill="hold"/>
                                        <p:tgtEl>
                                          <p:spTgt spid="13"/>
                                        </p:tgtEl>
                                        <p:attrNameLst>
                                          <p:attrName>ppt_x</p:attrName>
                                        </p:attrNameLst>
                                      </p:cBhvr>
                                      <p:tavLst>
                                        <p:tav tm="0">
                                          <p:val>
                                            <p:strVal val="#ppt_x"/>
                                          </p:val>
                                        </p:tav>
                                        <p:tav tm="100000">
                                          <p:val>
                                            <p:strVal val="#ppt_x"/>
                                          </p:val>
                                        </p:tav>
                                      </p:tavLst>
                                    </p:anim>
                                    <p:anim calcmode="lin" valueType="num">
                                      <p:cBhvr additive="base">
                                        <p:cTn id="44"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rot="-10582090">
            <a:off x="7789798" y="-701856"/>
            <a:ext cx="2023955" cy="1942997"/>
          </a:xfrm>
          <a:custGeom>
            <a:avLst/>
            <a:gdLst/>
            <a:ahLst/>
            <a:cxnLst/>
            <a:rect l="l" t="t" r="r" b="b"/>
            <a:pathLst>
              <a:path w="2023955" h="1942997">
                <a:moveTo>
                  <a:pt x="0" y="0"/>
                </a:moveTo>
                <a:lnTo>
                  <a:pt x="2023955" y="0"/>
                </a:lnTo>
                <a:lnTo>
                  <a:pt x="2023955" y="1942997"/>
                </a:lnTo>
                <a:lnTo>
                  <a:pt x="0" y="19429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8648720">
            <a:off x="8495761" y="-423273"/>
            <a:ext cx="1372961" cy="1385832"/>
          </a:xfrm>
          <a:custGeom>
            <a:avLst/>
            <a:gdLst/>
            <a:ahLst/>
            <a:cxnLst/>
            <a:rect l="l" t="t" r="r" b="b"/>
            <a:pathLst>
              <a:path w="1372961" h="1385832">
                <a:moveTo>
                  <a:pt x="0" y="0"/>
                </a:moveTo>
                <a:lnTo>
                  <a:pt x="1372961" y="0"/>
                </a:lnTo>
                <a:lnTo>
                  <a:pt x="1372961" y="1385832"/>
                </a:lnTo>
                <a:lnTo>
                  <a:pt x="0" y="13858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0345" y="0"/>
            <a:ext cx="2207838" cy="1141591"/>
          </a:xfrm>
          <a:custGeom>
            <a:avLst/>
            <a:gdLst/>
            <a:ahLst/>
            <a:cxnLst/>
            <a:rect l="l" t="t" r="r" b="b"/>
            <a:pathLst>
              <a:path w="2207838" h="1141591">
                <a:moveTo>
                  <a:pt x="0" y="0"/>
                </a:moveTo>
                <a:lnTo>
                  <a:pt x="2207838" y="0"/>
                </a:lnTo>
                <a:lnTo>
                  <a:pt x="2207838" y="1141591"/>
                </a:lnTo>
                <a:lnTo>
                  <a:pt x="0" y="11415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57801" y="1176400"/>
            <a:ext cx="4400763" cy="2680896"/>
          </a:xfrm>
          <a:custGeom>
            <a:avLst/>
            <a:gdLst/>
            <a:ahLst/>
            <a:cxnLst/>
            <a:rect l="l" t="t" r="r" b="b"/>
            <a:pathLst>
              <a:path w="4400763" h="2680896">
                <a:moveTo>
                  <a:pt x="0" y="0"/>
                </a:moveTo>
                <a:lnTo>
                  <a:pt x="4400763" y="0"/>
                </a:lnTo>
                <a:lnTo>
                  <a:pt x="4400763" y="2680896"/>
                </a:lnTo>
                <a:lnTo>
                  <a:pt x="0" y="2680896"/>
                </a:lnTo>
                <a:lnTo>
                  <a:pt x="0" y="0"/>
                </a:lnTo>
                <a:close/>
              </a:path>
            </a:pathLst>
          </a:custGeom>
          <a:blipFill>
            <a:blip r:embed="rId8"/>
            <a:stretch>
              <a:fillRect l="-7743" r="-7743"/>
            </a:stretch>
          </a:blipFill>
        </p:spPr>
      </p:sp>
      <p:sp>
        <p:nvSpPr>
          <p:cNvPr id="6" name="Freeform 6"/>
          <p:cNvSpPr/>
          <p:nvPr/>
        </p:nvSpPr>
        <p:spPr>
          <a:xfrm>
            <a:off x="4954845" y="1204874"/>
            <a:ext cx="4408219" cy="2623948"/>
          </a:xfrm>
          <a:custGeom>
            <a:avLst/>
            <a:gdLst/>
            <a:ahLst/>
            <a:cxnLst/>
            <a:rect l="l" t="t" r="r" b="b"/>
            <a:pathLst>
              <a:path w="4408219" h="2623948">
                <a:moveTo>
                  <a:pt x="0" y="0"/>
                </a:moveTo>
                <a:lnTo>
                  <a:pt x="4408220" y="0"/>
                </a:lnTo>
                <a:lnTo>
                  <a:pt x="4408220" y="2623948"/>
                </a:lnTo>
                <a:lnTo>
                  <a:pt x="0" y="2623948"/>
                </a:lnTo>
                <a:lnTo>
                  <a:pt x="0" y="0"/>
                </a:lnTo>
                <a:close/>
              </a:path>
            </a:pathLst>
          </a:custGeom>
          <a:blipFill>
            <a:blip r:embed="rId9"/>
            <a:stretch>
              <a:fillRect l="-1759" r="-1759"/>
            </a:stretch>
          </a:blipFill>
        </p:spPr>
      </p:sp>
      <p:sp>
        <p:nvSpPr>
          <p:cNvPr id="7" name="Freeform 7"/>
          <p:cNvSpPr/>
          <p:nvPr/>
        </p:nvSpPr>
        <p:spPr>
          <a:xfrm>
            <a:off x="150345" y="4260037"/>
            <a:ext cx="4408219" cy="2652422"/>
          </a:xfrm>
          <a:custGeom>
            <a:avLst/>
            <a:gdLst/>
            <a:ahLst/>
            <a:cxnLst/>
            <a:rect l="l" t="t" r="r" b="b"/>
            <a:pathLst>
              <a:path w="4408219" h="2652422">
                <a:moveTo>
                  <a:pt x="0" y="0"/>
                </a:moveTo>
                <a:lnTo>
                  <a:pt x="4408219" y="0"/>
                </a:lnTo>
                <a:lnTo>
                  <a:pt x="4408219" y="2652422"/>
                </a:lnTo>
                <a:lnTo>
                  <a:pt x="0" y="2652422"/>
                </a:lnTo>
                <a:lnTo>
                  <a:pt x="0" y="0"/>
                </a:lnTo>
                <a:close/>
              </a:path>
            </a:pathLst>
          </a:custGeom>
          <a:blipFill>
            <a:blip r:embed="rId10"/>
            <a:stretch>
              <a:fillRect l="-2435" r="-2435"/>
            </a:stretch>
          </a:blipFill>
        </p:spPr>
      </p:sp>
      <p:sp>
        <p:nvSpPr>
          <p:cNvPr id="8" name="Freeform 8"/>
          <p:cNvSpPr/>
          <p:nvPr/>
        </p:nvSpPr>
        <p:spPr>
          <a:xfrm>
            <a:off x="4910599" y="4260037"/>
            <a:ext cx="4408219" cy="2652422"/>
          </a:xfrm>
          <a:custGeom>
            <a:avLst/>
            <a:gdLst/>
            <a:ahLst/>
            <a:cxnLst/>
            <a:rect l="l" t="t" r="r" b="b"/>
            <a:pathLst>
              <a:path w="4408219" h="2652422">
                <a:moveTo>
                  <a:pt x="0" y="0"/>
                </a:moveTo>
                <a:lnTo>
                  <a:pt x="4408220" y="0"/>
                </a:lnTo>
                <a:lnTo>
                  <a:pt x="4408220" y="2652422"/>
                </a:lnTo>
                <a:lnTo>
                  <a:pt x="0" y="2652422"/>
                </a:lnTo>
                <a:lnTo>
                  <a:pt x="0" y="0"/>
                </a:lnTo>
                <a:close/>
              </a:path>
            </a:pathLst>
          </a:custGeom>
          <a:blipFill>
            <a:blip r:embed="rId11"/>
            <a:stretch>
              <a:fillRect l="-2208" r="-2208"/>
            </a:stretch>
          </a:blipFill>
        </p:spPr>
      </p:sp>
      <p:sp>
        <p:nvSpPr>
          <p:cNvPr id="9" name="TextBox 9"/>
          <p:cNvSpPr txBox="1"/>
          <p:nvPr/>
        </p:nvSpPr>
        <p:spPr>
          <a:xfrm>
            <a:off x="2617998" y="434023"/>
            <a:ext cx="4496711" cy="537845"/>
          </a:xfrm>
          <a:prstGeom prst="rect">
            <a:avLst/>
          </a:prstGeom>
        </p:spPr>
        <p:txBody>
          <a:bodyPr lIns="0" tIns="0" rIns="0" bIns="0" rtlCol="0" anchor="t">
            <a:spAutoFit/>
          </a:bodyPr>
          <a:lstStyle/>
          <a:p>
            <a:pPr algn="ctr">
              <a:lnSpc>
                <a:spcPts val="4480"/>
              </a:lnSpc>
            </a:pPr>
            <a:r>
              <a:rPr lang="en-US" sz="3200" b="1">
                <a:solidFill>
                  <a:srgbClr val="FE0619"/>
                </a:solidFill>
                <a:latin typeface="Noto Sans Bold"/>
                <a:ea typeface="Noto Sans Bold"/>
                <a:cs typeface="Noto Sans Bold"/>
                <a:sym typeface="Noto Sans Bold"/>
              </a:rPr>
              <a:t>VƯỜN QUỐC GIA</a:t>
            </a:r>
          </a:p>
        </p:txBody>
      </p:sp>
      <p:sp>
        <p:nvSpPr>
          <p:cNvPr id="10" name="TextBox 10"/>
          <p:cNvSpPr txBox="1"/>
          <p:nvPr/>
        </p:nvSpPr>
        <p:spPr>
          <a:xfrm>
            <a:off x="0" y="3819196"/>
            <a:ext cx="4496711" cy="339725"/>
          </a:xfrm>
          <a:prstGeom prst="rect">
            <a:avLst/>
          </a:prstGeom>
        </p:spPr>
        <p:txBody>
          <a:bodyPr lIns="0" tIns="0" rIns="0" bIns="0" rtlCol="0" anchor="t">
            <a:spAutoFit/>
          </a:bodyPr>
          <a:lstStyle/>
          <a:p>
            <a:pPr algn="ctr">
              <a:lnSpc>
                <a:spcPts val="2799"/>
              </a:lnSpc>
            </a:pPr>
            <a:r>
              <a:rPr lang="en-US" sz="1999" b="1" dirty="0">
                <a:solidFill>
                  <a:srgbClr val="FE0619"/>
                </a:solidFill>
                <a:latin typeface="Noto Sans Bold"/>
                <a:ea typeface="Noto Sans Bold"/>
                <a:cs typeface="Noto Sans Bold"/>
                <a:sym typeface="Noto Sans Bold"/>
              </a:rPr>
              <a:t>VQG </a:t>
            </a:r>
            <a:r>
              <a:rPr lang="en-US" sz="1999" b="1" dirty="0" err="1">
                <a:solidFill>
                  <a:srgbClr val="FE0619"/>
                </a:solidFill>
                <a:latin typeface="Noto Sans Bold"/>
                <a:ea typeface="Noto Sans Bold"/>
                <a:cs typeface="Noto Sans Bold"/>
                <a:sym typeface="Noto Sans Bold"/>
              </a:rPr>
              <a:t>Hoàng</a:t>
            </a:r>
            <a:r>
              <a:rPr lang="en-US" sz="1999" b="1" dirty="0">
                <a:solidFill>
                  <a:srgbClr val="FE0619"/>
                </a:solidFill>
                <a:latin typeface="Noto Sans Bold"/>
                <a:ea typeface="Noto Sans Bold"/>
                <a:cs typeface="Noto Sans Bold"/>
                <a:sym typeface="Noto Sans Bold"/>
              </a:rPr>
              <a:t> </a:t>
            </a:r>
            <a:r>
              <a:rPr lang="en-US" sz="1999" b="1" dirty="0" err="1">
                <a:solidFill>
                  <a:srgbClr val="FE0619"/>
                </a:solidFill>
                <a:latin typeface="Noto Sans Bold"/>
                <a:ea typeface="Noto Sans Bold"/>
                <a:cs typeface="Noto Sans Bold"/>
                <a:sym typeface="Noto Sans Bold"/>
              </a:rPr>
              <a:t>Liên</a:t>
            </a:r>
            <a:endParaRPr lang="en-US" sz="1999" b="1" dirty="0">
              <a:solidFill>
                <a:srgbClr val="FE0619"/>
              </a:solidFill>
              <a:latin typeface="Noto Sans Bold"/>
              <a:ea typeface="Noto Sans Bold"/>
              <a:cs typeface="Noto Sans Bold"/>
              <a:sym typeface="Noto Sans Bold"/>
            </a:endParaRPr>
          </a:p>
        </p:txBody>
      </p:sp>
      <p:sp>
        <p:nvSpPr>
          <p:cNvPr id="11" name="TextBox 11"/>
          <p:cNvSpPr txBox="1"/>
          <p:nvPr/>
        </p:nvSpPr>
        <p:spPr>
          <a:xfrm>
            <a:off x="4866354" y="3908011"/>
            <a:ext cx="4496711" cy="339725"/>
          </a:xfrm>
          <a:prstGeom prst="rect">
            <a:avLst/>
          </a:prstGeom>
        </p:spPr>
        <p:txBody>
          <a:bodyPr lIns="0" tIns="0" rIns="0" bIns="0" rtlCol="0" anchor="t">
            <a:spAutoFit/>
          </a:bodyPr>
          <a:lstStyle/>
          <a:p>
            <a:pPr algn="ctr">
              <a:lnSpc>
                <a:spcPts val="2799"/>
              </a:lnSpc>
            </a:pPr>
            <a:r>
              <a:rPr lang="en-US" sz="1999" b="1" dirty="0">
                <a:solidFill>
                  <a:srgbClr val="FE0619"/>
                </a:solidFill>
                <a:latin typeface="Noto Sans Bold"/>
                <a:ea typeface="Noto Sans Bold"/>
                <a:cs typeface="Noto Sans Bold"/>
                <a:sym typeface="Noto Sans Bold"/>
              </a:rPr>
              <a:t>VQG </a:t>
            </a:r>
            <a:r>
              <a:rPr lang="en-US" sz="1999" b="1" dirty="0" err="1">
                <a:solidFill>
                  <a:srgbClr val="FE0619"/>
                </a:solidFill>
                <a:latin typeface="Noto Sans Bold"/>
                <a:ea typeface="Noto Sans Bold"/>
                <a:cs typeface="Noto Sans Bold"/>
                <a:sym typeface="Noto Sans Bold"/>
              </a:rPr>
              <a:t>Phia</a:t>
            </a:r>
            <a:r>
              <a:rPr lang="en-US" sz="1999" b="1" dirty="0">
                <a:solidFill>
                  <a:srgbClr val="FE0619"/>
                </a:solidFill>
                <a:latin typeface="Noto Sans Bold"/>
                <a:ea typeface="Noto Sans Bold"/>
                <a:cs typeface="Noto Sans Bold"/>
                <a:sym typeface="Noto Sans Bold"/>
              </a:rPr>
              <a:t> </a:t>
            </a:r>
            <a:r>
              <a:rPr lang="en-US" sz="1999" b="1" dirty="0" err="1">
                <a:solidFill>
                  <a:srgbClr val="FE0619"/>
                </a:solidFill>
                <a:latin typeface="Noto Sans Bold"/>
                <a:ea typeface="Noto Sans Bold"/>
                <a:cs typeface="Noto Sans Bold"/>
                <a:sym typeface="Noto Sans Bold"/>
              </a:rPr>
              <a:t>Oắc</a:t>
            </a:r>
            <a:r>
              <a:rPr lang="en-US" sz="1999" b="1" dirty="0">
                <a:solidFill>
                  <a:srgbClr val="FE0619"/>
                </a:solidFill>
                <a:latin typeface="Noto Sans Bold"/>
                <a:ea typeface="Noto Sans Bold"/>
                <a:cs typeface="Noto Sans Bold"/>
                <a:sym typeface="Noto Sans Bold"/>
              </a:rPr>
              <a:t>- </a:t>
            </a:r>
            <a:r>
              <a:rPr lang="en-US" sz="1999" b="1" dirty="0" err="1">
                <a:solidFill>
                  <a:srgbClr val="FE0619"/>
                </a:solidFill>
                <a:latin typeface="Noto Sans Bold"/>
                <a:ea typeface="Noto Sans Bold"/>
                <a:cs typeface="Noto Sans Bold"/>
                <a:sym typeface="Noto Sans Bold"/>
              </a:rPr>
              <a:t>Phia</a:t>
            </a:r>
            <a:r>
              <a:rPr lang="en-US" sz="1999" b="1" dirty="0">
                <a:solidFill>
                  <a:srgbClr val="FE0619"/>
                </a:solidFill>
                <a:latin typeface="Noto Sans Bold"/>
                <a:ea typeface="Noto Sans Bold"/>
                <a:cs typeface="Noto Sans Bold"/>
                <a:sym typeface="Noto Sans Bold"/>
              </a:rPr>
              <a:t> </a:t>
            </a:r>
            <a:r>
              <a:rPr lang="en-US" sz="1999" b="1" dirty="0" err="1">
                <a:solidFill>
                  <a:srgbClr val="FE0619"/>
                </a:solidFill>
                <a:latin typeface="Noto Sans Bold"/>
                <a:ea typeface="Noto Sans Bold"/>
                <a:cs typeface="Noto Sans Bold"/>
                <a:sym typeface="Noto Sans Bold"/>
              </a:rPr>
              <a:t>đén</a:t>
            </a:r>
            <a:r>
              <a:rPr lang="en-US" sz="1999" b="1" dirty="0">
                <a:solidFill>
                  <a:srgbClr val="FE0619"/>
                </a:solidFill>
                <a:latin typeface="Noto Sans Bold"/>
                <a:ea typeface="Noto Sans Bold"/>
                <a:cs typeface="Noto Sans Bold"/>
                <a:sym typeface="Noto Sans Bold"/>
              </a:rPr>
              <a:t>( Cao </a:t>
            </a:r>
            <a:r>
              <a:rPr lang="en-US" sz="1999" b="1" dirty="0" err="1">
                <a:solidFill>
                  <a:srgbClr val="FE0619"/>
                </a:solidFill>
                <a:latin typeface="Noto Sans Bold"/>
                <a:ea typeface="Noto Sans Bold"/>
                <a:cs typeface="Noto Sans Bold"/>
                <a:sym typeface="Noto Sans Bold"/>
              </a:rPr>
              <a:t>Bằng</a:t>
            </a:r>
            <a:r>
              <a:rPr lang="en-US" sz="1999" b="1" dirty="0">
                <a:solidFill>
                  <a:srgbClr val="FE0619"/>
                </a:solidFill>
                <a:latin typeface="Noto Sans Bold"/>
                <a:ea typeface="Noto Sans Bold"/>
                <a:cs typeface="Noto Sans Bold"/>
                <a:sym typeface="Noto Sans Bold"/>
              </a:rPr>
              <a:t>)</a:t>
            </a:r>
          </a:p>
        </p:txBody>
      </p:sp>
      <p:sp>
        <p:nvSpPr>
          <p:cNvPr id="12" name="TextBox 11">
            <a:extLst>
              <a:ext uri="{FF2B5EF4-FFF2-40B4-BE49-F238E27FC236}">
                <a16:creationId xmlns:a16="http://schemas.microsoft.com/office/drawing/2014/main" id="{33A0453C-F10D-4120-9D9F-2A5A11C8D73C}"/>
              </a:ext>
            </a:extLst>
          </p:cNvPr>
          <p:cNvSpPr txBox="1"/>
          <p:nvPr/>
        </p:nvSpPr>
        <p:spPr>
          <a:xfrm>
            <a:off x="4941104" y="7014016"/>
            <a:ext cx="4496711" cy="339725"/>
          </a:xfrm>
          <a:prstGeom prst="rect">
            <a:avLst/>
          </a:prstGeom>
        </p:spPr>
        <p:txBody>
          <a:bodyPr lIns="0" tIns="0" rIns="0" bIns="0" rtlCol="0" anchor="t">
            <a:spAutoFit/>
          </a:bodyPr>
          <a:lstStyle/>
          <a:p>
            <a:pPr algn="ctr">
              <a:lnSpc>
                <a:spcPts val="2799"/>
              </a:lnSpc>
            </a:pPr>
            <a:r>
              <a:rPr lang="en-US" sz="1999" b="1" dirty="0">
                <a:solidFill>
                  <a:srgbClr val="FE0619"/>
                </a:solidFill>
                <a:latin typeface="Noto Sans Bold"/>
                <a:ea typeface="Noto Sans Bold"/>
                <a:cs typeface="Noto Sans Bold"/>
                <a:sym typeface="Noto Sans Bold"/>
              </a:rPr>
              <a:t>VQG </a:t>
            </a:r>
            <a:r>
              <a:rPr lang="en-US" sz="1999" b="1" dirty="0" err="1">
                <a:solidFill>
                  <a:srgbClr val="FE0619"/>
                </a:solidFill>
                <a:latin typeface="Noto Sans Bold"/>
                <a:ea typeface="Noto Sans Bold"/>
                <a:cs typeface="Noto Sans Bold"/>
                <a:sym typeface="Noto Sans Bold"/>
              </a:rPr>
              <a:t>Xuân</a:t>
            </a:r>
            <a:r>
              <a:rPr lang="en-US" sz="1999" b="1" dirty="0">
                <a:solidFill>
                  <a:srgbClr val="FE0619"/>
                </a:solidFill>
                <a:latin typeface="Noto Sans Bold"/>
                <a:ea typeface="Noto Sans Bold"/>
                <a:cs typeface="Noto Sans Bold"/>
                <a:sym typeface="Noto Sans Bold"/>
              </a:rPr>
              <a:t> </a:t>
            </a:r>
            <a:r>
              <a:rPr lang="en-US" sz="1999" b="1" dirty="0" err="1">
                <a:solidFill>
                  <a:srgbClr val="FE0619"/>
                </a:solidFill>
                <a:latin typeface="Noto Sans Bold"/>
                <a:ea typeface="Noto Sans Bold"/>
                <a:cs typeface="Noto Sans Bold"/>
                <a:sym typeface="Noto Sans Bold"/>
              </a:rPr>
              <a:t>Sơn</a:t>
            </a:r>
            <a:endParaRPr lang="en-US" sz="1999" b="1" dirty="0">
              <a:solidFill>
                <a:srgbClr val="FE0619"/>
              </a:solidFill>
              <a:latin typeface="Noto Sans Bold"/>
              <a:ea typeface="Noto Sans Bold"/>
              <a:cs typeface="Noto Sans Bold"/>
              <a:sym typeface="Noto Sans Bold"/>
            </a:endParaRPr>
          </a:p>
        </p:txBody>
      </p:sp>
      <p:sp>
        <p:nvSpPr>
          <p:cNvPr id="13" name="TextBox 10">
            <a:extLst>
              <a:ext uri="{FF2B5EF4-FFF2-40B4-BE49-F238E27FC236}">
                <a16:creationId xmlns:a16="http://schemas.microsoft.com/office/drawing/2014/main" id="{8121AE0A-A12F-4F72-AA70-4B1E72DE4886}"/>
              </a:ext>
            </a:extLst>
          </p:cNvPr>
          <p:cNvSpPr txBox="1"/>
          <p:nvPr/>
        </p:nvSpPr>
        <p:spPr>
          <a:xfrm>
            <a:off x="0" y="6972400"/>
            <a:ext cx="4496711" cy="339725"/>
          </a:xfrm>
          <a:prstGeom prst="rect">
            <a:avLst/>
          </a:prstGeom>
        </p:spPr>
        <p:txBody>
          <a:bodyPr lIns="0" tIns="0" rIns="0" bIns="0" rtlCol="0" anchor="t">
            <a:spAutoFit/>
          </a:bodyPr>
          <a:lstStyle/>
          <a:p>
            <a:pPr algn="ctr">
              <a:lnSpc>
                <a:spcPts val="2799"/>
              </a:lnSpc>
            </a:pPr>
            <a:r>
              <a:rPr lang="en-US" sz="1999" b="1" dirty="0">
                <a:solidFill>
                  <a:srgbClr val="FE0619"/>
                </a:solidFill>
                <a:latin typeface="Noto Sans Bold"/>
                <a:ea typeface="Noto Sans Bold"/>
                <a:cs typeface="Noto Sans Bold"/>
                <a:sym typeface="Noto Sans Bold"/>
              </a:rPr>
              <a:t>VQG Ba </a:t>
            </a:r>
            <a:r>
              <a:rPr lang="en-US" sz="1999" b="1" dirty="0" err="1">
                <a:solidFill>
                  <a:srgbClr val="FE0619"/>
                </a:solidFill>
                <a:latin typeface="Noto Sans Bold"/>
                <a:ea typeface="Noto Sans Bold"/>
                <a:cs typeface="Noto Sans Bold"/>
                <a:sym typeface="Noto Sans Bold"/>
              </a:rPr>
              <a:t>Bể</a:t>
            </a:r>
            <a:endParaRPr lang="en-US" sz="1999" b="1" dirty="0">
              <a:solidFill>
                <a:srgbClr val="FE0619"/>
              </a:solidFill>
              <a:latin typeface="Noto Sans Bold"/>
              <a:ea typeface="Noto Sans Bold"/>
              <a:cs typeface="Noto Sans Bold"/>
              <a:sym typeface="Noto Sans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par>
                                <p:cTn id="17" presetID="6"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000"/>
                                        <p:tgtEl>
                                          <p:spTgt spid="11"/>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ircle(in)">
                                      <p:cBhvr>
                                        <p:cTn id="31" dur="2000"/>
                                        <p:tgtEl>
                                          <p:spTgt spid="12"/>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ircle(in)">
                                      <p:cBhvr>
                                        <p:cTn id="3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rot="-10582090">
            <a:off x="7789798" y="-701856"/>
            <a:ext cx="2023955" cy="1942997"/>
          </a:xfrm>
          <a:custGeom>
            <a:avLst/>
            <a:gdLst/>
            <a:ahLst/>
            <a:cxnLst/>
            <a:rect l="l" t="t" r="r" b="b"/>
            <a:pathLst>
              <a:path w="2023955" h="1942997">
                <a:moveTo>
                  <a:pt x="0" y="0"/>
                </a:moveTo>
                <a:lnTo>
                  <a:pt x="2023955" y="0"/>
                </a:lnTo>
                <a:lnTo>
                  <a:pt x="2023955" y="1942997"/>
                </a:lnTo>
                <a:lnTo>
                  <a:pt x="0" y="19429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8648720">
            <a:off x="8495761" y="-423273"/>
            <a:ext cx="1372961" cy="1385832"/>
          </a:xfrm>
          <a:custGeom>
            <a:avLst/>
            <a:gdLst/>
            <a:ahLst/>
            <a:cxnLst/>
            <a:rect l="l" t="t" r="r" b="b"/>
            <a:pathLst>
              <a:path w="1372961" h="1385832">
                <a:moveTo>
                  <a:pt x="0" y="0"/>
                </a:moveTo>
                <a:lnTo>
                  <a:pt x="1372961" y="0"/>
                </a:lnTo>
                <a:lnTo>
                  <a:pt x="1372961" y="1385832"/>
                </a:lnTo>
                <a:lnTo>
                  <a:pt x="0" y="13858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0345" y="0"/>
            <a:ext cx="2207838" cy="1141591"/>
          </a:xfrm>
          <a:custGeom>
            <a:avLst/>
            <a:gdLst/>
            <a:ahLst/>
            <a:cxnLst/>
            <a:rect l="l" t="t" r="r" b="b"/>
            <a:pathLst>
              <a:path w="2207838" h="1141591">
                <a:moveTo>
                  <a:pt x="0" y="0"/>
                </a:moveTo>
                <a:lnTo>
                  <a:pt x="2207838" y="0"/>
                </a:lnTo>
                <a:lnTo>
                  <a:pt x="2207838" y="1141591"/>
                </a:lnTo>
                <a:lnTo>
                  <a:pt x="0" y="11415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93607" y="1204874"/>
            <a:ext cx="4529151" cy="2652422"/>
          </a:xfrm>
          <a:custGeom>
            <a:avLst/>
            <a:gdLst/>
            <a:ahLst/>
            <a:cxnLst/>
            <a:rect l="l" t="t" r="r" b="b"/>
            <a:pathLst>
              <a:path w="4529151" h="2652422">
                <a:moveTo>
                  <a:pt x="0" y="0"/>
                </a:moveTo>
                <a:lnTo>
                  <a:pt x="4529151" y="0"/>
                </a:lnTo>
                <a:lnTo>
                  <a:pt x="4529151" y="2652422"/>
                </a:lnTo>
                <a:lnTo>
                  <a:pt x="0" y="2652422"/>
                </a:lnTo>
                <a:lnTo>
                  <a:pt x="0" y="0"/>
                </a:lnTo>
                <a:close/>
              </a:path>
            </a:pathLst>
          </a:custGeom>
          <a:blipFill>
            <a:blip r:embed="rId8"/>
            <a:stretch>
              <a:fillRect l="-2056" r="-2056"/>
            </a:stretch>
          </a:blipFill>
        </p:spPr>
      </p:sp>
      <p:sp>
        <p:nvSpPr>
          <p:cNvPr id="6" name="Freeform 6"/>
          <p:cNvSpPr/>
          <p:nvPr/>
        </p:nvSpPr>
        <p:spPr>
          <a:xfrm>
            <a:off x="4876800" y="1204874"/>
            <a:ext cx="4529151" cy="2609923"/>
          </a:xfrm>
          <a:custGeom>
            <a:avLst/>
            <a:gdLst/>
            <a:ahLst/>
            <a:cxnLst/>
            <a:rect l="l" t="t" r="r" b="b"/>
            <a:pathLst>
              <a:path w="4529151" h="2609923">
                <a:moveTo>
                  <a:pt x="0" y="0"/>
                </a:moveTo>
                <a:lnTo>
                  <a:pt x="4529151" y="0"/>
                </a:lnTo>
                <a:lnTo>
                  <a:pt x="4529151" y="2609923"/>
                </a:lnTo>
                <a:lnTo>
                  <a:pt x="0" y="2609923"/>
                </a:lnTo>
                <a:lnTo>
                  <a:pt x="0" y="0"/>
                </a:lnTo>
                <a:close/>
              </a:path>
            </a:pathLst>
          </a:custGeom>
          <a:blipFill>
            <a:blip r:embed="rId9"/>
            <a:stretch>
              <a:fillRect/>
            </a:stretch>
          </a:blipFill>
        </p:spPr>
      </p:sp>
      <p:sp>
        <p:nvSpPr>
          <p:cNvPr id="7" name="Freeform 7"/>
          <p:cNvSpPr/>
          <p:nvPr/>
        </p:nvSpPr>
        <p:spPr>
          <a:xfrm>
            <a:off x="67538" y="4225597"/>
            <a:ext cx="4555220" cy="2652422"/>
          </a:xfrm>
          <a:custGeom>
            <a:avLst/>
            <a:gdLst/>
            <a:ahLst/>
            <a:cxnLst/>
            <a:rect l="l" t="t" r="r" b="b"/>
            <a:pathLst>
              <a:path w="4555220" h="2652422">
                <a:moveTo>
                  <a:pt x="0" y="0"/>
                </a:moveTo>
                <a:lnTo>
                  <a:pt x="4555220" y="0"/>
                </a:lnTo>
                <a:lnTo>
                  <a:pt x="4555220" y="2652422"/>
                </a:lnTo>
                <a:lnTo>
                  <a:pt x="0" y="2652422"/>
                </a:lnTo>
                <a:lnTo>
                  <a:pt x="0" y="0"/>
                </a:lnTo>
                <a:close/>
              </a:path>
            </a:pathLst>
          </a:custGeom>
          <a:blipFill>
            <a:blip r:embed="rId10"/>
            <a:stretch>
              <a:fillRect l="-1475" r="-903"/>
            </a:stretch>
          </a:blipFill>
        </p:spPr>
      </p:sp>
      <p:sp>
        <p:nvSpPr>
          <p:cNvPr id="8" name="Freeform 8"/>
          <p:cNvSpPr/>
          <p:nvPr/>
        </p:nvSpPr>
        <p:spPr>
          <a:xfrm>
            <a:off x="4893020" y="4225597"/>
            <a:ext cx="4512931" cy="2652422"/>
          </a:xfrm>
          <a:custGeom>
            <a:avLst/>
            <a:gdLst/>
            <a:ahLst/>
            <a:cxnLst/>
            <a:rect l="l" t="t" r="r" b="b"/>
            <a:pathLst>
              <a:path w="4512931" h="2652422">
                <a:moveTo>
                  <a:pt x="0" y="0"/>
                </a:moveTo>
                <a:lnTo>
                  <a:pt x="4512931" y="0"/>
                </a:lnTo>
                <a:lnTo>
                  <a:pt x="4512931" y="2652422"/>
                </a:lnTo>
                <a:lnTo>
                  <a:pt x="0" y="2652422"/>
                </a:lnTo>
                <a:lnTo>
                  <a:pt x="0" y="0"/>
                </a:lnTo>
                <a:close/>
              </a:path>
            </a:pathLst>
          </a:custGeom>
          <a:blipFill>
            <a:blip r:embed="rId11"/>
            <a:stretch>
              <a:fillRect r="-4255"/>
            </a:stretch>
          </a:blipFill>
        </p:spPr>
      </p:sp>
      <p:sp>
        <p:nvSpPr>
          <p:cNvPr id="9" name="TextBox 9"/>
          <p:cNvSpPr txBox="1"/>
          <p:nvPr/>
        </p:nvSpPr>
        <p:spPr>
          <a:xfrm>
            <a:off x="2617998" y="434023"/>
            <a:ext cx="4496711" cy="537845"/>
          </a:xfrm>
          <a:prstGeom prst="rect">
            <a:avLst/>
          </a:prstGeom>
        </p:spPr>
        <p:txBody>
          <a:bodyPr lIns="0" tIns="0" rIns="0" bIns="0" rtlCol="0" anchor="t">
            <a:spAutoFit/>
          </a:bodyPr>
          <a:lstStyle/>
          <a:p>
            <a:pPr algn="ctr">
              <a:lnSpc>
                <a:spcPts val="4480"/>
              </a:lnSpc>
            </a:pPr>
            <a:r>
              <a:rPr lang="en-US" sz="3200" b="1">
                <a:solidFill>
                  <a:srgbClr val="FE0619"/>
                </a:solidFill>
                <a:latin typeface="Noto Sans Bold"/>
                <a:ea typeface="Noto Sans Bold"/>
                <a:cs typeface="Noto Sans Bold"/>
                <a:sym typeface="Noto Sans Bold"/>
              </a:rPr>
              <a:t>KHOÁNG SẢN</a:t>
            </a:r>
          </a:p>
        </p:txBody>
      </p:sp>
      <p:sp>
        <p:nvSpPr>
          <p:cNvPr id="10" name="TextBox 10"/>
          <p:cNvSpPr txBox="1"/>
          <p:nvPr/>
        </p:nvSpPr>
        <p:spPr>
          <a:xfrm>
            <a:off x="0" y="3819196"/>
            <a:ext cx="4496711" cy="339725"/>
          </a:xfrm>
          <a:prstGeom prst="rect">
            <a:avLst/>
          </a:prstGeom>
        </p:spPr>
        <p:txBody>
          <a:bodyPr lIns="0" tIns="0" rIns="0" bIns="0" rtlCol="0" anchor="t">
            <a:spAutoFit/>
          </a:bodyPr>
          <a:lstStyle/>
          <a:p>
            <a:pPr algn="ctr">
              <a:lnSpc>
                <a:spcPts val="2799"/>
              </a:lnSpc>
            </a:pPr>
            <a:r>
              <a:rPr lang="en-US" sz="1999" b="1">
                <a:solidFill>
                  <a:srgbClr val="FE0619"/>
                </a:solidFill>
                <a:latin typeface="Noto Sans Bold"/>
                <a:ea typeface="Noto Sans Bold"/>
                <a:cs typeface="Noto Sans Bold"/>
                <a:sym typeface="Noto Sans Bold"/>
              </a:rPr>
              <a:t>Than đá</a:t>
            </a:r>
          </a:p>
        </p:txBody>
      </p:sp>
      <p:sp>
        <p:nvSpPr>
          <p:cNvPr id="11" name="TextBox 11"/>
          <p:cNvSpPr txBox="1"/>
          <p:nvPr/>
        </p:nvSpPr>
        <p:spPr>
          <a:xfrm>
            <a:off x="4893020" y="3819196"/>
            <a:ext cx="4496711" cy="339725"/>
          </a:xfrm>
          <a:prstGeom prst="rect">
            <a:avLst/>
          </a:prstGeom>
        </p:spPr>
        <p:txBody>
          <a:bodyPr lIns="0" tIns="0" rIns="0" bIns="0" rtlCol="0" anchor="t">
            <a:spAutoFit/>
          </a:bodyPr>
          <a:lstStyle/>
          <a:p>
            <a:pPr algn="ctr">
              <a:lnSpc>
                <a:spcPts val="2799"/>
              </a:lnSpc>
            </a:pPr>
            <a:r>
              <a:rPr lang="en-US" sz="1999" b="1">
                <a:solidFill>
                  <a:srgbClr val="FE0619"/>
                </a:solidFill>
                <a:latin typeface="Noto Sans Bold"/>
                <a:ea typeface="Noto Sans Bold"/>
                <a:cs typeface="Noto Sans Bold"/>
                <a:sym typeface="Noto Sans Bold"/>
              </a:rPr>
              <a:t>Sắt</a:t>
            </a:r>
          </a:p>
        </p:txBody>
      </p:sp>
      <p:sp>
        <p:nvSpPr>
          <p:cNvPr id="12" name="TextBox 12"/>
          <p:cNvSpPr txBox="1"/>
          <p:nvPr/>
        </p:nvSpPr>
        <p:spPr>
          <a:xfrm>
            <a:off x="0" y="6839919"/>
            <a:ext cx="4496711" cy="339725"/>
          </a:xfrm>
          <a:prstGeom prst="rect">
            <a:avLst/>
          </a:prstGeom>
        </p:spPr>
        <p:txBody>
          <a:bodyPr lIns="0" tIns="0" rIns="0" bIns="0" rtlCol="0" anchor="t">
            <a:spAutoFit/>
          </a:bodyPr>
          <a:lstStyle/>
          <a:p>
            <a:pPr algn="ctr">
              <a:lnSpc>
                <a:spcPts val="2799"/>
              </a:lnSpc>
            </a:pPr>
            <a:r>
              <a:rPr lang="en-US" sz="1999" b="1">
                <a:solidFill>
                  <a:srgbClr val="FE0619"/>
                </a:solidFill>
                <a:latin typeface="Noto Sans Bold"/>
                <a:ea typeface="Noto Sans Bold"/>
                <a:cs typeface="Noto Sans Bold"/>
                <a:sym typeface="Noto Sans Bold"/>
              </a:rPr>
              <a:t>Chì</a:t>
            </a:r>
          </a:p>
        </p:txBody>
      </p:sp>
      <p:sp>
        <p:nvSpPr>
          <p:cNvPr id="13" name="TextBox 13"/>
          <p:cNvSpPr txBox="1"/>
          <p:nvPr/>
        </p:nvSpPr>
        <p:spPr>
          <a:xfrm>
            <a:off x="5068700" y="6839919"/>
            <a:ext cx="4496711" cy="339725"/>
          </a:xfrm>
          <a:prstGeom prst="rect">
            <a:avLst/>
          </a:prstGeom>
        </p:spPr>
        <p:txBody>
          <a:bodyPr lIns="0" tIns="0" rIns="0" bIns="0" rtlCol="0" anchor="t">
            <a:spAutoFit/>
          </a:bodyPr>
          <a:lstStyle/>
          <a:p>
            <a:pPr algn="ctr">
              <a:lnSpc>
                <a:spcPts val="2799"/>
              </a:lnSpc>
            </a:pPr>
            <a:r>
              <a:rPr lang="en-US" sz="1999" b="1">
                <a:solidFill>
                  <a:srgbClr val="FE0619"/>
                </a:solidFill>
                <a:latin typeface="Noto Sans Bold"/>
                <a:ea typeface="Noto Sans Bold"/>
                <a:cs typeface="Noto Sans Bold"/>
                <a:sym typeface="Noto Sans Bold"/>
              </a:rPr>
              <a:t>Kẽm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anim calcmode="lin" valueType="num">
                                      <p:cBhvr>
                                        <p:cTn id="10" dur="1000" fill="hold"/>
                                        <p:tgtEl>
                                          <p:spTgt spid="4"/>
                                        </p:tgtEl>
                                        <p:attrNameLst>
                                          <p:attrName>ppt_x</p:attrName>
                                        </p:attrNameLst>
                                      </p:cBhvr>
                                      <p:tavLst>
                                        <p:tav tm="0">
                                          <p:val>
                                            <p:fltVal val="0.5"/>
                                          </p:val>
                                        </p:tav>
                                        <p:tav tm="100000">
                                          <p:val>
                                            <p:strVal val="#ppt_x"/>
                                          </p:val>
                                        </p:tav>
                                      </p:tavLst>
                                    </p:anim>
                                    <p:anim calcmode="lin" valueType="num">
                                      <p:cBhvr>
                                        <p:cTn id="11" dur="1000" fill="hold"/>
                                        <p:tgtEl>
                                          <p:spTgt spid="4"/>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fltVal val="0.5"/>
                                          </p:val>
                                        </p:tav>
                                        <p:tav tm="100000">
                                          <p:val>
                                            <p:strVal val="#ppt_x"/>
                                          </p:val>
                                        </p:tav>
                                      </p:tavLst>
                                    </p:anim>
                                    <p:anim calcmode="lin" valueType="num">
                                      <p:cBhvr>
                                        <p:cTn id="18" dur="1000" fill="hold"/>
                                        <p:tgtEl>
                                          <p:spTgt spid="5"/>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fltVal val="0.5"/>
                                          </p:val>
                                        </p:tav>
                                        <p:tav tm="100000">
                                          <p:val>
                                            <p:strVal val="#ppt_x"/>
                                          </p:val>
                                        </p:tav>
                                      </p:tavLst>
                                    </p:anim>
                                    <p:anim calcmode="lin" valueType="num">
                                      <p:cBhvr>
                                        <p:cTn id="25" dur="1000" fill="hold"/>
                                        <p:tgtEl>
                                          <p:spTgt spid="6"/>
                                        </p:tgtEl>
                                        <p:attrNameLst>
                                          <p:attrName>ppt_y</p:attrName>
                                        </p:attrNameLst>
                                      </p:cBhvr>
                                      <p:tavLst>
                                        <p:tav tm="0">
                                          <p:val>
                                            <p:fltVal val="0.5"/>
                                          </p:val>
                                        </p:tav>
                                        <p:tav tm="100000">
                                          <p:val>
                                            <p:strVal val="#ppt_y"/>
                                          </p:val>
                                        </p:tav>
                                      </p:tavLst>
                                    </p:anim>
                                  </p:childTnLst>
                                </p:cTn>
                              </p:par>
                              <p:par>
                                <p:cTn id="26" presetID="53" presetClass="entr" presetSubtype="528"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fltVal val="0"/>
                                          </p:val>
                                        </p:tav>
                                        <p:tav tm="100000">
                                          <p:val>
                                            <p:strVal val="#ppt_w"/>
                                          </p:val>
                                        </p:tav>
                                      </p:tavLst>
                                    </p:anim>
                                    <p:anim calcmode="lin" valueType="num">
                                      <p:cBhvr>
                                        <p:cTn id="29" dur="1000" fill="hold"/>
                                        <p:tgtEl>
                                          <p:spTgt spid="7"/>
                                        </p:tgtEl>
                                        <p:attrNameLst>
                                          <p:attrName>ppt_h</p:attrName>
                                        </p:attrNameLst>
                                      </p:cBhvr>
                                      <p:tavLst>
                                        <p:tav tm="0">
                                          <p:val>
                                            <p:fltVal val="0"/>
                                          </p:val>
                                        </p:tav>
                                        <p:tav tm="100000">
                                          <p:val>
                                            <p:strVal val="#ppt_h"/>
                                          </p:val>
                                        </p:tav>
                                      </p:tavLst>
                                    </p:anim>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fltVal val="0.5"/>
                                          </p:val>
                                        </p:tav>
                                        <p:tav tm="100000">
                                          <p:val>
                                            <p:strVal val="#ppt_x"/>
                                          </p:val>
                                        </p:tav>
                                      </p:tavLst>
                                    </p:anim>
                                    <p:anim calcmode="lin" valueType="num">
                                      <p:cBhvr>
                                        <p:cTn id="32" dur="1000" fill="hold"/>
                                        <p:tgtEl>
                                          <p:spTgt spid="7"/>
                                        </p:tgtEl>
                                        <p:attrNameLst>
                                          <p:attrName>ppt_y</p:attrName>
                                        </p:attrNameLst>
                                      </p:cBhvr>
                                      <p:tavLst>
                                        <p:tav tm="0">
                                          <p:val>
                                            <p:fltVal val="0.5"/>
                                          </p:val>
                                        </p:tav>
                                        <p:tav tm="100000">
                                          <p:val>
                                            <p:strVal val="#ppt_y"/>
                                          </p:val>
                                        </p:tav>
                                      </p:tavLst>
                                    </p:anim>
                                  </p:childTnLst>
                                </p:cTn>
                              </p:par>
                              <p:par>
                                <p:cTn id="33" presetID="53" presetClass="entr" presetSubtype="528"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fltVal val="0"/>
                                          </p:val>
                                        </p:tav>
                                        <p:tav tm="100000">
                                          <p:val>
                                            <p:strVal val="#ppt_w"/>
                                          </p:val>
                                        </p:tav>
                                      </p:tavLst>
                                    </p:anim>
                                    <p:anim calcmode="lin" valueType="num">
                                      <p:cBhvr>
                                        <p:cTn id="36" dur="1000" fill="hold"/>
                                        <p:tgtEl>
                                          <p:spTgt spid="8"/>
                                        </p:tgtEl>
                                        <p:attrNameLst>
                                          <p:attrName>ppt_h</p:attrName>
                                        </p:attrNameLst>
                                      </p:cBhvr>
                                      <p:tavLst>
                                        <p:tav tm="0">
                                          <p:val>
                                            <p:fltVal val="0"/>
                                          </p:val>
                                        </p:tav>
                                        <p:tav tm="100000">
                                          <p:val>
                                            <p:strVal val="#ppt_h"/>
                                          </p:val>
                                        </p:tav>
                                      </p:tavLst>
                                    </p:anim>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fltVal val="0.5"/>
                                          </p:val>
                                        </p:tav>
                                        <p:tav tm="100000">
                                          <p:val>
                                            <p:strVal val="#ppt_x"/>
                                          </p:val>
                                        </p:tav>
                                      </p:tavLst>
                                    </p:anim>
                                    <p:anim calcmode="lin" valueType="num">
                                      <p:cBhvr>
                                        <p:cTn id="39" dur="1000" fill="hold"/>
                                        <p:tgtEl>
                                          <p:spTgt spid="8"/>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1000" fill="hold"/>
                                        <p:tgtEl>
                                          <p:spTgt spid="9"/>
                                        </p:tgtEl>
                                        <p:attrNameLst>
                                          <p:attrName>ppt_w</p:attrName>
                                        </p:attrNameLst>
                                      </p:cBhvr>
                                      <p:tavLst>
                                        <p:tav tm="0">
                                          <p:val>
                                            <p:fltVal val="0"/>
                                          </p:val>
                                        </p:tav>
                                        <p:tav tm="100000">
                                          <p:val>
                                            <p:strVal val="#ppt_w"/>
                                          </p:val>
                                        </p:tav>
                                      </p:tavLst>
                                    </p:anim>
                                    <p:anim calcmode="lin" valueType="num">
                                      <p:cBhvr>
                                        <p:cTn id="43" dur="1000" fill="hold"/>
                                        <p:tgtEl>
                                          <p:spTgt spid="9"/>
                                        </p:tgtEl>
                                        <p:attrNameLst>
                                          <p:attrName>ppt_h</p:attrName>
                                        </p:attrNameLst>
                                      </p:cBhvr>
                                      <p:tavLst>
                                        <p:tav tm="0">
                                          <p:val>
                                            <p:fltVal val="0"/>
                                          </p:val>
                                        </p:tav>
                                        <p:tav tm="100000">
                                          <p:val>
                                            <p:strVal val="#ppt_h"/>
                                          </p:val>
                                        </p:tav>
                                      </p:tavLst>
                                    </p:anim>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fltVal val="0.5"/>
                                          </p:val>
                                        </p:tav>
                                        <p:tav tm="100000">
                                          <p:val>
                                            <p:strVal val="#ppt_x"/>
                                          </p:val>
                                        </p:tav>
                                      </p:tavLst>
                                    </p:anim>
                                    <p:anim calcmode="lin" valueType="num">
                                      <p:cBhvr>
                                        <p:cTn id="46" dur="1000" fill="hold"/>
                                        <p:tgtEl>
                                          <p:spTgt spid="9"/>
                                        </p:tgtEl>
                                        <p:attrNameLst>
                                          <p:attrName>ppt_y</p:attrName>
                                        </p:attrNameLst>
                                      </p:cBhvr>
                                      <p:tavLst>
                                        <p:tav tm="0">
                                          <p:val>
                                            <p:fltVal val="0.5"/>
                                          </p:val>
                                        </p:tav>
                                        <p:tav tm="100000">
                                          <p:val>
                                            <p:strVal val="#ppt_y"/>
                                          </p:val>
                                        </p:tav>
                                      </p:tavLst>
                                    </p:anim>
                                  </p:childTnLst>
                                </p:cTn>
                              </p:par>
                              <p:par>
                                <p:cTn id="47" presetID="53" presetClass="entr" presetSubtype="528"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Effect transition="in" filter="fade">
                                      <p:cBhvr>
                                        <p:cTn id="51" dur="1000"/>
                                        <p:tgtEl>
                                          <p:spTgt spid="10"/>
                                        </p:tgtEl>
                                      </p:cBhvr>
                                    </p:animEffect>
                                    <p:anim calcmode="lin" valueType="num">
                                      <p:cBhvr>
                                        <p:cTn id="52" dur="1000" fill="hold"/>
                                        <p:tgtEl>
                                          <p:spTgt spid="10"/>
                                        </p:tgtEl>
                                        <p:attrNameLst>
                                          <p:attrName>ppt_x</p:attrName>
                                        </p:attrNameLst>
                                      </p:cBhvr>
                                      <p:tavLst>
                                        <p:tav tm="0">
                                          <p:val>
                                            <p:fltVal val="0.5"/>
                                          </p:val>
                                        </p:tav>
                                        <p:tav tm="100000">
                                          <p:val>
                                            <p:strVal val="#ppt_x"/>
                                          </p:val>
                                        </p:tav>
                                      </p:tavLst>
                                    </p:anim>
                                    <p:anim calcmode="lin" valueType="num">
                                      <p:cBhvr>
                                        <p:cTn id="53" dur="1000" fill="hold"/>
                                        <p:tgtEl>
                                          <p:spTgt spid="10"/>
                                        </p:tgtEl>
                                        <p:attrNameLst>
                                          <p:attrName>ppt_y</p:attrName>
                                        </p:attrNameLst>
                                      </p:cBhvr>
                                      <p:tavLst>
                                        <p:tav tm="0">
                                          <p:val>
                                            <p:fltVal val="0.5"/>
                                          </p:val>
                                        </p:tav>
                                        <p:tav tm="100000">
                                          <p:val>
                                            <p:strVal val="#ppt_y"/>
                                          </p:val>
                                        </p:tav>
                                      </p:tavLst>
                                    </p:anim>
                                  </p:childTnLst>
                                </p:cTn>
                              </p:par>
                              <p:par>
                                <p:cTn id="54" presetID="53" presetClass="entr" presetSubtype="528" fill="hold" grpId="0" nodeType="with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1000" fill="hold"/>
                                        <p:tgtEl>
                                          <p:spTgt spid="11"/>
                                        </p:tgtEl>
                                        <p:attrNameLst>
                                          <p:attrName>ppt_w</p:attrName>
                                        </p:attrNameLst>
                                      </p:cBhvr>
                                      <p:tavLst>
                                        <p:tav tm="0">
                                          <p:val>
                                            <p:fltVal val="0"/>
                                          </p:val>
                                        </p:tav>
                                        <p:tav tm="100000">
                                          <p:val>
                                            <p:strVal val="#ppt_w"/>
                                          </p:val>
                                        </p:tav>
                                      </p:tavLst>
                                    </p:anim>
                                    <p:anim calcmode="lin" valueType="num">
                                      <p:cBhvr>
                                        <p:cTn id="57" dur="1000" fill="hold"/>
                                        <p:tgtEl>
                                          <p:spTgt spid="11"/>
                                        </p:tgtEl>
                                        <p:attrNameLst>
                                          <p:attrName>ppt_h</p:attrName>
                                        </p:attrNameLst>
                                      </p:cBhvr>
                                      <p:tavLst>
                                        <p:tav tm="0">
                                          <p:val>
                                            <p:fltVal val="0"/>
                                          </p:val>
                                        </p:tav>
                                        <p:tav tm="100000">
                                          <p:val>
                                            <p:strVal val="#ppt_h"/>
                                          </p:val>
                                        </p:tav>
                                      </p:tavLst>
                                    </p:anim>
                                    <p:animEffect transition="in" filter="fade">
                                      <p:cBhvr>
                                        <p:cTn id="58" dur="1000"/>
                                        <p:tgtEl>
                                          <p:spTgt spid="11"/>
                                        </p:tgtEl>
                                      </p:cBhvr>
                                    </p:animEffect>
                                    <p:anim calcmode="lin" valueType="num">
                                      <p:cBhvr>
                                        <p:cTn id="59" dur="1000" fill="hold"/>
                                        <p:tgtEl>
                                          <p:spTgt spid="11"/>
                                        </p:tgtEl>
                                        <p:attrNameLst>
                                          <p:attrName>ppt_x</p:attrName>
                                        </p:attrNameLst>
                                      </p:cBhvr>
                                      <p:tavLst>
                                        <p:tav tm="0">
                                          <p:val>
                                            <p:fltVal val="0.5"/>
                                          </p:val>
                                        </p:tav>
                                        <p:tav tm="100000">
                                          <p:val>
                                            <p:strVal val="#ppt_x"/>
                                          </p:val>
                                        </p:tav>
                                      </p:tavLst>
                                    </p:anim>
                                    <p:anim calcmode="lin" valueType="num">
                                      <p:cBhvr>
                                        <p:cTn id="60" dur="1000" fill="hold"/>
                                        <p:tgtEl>
                                          <p:spTgt spid="11"/>
                                        </p:tgtEl>
                                        <p:attrNameLst>
                                          <p:attrName>ppt_y</p:attrName>
                                        </p:attrNameLst>
                                      </p:cBhvr>
                                      <p:tavLst>
                                        <p:tav tm="0">
                                          <p:val>
                                            <p:fltVal val="0.5"/>
                                          </p:val>
                                        </p:tav>
                                        <p:tav tm="100000">
                                          <p:val>
                                            <p:strVal val="#ppt_y"/>
                                          </p:val>
                                        </p:tav>
                                      </p:tavLst>
                                    </p:anim>
                                  </p:childTnLst>
                                </p:cTn>
                              </p:par>
                              <p:par>
                                <p:cTn id="61" presetID="53" presetClass="entr" presetSubtype="528"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1000" fill="hold"/>
                                        <p:tgtEl>
                                          <p:spTgt spid="12"/>
                                        </p:tgtEl>
                                        <p:attrNameLst>
                                          <p:attrName>ppt_w</p:attrName>
                                        </p:attrNameLst>
                                      </p:cBhvr>
                                      <p:tavLst>
                                        <p:tav tm="0">
                                          <p:val>
                                            <p:fltVal val="0"/>
                                          </p:val>
                                        </p:tav>
                                        <p:tav tm="100000">
                                          <p:val>
                                            <p:strVal val="#ppt_w"/>
                                          </p:val>
                                        </p:tav>
                                      </p:tavLst>
                                    </p:anim>
                                    <p:anim calcmode="lin" valueType="num">
                                      <p:cBhvr>
                                        <p:cTn id="64" dur="1000" fill="hold"/>
                                        <p:tgtEl>
                                          <p:spTgt spid="12"/>
                                        </p:tgtEl>
                                        <p:attrNameLst>
                                          <p:attrName>ppt_h</p:attrName>
                                        </p:attrNameLst>
                                      </p:cBhvr>
                                      <p:tavLst>
                                        <p:tav tm="0">
                                          <p:val>
                                            <p:fltVal val="0"/>
                                          </p:val>
                                        </p:tav>
                                        <p:tav tm="100000">
                                          <p:val>
                                            <p:strVal val="#ppt_h"/>
                                          </p:val>
                                        </p:tav>
                                      </p:tavLst>
                                    </p:anim>
                                    <p:animEffect transition="in" filter="fade">
                                      <p:cBhvr>
                                        <p:cTn id="65" dur="1000"/>
                                        <p:tgtEl>
                                          <p:spTgt spid="12"/>
                                        </p:tgtEl>
                                      </p:cBhvr>
                                    </p:animEffect>
                                    <p:anim calcmode="lin" valueType="num">
                                      <p:cBhvr>
                                        <p:cTn id="66" dur="1000" fill="hold"/>
                                        <p:tgtEl>
                                          <p:spTgt spid="12"/>
                                        </p:tgtEl>
                                        <p:attrNameLst>
                                          <p:attrName>ppt_x</p:attrName>
                                        </p:attrNameLst>
                                      </p:cBhvr>
                                      <p:tavLst>
                                        <p:tav tm="0">
                                          <p:val>
                                            <p:fltVal val="0.5"/>
                                          </p:val>
                                        </p:tav>
                                        <p:tav tm="100000">
                                          <p:val>
                                            <p:strVal val="#ppt_x"/>
                                          </p:val>
                                        </p:tav>
                                      </p:tavLst>
                                    </p:anim>
                                    <p:anim calcmode="lin" valueType="num">
                                      <p:cBhvr>
                                        <p:cTn id="67" dur="1000" fill="hold"/>
                                        <p:tgtEl>
                                          <p:spTgt spid="12"/>
                                        </p:tgtEl>
                                        <p:attrNameLst>
                                          <p:attrName>ppt_y</p:attrName>
                                        </p:attrNameLst>
                                      </p:cBhvr>
                                      <p:tavLst>
                                        <p:tav tm="0">
                                          <p:val>
                                            <p:fltVal val="0.5"/>
                                          </p:val>
                                        </p:tav>
                                        <p:tav tm="100000">
                                          <p:val>
                                            <p:strVal val="#ppt_y"/>
                                          </p:val>
                                        </p:tav>
                                      </p:tavLst>
                                    </p:anim>
                                  </p:childTnLst>
                                </p:cTn>
                              </p:par>
                              <p:par>
                                <p:cTn id="68" presetID="53" presetClass="entr" presetSubtype="528" fill="hold" grpId="0" nodeType="with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p:cTn id="70" dur="1000" fill="hold"/>
                                        <p:tgtEl>
                                          <p:spTgt spid="13"/>
                                        </p:tgtEl>
                                        <p:attrNameLst>
                                          <p:attrName>ppt_w</p:attrName>
                                        </p:attrNameLst>
                                      </p:cBhvr>
                                      <p:tavLst>
                                        <p:tav tm="0">
                                          <p:val>
                                            <p:fltVal val="0"/>
                                          </p:val>
                                        </p:tav>
                                        <p:tav tm="100000">
                                          <p:val>
                                            <p:strVal val="#ppt_w"/>
                                          </p:val>
                                        </p:tav>
                                      </p:tavLst>
                                    </p:anim>
                                    <p:anim calcmode="lin" valueType="num">
                                      <p:cBhvr>
                                        <p:cTn id="71" dur="1000" fill="hold"/>
                                        <p:tgtEl>
                                          <p:spTgt spid="13"/>
                                        </p:tgtEl>
                                        <p:attrNameLst>
                                          <p:attrName>ppt_h</p:attrName>
                                        </p:attrNameLst>
                                      </p:cBhvr>
                                      <p:tavLst>
                                        <p:tav tm="0">
                                          <p:val>
                                            <p:fltVal val="0"/>
                                          </p:val>
                                        </p:tav>
                                        <p:tav tm="100000">
                                          <p:val>
                                            <p:strVal val="#ppt_h"/>
                                          </p:val>
                                        </p:tav>
                                      </p:tavLst>
                                    </p:anim>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fltVal val="0.5"/>
                                          </p:val>
                                        </p:tav>
                                        <p:tav tm="100000">
                                          <p:val>
                                            <p:strVal val="#ppt_x"/>
                                          </p:val>
                                        </p:tav>
                                      </p:tavLst>
                                    </p:anim>
                                    <p:anim calcmode="lin" valueType="num">
                                      <p:cBhvr>
                                        <p:cTn id="74" dur="1000" fill="hold"/>
                                        <p:tgtEl>
                                          <p:spTgt spid="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rot="-10582090">
            <a:off x="7789798" y="-701856"/>
            <a:ext cx="2023955" cy="1942997"/>
          </a:xfrm>
          <a:custGeom>
            <a:avLst/>
            <a:gdLst/>
            <a:ahLst/>
            <a:cxnLst/>
            <a:rect l="l" t="t" r="r" b="b"/>
            <a:pathLst>
              <a:path w="2023955" h="1942997">
                <a:moveTo>
                  <a:pt x="0" y="0"/>
                </a:moveTo>
                <a:lnTo>
                  <a:pt x="2023955" y="0"/>
                </a:lnTo>
                <a:lnTo>
                  <a:pt x="2023955" y="1942997"/>
                </a:lnTo>
                <a:lnTo>
                  <a:pt x="0" y="19429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8648720">
            <a:off x="8495761" y="-423273"/>
            <a:ext cx="1372961" cy="1385832"/>
          </a:xfrm>
          <a:custGeom>
            <a:avLst/>
            <a:gdLst/>
            <a:ahLst/>
            <a:cxnLst/>
            <a:rect l="l" t="t" r="r" b="b"/>
            <a:pathLst>
              <a:path w="1372961" h="1385832">
                <a:moveTo>
                  <a:pt x="0" y="0"/>
                </a:moveTo>
                <a:lnTo>
                  <a:pt x="1372961" y="0"/>
                </a:lnTo>
                <a:lnTo>
                  <a:pt x="1372961" y="1385832"/>
                </a:lnTo>
                <a:lnTo>
                  <a:pt x="0" y="13858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0345" y="0"/>
            <a:ext cx="2207838" cy="1141591"/>
          </a:xfrm>
          <a:custGeom>
            <a:avLst/>
            <a:gdLst/>
            <a:ahLst/>
            <a:cxnLst/>
            <a:rect l="l" t="t" r="r" b="b"/>
            <a:pathLst>
              <a:path w="2207838" h="1141591">
                <a:moveTo>
                  <a:pt x="0" y="0"/>
                </a:moveTo>
                <a:lnTo>
                  <a:pt x="2207838" y="0"/>
                </a:lnTo>
                <a:lnTo>
                  <a:pt x="2207838" y="1141591"/>
                </a:lnTo>
                <a:lnTo>
                  <a:pt x="0" y="11415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80572" y="1204874"/>
            <a:ext cx="4529151" cy="2652422"/>
          </a:xfrm>
          <a:custGeom>
            <a:avLst/>
            <a:gdLst/>
            <a:ahLst/>
            <a:cxnLst/>
            <a:rect l="l" t="t" r="r" b="b"/>
            <a:pathLst>
              <a:path w="4529151" h="2652422">
                <a:moveTo>
                  <a:pt x="0" y="0"/>
                </a:moveTo>
                <a:lnTo>
                  <a:pt x="4529151" y="0"/>
                </a:lnTo>
                <a:lnTo>
                  <a:pt x="4529151" y="2652422"/>
                </a:lnTo>
                <a:lnTo>
                  <a:pt x="0" y="2652422"/>
                </a:lnTo>
                <a:lnTo>
                  <a:pt x="0" y="0"/>
                </a:lnTo>
                <a:close/>
              </a:path>
            </a:pathLst>
          </a:custGeom>
          <a:blipFill>
            <a:blip r:embed="rId8"/>
            <a:stretch>
              <a:fillRect l="-3118" r="-3118"/>
            </a:stretch>
          </a:blipFill>
        </p:spPr>
      </p:sp>
      <p:sp>
        <p:nvSpPr>
          <p:cNvPr id="6" name="Freeform 6"/>
          <p:cNvSpPr/>
          <p:nvPr/>
        </p:nvSpPr>
        <p:spPr>
          <a:xfrm>
            <a:off x="4893020" y="1204874"/>
            <a:ext cx="4583019" cy="2652422"/>
          </a:xfrm>
          <a:custGeom>
            <a:avLst/>
            <a:gdLst/>
            <a:ahLst/>
            <a:cxnLst/>
            <a:rect l="l" t="t" r="r" b="b"/>
            <a:pathLst>
              <a:path w="4583019" h="2652422">
                <a:moveTo>
                  <a:pt x="0" y="0"/>
                </a:moveTo>
                <a:lnTo>
                  <a:pt x="4583019" y="0"/>
                </a:lnTo>
                <a:lnTo>
                  <a:pt x="4583019" y="2652422"/>
                </a:lnTo>
                <a:lnTo>
                  <a:pt x="0" y="2652422"/>
                </a:lnTo>
                <a:lnTo>
                  <a:pt x="0" y="0"/>
                </a:lnTo>
                <a:close/>
              </a:path>
            </a:pathLst>
          </a:custGeom>
          <a:blipFill>
            <a:blip r:embed="rId9"/>
            <a:stretch>
              <a:fillRect/>
            </a:stretch>
          </a:blipFill>
        </p:spPr>
      </p:sp>
      <p:sp>
        <p:nvSpPr>
          <p:cNvPr id="7" name="Freeform 7"/>
          <p:cNvSpPr/>
          <p:nvPr/>
        </p:nvSpPr>
        <p:spPr>
          <a:xfrm>
            <a:off x="80572" y="4225597"/>
            <a:ext cx="4529151" cy="2652422"/>
          </a:xfrm>
          <a:custGeom>
            <a:avLst/>
            <a:gdLst/>
            <a:ahLst/>
            <a:cxnLst/>
            <a:rect l="l" t="t" r="r" b="b"/>
            <a:pathLst>
              <a:path w="4529151" h="2652422">
                <a:moveTo>
                  <a:pt x="0" y="0"/>
                </a:moveTo>
                <a:lnTo>
                  <a:pt x="4529151" y="0"/>
                </a:lnTo>
                <a:lnTo>
                  <a:pt x="4529151" y="2652422"/>
                </a:lnTo>
                <a:lnTo>
                  <a:pt x="0" y="2652422"/>
                </a:lnTo>
                <a:lnTo>
                  <a:pt x="0" y="0"/>
                </a:lnTo>
                <a:close/>
              </a:path>
            </a:pathLst>
          </a:custGeom>
          <a:blipFill>
            <a:blip r:embed="rId10"/>
            <a:stretch>
              <a:fillRect l="-2405" r="-2405"/>
            </a:stretch>
          </a:blipFill>
        </p:spPr>
      </p:sp>
      <p:sp>
        <p:nvSpPr>
          <p:cNvPr id="8" name="Freeform 8"/>
          <p:cNvSpPr/>
          <p:nvPr/>
        </p:nvSpPr>
        <p:spPr>
          <a:xfrm>
            <a:off x="4928017" y="4158922"/>
            <a:ext cx="4513025" cy="2719097"/>
          </a:xfrm>
          <a:custGeom>
            <a:avLst/>
            <a:gdLst/>
            <a:ahLst/>
            <a:cxnLst/>
            <a:rect l="l" t="t" r="r" b="b"/>
            <a:pathLst>
              <a:path w="4513025" h="2719097">
                <a:moveTo>
                  <a:pt x="0" y="0"/>
                </a:moveTo>
                <a:lnTo>
                  <a:pt x="4513025" y="0"/>
                </a:lnTo>
                <a:lnTo>
                  <a:pt x="4513025" y="2719097"/>
                </a:lnTo>
                <a:lnTo>
                  <a:pt x="0" y="2719097"/>
                </a:lnTo>
                <a:lnTo>
                  <a:pt x="0" y="0"/>
                </a:lnTo>
                <a:close/>
              </a:path>
            </a:pathLst>
          </a:custGeom>
          <a:blipFill>
            <a:blip r:embed="rId11"/>
            <a:stretch>
              <a:fillRect/>
            </a:stretch>
          </a:blipFill>
        </p:spPr>
      </p:sp>
      <p:sp>
        <p:nvSpPr>
          <p:cNvPr id="9" name="TextBox 9"/>
          <p:cNvSpPr txBox="1"/>
          <p:nvPr/>
        </p:nvSpPr>
        <p:spPr>
          <a:xfrm>
            <a:off x="2617998" y="434023"/>
            <a:ext cx="4496711" cy="537845"/>
          </a:xfrm>
          <a:prstGeom prst="rect">
            <a:avLst/>
          </a:prstGeom>
        </p:spPr>
        <p:txBody>
          <a:bodyPr lIns="0" tIns="0" rIns="0" bIns="0" rtlCol="0" anchor="t">
            <a:spAutoFit/>
          </a:bodyPr>
          <a:lstStyle/>
          <a:p>
            <a:pPr algn="ctr">
              <a:lnSpc>
                <a:spcPts val="4480"/>
              </a:lnSpc>
            </a:pPr>
            <a:r>
              <a:rPr lang="en-US" sz="3200" b="1">
                <a:solidFill>
                  <a:srgbClr val="FE0619"/>
                </a:solidFill>
                <a:latin typeface="Noto Sans Bold"/>
                <a:ea typeface="Noto Sans Bold"/>
                <a:cs typeface="Noto Sans Bold"/>
                <a:sym typeface="Noto Sans Bold"/>
              </a:rPr>
              <a:t>KHOÁNG SẢN</a:t>
            </a:r>
          </a:p>
        </p:txBody>
      </p:sp>
      <p:sp>
        <p:nvSpPr>
          <p:cNvPr id="10" name="TextBox 10"/>
          <p:cNvSpPr txBox="1"/>
          <p:nvPr/>
        </p:nvSpPr>
        <p:spPr>
          <a:xfrm>
            <a:off x="0" y="3819196"/>
            <a:ext cx="4496711" cy="339725"/>
          </a:xfrm>
          <a:prstGeom prst="rect">
            <a:avLst/>
          </a:prstGeom>
        </p:spPr>
        <p:txBody>
          <a:bodyPr lIns="0" tIns="0" rIns="0" bIns="0" rtlCol="0" anchor="t">
            <a:spAutoFit/>
          </a:bodyPr>
          <a:lstStyle/>
          <a:p>
            <a:pPr algn="ctr">
              <a:lnSpc>
                <a:spcPts val="2799"/>
              </a:lnSpc>
            </a:pPr>
            <a:r>
              <a:rPr lang="en-US" sz="1999" b="1">
                <a:solidFill>
                  <a:srgbClr val="FE0619"/>
                </a:solidFill>
                <a:latin typeface="Noto Sans Bold"/>
                <a:ea typeface="Noto Sans Bold"/>
                <a:cs typeface="Noto Sans Bold"/>
                <a:sym typeface="Noto Sans Bold"/>
              </a:rPr>
              <a:t>Bô xít</a:t>
            </a:r>
          </a:p>
        </p:txBody>
      </p:sp>
      <p:sp>
        <p:nvSpPr>
          <p:cNvPr id="11" name="TextBox 11"/>
          <p:cNvSpPr txBox="1"/>
          <p:nvPr/>
        </p:nvSpPr>
        <p:spPr>
          <a:xfrm>
            <a:off x="4893020" y="3819196"/>
            <a:ext cx="4496711" cy="339725"/>
          </a:xfrm>
          <a:prstGeom prst="rect">
            <a:avLst/>
          </a:prstGeom>
        </p:spPr>
        <p:txBody>
          <a:bodyPr lIns="0" tIns="0" rIns="0" bIns="0" rtlCol="0" anchor="t">
            <a:spAutoFit/>
          </a:bodyPr>
          <a:lstStyle/>
          <a:p>
            <a:pPr algn="ctr">
              <a:lnSpc>
                <a:spcPts val="2799"/>
              </a:lnSpc>
            </a:pPr>
            <a:r>
              <a:rPr lang="en-US" sz="1999">
                <a:solidFill>
                  <a:srgbClr val="FE0619"/>
                </a:solidFill>
                <a:latin typeface="Noto Sans"/>
                <a:ea typeface="Noto Sans"/>
                <a:cs typeface="Noto Sans"/>
                <a:sym typeface="Noto Sans"/>
              </a:rPr>
              <a:t>Apatit</a:t>
            </a:r>
          </a:p>
        </p:txBody>
      </p:sp>
      <p:sp>
        <p:nvSpPr>
          <p:cNvPr id="12" name="TextBox 12"/>
          <p:cNvSpPr txBox="1"/>
          <p:nvPr/>
        </p:nvSpPr>
        <p:spPr>
          <a:xfrm>
            <a:off x="0" y="6839919"/>
            <a:ext cx="4496711" cy="339725"/>
          </a:xfrm>
          <a:prstGeom prst="rect">
            <a:avLst/>
          </a:prstGeom>
        </p:spPr>
        <p:txBody>
          <a:bodyPr lIns="0" tIns="0" rIns="0" bIns="0" rtlCol="0" anchor="t">
            <a:spAutoFit/>
          </a:bodyPr>
          <a:lstStyle/>
          <a:p>
            <a:pPr algn="ctr">
              <a:lnSpc>
                <a:spcPts val="2799"/>
              </a:lnSpc>
            </a:pPr>
            <a:r>
              <a:rPr lang="en-US" sz="1999">
                <a:solidFill>
                  <a:srgbClr val="FE0619"/>
                </a:solidFill>
                <a:latin typeface="Noto Sans"/>
                <a:ea typeface="Noto Sans"/>
                <a:cs typeface="Noto Sans"/>
                <a:sym typeface="Noto Sans"/>
              </a:rPr>
              <a:t>Đồng</a:t>
            </a:r>
          </a:p>
        </p:txBody>
      </p:sp>
      <p:sp>
        <p:nvSpPr>
          <p:cNvPr id="13" name="TextBox 13"/>
          <p:cNvSpPr txBox="1"/>
          <p:nvPr/>
        </p:nvSpPr>
        <p:spPr>
          <a:xfrm>
            <a:off x="4979328" y="6990732"/>
            <a:ext cx="4496711" cy="339725"/>
          </a:xfrm>
          <a:prstGeom prst="rect">
            <a:avLst/>
          </a:prstGeom>
        </p:spPr>
        <p:txBody>
          <a:bodyPr lIns="0" tIns="0" rIns="0" bIns="0" rtlCol="0" anchor="t">
            <a:spAutoFit/>
          </a:bodyPr>
          <a:lstStyle/>
          <a:p>
            <a:pPr algn="ctr">
              <a:lnSpc>
                <a:spcPts val="2799"/>
              </a:lnSpc>
            </a:pPr>
            <a:r>
              <a:rPr lang="en-US" sz="1999">
                <a:solidFill>
                  <a:srgbClr val="FE0619"/>
                </a:solidFill>
                <a:latin typeface="Noto Sans"/>
                <a:ea typeface="Noto Sans"/>
                <a:cs typeface="Noto Sans"/>
                <a:sym typeface="Noto Sans"/>
              </a:rPr>
              <a:t>Đất hiếm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ppt_x"/>
                                          </p:val>
                                        </p:tav>
                                        <p:tav tm="100000">
                                          <p:val>
                                            <p:strVal val="#ppt_x"/>
                                          </p:val>
                                        </p:tav>
                                      </p:tavLst>
                                    </p:anim>
                                    <p:anim calcmode="lin" valueType="num">
                                      <p:cBhvr additive="base">
                                        <p:cTn id="16" dur="10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ppt_x"/>
                                          </p:val>
                                        </p:tav>
                                        <p:tav tm="100000">
                                          <p:val>
                                            <p:strVal val="#ppt_x"/>
                                          </p:val>
                                        </p:tav>
                                      </p:tavLst>
                                    </p:anim>
                                    <p:anim calcmode="lin" valueType="num">
                                      <p:cBhvr additive="base">
                                        <p:cTn id="20" dur="10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ppt_x"/>
                                          </p:val>
                                        </p:tav>
                                        <p:tav tm="100000">
                                          <p:val>
                                            <p:strVal val="#ppt_x"/>
                                          </p:val>
                                        </p:tav>
                                      </p:tavLst>
                                    </p:anim>
                                    <p:anim calcmode="lin" valueType="num">
                                      <p:cBhvr additive="base">
                                        <p:cTn id="24" dur="10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1000" fill="hold"/>
                                        <p:tgtEl>
                                          <p:spTgt spid="9"/>
                                        </p:tgtEl>
                                        <p:attrNameLst>
                                          <p:attrName>ppt_x</p:attrName>
                                        </p:attrNameLst>
                                      </p:cBhvr>
                                      <p:tavLst>
                                        <p:tav tm="0">
                                          <p:val>
                                            <p:strVal val="#ppt_x"/>
                                          </p:val>
                                        </p:tav>
                                        <p:tav tm="100000">
                                          <p:val>
                                            <p:strVal val="#ppt_x"/>
                                          </p:val>
                                        </p:tav>
                                      </p:tavLst>
                                    </p:anim>
                                    <p:anim calcmode="lin" valueType="num">
                                      <p:cBhvr additive="base">
                                        <p:cTn id="28" dur="10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1000" fill="hold"/>
                                        <p:tgtEl>
                                          <p:spTgt spid="10"/>
                                        </p:tgtEl>
                                        <p:attrNameLst>
                                          <p:attrName>ppt_x</p:attrName>
                                        </p:attrNameLst>
                                      </p:cBhvr>
                                      <p:tavLst>
                                        <p:tav tm="0">
                                          <p:val>
                                            <p:strVal val="#ppt_x"/>
                                          </p:val>
                                        </p:tav>
                                        <p:tav tm="100000">
                                          <p:val>
                                            <p:strVal val="#ppt_x"/>
                                          </p:val>
                                        </p:tav>
                                      </p:tavLst>
                                    </p:anim>
                                    <p:anim calcmode="lin" valueType="num">
                                      <p:cBhvr additive="base">
                                        <p:cTn id="32" dur="10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1000" fill="hold"/>
                                        <p:tgtEl>
                                          <p:spTgt spid="11"/>
                                        </p:tgtEl>
                                        <p:attrNameLst>
                                          <p:attrName>ppt_x</p:attrName>
                                        </p:attrNameLst>
                                      </p:cBhvr>
                                      <p:tavLst>
                                        <p:tav tm="0">
                                          <p:val>
                                            <p:strVal val="#ppt_x"/>
                                          </p:val>
                                        </p:tav>
                                        <p:tav tm="100000">
                                          <p:val>
                                            <p:strVal val="#ppt_x"/>
                                          </p:val>
                                        </p:tav>
                                      </p:tavLst>
                                    </p:anim>
                                    <p:anim calcmode="lin" valueType="num">
                                      <p:cBhvr additive="base">
                                        <p:cTn id="36" dur="10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1000" fill="hold"/>
                                        <p:tgtEl>
                                          <p:spTgt spid="12"/>
                                        </p:tgtEl>
                                        <p:attrNameLst>
                                          <p:attrName>ppt_x</p:attrName>
                                        </p:attrNameLst>
                                      </p:cBhvr>
                                      <p:tavLst>
                                        <p:tav tm="0">
                                          <p:val>
                                            <p:strVal val="#ppt_x"/>
                                          </p:val>
                                        </p:tav>
                                        <p:tav tm="100000">
                                          <p:val>
                                            <p:strVal val="#ppt_x"/>
                                          </p:val>
                                        </p:tav>
                                      </p:tavLst>
                                    </p:anim>
                                    <p:anim calcmode="lin" valueType="num">
                                      <p:cBhvr additive="base">
                                        <p:cTn id="40" dur="10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1000" fill="hold"/>
                                        <p:tgtEl>
                                          <p:spTgt spid="13"/>
                                        </p:tgtEl>
                                        <p:attrNameLst>
                                          <p:attrName>ppt_x</p:attrName>
                                        </p:attrNameLst>
                                      </p:cBhvr>
                                      <p:tavLst>
                                        <p:tav tm="0">
                                          <p:val>
                                            <p:strVal val="#ppt_x"/>
                                          </p:val>
                                        </p:tav>
                                        <p:tav tm="100000">
                                          <p:val>
                                            <p:strVal val="#ppt_x"/>
                                          </p:val>
                                        </p:tav>
                                      </p:tavLst>
                                    </p:anim>
                                    <p:anim calcmode="lin" valueType="num">
                                      <p:cBhvr additive="base">
                                        <p:cTn id="44"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1279465" y="56380"/>
            <a:ext cx="6963244" cy="7202439"/>
          </a:xfrm>
          <a:custGeom>
            <a:avLst/>
            <a:gdLst/>
            <a:ahLst/>
            <a:cxnLst/>
            <a:rect l="l" t="t" r="r" b="b"/>
            <a:pathLst>
              <a:path w="6963244" h="7202439">
                <a:moveTo>
                  <a:pt x="0" y="0"/>
                </a:moveTo>
                <a:lnTo>
                  <a:pt x="6963244" y="0"/>
                </a:lnTo>
                <a:lnTo>
                  <a:pt x="6963244" y="7202440"/>
                </a:lnTo>
                <a:lnTo>
                  <a:pt x="0" y="72024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0" y="0"/>
            <a:ext cx="3456354" cy="1238003"/>
          </a:xfrm>
          <a:custGeom>
            <a:avLst/>
            <a:gdLst/>
            <a:ahLst/>
            <a:cxnLst/>
            <a:rect l="l" t="t" r="r" b="b"/>
            <a:pathLst>
              <a:path w="3456354" h="1238003">
                <a:moveTo>
                  <a:pt x="0" y="0"/>
                </a:moveTo>
                <a:lnTo>
                  <a:pt x="3456354" y="0"/>
                </a:lnTo>
                <a:lnTo>
                  <a:pt x="3456354" y="1238003"/>
                </a:lnTo>
                <a:lnTo>
                  <a:pt x="0" y="12380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7049589" y="0"/>
            <a:ext cx="2704011" cy="811203"/>
          </a:xfrm>
          <a:custGeom>
            <a:avLst/>
            <a:gdLst/>
            <a:ahLst/>
            <a:cxnLst/>
            <a:rect l="l" t="t" r="r" b="b"/>
            <a:pathLst>
              <a:path w="2704011" h="811203">
                <a:moveTo>
                  <a:pt x="0" y="0"/>
                </a:moveTo>
                <a:lnTo>
                  <a:pt x="2704011" y="0"/>
                </a:lnTo>
                <a:lnTo>
                  <a:pt x="2704011" y="811203"/>
                </a:lnTo>
                <a:lnTo>
                  <a:pt x="0" y="8112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0" y="5133359"/>
            <a:ext cx="2875573" cy="2181841"/>
          </a:xfrm>
          <a:custGeom>
            <a:avLst/>
            <a:gdLst/>
            <a:ahLst/>
            <a:cxnLst/>
            <a:rect l="l" t="t" r="r" b="b"/>
            <a:pathLst>
              <a:path w="2875573" h="2181841">
                <a:moveTo>
                  <a:pt x="0" y="0"/>
                </a:moveTo>
                <a:lnTo>
                  <a:pt x="2875573" y="0"/>
                </a:lnTo>
                <a:lnTo>
                  <a:pt x="2875573" y="2181841"/>
                </a:lnTo>
                <a:lnTo>
                  <a:pt x="0" y="2181841"/>
                </a:lnTo>
                <a:lnTo>
                  <a:pt x="0" y="0"/>
                </a:lnTo>
                <a:close/>
              </a:path>
            </a:pathLst>
          </a:custGeom>
          <a:blipFill>
            <a:blip r:embed="rId8"/>
            <a:stretch>
              <a:fillRect/>
            </a:stretch>
          </a:blipFill>
        </p:spPr>
      </p:sp>
      <p:sp>
        <p:nvSpPr>
          <p:cNvPr id="6" name="TextBox 6"/>
          <p:cNvSpPr txBox="1"/>
          <p:nvPr/>
        </p:nvSpPr>
        <p:spPr>
          <a:xfrm>
            <a:off x="557543" y="2058987"/>
            <a:ext cx="8407089" cy="3511550"/>
          </a:xfrm>
          <a:prstGeom prst="rect">
            <a:avLst/>
          </a:prstGeom>
        </p:spPr>
        <p:txBody>
          <a:bodyPr lIns="0" tIns="0" rIns="0" bIns="0" rtlCol="0" anchor="t">
            <a:spAutoFit/>
          </a:bodyPr>
          <a:lstStyle/>
          <a:p>
            <a:pPr algn="ctr">
              <a:lnSpc>
                <a:spcPts val="2799"/>
              </a:lnSpc>
            </a:pPr>
            <a:r>
              <a:rPr lang="en-US" sz="1999" b="1">
                <a:solidFill>
                  <a:srgbClr val="000000"/>
                </a:solidFill>
                <a:latin typeface="Noto Sans Bold"/>
                <a:ea typeface="Noto Sans Bold"/>
                <a:cs typeface="Noto Sans Bold"/>
                <a:sym typeface="Noto Sans Bold"/>
              </a:rPr>
              <a:t>- Xử lí thông tin.</a:t>
            </a:r>
          </a:p>
          <a:p>
            <a:pPr algn="ctr">
              <a:lnSpc>
                <a:spcPts val="2799"/>
              </a:lnSpc>
            </a:pPr>
            <a:r>
              <a:rPr lang="en-US" sz="1999" b="1">
                <a:solidFill>
                  <a:srgbClr val="000000"/>
                </a:solidFill>
                <a:latin typeface="Noto Sans Bold"/>
                <a:ea typeface="Noto Sans Bold"/>
                <a:cs typeface="Noto Sans Bold"/>
                <a:sym typeface="Noto Sans Bold"/>
              </a:rPr>
              <a:t>+ Chọn lọc tư liệu từ những thông tin </a:t>
            </a:r>
          </a:p>
          <a:p>
            <a:pPr algn="ctr">
              <a:lnSpc>
                <a:spcPts val="2799"/>
              </a:lnSpc>
            </a:pPr>
            <a:r>
              <a:rPr lang="en-US" sz="1999" b="1">
                <a:solidFill>
                  <a:srgbClr val="000000"/>
                </a:solidFill>
                <a:latin typeface="Noto Sans Bold"/>
                <a:ea typeface="Noto Sans Bold"/>
                <a:cs typeface="Noto Sans Bold"/>
                <a:sym typeface="Noto Sans Bold"/>
              </a:rPr>
              <a:t>tìm kiếm được</a:t>
            </a:r>
          </a:p>
          <a:p>
            <a:pPr algn="ctr">
              <a:lnSpc>
                <a:spcPts val="2799"/>
              </a:lnSpc>
            </a:pPr>
            <a:r>
              <a:rPr lang="en-US" sz="1999" b="1">
                <a:solidFill>
                  <a:srgbClr val="000000"/>
                </a:solidFill>
                <a:latin typeface="Noto Sans Bold"/>
                <a:ea typeface="Noto Sans Bold"/>
                <a:cs typeface="Noto Sans Bold"/>
                <a:sym typeface="Noto Sans Bold"/>
              </a:rPr>
              <a:t>+ Sắp xếp, xử lí các thông tin vừa tìm kiếm </a:t>
            </a:r>
          </a:p>
          <a:p>
            <a:pPr algn="ctr">
              <a:lnSpc>
                <a:spcPts val="2799"/>
              </a:lnSpc>
            </a:pPr>
            <a:r>
              <a:rPr lang="en-US" sz="1999" b="1">
                <a:solidFill>
                  <a:srgbClr val="000000"/>
                </a:solidFill>
                <a:latin typeface="Noto Sans Bold"/>
                <a:ea typeface="Noto Sans Bold"/>
                <a:cs typeface="Noto Sans Bold"/>
                <a:sym typeface="Noto Sans Bold"/>
              </a:rPr>
              <a:t>được cho phù hợp với sơ đồ thể hiện </a:t>
            </a:r>
          </a:p>
          <a:p>
            <a:pPr algn="ctr">
              <a:lnSpc>
                <a:spcPts val="2799"/>
              </a:lnSpc>
            </a:pPr>
            <a:r>
              <a:rPr lang="en-US" sz="1999" b="1">
                <a:solidFill>
                  <a:srgbClr val="000000"/>
                </a:solidFill>
                <a:latin typeface="Noto Sans Bold"/>
                <a:ea typeface="Noto Sans Bold"/>
                <a:cs typeface="Noto Sans Bold"/>
                <a:sym typeface="Noto Sans Bold"/>
              </a:rPr>
              <a:t>các thế mạnh tự nhiên phát triển </a:t>
            </a:r>
          </a:p>
          <a:p>
            <a:pPr algn="ctr">
              <a:lnSpc>
                <a:spcPts val="2799"/>
              </a:lnSpc>
            </a:pPr>
            <a:r>
              <a:rPr lang="en-US" sz="1999" b="1">
                <a:solidFill>
                  <a:srgbClr val="000000"/>
                </a:solidFill>
                <a:latin typeface="Noto Sans Bold"/>
                <a:ea typeface="Noto Sans Bold"/>
                <a:cs typeface="Noto Sans Bold"/>
                <a:sym typeface="Noto Sans Bold"/>
              </a:rPr>
              <a:t>kinh tế - xã hội của vùng </a:t>
            </a:r>
          </a:p>
          <a:p>
            <a:pPr algn="ctr">
              <a:lnSpc>
                <a:spcPts val="2799"/>
              </a:lnSpc>
            </a:pPr>
            <a:r>
              <a:rPr lang="en-US" sz="1999" b="1">
                <a:solidFill>
                  <a:srgbClr val="000000"/>
                </a:solidFill>
                <a:latin typeface="Noto Sans Bold"/>
                <a:ea typeface="Noto Sans Bold"/>
                <a:cs typeface="Noto Sans Bold"/>
                <a:sym typeface="Noto Sans Bold"/>
              </a:rPr>
              <a:t>Trung du và </a:t>
            </a:r>
          </a:p>
          <a:p>
            <a:pPr algn="ctr">
              <a:lnSpc>
                <a:spcPts val="2799"/>
              </a:lnSpc>
            </a:pPr>
            <a:r>
              <a:rPr lang="en-US" sz="1999" b="1">
                <a:solidFill>
                  <a:srgbClr val="000000"/>
                </a:solidFill>
                <a:latin typeface="Noto Sans Bold"/>
                <a:ea typeface="Noto Sans Bold"/>
                <a:cs typeface="Noto Sans Bold"/>
                <a:sym typeface="Noto Sans Bold"/>
              </a:rPr>
              <a:t>miền núi Bắc Bộ </a:t>
            </a:r>
          </a:p>
          <a:p>
            <a:pPr algn="ctr">
              <a:lnSpc>
                <a:spcPts val="2799"/>
              </a:lnSpc>
              <a:spcBef>
                <a:spcPct val="0"/>
              </a:spcBef>
            </a:pPr>
            <a:endParaRPr lang="en-US" sz="1999" b="1">
              <a:solidFill>
                <a:srgbClr val="000000"/>
              </a:solidFill>
              <a:latin typeface="Noto Sans Bold"/>
              <a:ea typeface="Noto Sans Bold"/>
              <a:cs typeface="Noto Sans Bold"/>
              <a:sym typeface="Noto Sans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ppt_x"/>
                                          </p:val>
                                        </p:tav>
                                        <p:tav tm="100000">
                                          <p:val>
                                            <p:strVal val="#ppt_x"/>
                                          </p:val>
                                        </p:tav>
                                      </p:tavLst>
                                    </p:anim>
                                    <p:anim calcmode="lin" valueType="num">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ppt_x"/>
                                          </p:val>
                                        </p:tav>
                                        <p:tav tm="100000">
                                          <p:val>
                                            <p:strVal val="#ppt_x"/>
                                          </p:val>
                                        </p:tav>
                                      </p:tavLst>
                                    </p:anim>
                                    <p:anim calcmode="lin" valueType="num">
                                      <p:cBhvr additive="base">
                                        <p:cTn id="20" dur="10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000" fill="hold"/>
                                        <p:tgtEl>
                                          <p:spTgt spid="6"/>
                                        </p:tgtEl>
                                        <p:attrNameLst>
                                          <p:attrName>ppt_x</p:attrName>
                                        </p:attrNameLst>
                                      </p:cBhvr>
                                      <p:tavLst>
                                        <p:tav tm="0">
                                          <p:val>
                                            <p:strVal val="#ppt_x"/>
                                          </p:val>
                                        </p:tav>
                                        <p:tav tm="100000">
                                          <p:val>
                                            <p:strVal val="#ppt_x"/>
                                          </p:val>
                                        </p:tav>
                                      </p:tavLst>
                                    </p:anim>
                                    <p:anim calcmode="lin" valueType="num">
                                      <p:cBhvr additive="base">
                                        <p:cTn id="24"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rot="-1900735">
            <a:off x="-38343" y="586461"/>
            <a:ext cx="2324994" cy="832771"/>
          </a:xfrm>
          <a:custGeom>
            <a:avLst/>
            <a:gdLst/>
            <a:ahLst/>
            <a:cxnLst/>
            <a:rect l="l" t="t" r="r" b="b"/>
            <a:pathLst>
              <a:path w="2324994" h="832771">
                <a:moveTo>
                  <a:pt x="0" y="0"/>
                </a:moveTo>
                <a:lnTo>
                  <a:pt x="2324995" y="0"/>
                </a:lnTo>
                <a:lnTo>
                  <a:pt x="2324995" y="832771"/>
                </a:lnTo>
                <a:lnTo>
                  <a:pt x="0" y="832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7581031" y="-103554"/>
            <a:ext cx="2172569" cy="2212802"/>
          </a:xfrm>
          <a:custGeom>
            <a:avLst/>
            <a:gdLst/>
            <a:ahLst/>
            <a:cxnLst/>
            <a:rect l="l" t="t" r="r" b="b"/>
            <a:pathLst>
              <a:path w="2172569" h="2212802">
                <a:moveTo>
                  <a:pt x="0" y="0"/>
                </a:moveTo>
                <a:lnTo>
                  <a:pt x="2172569" y="0"/>
                </a:lnTo>
                <a:lnTo>
                  <a:pt x="2172569" y="2212802"/>
                </a:lnTo>
                <a:lnTo>
                  <a:pt x="0" y="22128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383801" y="1910538"/>
            <a:ext cx="9369799" cy="1661795"/>
          </a:xfrm>
          <a:prstGeom prst="rect">
            <a:avLst/>
          </a:prstGeom>
        </p:spPr>
        <p:txBody>
          <a:bodyPr lIns="0" tIns="0" rIns="0" bIns="0" rtlCol="0" anchor="t">
            <a:spAutoFit/>
          </a:bodyPr>
          <a:lstStyle/>
          <a:p>
            <a:pPr algn="ctr">
              <a:lnSpc>
                <a:spcPts val="4480"/>
              </a:lnSpc>
            </a:pPr>
            <a:r>
              <a:rPr lang="en-US" sz="3200">
                <a:solidFill>
                  <a:srgbClr val="000000"/>
                </a:solidFill>
                <a:latin typeface="Paytone One"/>
                <a:ea typeface="Paytone One"/>
                <a:cs typeface="Paytone One"/>
                <a:sym typeface="Paytone One"/>
              </a:rPr>
              <a:t>II.Vẽ sơ đồ tư duy thể hiện các thế mạnh về tự nhiên để phát triển kinh tế - xã hội của vùng Trung du và miền núi Bắc Bộ</a:t>
            </a:r>
          </a:p>
        </p:txBody>
      </p:sp>
      <p:sp>
        <p:nvSpPr>
          <p:cNvPr id="5" name="Freeform 5"/>
          <p:cNvSpPr/>
          <p:nvPr/>
        </p:nvSpPr>
        <p:spPr>
          <a:xfrm>
            <a:off x="0" y="5133359"/>
            <a:ext cx="2875573" cy="2181841"/>
          </a:xfrm>
          <a:custGeom>
            <a:avLst/>
            <a:gdLst/>
            <a:ahLst/>
            <a:cxnLst/>
            <a:rect l="l" t="t" r="r" b="b"/>
            <a:pathLst>
              <a:path w="2875573" h="2181841">
                <a:moveTo>
                  <a:pt x="0" y="0"/>
                </a:moveTo>
                <a:lnTo>
                  <a:pt x="2875573" y="0"/>
                </a:lnTo>
                <a:lnTo>
                  <a:pt x="2875573" y="2181841"/>
                </a:lnTo>
                <a:lnTo>
                  <a:pt x="0" y="2181841"/>
                </a:lnTo>
                <a:lnTo>
                  <a:pt x="0" y="0"/>
                </a:lnTo>
                <a:close/>
              </a:path>
            </a:pathLst>
          </a:custGeom>
          <a:blipFill>
            <a:blip r:embed="rId6"/>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anim calcmode="lin" valueType="num">
                                      <p:cBhvr>
                                        <p:cTn id="8" dur="1500" fill="hold"/>
                                        <p:tgtEl>
                                          <p:spTgt spid="4"/>
                                        </p:tgtEl>
                                        <p:attrNameLst>
                                          <p:attrName>ppt_x</p:attrName>
                                        </p:attrNameLst>
                                      </p:cBhvr>
                                      <p:tavLst>
                                        <p:tav tm="0">
                                          <p:val>
                                            <p:strVal val="#ppt_x"/>
                                          </p:val>
                                        </p:tav>
                                        <p:tav tm="100000">
                                          <p:val>
                                            <p:strVal val="#ppt_x"/>
                                          </p:val>
                                        </p:tav>
                                      </p:tavLst>
                                    </p:anim>
                                    <p:anim calcmode="lin" valueType="num">
                                      <p:cBhvr>
                                        <p:cTn id="9" dur="1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500"/>
                                        <p:tgtEl>
                                          <p:spTgt spid="2"/>
                                        </p:tgtEl>
                                      </p:cBhvr>
                                    </p:animEffect>
                                    <p:anim calcmode="lin" valueType="num">
                                      <p:cBhvr>
                                        <p:cTn id="14" dur="1500" fill="hold"/>
                                        <p:tgtEl>
                                          <p:spTgt spid="2"/>
                                        </p:tgtEl>
                                        <p:attrNameLst>
                                          <p:attrName>ppt_x</p:attrName>
                                        </p:attrNameLst>
                                      </p:cBhvr>
                                      <p:tavLst>
                                        <p:tav tm="0">
                                          <p:val>
                                            <p:strVal val="#ppt_x"/>
                                          </p:val>
                                        </p:tav>
                                        <p:tav tm="100000">
                                          <p:val>
                                            <p:strVal val="#ppt_x"/>
                                          </p:val>
                                        </p:tav>
                                      </p:tavLst>
                                    </p:anim>
                                    <p:anim calcmode="lin" valueType="num">
                                      <p:cBhvr>
                                        <p:cTn id="15" dur="15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500"/>
                                        <p:tgtEl>
                                          <p:spTgt spid="3"/>
                                        </p:tgtEl>
                                      </p:cBhvr>
                                    </p:animEffect>
                                    <p:anim calcmode="lin" valueType="num">
                                      <p:cBhvr>
                                        <p:cTn id="19" dur="1500" fill="hold"/>
                                        <p:tgtEl>
                                          <p:spTgt spid="3"/>
                                        </p:tgtEl>
                                        <p:attrNameLst>
                                          <p:attrName>ppt_x</p:attrName>
                                        </p:attrNameLst>
                                      </p:cBhvr>
                                      <p:tavLst>
                                        <p:tav tm="0">
                                          <p:val>
                                            <p:strVal val="#ppt_x"/>
                                          </p:val>
                                        </p:tav>
                                        <p:tav tm="100000">
                                          <p:val>
                                            <p:strVal val="#ppt_x"/>
                                          </p:val>
                                        </p:tav>
                                      </p:tavLst>
                                    </p:anim>
                                    <p:anim calcmode="lin" valueType="num">
                                      <p:cBhvr>
                                        <p:cTn id="20" dur="1500" fill="hold"/>
                                        <p:tgtEl>
                                          <p:spTgt spid="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500"/>
                                        <p:tgtEl>
                                          <p:spTgt spid="5"/>
                                        </p:tgtEl>
                                      </p:cBhvr>
                                    </p:animEffect>
                                    <p:anim calcmode="lin" valueType="num">
                                      <p:cBhvr>
                                        <p:cTn id="24" dur="1500" fill="hold"/>
                                        <p:tgtEl>
                                          <p:spTgt spid="5"/>
                                        </p:tgtEl>
                                        <p:attrNameLst>
                                          <p:attrName>ppt_x</p:attrName>
                                        </p:attrNameLst>
                                      </p:cBhvr>
                                      <p:tavLst>
                                        <p:tav tm="0">
                                          <p:val>
                                            <p:strVal val="#ppt_x"/>
                                          </p:val>
                                        </p:tav>
                                        <p:tav tm="100000">
                                          <p:val>
                                            <p:strVal val="#ppt_x"/>
                                          </p:val>
                                        </p:tav>
                                      </p:tavLst>
                                    </p:anim>
                                    <p:anim calcmode="lin" valueType="num">
                                      <p:cBhvr>
                                        <p:cTn id="25" dur="1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76440" y="1097898"/>
            <a:ext cx="3454780" cy="2540665"/>
            <a:chOff x="0" y="0"/>
            <a:chExt cx="812800" cy="597738"/>
          </a:xfrm>
        </p:grpSpPr>
        <p:sp>
          <p:nvSpPr>
            <p:cNvPr id="3" name="Freeform 3"/>
            <p:cNvSpPr/>
            <p:nvPr/>
          </p:nvSpPr>
          <p:spPr>
            <a:xfrm>
              <a:off x="0" y="0"/>
              <a:ext cx="827989" cy="601976"/>
            </a:xfrm>
            <a:custGeom>
              <a:avLst/>
              <a:gdLst/>
              <a:ahLst/>
              <a:cxnLst/>
              <a:rect l="l" t="t" r="r" b="b"/>
              <a:pathLst>
                <a:path w="827989" h="601976">
                  <a:moveTo>
                    <a:pt x="461490" y="0"/>
                  </a:moveTo>
                  <a:cubicBezTo>
                    <a:pt x="470405" y="0"/>
                    <a:pt x="479374" y="0"/>
                    <a:pt x="488272" y="0"/>
                  </a:cubicBezTo>
                  <a:cubicBezTo>
                    <a:pt x="559210" y="9983"/>
                    <a:pt x="603543" y="43216"/>
                    <a:pt x="623736" y="97594"/>
                  </a:cubicBezTo>
                  <a:cubicBezTo>
                    <a:pt x="742003" y="90343"/>
                    <a:pt x="827989" y="193165"/>
                    <a:pt x="775586" y="294080"/>
                  </a:cubicBezTo>
                  <a:cubicBezTo>
                    <a:pt x="793012" y="315285"/>
                    <a:pt x="807550" y="339006"/>
                    <a:pt x="812800" y="370842"/>
                  </a:cubicBezTo>
                  <a:cubicBezTo>
                    <a:pt x="812800" y="379962"/>
                    <a:pt x="812800" y="389060"/>
                    <a:pt x="812800" y="398179"/>
                  </a:cubicBezTo>
                  <a:cubicBezTo>
                    <a:pt x="797154" y="479206"/>
                    <a:pt x="729827" y="533959"/>
                    <a:pt x="619295" y="519219"/>
                  </a:cubicBezTo>
                  <a:cubicBezTo>
                    <a:pt x="590856" y="560823"/>
                    <a:pt x="540252" y="601976"/>
                    <a:pt x="461507" y="597298"/>
                  </a:cubicBezTo>
                  <a:cubicBezTo>
                    <a:pt x="420804" y="594567"/>
                    <a:pt x="392488" y="578747"/>
                    <a:pt x="367697" y="559527"/>
                  </a:cubicBezTo>
                  <a:cubicBezTo>
                    <a:pt x="341584" y="575503"/>
                    <a:pt x="313304" y="588042"/>
                    <a:pt x="272443" y="588180"/>
                  </a:cubicBezTo>
                  <a:cubicBezTo>
                    <a:pt x="177910" y="588416"/>
                    <a:pt x="114672" y="526865"/>
                    <a:pt x="113139" y="442437"/>
                  </a:cubicBezTo>
                  <a:cubicBezTo>
                    <a:pt x="52367" y="422686"/>
                    <a:pt x="11206" y="385818"/>
                    <a:pt x="0" y="322733"/>
                  </a:cubicBezTo>
                  <a:cubicBezTo>
                    <a:pt x="0" y="313614"/>
                    <a:pt x="0" y="304476"/>
                    <a:pt x="0" y="295396"/>
                  </a:cubicBezTo>
                  <a:cubicBezTo>
                    <a:pt x="12369" y="232883"/>
                    <a:pt x="51292" y="193616"/>
                    <a:pt x="116099" y="176970"/>
                  </a:cubicBezTo>
                  <a:cubicBezTo>
                    <a:pt x="112205" y="71515"/>
                    <a:pt x="241837" y="5621"/>
                    <a:pt x="348333" y="52079"/>
                  </a:cubicBezTo>
                  <a:cubicBezTo>
                    <a:pt x="373689" y="29105"/>
                    <a:pt x="409562" y="4048"/>
                    <a:pt x="461490" y="0"/>
                  </a:cubicBezTo>
                  <a:close/>
                </a:path>
              </a:pathLst>
            </a:custGeom>
            <a:solidFill>
              <a:srgbClr val="3AAFAF">
                <a:alpha val="51765"/>
              </a:srgbClr>
            </a:solidFill>
          </p:spPr>
        </p:sp>
        <p:sp>
          <p:nvSpPr>
            <p:cNvPr id="4" name="TextBox 4"/>
            <p:cNvSpPr txBox="1"/>
            <p:nvPr/>
          </p:nvSpPr>
          <p:spPr>
            <a:xfrm>
              <a:off x="38100" y="71048"/>
              <a:ext cx="736600" cy="441299"/>
            </a:xfrm>
            <a:prstGeom prst="rect">
              <a:avLst/>
            </a:prstGeom>
          </p:spPr>
          <p:txBody>
            <a:bodyPr lIns="50800" tIns="50800" rIns="50800" bIns="50800" rtlCol="0" anchor="ctr"/>
            <a:lstStyle/>
            <a:p>
              <a:pPr algn="ctr">
                <a:lnSpc>
                  <a:spcPts val="2239"/>
                </a:lnSpc>
              </a:pPr>
              <a:endParaRPr/>
            </a:p>
          </p:txBody>
        </p:sp>
      </p:grpSp>
      <p:grpSp>
        <p:nvGrpSpPr>
          <p:cNvPr id="5" name="Group 5"/>
          <p:cNvGrpSpPr/>
          <p:nvPr/>
        </p:nvGrpSpPr>
        <p:grpSpPr>
          <a:xfrm>
            <a:off x="6713840" y="3899467"/>
            <a:ext cx="2926080" cy="2926080"/>
            <a:chOff x="0" y="0"/>
            <a:chExt cx="812800" cy="812800"/>
          </a:xfrm>
        </p:grpSpPr>
        <p:sp>
          <p:nvSpPr>
            <p:cNvPr id="6" name="Freeform 6"/>
            <p:cNvSpPr/>
            <p:nvPr/>
          </p:nvSpPr>
          <p:spPr>
            <a:xfrm>
              <a:off x="0" y="0"/>
              <a:ext cx="812800" cy="812800"/>
            </a:xfrm>
            <a:custGeom>
              <a:avLst/>
              <a:gdLst/>
              <a:ahLst/>
              <a:cxnLst/>
              <a:rect l="l" t="t" r="r" b="b"/>
              <a:pathLst>
                <a:path w="812800" h="812800">
                  <a:moveTo>
                    <a:pt x="733382" y="0"/>
                  </a:moveTo>
                  <a:lnTo>
                    <a:pt x="79418" y="0"/>
                  </a:lnTo>
                  <a:cubicBezTo>
                    <a:pt x="79418" y="43699"/>
                    <a:pt x="44079" y="79418"/>
                    <a:pt x="0" y="79418"/>
                  </a:cubicBezTo>
                  <a:lnTo>
                    <a:pt x="0" y="733382"/>
                  </a:lnTo>
                  <a:cubicBezTo>
                    <a:pt x="43699" y="733382"/>
                    <a:pt x="79418" y="768721"/>
                    <a:pt x="79418" y="812800"/>
                  </a:cubicBezTo>
                  <a:lnTo>
                    <a:pt x="733382" y="812800"/>
                  </a:lnTo>
                  <a:cubicBezTo>
                    <a:pt x="733382" y="769101"/>
                    <a:pt x="768721" y="733382"/>
                    <a:pt x="812800" y="733382"/>
                  </a:cubicBezTo>
                  <a:lnTo>
                    <a:pt x="812800" y="79418"/>
                  </a:lnTo>
                  <a:cubicBezTo>
                    <a:pt x="769101" y="79418"/>
                    <a:pt x="733382" y="44079"/>
                    <a:pt x="733382" y="0"/>
                  </a:cubicBezTo>
                  <a:close/>
                </a:path>
              </a:pathLst>
            </a:custGeom>
            <a:solidFill>
              <a:srgbClr val="3AAFAF">
                <a:alpha val="51765"/>
              </a:srgbClr>
            </a:solidFill>
          </p:spPr>
        </p:sp>
        <p:sp>
          <p:nvSpPr>
            <p:cNvPr id="7" name="TextBox 7"/>
            <p:cNvSpPr txBox="1"/>
            <p:nvPr/>
          </p:nvSpPr>
          <p:spPr>
            <a:xfrm>
              <a:off x="38100" y="9525"/>
              <a:ext cx="736600" cy="765175"/>
            </a:xfrm>
            <a:prstGeom prst="rect">
              <a:avLst/>
            </a:prstGeom>
          </p:spPr>
          <p:txBody>
            <a:bodyPr lIns="50800" tIns="50800" rIns="50800" bIns="50800" rtlCol="0" anchor="ctr"/>
            <a:lstStyle/>
            <a:p>
              <a:pPr algn="ctr">
                <a:lnSpc>
                  <a:spcPts val="2239"/>
                </a:lnSpc>
              </a:pPr>
              <a:endParaRPr/>
            </a:p>
          </p:txBody>
        </p:sp>
      </p:grpSp>
      <p:grpSp>
        <p:nvGrpSpPr>
          <p:cNvPr id="8" name="Group 8"/>
          <p:cNvGrpSpPr/>
          <p:nvPr/>
        </p:nvGrpSpPr>
        <p:grpSpPr>
          <a:xfrm>
            <a:off x="6713840" y="169227"/>
            <a:ext cx="2926080" cy="2926080"/>
            <a:chOff x="0" y="0"/>
            <a:chExt cx="812800" cy="812800"/>
          </a:xfrm>
        </p:grpSpPr>
        <p:sp>
          <p:nvSpPr>
            <p:cNvPr id="9" name="Freeform 9"/>
            <p:cNvSpPr/>
            <p:nvPr/>
          </p:nvSpPr>
          <p:spPr>
            <a:xfrm>
              <a:off x="0" y="0"/>
              <a:ext cx="812800" cy="812800"/>
            </a:xfrm>
            <a:custGeom>
              <a:avLst/>
              <a:gdLst/>
              <a:ahLst/>
              <a:cxnLst/>
              <a:rect l="l" t="t" r="r" b="b"/>
              <a:pathLst>
                <a:path w="812800" h="812800">
                  <a:moveTo>
                    <a:pt x="733382" y="0"/>
                  </a:moveTo>
                  <a:lnTo>
                    <a:pt x="79418" y="0"/>
                  </a:lnTo>
                  <a:cubicBezTo>
                    <a:pt x="79418" y="43699"/>
                    <a:pt x="44079" y="79418"/>
                    <a:pt x="0" y="79418"/>
                  </a:cubicBezTo>
                  <a:lnTo>
                    <a:pt x="0" y="733382"/>
                  </a:lnTo>
                  <a:cubicBezTo>
                    <a:pt x="43699" y="733382"/>
                    <a:pt x="79418" y="768721"/>
                    <a:pt x="79418" y="812800"/>
                  </a:cubicBezTo>
                  <a:lnTo>
                    <a:pt x="733382" y="812800"/>
                  </a:lnTo>
                  <a:cubicBezTo>
                    <a:pt x="733382" y="769101"/>
                    <a:pt x="768721" y="733382"/>
                    <a:pt x="812800" y="733382"/>
                  </a:cubicBezTo>
                  <a:lnTo>
                    <a:pt x="812800" y="79418"/>
                  </a:lnTo>
                  <a:cubicBezTo>
                    <a:pt x="769101" y="79418"/>
                    <a:pt x="733382" y="44079"/>
                    <a:pt x="733382" y="0"/>
                  </a:cubicBezTo>
                  <a:close/>
                </a:path>
              </a:pathLst>
            </a:custGeom>
            <a:solidFill>
              <a:srgbClr val="3AAFAF">
                <a:alpha val="51765"/>
              </a:srgbClr>
            </a:solidFill>
          </p:spPr>
        </p:sp>
        <p:sp>
          <p:nvSpPr>
            <p:cNvPr id="10" name="TextBox 10"/>
            <p:cNvSpPr txBox="1"/>
            <p:nvPr/>
          </p:nvSpPr>
          <p:spPr>
            <a:xfrm>
              <a:off x="38100" y="9525"/>
              <a:ext cx="736600" cy="765175"/>
            </a:xfrm>
            <a:prstGeom prst="rect">
              <a:avLst/>
            </a:prstGeom>
          </p:spPr>
          <p:txBody>
            <a:bodyPr lIns="50800" tIns="50800" rIns="50800" bIns="50800" rtlCol="0" anchor="ctr"/>
            <a:lstStyle/>
            <a:p>
              <a:pPr algn="ctr">
                <a:lnSpc>
                  <a:spcPts val="2239"/>
                </a:lnSpc>
              </a:pPr>
              <a:endParaRPr/>
            </a:p>
          </p:txBody>
        </p:sp>
      </p:grpSp>
      <p:grpSp>
        <p:nvGrpSpPr>
          <p:cNvPr id="11" name="Group 11"/>
          <p:cNvGrpSpPr/>
          <p:nvPr/>
        </p:nvGrpSpPr>
        <p:grpSpPr>
          <a:xfrm>
            <a:off x="166338" y="169227"/>
            <a:ext cx="2926080" cy="2926080"/>
            <a:chOff x="0" y="0"/>
            <a:chExt cx="812800" cy="812800"/>
          </a:xfrm>
        </p:grpSpPr>
        <p:sp>
          <p:nvSpPr>
            <p:cNvPr id="12" name="Freeform 12"/>
            <p:cNvSpPr/>
            <p:nvPr/>
          </p:nvSpPr>
          <p:spPr>
            <a:xfrm>
              <a:off x="0" y="0"/>
              <a:ext cx="812800" cy="812800"/>
            </a:xfrm>
            <a:custGeom>
              <a:avLst/>
              <a:gdLst/>
              <a:ahLst/>
              <a:cxnLst/>
              <a:rect l="l" t="t" r="r" b="b"/>
              <a:pathLst>
                <a:path w="812800" h="812800">
                  <a:moveTo>
                    <a:pt x="733382" y="0"/>
                  </a:moveTo>
                  <a:lnTo>
                    <a:pt x="79418" y="0"/>
                  </a:lnTo>
                  <a:cubicBezTo>
                    <a:pt x="79418" y="43699"/>
                    <a:pt x="44079" y="79418"/>
                    <a:pt x="0" y="79418"/>
                  </a:cubicBezTo>
                  <a:lnTo>
                    <a:pt x="0" y="733382"/>
                  </a:lnTo>
                  <a:cubicBezTo>
                    <a:pt x="43699" y="733382"/>
                    <a:pt x="79418" y="768721"/>
                    <a:pt x="79418" y="812800"/>
                  </a:cubicBezTo>
                  <a:lnTo>
                    <a:pt x="733382" y="812800"/>
                  </a:lnTo>
                  <a:cubicBezTo>
                    <a:pt x="733382" y="769101"/>
                    <a:pt x="768721" y="733382"/>
                    <a:pt x="812800" y="733382"/>
                  </a:cubicBezTo>
                  <a:lnTo>
                    <a:pt x="812800" y="79418"/>
                  </a:lnTo>
                  <a:cubicBezTo>
                    <a:pt x="769101" y="79418"/>
                    <a:pt x="733382" y="44079"/>
                    <a:pt x="733382" y="0"/>
                  </a:cubicBezTo>
                  <a:close/>
                </a:path>
              </a:pathLst>
            </a:custGeom>
            <a:solidFill>
              <a:srgbClr val="3AAFAF">
                <a:alpha val="51765"/>
              </a:srgbClr>
            </a:solidFill>
          </p:spPr>
        </p:sp>
        <p:sp>
          <p:nvSpPr>
            <p:cNvPr id="13" name="TextBox 13"/>
            <p:cNvSpPr txBox="1"/>
            <p:nvPr/>
          </p:nvSpPr>
          <p:spPr>
            <a:xfrm>
              <a:off x="38100" y="9525"/>
              <a:ext cx="736600" cy="765175"/>
            </a:xfrm>
            <a:prstGeom prst="rect">
              <a:avLst/>
            </a:prstGeom>
          </p:spPr>
          <p:txBody>
            <a:bodyPr lIns="50800" tIns="50800" rIns="50800" bIns="50800" rtlCol="0" anchor="ctr"/>
            <a:lstStyle/>
            <a:p>
              <a:pPr algn="ctr">
                <a:lnSpc>
                  <a:spcPts val="2239"/>
                </a:lnSpc>
              </a:pPr>
              <a:endParaRPr/>
            </a:p>
          </p:txBody>
        </p:sp>
      </p:grpSp>
      <p:grpSp>
        <p:nvGrpSpPr>
          <p:cNvPr id="14" name="Group 14"/>
          <p:cNvGrpSpPr/>
          <p:nvPr/>
        </p:nvGrpSpPr>
        <p:grpSpPr>
          <a:xfrm>
            <a:off x="166338" y="3899467"/>
            <a:ext cx="2926080" cy="2926080"/>
            <a:chOff x="0" y="0"/>
            <a:chExt cx="812800" cy="812800"/>
          </a:xfrm>
        </p:grpSpPr>
        <p:sp>
          <p:nvSpPr>
            <p:cNvPr id="15" name="Freeform 15"/>
            <p:cNvSpPr/>
            <p:nvPr/>
          </p:nvSpPr>
          <p:spPr>
            <a:xfrm>
              <a:off x="0" y="0"/>
              <a:ext cx="812800" cy="812800"/>
            </a:xfrm>
            <a:custGeom>
              <a:avLst/>
              <a:gdLst/>
              <a:ahLst/>
              <a:cxnLst/>
              <a:rect l="l" t="t" r="r" b="b"/>
              <a:pathLst>
                <a:path w="812800" h="812800">
                  <a:moveTo>
                    <a:pt x="733382" y="0"/>
                  </a:moveTo>
                  <a:lnTo>
                    <a:pt x="79418" y="0"/>
                  </a:lnTo>
                  <a:cubicBezTo>
                    <a:pt x="79418" y="43699"/>
                    <a:pt x="44079" y="79418"/>
                    <a:pt x="0" y="79418"/>
                  </a:cubicBezTo>
                  <a:lnTo>
                    <a:pt x="0" y="733382"/>
                  </a:lnTo>
                  <a:cubicBezTo>
                    <a:pt x="43699" y="733382"/>
                    <a:pt x="79418" y="768721"/>
                    <a:pt x="79418" y="812800"/>
                  </a:cubicBezTo>
                  <a:lnTo>
                    <a:pt x="733382" y="812800"/>
                  </a:lnTo>
                  <a:cubicBezTo>
                    <a:pt x="733382" y="769101"/>
                    <a:pt x="768721" y="733382"/>
                    <a:pt x="812800" y="733382"/>
                  </a:cubicBezTo>
                  <a:lnTo>
                    <a:pt x="812800" y="79418"/>
                  </a:lnTo>
                  <a:cubicBezTo>
                    <a:pt x="769101" y="79418"/>
                    <a:pt x="733382" y="44079"/>
                    <a:pt x="733382" y="0"/>
                  </a:cubicBezTo>
                  <a:close/>
                </a:path>
              </a:pathLst>
            </a:custGeom>
            <a:solidFill>
              <a:srgbClr val="3AAFAF">
                <a:alpha val="51765"/>
              </a:srgbClr>
            </a:solidFill>
          </p:spPr>
        </p:sp>
        <p:sp>
          <p:nvSpPr>
            <p:cNvPr id="16" name="TextBox 16"/>
            <p:cNvSpPr txBox="1"/>
            <p:nvPr/>
          </p:nvSpPr>
          <p:spPr>
            <a:xfrm>
              <a:off x="38100" y="9525"/>
              <a:ext cx="736600" cy="765175"/>
            </a:xfrm>
            <a:prstGeom prst="rect">
              <a:avLst/>
            </a:prstGeom>
          </p:spPr>
          <p:txBody>
            <a:bodyPr lIns="50800" tIns="50800" rIns="50800" bIns="50800" rtlCol="0" anchor="ctr"/>
            <a:lstStyle/>
            <a:p>
              <a:pPr algn="ctr">
                <a:lnSpc>
                  <a:spcPts val="2239"/>
                </a:lnSpc>
              </a:pPr>
              <a:endParaRPr/>
            </a:p>
          </p:txBody>
        </p:sp>
      </p:grpSp>
      <p:grpSp>
        <p:nvGrpSpPr>
          <p:cNvPr id="17" name="Group 17"/>
          <p:cNvGrpSpPr/>
          <p:nvPr/>
        </p:nvGrpSpPr>
        <p:grpSpPr>
          <a:xfrm>
            <a:off x="3413760" y="3899467"/>
            <a:ext cx="2926080" cy="2926080"/>
            <a:chOff x="0" y="0"/>
            <a:chExt cx="812800" cy="812800"/>
          </a:xfrm>
        </p:grpSpPr>
        <p:sp>
          <p:nvSpPr>
            <p:cNvPr id="18" name="Freeform 18"/>
            <p:cNvSpPr/>
            <p:nvPr/>
          </p:nvSpPr>
          <p:spPr>
            <a:xfrm>
              <a:off x="0" y="0"/>
              <a:ext cx="812800" cy="812800"/>
            </a:xfrm>
            <a:custGeom>
              <a:avLst/>
              <a:gdLst/>
              <a:ahLst/>
              <a:cxnLst/>
              <a:rect l="l" t="t" r="r" b="b"/>
              <a:pathLst>
                <a:path w="812800" h="812800">
                  <a:moveTo>
                    <a:pt x="733382" y="0"/>
                  </a:moveTo>
                  <a:lnTo>
                    <a:pt x="79418" y="0"/>
                  </a:lnTo>
                  <a:cubicBezTo>
                    <a:pt x="79418" y="43699"/>
                    <a:pt x="44079" y="79418"/>
                    <a:pt x="0" y="79418"/>
                  </a:cubicBezTo>
                  <a:lnTo>
                    <a:pt x="0" y="733382"/>
                  </a:lnTo>
                  <a:cubicBezTo>
                    <a:pt x="43699" y="733382"/>
                    <a:pt x="79418" y="768721"/>
                    <a:pt x="79418" y="812800"/>
                  </a:cubicBezTo>
                  <a:lnTo>
                    <a:pt x="733382" y="812800"/>
                  </a:lnTo>
                  <a:cubicBezTo>
                    <a:pt x="733382" y="769101"/>
                    <a:pt x="768721" y="733382"/>
                    <a:pt x="812800" y="733382"/>
                  </a:cubicBezTo>
                  <a:lnTo>
                    <a:pt x="812800" y="79418"/>
                  </a:lnTo>
                  <a:cubicBezTo>
                    <a:pt x="769101" y="79418"/>
                    <a:pt x="733382" y="44079"/>
                    <a:pt x="733382" y="0"/>
                  </a:cubicBezTo>
                  <a:close/>
                </a:path>
              </a:pathLst>
            </a:custGeom>
            <a:solidFill>
              <a:srgbClr val="3AAFAF">
                <a:alpha val="51765"/>
              </a:srgbClr>
            </a:solidFill>
          </p:spPr>
        </p:sp>
        <p:sp>
          <p:nvSpPr>
            <p:cNvPr id="19" name="TextBox 19"/>
            <p:cNvSpPr txBox="1"/>
            <p:nvPr/>
          </p:nvSpPr>
          <p:spPr>
            <a:xfrm>
              <a:off x="38100" y="9525"/>
              <a:ext cx="736600" cy="765175"/>
            </a:xfrm>
            <a:prstGeom prst="rect">
              <a:avLst/>
            </a:prstGeom>
          </p:spPr>
          <p:txBody>
            <a:bodyPr lIns="50800" tIns="50800" rIns="50800" bIns="50800" rtlCol="0" anchor="ctr"/>
            <a:lstStyle/>
            <a:p>
              <a:pPr algn="ctr">
                <a:lnSpc>
                  <a:spcPts val="2239"/>
                </a:lnSpc>
              </a:pPr>
              <a:endParaRPr/>
            </a:p>
          </p:txBody>
        </p:sp>
      </p:grpSp>
      <p:sp>
        <p:nvSpPr>
          <p:cNvPr id="20" name="TextBox 20"/>
          <p:cNvSpPr txBox="1"/>
          <p:nvPr/>
        </p:nvSpPr>
        <p:spPr>
          <a:xfrm>
            <a:off x="249659" y="1088360"/>
            <a:ext cx="2926080" cy="1369060"/>
          </a:xfrm>
          <a:prstGeom prst="rect">
            <a:avLst/>
          </a:prstGeom>
        </p:spPr>
        <p:txBody>
          <a:bodyPr lIns="0" tIns="0" rIns="0" bIns="0" rtlCol="0" anchor="t">
            <a:spAutoFit/>
          </a:bodyPr>
          <a:lstStyle/>
          <a:p>
            <a:pPr algn="ctr">
              <a:lnSpc>
                <a:spcPts val="2239"/>
              </a:lnSpc>
              <a:spcBef>
                <a:spcPct val="0"/>
              </a:spcBef>
            </a:pPr>
            <a:r>
              <a:rPr lang="en-US" sz="1599" b="1">
                <a:solidFill>
                  <a:srgbClr val="000000"/>
                </a:solidFill>
                <a:latin typeface="Noto Sans Bold"/>
                <a:ea typeface="Noto Sans Bold"/>
                <a:cs typeface="Noto Sans Bold"/>
                <a:sym typeface="Noto Sans Bold"/>
              </a:rPr>
              <a:t>Địa hình đồi núi, chủ yếu là đồi núi thấp, đất feralit tạo thuận lợi cho phát triển cây công nghiệp, cây ăn quả, trồng rừng và du lịch</a:t>
            </a:r>
          </a:p>
        </p:txBody>
      </p:sp>
      <p:sp>
        <p:nvSpPr>
          <p:cNvPr id="21" name="TextBox 21"/>
          <p:cNvSpPr txBox="1"/>
          <p:nvPr/>
        </p:nvSpPr>
        <p:spPr>
          <a:xfrm>
            <a:off x="250677" y="4356032"/>
            <a:ext cx="2791608" cy="2469515"/>
          </a:xfrm>
          <a:prstGeom prst="rect">
            <a:avLst/>
          </a:prstGeom>
        </p:spPr>
        <p:txBody>
          <a:bodyPr lIns="0" tIns="0" rIns="0" bIns="0" rtlCol="0" anchor="t">
            <a:spAutoFit/>
          </a:bodyPr>
          <a:lstStyle/>
          <a:p>
            <a:pPr algn="ctr">
              <a:lnSpc>
                <a:spcPts val="1960"/>
              </a:lnSpc>
              <a:spcBef>
                <a:spcPct val="0"/>
              </a:spcBef>
            </a:pPr>
            <a:r>
              <a:rPr lang="en-US" sz="1400" b="1">
                <a:solidFill>
                  <a:srgbClr val="000000"/>
                </a:solidFill>
                <a:latin typeface="Noto Sans Bold"/>
                <a:ea typeface="Noto Sans Bold"/>
                <a:cs typeface="Noto Sans Bold"/>
                <a:sym typeface="Noto Sans Bold"/>
              </a:rPr>
              <a:t>Là thượng nguồn của các hệ thống sông, thuận lợi cho phát triển thủy điện, cung cấp nước. Có nhiều hồ tự nhiên và hồ thủy điện lớn, thuận lợi cho phát triển du lịch và nuôi trồng thủy sản. Nguồn nước ngầm, nước khoáng phong phú để phát triển du lịch và công nghiệp</a:t>
            </a:r>
          </a:p>
        </p:txBody>
      </p:sp>
      <p:sp>
        <p:nvSpPr>
          <p:cNvPr id="22" name="TextBox 22"/>
          <p:cNvSpPr txBox="1"/>
          <p:nvPr/>
        </p:nvSpPr>
        <p:spPr>
          <a:xfrm>
            <a:off x="166338" y="4023292"/>
            <a:ext cx="2926080" cy="372745"/>
          </a:xfrm>
          <a:prstGeom prst="rect">
            <a:avLst/>
          </a:prstGeom>
        </p:spPr>
        <p:txBody>
          <a:bodyPr lIns="0" tIns="0" rIns="0" bIns="0" rtlCol="0" anchor="t">
            <a:spAutoFit/>
          </a:bodyPr>
          <a:lstStyle/>
          <a:p>
            <a:pPr algn="ctr">
              <a:lnSpc>
                <a:spcPts val="3079"/>
              </a:lnSpc>
              <a:spcBef>
                <a:spcPct val="0"/>
              </a:spcBef>
            </a:pPr>
            <a:r>
              <a:rPr lang="en-US" sz="2199" b="1">
                <a:solidFill>
                  <a:srgbClr val="FE0619"/>
                </a:solidFill>
                <a:latin typeface="Noto Sans Bold"/>
                <a:ea typeface="Noto Sans Bold"/>
                <a:cs typeface="Noto Sans Bold"/>
                <a:sym typeface="Noto Sans Bold"/>
              </a:rPr>
              <a:t>Nước</a:t>
            </a:r>
          </a:p>
        </p:txBody>
      </p:sp>
      <p:sp>
        <p:nvSpPr>
          <p:cNvPr id="23" name="TextBox 23"/>
          <p:cNvSpPr txBox="1"/>
          <p:nvPr/>
        </p:nvSpPr>
        <p:spPr>
          <a:xfrm>
            <a:off x="3413760" y="3905499"/>
            <a:ext cx="2926080" cy="372745"/>
          </a:xfrm>
          <a:prstGeom prst="rect">
            <a:avLst/>
          </a:prstGeom>
        </p:spPr>
        <p:txBody>
          <a:bodyPr lIns="0" tIns="0" rIns="0" bIns="0" rtlCol="0" anchor="t">
            <a:spAutoFit/>
          </a:bodyPr>
          <a:lstStyle/>
          <a:p>
            <a:pPr algn="ctr">
              <a:lnSpc>
                <a:spcPts val="3079"/>
              </a:lnSpc>
              <a:spcBef>
                <a:spcPct val="0"/>
              </a:spcBef>
            </a:pPr>
            <a:r>
              <a:rPr lang="en-US" sz="2199" b="1">
                <a:solidFill>
                  <a:srgbClr val="FE0619"/>
                </a:solidFill>
                <a:latin typeface="Noto Sans Bold"/>
                <a:ea typeface="Noto Sans Bold"/>
                <a:cs typeface="Noto Sans Bold"/>
                <a:sym typeface="Noto Sans Bold"/>
              </a:rPr>
              <a:t>Rừng</a:t>
            </a:r>
          </a:p>
        </p:txBody>
      </p:sp>
      <p:sp>
        <p:nvSpPr>
          <p:cNvPr id="24" name="TextBox 24"/>
          <p:cNvSpPr txBox="1"/>
          <p:nvPr/>
        </p:nvSpPr>
        <p:spPr>
          <a:xfrm>
            <a:off x="6996728" y="4023292"/>
            <a:ext cx="2926080" cy="372745"/>
          </a:xfrm>
          <a:prstGeom prst="rect">
            <a:avLst/>
          </a:prstGeom>
        </p:spPr>
        <p:txBody>
          <a:bodyPr lIns="0" tIns="0" rIns="0" bIns="0" rtlCol="0" anchor="t">
            <a:spAutoFit/>
          </a:bodyPr>
          <a:lstStyle/>
          <a:p>
            <a:pPr algn="ctr">
              <a:lnSpc>
                <a:spcPts val="3079"/>
              </a:lnSpc>
              <a:spcBef>
                <a:spcPct val="0"/>
              </a:spcBef>
            </a:pPr>
            <a:r>
              <a:rPr lang="en-US" sz="2199" b="1">
                <a:solidFill>
                  <a:srgbClr val="FE0619"/>
                </a:solidFill>
                <a:latin typeface="Noto Sans Bold"/>
                <a:ea typeface="Noto Sans Bold"/>
                <a:cs typeface="Noto Sans Bold"/>
                <a:sym typeface="Noto Sans Bold"/>
              </a:rPr>
              <a:t>Khoáng sản</a:t>
            </a:r>
          </a:p>
        </p:txBody>
      </p:sp>
      <p:sp>
        <p:nvSpPr>
          <p:cNvPr id="25" name="Freeform 25"/>
          <p:cNvSpPr/>
          <p:nvPr/>
        </p:nvSpPr>
        <p:spPr>
          <a:xfrm rot="9553085">
            <a:off x="2734910" y="3202133"/>
            <a:ext cx="1216581" cy="889210"/>
          </a:xfrm>
          <a:custGeom>
            <a:avLst/>
            <a:gdLst/>
            <a:ahLst/>
            <a:cxnLst/>
            <a:rect l="l" t="t" r="r" b="b"/>
            <a:pathLst>
              <a:path w="1216581" h="889210">
                <a:moveTo>
                  <a:pt x="0" y="0"/>
                </a:moveTo>
                <a:lnTo>
                  <a:pt x="1216580" y="0"/>
                </a:lnTo>
                <a:lnTo>
                  <a:pt x="1216580" y="889209"/>
                </a:lnTo>
                <a:lnTo>
                  <a:pt x="0" y="8892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6" name="Freeform 26"/>
          <p:cNvSpPr/>
          <p:nvPr/>
        </p:nvSpPr>
        <p:spPr>
          <a:xfrm rot="3428504">
            <a:off x="6463126" y="2893046"/>
            <a:ext cx="1575157" cy="1151296"/>
          </a:xfrm>
          <a:custGeom>
            <a:avLst/>
            <a:gdLst/>
            <a:ahLst/>
            <a:cxnLst/>
            <a:rect l="l" t="t" r="r" b="b"/>
            <a:pathLst>
              <a:path w="1575157" h="1151296">
                <a:moveTo>
                  <a:pt x="0" y="0"/>
                </a:moveTo>
                <a:lnTo>
                  <a:pt x="1575156" y="0"/>
                </a:lnTo>
                <a:lnTo>
                  <a:pt x="1575156" y="1151297"/>
                </a:lnTo>
                <a:lnTo>
                  <a:pt x="0" y="11512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7" name="Freeform 27"/>
          <p:cNvSpPr/>
          <p:nvPr/>
        </p:nvSpPr>
        <p:spPr>
          <a:xfrm rot="7185779">
            <a:off x="4686749" y="3259868"/>
            <a:ext cx="781868" cy="571474"/>
          </a:xfrm>
          <a:custGeom>
            <a:avLst/>
            <a:gdLst/>
            <a:ahLst/>
            <a:cxnLst/>
            <a:rect l="l" t="t" r="r" b="b"/>
            <a:pathLst>
              <a:path w="781868" h="571474">
                <a:moveTo>
                  <a:pt x="0" y="0"/>
                </a:moveTo>
                <a:lnTo>
                  <a:pt x="781868" y="0"/>
                </a:lnTo>
                <a:lnTo>
                  <a:pt x="781868" y="571474"/>
                </a:lnTo>
                <a:lnTo>
                  <a:pt x="0" y="5714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8" name="Freeform 28"/>
          <p:cNvSpPr/>
          <p:nvPr/>
        </p:nvSpPr>
        <p:spPr>
          <a:xfrm rot="-344821">
            <a:off x="5624256" y="527282"/>
            <a:ext cx="1133931" cy="828800"/>
          </a:xfrm>
          <a:custGeom>
            <a:avLst/>
            <a:gdLst/>
            <a:ahLst/>
            <a:cxnLst/>
            <a:rect l="l" t="t" r="r" b="b"/>
            <a:pathLst>
              <a:path w="1133931" h="828800">
                <a:moveTo>
                  <a:pt x="0" y="0"/>
                </a:moveTo>
                <a:lnTo>
                  <a:pt x="1133931" y="0"/>
                </a:lnTo>
                <a:lnTo>
                  <a:pt x="1133931" y="828800"/>
                </a:lnTo>
                <a:lnTo>
                  <a:pt x="0" y="828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9" name="Freeform 29"/>
          <p:cNvSpPr/>
          <p:nvPr/>
        </p:nvSpPr>
        <p:spPr>
          <a:xfrm rot="-7414511">
            <a:off x="2937821" y="589889"/>
            <a:ext cx="1216581" cy="889210"/>
          </a:xfrm>
          <a:custGeom>
            <a:avLst/>
            <a:gdLst/>
            <a:ahLst/>
            <a:cxnLst/>
            <a:rect l="l" t="t" r="r" b="b"/>
            <a:pathLst>
              <a:path w="1216581" h="889210">
                <a:moveTo>
                  <a:pt x="0" y="0"/>
                </a:moveTo>
                <a:lnTo>
                  <a:pt x="1216581" y="0"/>
                </a:lnTo>
                <a:lnTo>
                  <a:pt x="1216581" y="889210"/>
                </a:lnTo>
                <a:lnTo>
                  <a:pt x="0" y="8892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0" name="Freeform 30"/>
          <p:cNvSpPr/>
          <p:nvPr/>
        </p:nvSpPr>
        <p:spPr>
          <a:xfrm>
            <a:off x="166338" y="3563263"/>
            <a:ext cx="1066647" cy="923135"/>
          </a:xfrm>
          <a:custGeom>
            <a:avLst/>
            <a:gdLst/>
            <a:ahLst/>
            <a:cxnLst/>
            <a:rect l="l" t="t" r="r" b="b"/>
            <a:pathLst>
              <a:path w="1066647" h="923135">
                <a:moveTo>
                  <a:pt x="0" y="0"/>
                </a:moveTo>
                <a:lnTo>
                  <a:pt x="1066647" y="0"/>
                </a:lnTo>
                <a:lnTo>
                  <a:pt x="1066647" y="923135"/>
                </a:lnTo>
                <a:lnTo>
                  <a:pt x="0" y="9231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1" name="TextBox 31"/>
          <p:cNvSpPr txBox="1"/>
          <p:nvPr/>
        </p:nvSpPr>
        <p:spPr>
          <a:xfrm>
            <a:off x="3413760" y="1826563"/>
            <a:ext cx="3046647" cy="1092835"/>
          </a:xfrm>
          <a:prstGeom prst="rect">
            <a:avLst/>
          </a:prstGeom>
        </p:spPr>
        <p:txBody>
          <a:bodyPr lIns="0" tIns="0" rIns="0" bIns="0" rtlCol="0" anchor="t">
            <a:spAutoFit/>
          </a:bodyPr>
          <a:lstStyle/>
          <a:p>
            <a:pPr algn="ctr">
              <a:lnSpc>
                <a:spcPts val="2239"/>
              </a:lnSpc>
              <a:spcBef>
                <a:spcPct val="0"/>
              </a:spcBef>
            </a:pPr>
            <a:r>
              <a:rPr lang="en-US" sz="1599" b="1">
                <a:solidFill>
                  <a:srgbClr val="000000"/>
                </a:solidFill>
                <a:latin typeface="Noto Sans Bold"/>
                <a:ea typeface="Noto Sans Bold"/>
                <a:cs typeface="Noto Sans Bold"/>
                <a:sym typeface="Noto Sans Bold"/>
              </a:rPr>
              <a:t>Các thế mạnh về tự nhiên để phát triển kinh tế - xã hội </a:t>
            </a:r>
          </a:p>
          <a:p>
            <a:pPr algn="ctr">
              <a:lnSpc>
                <a:spcPts val="2239"/>
              </a:lnSpc>
              <a:spcBef>
                <a:spcPct val="0"/>
              </a:spcBef>
            </a:pPr>
            <a:r>
              <a:rPr lang="en-US" sz="1599" b="1">
                <a:solidFill>
                  <a:srgbClr val="000000"/>
                </a:solidFill>
                <a:latin typeface="Noto Sans Bold"/>
                <a:ea typeface="Noto Sans Bold"/>
                <a:cs typeface="Noto Sans Bold"/>
                <a:sym typeface="Noto Sans Bold"/>
              </a:rPr>
              <a:t>của vùng Trung du và miền núi Bắc Bộ</a:t>
            </a:r>
          </a:p>
        </p:txBody>
      </p:sp>
      <p:sp>
        <p:nvSpPr>
          <p:cNvPr id="32" name="TextBox 32"/>
          <p:cNvSpPr txBox="1"/>
          <p:nvPr/>
        </p:nvSpPr>
        <p:spPr>
          <a:xfrm>
            <a:off x="626742" y="527975"/>
            <a:ext cx="2378542" cy="372745"/>
          </a:xfrm>
          <a:prstGeom prst="rect">
            <a:avLst/>
          </a:prstGeom>
        </p:spPr>
        <p:txBody>
          <a:bodyPr wrap="square" lIns="0" tIns="0" rIns="0" bIns="0" rtlCol="0" anchor="t">
            <a:spAutoFit/>
          </a:bodyPr>
          <a:lstStyle/>
          <a:p>
            <a:pPr algn="ctr">
              <a:lnSpc>
                <a:spcPts val="3079"/>
              </a:lnSpc>
              <a:spcBef>
                <a:spcPct val="0"/>
              </a:spcBef>
            </a:pPr>
            <a:r>
              <a:rPr lang="en-US" sz="2199" b="1" dirty="0" err="1">
                <a:solidFill>
                  <a:srgbClr val="FE0619"/>
                </a:solidFill>
                <a:latin typeface="Noto Sans Bold"/>
                <a:ea typeface="Noto Sans Bold"/>
                <a:cs typeface="Noto Sans Bold"/>
                <a:sym typeface="Noto Sans Bold"/>
              </a:rPr>
              <a:t>Địa</a:t>
            </a:r>
            <a:r>
              <a:rPr lang="en-US" sz="2199" b="1" dirty="0">
                <a:solidFill>
                  <a:srgbClr val="FE0619"/>
                </a:solidFill>
                <a:latin typeface="Noto Sans Bold"/>
                <a:ea typeface="Noto Sans Bold"/>
                <a:cs typeface="Noto Sans Bold"/>
                <a:sym typeface="Noto Sans Bold"/>
              </a:rPr>
              <a:t> </a:t>
            </a:r>
            <a:r>
              <a:rPr lang="en-US" sz="2199" b="1" dirty="0" err="1">
                <a:solidFill>
                  <a:srgbClr val="FE0619"/>
                </a:solidFill>
                <a:latin typeface="Noto Sans Bold"/>
                <a:ea typeface="Noto Sans Bold"/>
                <a:cs typeface="Noto Sans Bold"/>
                <a:sym typeface="Noto Sans Bold"/>
              </a:rPr>
              <a:t>hình</a:t>
            </a:r>
            <a:r>
              <a:rPr lang="en-US" sz="2199" b="1" dirty="0">
                <a:solidFill>
                  <a:srgbClr val="FE0619"/>
                </a:solidFill>
                <a:latin typeface="Noto Sans Bold"/>
                <a:ea typeface="Noto Sans Bold"/>
                <a:cs typeface="Noto Sans Bold"/>
                <a:sym typeface="Noto Sans Bold"/>
              </a:rPr>
              <a:t> </a:t>
            </a:r>
            <a:r>
              <a:rPr lang="en-US" sz="2199" b="1" dirty="0" err="1">
                <a:solidFill>
                  <a:srgbClr val="FE0619"/>
                </a:solidFill>
                <a:latin typeface="Noto Sans Bold"/>
                <a:ea typeface="Noto Sans Bold"/>
                <a:cs typeface="Noto Sans Bold"/>
                <a:sym typeface="Noto Sans Bold"/>
              </a:rPr>
              <a:t>và</a:t>
            </a:r>
            <a:r>
              <a:rPr lang="en-US" sz="2199" b="1" dirty="0">
                <a:solidFill>
                  <a:srgbClr val="FE0619"/>
                </a:solidFill>
                <a:latin typeface="Noto Sans Bold"/>
                <a:ea typeface="Noto Sans Bold"/>
                <a:cs typeface="Noto Sans Bold"/>
                <a:sym typeface="Noto Sans Bold"/>
              </a:rPr>
              <a:t> </a:t>
            </a:r>
            <a:r>
              <a:rPr lang="en-US" sz="2199" b="1" dirty="0" err="1">
                <a:solidFill>
                  <a:srgbClr val="FE0619"/>
                </a:solidFill>
                <a:latin typeface="Noto Sans Bold"/>
                <a:ea typeface="Noto Sans Bold"/>
                <a:cs typeface="Noto Sans Bold"/>
                <a:sym typeface="Noto Sans Bold"/>
              </a:rPr>
              <a:t>đất</a:t>
            </a:r>
            <a:endParaRPr lang="en-US" sz="2199" b="1" dirty="0">
              <a:solidFill>
                <a:srgbClr val="FE0619"/>
              </a:solidFill>
              <a:latin typeface="Noto Sans Bold"/>
              <a:ea typeface="Noto Sans Bold"/>
              <a:cs typeface="Noto Sans Bold"/>
              <a:sym typeface="Noto Sans Bold"/>
            </a:endParaRPr>
          </a:p>
        </p:txBody>
      </p:sp>
      <p:sp>
        <p:nvSpPr>
          <p:cNvPr id="33" name="TextBox 33"/>
          <p:cNvSpPr txBox="1"/>
          <p:nvPr/>
        </p:nvSpPr>
        <p:spPr>
          <a:xfrm>
            <a:off x="6868644" y="741983"/>
            <a:ext cx="2585848" cy="2197735"/>
          </a:xfrm>
          <a:prstGeom prst="rect">
            <a:avLst/>
          </a:prstGeom>
        </p:spPr>
        <p:txBody>
          <a:bodyPr lIns="0" tIns="0" rIns="0" bIns="0" rtlCol="0" anchor="t">
            <a:spAutoFit/>
          </a:bodyPr>
          <a:lstStyle/>
          <a:p>
            <a:pPr algn="ctr">
              <a:lnSpc>
                <a:spcPts val="2239"/>
              </a:lnSpc>
              <a:spcBef>
                <a:spcPct val="0"/>
              </a:spcBef>
            </a:pPr>
            <a:r>
              <a:rPr lang="en-US" sz="1599" b="1">
                <a:solidFill>
                  <a:srgbClr val="000000"/>
                </a:solidFill>
                <a:latin typeface="Noto Sans Bold"/>
                <a:ea typeface="Noto Sans Bold"/>
                <a:cs typeface="Noto Sans Bold"/>
                <a:sym typeface="Noto Sans Bold"/>
              </a:rPr>
              <a:t>Nhiệt đới ẩm gió mùa, có mùa đông lạnh và phân hóa theo độ cao địa hình, tạo điều kiện để phát triển cây công nghiệp cận nhiệt và ôn đới, cây dược liệu, rau quả, phát triển du lịch</a:t>
            </a:r>
          </a:p>
        </p:txBody>
      </p:sp>
      <p:sp>
        <p:nvSpPr>
          <p:cNvPr id="34" name="TextBox 34"/>
          <p:cNvSpPr txBox="1"/>
          <p:nvPr/>
        </p:nvSpPr>
        <p:spPr>
          <a:xfrm>
            <a:off x="7381831" y="329362"/>
            <a:ext cx="1590097" cy="372745"/>
          </a:xfrm>
          <a:prstGeom prst="rect">
            <a:avLst/>
          </a:prstGeom>
        </p:spPr>
        <p:txBody>
          <a:bodyPr wrap="square" lIns="0" tIns="0" rIns="0" bIns="0" rtlCol="0" anchor="t">
            <a:spAutoFit/>
          </a:bodyPr>
          <a:lstStyle/>
          <a:p>
            <a:pPr algn="ctr">
              <a:lnSpc>
                <a:spcPts val="3079"/>
              </a:lnSpc>
              <a:spcBef>
                <a:spcPct val="0"/>
              </a:spcBef>
            </a:pPr>
            <a:r>
              <a:rPr lang="en-US" sz="2199" b="1" dirty="0" err="1">
                <a:solidFill>
                  <a:srgbClr val="FE0619"/>
                </a:solidFill>
                <a:latin typeface="Noto Sans Bold"/>
                <a:ea typeface="Noto Sans Bold"/>
                <a:cs typeface="Noto Sans Bold"/>
                <a:sym typeface="Noto Sans Bold"/>
              </a:rPr>
              <a:t>Khí</a:t>
            </a:r>
            <a:r>
              <a:rPr lang="en-US" sz="2199" b="1" dirty="0">
                <a:solidFill>
                  <a:srgbClr val="FE0619"/>
                </a:solidFill>
                <a:latin typeface="Noto Sans Bold"/>
                <a:ea typeface="Noto Sans Bold"/>
                <a:cs typeface="Noto Sans Bold"/>
                <a:sym typeface="Noto Sans Bold"/>
              </a:rPr>
              <a:t> </a:t>
            </a:r>
            <a:r>
              <a:rPr lang="en-US" sz="2199" b="1" dirty="0" err="1">
                <a:solidFill>
                  <a:srgbClr val="FE0619"/>
                </a:solidFill>
                <a:latin typeface="Noto Sans Bold"/>
                <a:ea typeface="Noto Sans Bold"/>
                <a:cs typeface="Noto Sans Bold"/>
                <a:sym typeface="Noto Sans Bold"/>
              </a:rPr>
              <a:t>hậu</a:t>
            </a:r>
            <a:endParaRPr lang="en-US" sz="2199" b="1" dirty="0">
              <a:solidFill>
                <a:srgbClr val="FE0619"/>
              </a:solidFill>
              <a:latin typeface="Noto Sans Bold"/>
              <a:ea typeface="Noto Sans Bold"/>
              <a:cs typeface="Noto Sans Bold"/>
              <a:sym typeface="Noto Sans Bold"/>
            </a:endParaRPr>
          </a:p>
        </p:txBody>
      </p:sp>
      <p:sp>
        <p:nvSpPr>
          <p:cNvPr id="35" name="TextBox 35"/>
          <p:cNvSpPr txBox="1"/>
          <p:nvPr/>
        </p:nvSpPr>
        <p:spPr>
          <a:xfrm>
            <a:off x="3595561" y="4387464"/>
            <a:ext cx="2615135" cy="1921510"/>
          </a:xfrm>
          <a:prstGeom prst="rect">
            <a:avLst/>
          </a:prstGeom>
        </p:spPr>
        <p:txBody>
          <a:bodyPr lIns="0" tIns="0" rIns="0" bIns="0" rtlCol="0" anchor="t">
            <a:spAutoFit/>
          </a:bodyPr>
          <a:lstStyle/>
          <a:p>
            <a:pPr algn="ctr">
              <a:lnSpc>
                <a:spcPts val="2239"/>
              </a:lnSpc>
              <a:spcBef>
                <a:spcPct val="0"/>
              </a:spcBef>
            </a:pPr>
            <a:r>
              <a:rPr lang="en-US" sz="1599" b="1">
                <a:solidFill>
                  <a:srgbClr val="000000"/>
                </a:solidFill>
                <a:latin typeface="Noto Sans Bold"/>
                <a:ea typeface="Noto Sans Bold"/>
                <a:cs typeface="Noto Sans Bold"/>
                <a:sym typeface="Noto Sans Bold"/>
              </a:rPr>
              <a:t>Diện tích rừng với gần 5,4 triệu ha, vườn quốc gia có nhiều loài sinh vật đặc hữu, tạo thế mạnh cho việc phát triển ngành công nghiệp khai thác và chế biến gỗ, du lịch</a:t>
            </a:r>
          </a:p>
        </p:txBody>
      </p:sp>
      <p:sp>
        <p:nvSpPr>
          <p:cNvPr id="36" name="TextBox 36"/>
          <p:cNvSpPr txBox="1"/>
          <p:nvPr/>
        </p:nvSpPr>
        <p:spPr>
          <a:xfrm>
            <a:off x="6844665" y="4630034"/>
            <a:ext cx="2795255" cy="1092835"/>
          </a:xfrm>
          <a:prstGeom prst="rect">
            <a:avLst/>
          </a:prstGeom>
        </p:spPr>
        <p:txBody>
          <a:bodyPr lIns="0" tIns="0" rIns="0" bIns="0" rtlCol="0" anchor="t">
            <a:spAutoFit/>
          </a:bodyPr>
          <a:lstStyle/>
          <a:p>
            <a:pPr algn="ctr">
              <a:lnSpc>
                <a:spcPts val="2239"/>
              </a:lnSpc>
            </a:pPr>
            <a:r>
              <a:rPr lang="en-US" sz="1599" b="1">
                <a:solidFill>
                  <a:srgbClr val="000000"/>
                </a:solidFill>
                <a:latin typeface="Noto Sans Bold"/>
                <a:ea typeface="Noto Sans Bold"/>
                <a:cs typeface="Noto Sans Bold"/>
                <a:sym typeface="Noto Sans Bold"/>
              </a:rPr>
              <a:t>Tập trung nhiều khoáng sản, đa dạng, tạo thuận</a:t>
            </a:r>
          </a:p>
          <a:p>
            <a:pPr algn="ctr">
              <a:lnSpc>
                <a:spcPts val="2239"/>
              </a:lnSpc>
            </a:pPr>
            <a:r>
              <a:rPr lang="en-US" sz="1599" b="1">
                <a:solidFill>
                  <a:srgbClr val="000000"/>
                </a:solidFill>
                <a:latin typeface="Noto Sans Bold"/>
                <a:ea typeface="Noto Sans Bold"/>
                <a:cs typeface="Noto Sans Bold"/>
                <a:sym typeface="Noto Sans Bold"/>
              </a:rPr>
              <a:t> lợi cho phát triển ngành công nghiệp khai khoáng</a:t>
            </a:r>
          </a:p>
        </p:txBody>
      </p:sp>
      <p:sp>
        <p:nvSpPr>
          <p:cNvPr id="37" name="Freeform 37"/>
          <p:cNvSpPr/>
          <p:nvPr/>
        </p:nvSpPr>
        <p:spPr>
          <a:xfrm>
            <a:off x="6577965" y="3599824"/>
            <a:ext cx="1066647" cy="923135"/>
          </a:xfrm>
          <a:custGeom>
            <a:avLst/>
            <a:gdLst/>
            <a:ahLst/>
            <a:cxnLst/>
            <a:rect l="l" t="t" r="r" b="b"/>
            <a:pathLst>
              <a:path w="1066647" h="923135">
                <a:moveTo>
                  <a:pt x="0" y="0"/>
                </a:moveTo>
                <a:lnTo>
                  <a:pt x="1066647" y="0"/>
                </a:lnTo>
                <a:lnTo>
                  <a:pt x="1066647" y="923135"/>
                </a:lnTo>
                <a:lnTo>
                  <a:pt x="0" y="9231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8" name="Freeform 38"/>
          <p:cNvSpPr/>
          <p:nvPr/>
        </p:nvSpPr>
        <p:spPr>
          <a:xfrm>
            <a:off x="3330672" y="3599824"/>
            <a:ext cx="1066647" cy="923135"/>
          </a:xfrm>
          <a:custGeom>
            <a:avLst/>
            <a:gdLst/>
            <a:ahLst/>
            <a:cxnLst/>
            <a:rect l="l" t="t" r="r" b="b"/>
            <a:pathLst>
              <a:path w="1066647" h="923135">
                <a:moveTo>
                  <a:pt x="0" y="0"/>
                </a:moveTo>
                <a:lnTo>
                  <a:pt x="1066647" y="0"/>
                </a:lnTo>
                <a:lnTo>
                  <a:pt x="1066647" y="923135"/>
                </a:lnTo>
                <a:lnTo>
                  <a:pt x="0" y="9231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9" name="Freeform 39"/>
          <p:cNvSpPr/>
          <p:nvPr/>
        </p:nvSpPr>
        <p:spPr>
          <a:xfrm>
            <a:off x="6463404" y="-91937"/>
            <a:ext cx="1066647" cy="923135"/>
          </a:xfrm>
          <a:custGeom>
            <a:avLst/>
            <a:gdLst/>
            <a:ahLst/>
            <a:cxnLst/>
            <a:rect l="l" t="t" r="r" b="b"/>
            <a:pathLst>
              <a:path w="1066647" h="923135">
                <a:moveTo>
                  <a:pt x="0" y="0"/>
                </a:moveTo>
                <a:lnTo>
                  <a:pt x="1066647" y="0"/>
                </a:lnTo>
                <a:lnTo>
                  <a:pt x="1066647" y="923135"/>
                </a:lnTo>
                <a:lnTo>
                  <a:pt x="0" y="9231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0" name="Freeform 40"/>
          <p:cNvSpPr/>
          <p:nvPr/>
        </p:nvSpPr>
        <p:spPr>
          <a:xfrm>
            <a:off x="0" y="-91937"/>
            <a:ext cx="1066647" cy="923135"/>
          </a:xfrm>
          <a:custGeom>
            <a:avLst/>
            <a:gdLst/>
            <a:ahLst/>
            <a:cxnLst/>
            <a:rect l="l" t="t" r="r" b="b"/>
            <a:pathLst>
              <a:path w="1066647" h="923135">
                <a:moveTo>
                  <a:pt x="0" y="0"/>
                </a:moveTo>
                <a:lnTo>
                  <a:pt x="1066647" y="0"/>
                </a:lnTo>
                <a:lnTo>
                  <a:pt x="1066647" y="923135"/>
                </a:lnTo>
                <a:lnTo>
                  <a:pt x="0" y="9231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1295400" y="112761"/>
            <a:ext cx="6963244" cy="7202439"/>
          </a:xfrm>
          <a:custGeom>
            <a:avLst/>
            <a:gdLst/>
            <a:ahLst/>
            <a:cxnLst/>
            <a:rect l="l" t="t" r="r" b="b"/>
            <a:pathLst>
              <a:path w="6963244" h="7202439">
                <a:moveTo>
                  <a:pt x="0" y="0"/>
                </a:moveTo>
                <a:lnTo>
                  <a:pt x="6963244" y="0"/>
                </a:lnTo>
                <a:lnTo>
                  <a:pt x="6963244" y="7202440"/>
                </a:lnTo>
                <a:lnTo>
                  <a:pt x="0" y="72024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0" y="0"/>
            <a:ext cx="3456354" cy="1238003"/>
          </a:xfrm>
          <a:custGeom>
            <a:avLst/>
            <a:gdLst/>
            <a:ahLst/>
            <a:cxnLst/>
            <a:rect l="l" t="t" r="r" b="b"/>
            <a:pathLst>
              <a:path w="3456354" h="1238003">
                <a:moveTo>
                  <a:pt x="0" y="0"/>
                </a:moveTo>
                <a:lnTo>
                  <a:pt x="3456354" y="0"/>
                </a:lnTo>
                <a:lnTo>
                  <a:pt x="3456354" y="1238003"/>
                </a:lnTo>
                <a:lnTo>
                  <a:pt x="0" y="12380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7049589" y="0"/>
            <a:ext cx="2704011" cy="811203"/>
          </a:xfrm>
          <a:custGeom>
            <a:avLst/>
            <a:gdLst/>
            <a:ahLst/>
            <a:cxnLst/>
            <a:rect l="l" t="t" r="r" b="b"/>
            <a:pathLst>
              <a:path w="2704011" h="811203">
                <a:moveTo>
                  <a:pt x="0" y="0"/>
                </a:moveTo>
                <a:lnTo>
                  <a:pt x="2704011" y="0"/>
                </a:lnTo>
                <a:lnTo>
                  <a:pt x="2704011" y="811203"/>
                </a:lnTo>
                <a:lnTo>
                  <a:pt x="0" y="8112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0" y="5133359"/>
            <a:ext cx="2875573" cy="2181841"/>
          </a:xfrm>
          <a:custGeom>
            <a:avLst/>
            <a:gdLst/>
            <a:ahLst/>
            <a:cxnLst/>
            <a:rect l="l" t="t" r="r" b="b"/>
            <a:pathLst>
              <a:path w="2875573" h="2181841">
                <a:moveTo>
                  <a:pt x="0" y="0"/>
                </a:moveTo>
                <a:lnTo>
                  <a:pt x="2875573" y="0"/>
                </a:lnTo>
                <a:lnTo>
                  <a:pt x="2875573" y="2181841"/>
                </a:lnTo>
                <a:lnTo>
                  <a:pt x="0" y="2181841"/>
                </a:lnTo>
                <a:lnTo>
                  <a:pt x="0" y="0"/>
                </a:lnTo>
                <a:close/>
              </a:path>
            </a:pathLst>
          </a:custGeom>
          <a:blipFill>
            <a:blip r:embed="rId8"/>
            <a:stretch>
              <a:fillRect/>
            </a:stretch>
          </a:blipFill>
        </p:spPr>
      </p:sp>
      <p:sp>
        <p:nvSpPr>
          <p:cNvPr id="6" name="TextBox 6"/>
          <p:cNvSpPr txBox="1"/>
          <p:nvPr/>
        </p:nvSpPr>
        <p:spPr>
          <a:xfrm>
            <a:off x="573477" y="2625436"/>
            <a:ext cx="8407089" cy="2875531"/>
          </a:xfrm>
          <a:prstGeom prst="rect">
            <a:avLst/>
          </a:prstGeom>
        </p:spPr>
        <p:txBody>
          <a:bodyPr lIns="0" tIns="0" rIns="0" bIns="0" rtlCol="0" anchor="t">
            <a:spAutoFit/>
          </a:bodyPr>
          <a:lstStyle/>
          <a:p>
            <a:pPr lvl="0" algn="ctr" defTabSz="365760" eaLnBrk="0" fontAlgn="base" hangingPunct="0">
              <a:spcBef>
                <a:spcPct val="0"/>
              </a:spcBef>
              <a:spcAft>
                <a:spcPct val="0"/>
              </a:spcAft>
            </a:pPr>
            <a:r>
              <a:rPr lang="en-US" altLang="en-US" sz="2800" b="1" dirty="0" err="1">
                <a:solidFill>
                  <a:srgbClr val="0432FF"/>
                </a:solidFill>
                <a:latin typeface="Arial"/>
                <a:cs typeface="Times New Roman" panose="02020603050405020304" pitchFamily="18" charset="0"/>
              </a:rPr>
              <a:t>Sưu</a:t>
            </a:r>
            <a:r>
              <a:rPr lang="en-US" altLang="en-US" sz="2800" b="1" dirty="0">
                <a:solidFill>
                  <a:srgbClr val="0432FF"/>
                </a:solidFill>
                <a:latin typeface="Arial"/>
                <a:cs typeface="Times New Roman" panose="02020603050405020304" pitchFamily="18" charset="0"/>
              </a:rPr>
              <a:t> </a:t>
            </a:r>
            <a:r>
              <a:rPr lang="en-US" altLang="en-US" sz="2800" b="1" dirty="0" err="1">
                <a:solidFill>
                  <a:srgbClr val="0432FF"/>
                </a:solidFill>
                <a:latin typeface="Arial"/>
                <a:cs typeface="Times New Roman" panose="02020603050405020304" pitchFamily="18" charset="0"/>
              </a:rPr>
              <a:t>tầm</a:t>
            </a:r>
            <a:r>
              <a:rPr lang="en-US" altLang="en-US" sz="2800" b="1" dirty="0">
                <a:solidFill>
                  <a:srgbClr val="0432FF"/>
                </a:solidFill>
                <a:latin typeface="Arial"/>
                <a:cs typeface="Times New Roman" panose="02020603050405020304" pitchFamily="18" charset="0"/>
              </a:rPr>
              <a:t> </a:t>
            </a:r>
            <a:r>
              <a:rPr lang="en-US" altLang="en-US" sz="2800" b="1" dirty="0" err="1">
                <a:solidFill>
                  <a:srgbClr val="0432FF"/>
                </a:solidFill>
                <a:latin typeface="Arial"/>
                <a:cs typeface="Times New Roman" panose="02020603050405020304" pitchFamily="18" charset="0"/>
              </a:rPr>
              <a:t>một</a:t>
            </a:r>
            <a:r>
              <a:rPr lang="en-US" altLang="en-US" sz="2800" b="1" dirty="0">
                <a:solidFill>
                  <a:srgbClr val="0432FF"/>
                </a:solidFill>
                <a:latin typeface="Arial"/>
                <a:cs typeface="Times New Roman" panose="02020603050405020304" pitchFamily="18" charset="0"/>
              </a:rPr>
              <a:t> </a:t>
            </a:r>
            <a:r>
              <a:rPr lang="en-US" altLang="en-US" sz="2800" b="1" dirty="0" err="1">
                <a:solidFill>
                  <a:srgbClr val="0432FF"/>
                </a:solidFill>
                <a:latin typeface="Arial"/>
                <a:cs typeface="Times New Roman" panose="02020603050405020304" pitchFamily="18" charset="0"/>
              </a:rPr>
              <a:t>số</a:t>
            </a:r>
            <a:r>
              <a:rPr lang="en-US" altLang="en-US" sz="2800" b="1" dirty="0">
                <a:solidFill>
                  <a:srgbClr val="0432FF"/>
                </a:solidFill>
                <a:latin typeface="Arial"/>
                <a:cs typeface="Times New Roman" panose="02020603050405020304" pitchFamily="18" charset="0"/>
              </a:rPr>
              <a:t> </a:t>
            </a:r>
            <a:r>
              <a:rPr lang="en-US" altLang="en-US" sz="2800" b="1" dirty="0" err="1">
                <a:solidFill>
                  <a:srgbClr val="0432FF"/>
                </a:solidFill>
                <a:latin typeface="Arial"/>
                <a:cs typeface="Times New Roman" panose="02020603050405020304" pitchFamily="18" charset="0"/>
              </a:rPr>
              <a:t>hình</a:t>
            </a:r>
            <a:r>
              <a:rPr lang="en-US" altLang="en-US" sz="2800" b="1" dirty="0">
                <a:solidFill>
                  <a:srgbClr val="0432FF"/>
                </a:solidFill>
                <a:latin typeface="Arial"/>
                <a:cs typeface="Times New Roman" panose="02020603050405020304" pitchFamily="18" charset="0"/>
              </a:rPr>
              <a:t> </a:t>
            </a:r>
            <a:r>
              <a:rPr lang="en-US" altLang="en-US" sz="2800" b="1" dirty="0" err="1">
                <a:solidFill>
                  <a:srgbClr val="0432FF"/>
                </a:solidFill>
                <a:latin typeface="Arial"/>
                <a:cs typeface="Times New Roman" panose="02020603050405020304" pitchFamily="18" charset="0"/>
              </a:rPr>
              <a:t>ảnh</a:t>
            </a:r>
            <a:r>
              <a:rPr lang="en-US" altLang="en-US" sz="2800" b="1" dirty="0">
                <a:solidFill>
                  <a:srgbClr val="0432FF"/>
                </a:solidFill>
                <a:latin typeface="Arial"/>
                <a:cs typeface="Times New Roman" panose="02020603050405020304" pitchFamily="18" charset="0"/>
              </a:rPr>
              <a:t> </a:t>
            </a:r>
          </a:p>
          <a:p>
            <a:pPr lvl="0" algn="ctr" defTabSz="365760" eaLnBrk="0" fontAlgn="base" hangingPunct="0">
              <a:spcBef>
                <a:spcPct val="0"/>
              </a:spcBef>
              <a:spcAft>
                <a:spcPct val="0"/>
              </a:spcAft>
            </a:pPr>
            <a:r>
              <a:rPr lang="en-US" altLang="en-US" sz="2800" b="1" dirty="0" err="1">
                <a:solidFill>
                  <a:srgbClr val="0432FF"/>
                </a:solidFill>
                <a:latin typeface="Arial"/>
                <a:cs typeface="Times New Roman" panose="02020603050405020304" pitchFamily="18" charset="0"/>
              </a:rPr>
              <a:t>về</a:t>
            </a:r>
            <a:r>
              <a:rPr lang="en-US" altLang="en-US" sz="2800" b="1" dirty="0">
                <a:solidFill>
                  <a:srgbClr val="0432FF"/>
                </a:solidFill>
                <a:latin typeface="Arial"/>
                <a:cs typeface="Times New Roman" panose="02020603050405020304" pitchFamily="18" charset="0"/>
              </a:rPr>
              <a:t> </a:t>
            </a:r>
            <a:r>
              <a:rPr lang="en-US" altLang="en-US" sz="2800" b="1" dirty="0" err="1">
                <a:solidFill>
                  <a:srgbClr val="0432FF"/>
                </a:solidFill>
                <a:latin typeface="Arial"/>
                <a:cs typeface="Times New Roman" panose="02020603050405020304" pitchFamily="18" charset="0"/>
              </a:rPr>
              <a:t>các</a:t>
            </a:r>
            <a:r>
              <a:rPr lang="en-US" altLang="en-US" sz="2800" b="1" dirty="0">
                <a:solidFill>
                  <a:srgbClr val="0432FF"/>
                </a:solidFill>
                <a:latin typeface="Arial"/>
                <a:cs typeface="Times New Roman" panose="02020603050405020304" pitchFamily="18" charset="0"/>
              </a:rPr>
              <a:t> </a:t>
            </a:r>
            <a:r>
              <a:rPr lang="en-US" altLang="en-US" sz="2800" b="1" dirty="0" err="1">
                <a:solidFill>
                  <a:srgbClr val="0432FF"/>
                </a:solidFill>
                <a:latin typeface="Arial"/>
                <a:cs typeface="Times New Roman" panose="02020603050405020304" pitchFamily="18" charset="0"/>
              </a:rPr>
              <a:t>thế</a:t>
            </a:r>
            <a:r>
              <a:rPr lang="en-US" altLang="en-US" sz="2800" b="1" dirty="0">
                <a:solidFill>
                  <a:srgbClr val="0432FF"/>
                </a:solidFill>
                <a:latin typeface="Arial"/>
                <a:cs typeface="Times New Roman" panose="02020603050405020304" pitchFamily="18" charset="0"/>
              </a:rPr>
              <a:t> </a:t>
            </a:r>
            <a:r>
              <a:rPr lang="en-US" altLang="en-US" sz="2800" b="1" dirty="0" err="1">
                <a:solidFill>
                  <a:srgbClr val="0432FF"/>
                </a:solidFill>
                <a:latin typeface="Arial"/>
                <a:cs typeface="Times New Roman" panose="02020603050405020304" pitchFamily="18" charset="0"/>
              </a:rPr>
              <a:t>mạnh</a:t>
            </a:r>
            <a:r>
              <a:rPr lang="en-US" altLang="en-US" sz="2800" b="1" dirty="0">
                <a:solidFill>
                  <a:srgbClr val="0432FF"/>
                </a:solidFill>
                <a:latin typeface="Arial"/>
                <a:cs typeface="Times New Roman" panose="02020603050405020304" pitchFamily="18" charset="0"/>
              </a:rPr>
              <a:t> </a:t>
            </a:r>
            <a:r>
              <a:rPr lang="en-US" altLang="en-US" sz="2800" b="1" dirty="0" err="1">
                <a:solidFill>
                  <a:srgbClr val="0432FF"/>
                </a:solidFill>
                <a:latin typeface="Arial"/>
                <a:cs typeface="Times New Roman" panose="02020603050405020304" pitchFamily="18" charset="0"/>
              </a:rPr>
              <a:t>về</a:t>
            </a:r>
            <a:r>
              <a:rPr lang="en-US" altLang="en-US" sz="2800" b="1" dirty="0">
                <a:solidFill>
                  <a:srgbClr val="0432FF"/>
                </a:solidFill>
                <a:latin typeface="Arial"/>
                <a:cs typeface="Times New Roman" panose="02020603050405020304" pitchFamily="18" charset="0"/>
              </a:rPr>
              <a:t> </a:t>
            </a:r>
            <a:r>
              <a:rPr lang="en-US" altLang="en-US" sz="2800" b="1" dirty="0" err="1">
                <a:solidFill>
                  <a:srgbClr val="0432FF"/>
                </a:solidFill>
                <a:latin typeface="Arial"/>
                <a:cs typeface="Times New Roman" panose="02020603050405020304" pitchFamily="18" charset="0"/>
              </a:rPr>
              <a:t>tự</a:t>
            </a:r>
            <a:r>
              <a:rPr lang="en-US" altLang="en-US" sz="2800" b="1" dirty="0">
                <a:solidFill>
                  <a:srgbClr val="0432FF"/>
                </a:solidFill>
                <a:latin typeface="Arial"/>
                <a:cs typeface="Times New Roman" panose="02020603050405020304" pitchFamily="18" charset="0"/>
              </a:rPr>
              <a:t> </a:t>
            </a:r>
            <a:r>
              <a:rPr lang="en-US" altLang="en-US" sz="2800" b="1" dirty="0" err="1">
                <a:solidFill>
                  <a:srgbClr val="0432FF"/>
                </a:solidFill>
                <a:latin typeface="Arial"/>
                <a:cs typeface="Times New Roman" panose="02020603050405020304" pitchFamily="18" charset="0"/>
              </a:rPr>
              <a:t>nhiên</a:t>
            </a:r>
            <a:r>
              <a:rPr lang="en-US" altLang="en-US" sz="2800" b="1" dirty="0">
                <a:solidFill>
                  <a:srgbClr val="0432FF"/>
                </a:solidFill>
                <a:latin typeface="Arial"/>
                <a:cs typeface="Times New Roman" panose="02020603050405020304" pitchFamily="18" charset="0"/>
              </a:rPr>
              <a:t> </a:t>
            </a:r>
          </a:p>
          <a:p>
            <a:pPr lvl="0" algn="ctr" defTabSz="365760" eaLnBrk="0" fontAlgn="base" hangingPunct="0">
              <a:spcBef>
                <a:spcPct val="0"/>
              </a:spcBef>
              <a:spcAft>
                <a:spcPct val="0"/>
              </a:spcAft>
            </a:pPr>
            <a:r>
              <a:rPr lang="en-US" altLang="en-US" sz="2800" b="1" dirty="0" err="1">
                <a:solidFill>
                  <a:srgbClr val="0432FF"/>
                </a:solidFill>
                <a:latin typeface="Arial"/>
                <a:cs typeface="Times New Roman" panose="02020603050405020304" pitchFamily="18" charset="0"/>
              </a:rPr>
              <a:t>để</a:t>
            </a:r>
            <a:r>
              <a:rPr lang="en-US" altLang="en-US" sz="2800" b="1" dirty="0">
                <a:solidFill>
                  <a:srgbClr val="0432FF"/>
                </a:solidFill>
                <a:latin typeface="Arial"/>
                <a:cs typeface="Times New Roman" panose="02020603050405020304" pitchFamily="18" charset="0"/>
              </a:rPr>
              <a:t> </a:t>
            </a:r>
            <a:r>
              <a:rPr lang="en-US" altLang="en-US" sz="2800" b="1" dirty="0" err="1">
                <a:solidFill>
                  <a:srgbClr val="0432FF"/>
                </a:solidFill>
                <a:latin typeface="Arial"/>
                <a:cs typeface="Times New Roman" panose="02020603050405020304" pitchFamily="18" charset="0"/>
              </a:rPr>
              <a:t>phát</a:t>
            </a:r>
            <a:r>
              <a:rPr lang="en-US" altLang="en-US" sz="2800" b="1" dirty="0">
                <a:solidFill>
                  <a:srgbClr val="0432FF"/>
                </a:solidFill>
                <a:latin typeface="Arial"/>
                <a:cs typeface="Times New Roman" panose="02020603050405020304" pitchFamily="18" charset="0"/>
              </a:rPr>
              <a:t> </a:t>
            </a:r>
            <a:r>
              <a:rPr lang="en-US" altLang="en-US" sz="2800" b="1" dirty="0" err="1">
                <a:solidFill>
                  <a:srgbClr val="0432FF"/>
                </a:solidFill>
                <a:latin typeface="Arial"/>
                <a:cs typeface="Times New Roman" panose="02020603050405020304" pitchFamily="18" charset="0"/>
              </a:rPr>
              <a:t>triển</a:t>
            </a:r>
            <a:r>
              <a:rPr lang="en-US" altLang="en-US" sz="2800" b="1" dirty="0">
                <a:solidFill>
                  <a:srgbClr val="0432FF"/>
                </a:solidFill>
                <a:latin typeface="Arial"/>
                <a:cs typeface="Times New Roman" panose="02020603050405020304" pitchFamily="18" charset="0"/>
              </a:rPr>
              <a:t> </a:t>
            </a:r>
            <a:r>
              <a:rPr lang="en-US" altLang="en-US" sz="2800" b="1" dirty="0" err="1">
                <a:solidFill>
                  <a:srgbClr val="0432FF"/>
                </a:solidFill>
                <a:latin typeface="Arial"/>
                <a:cs typeface="Times New Roman" panose="02020603050405020304" pitchFamily="18" charset="0"/>
              </a:rPr>
              <a:t>kinh</a:t>
            </a:r>
            <a:r>
              <a:rPr lang="en-US" altLang="en-US" sz="2800" b="1" dirty="0">
                <a:solidFill>
                  <a:srgbClr val="0432FF"/>
                </a:solidFill>
                <a:latin typeface="Arial"/>
                <a:cs typeface="Times New Roman" panose="02020603050405020304" pitchFamily="18" charset="0"/>
              </a:rPr>
              <a:t> </a:t>
            </a:r>
            <a:r>
              <a:rPr lang="en-US" altLang="en-US" sz="2800" b="1" dirty="0" err="1">
                <a:solidFill>
                  <a:srgbClr val="0432FF"/>
                </a:solidFill>
                <a:latin typeface="Arial"/>
                <a:cs typeface="Times New Roman" panose="02020603050405020304" pitchFamily="18" charset="0"/>
              </a:rPr>
              <a:t>tế</a:t>
            </a:r>
            <a:r>
              <a:rPr lang="en-US" altLang="en-US" sz="2800" b="1" dirty="0">
                <a:solidFill>
                  <a:srgbClr val="0432FF"/>
                </a:solidFill>
                <a:latin typeface="Arial"/>
                <a:cs typeface="Times New Roman" panose="02020603050405020304" pitchFamily="18" charset="0"/>
              </a:rPr>
              <a:t> -</a:t>
            </a:r>
          </a:p>
          <a:p>
            <a:pPr lvl="0" algn="ctr" defTabSz="365760" eaLnBrk="0" fontAlgn="base" hangingPunct="0">
              <a:spcBef>
                <a:spcPct val="0"/>
              </a:spcBef>
              <a:spcAft>
                <a:spcPct val="0"/>
              </a:spcAft>
            </a:pPr>
            <a:r>
              <a:rPr lang="en-US" altLang="en-US" sz="2800" b="1" dirty="0" err="1">
                <a:solidFill>
                  <a:srgbClr val="0432FF"/>
                </a:solidFill>
                <a:latin typeface="Arial"/>
                <a:cs typeface="Times New Roman" panose="02020603050405020304" pitchFamily="18" charset="0"/>
              </a:rPr>
              <a:t>xã</a:t>
            </a:r>
            <a:r>
              <a:rPr lang="en-US" altLang="en-US" sz="2800" b="1" dirty="0">
                <a:solidFill>
                  <a:srgbClr val="0432FF"/>
                </a:solidFill>
                <a:latin typeface="Arial"/>
                <a:cs typeface="Times New Roman" panose="02020603050405020304" pitchFamily="18" charset="0"/>
              </a:rPr>
              <a:t> </a:t>
            </a:r>
            <a:r>
              <a:rPr lang="en-US" altLang="en-US" sz="2800" b="1" dirty="0" err="1">
                <a:solidFill>
                  <a:srgbClr val="0432FF"/>
                </a:solidFill>
                <a:latin typeface="Arial"/>
                <a:cs typeface="Times New Roman" panose="02020603050405020304" pitchFamily="18" charset="0"/>
              </a:rPr>
              <a:t>hội</a:t>
            </a:r>
            <a:r>
              <a:rPr lang="en-US" altLang="en-US" sz="2800" b="1" dirty="0">
                <a:solidFill>
                  <a:srgbClr val="0432FF"/>
                </a:solidFill>
                <a:latin typeface="Arial"/>
                <a:cs typeface="Times New Roman" panose="02020603050405020304" pitchFamily="18" charset="0"/>
              </a:rPr>
              <a:t> </a:t>
            </a:r>
            <a:r>
              <a:rPr lang="en-US" altLang="en-US" sz="2800" b="1" dirty="0" err="1">
                <a:solidFill>
                  <a:srgbClr val="0432FF"/>
                </a:solidFill>
                <a:latin typeface="Arial"/>
                <a:cs typeface="Times New Roman" panose="02020603050405020304" pitchFamily="18" charset="0"/>
              </a:rPr>
              <a:t>của</a:t>
            </a:r>
            <a:r>
              <a:rPr lang="en-US" altLang="en-US" sz="2800" b="1" dirty="0">
                <a:solidFill>
                  <a:srgbClr val="0432FF"/>
                </a:solidFill>
                <a:latin typeface="Arial"/>
                <a:cs typeface="Times New Roman" panose="02020603050405020304" pitchFamily="18" charset="0"/>
              </a:rPr>
              <a:t> </a:t>
            </a:r>
            <a:r>
              <a:rPr lang="en-US" altLang="en-US" sz="2800" b="1" dirty="0" err="1">
                <a:solidFill>
                  <a:srgbClr val="0432FF"/>
                </a:solidFill>
                <a:latin typeface="Arial"/>
                <a:cs typeface="Times New Roman" panose="02020603050405020304" pitchFamily="18" charset="0"/>
              </a:rPr>
              <a:t>vùng</a:t>
            </a:r>
            <a:r>
              <a:rPr lang="en-US" altLang="en-US" sz="2800" b="1" dirty="0">
                <a:solidFill>
                  <a:srgbClr val="0432FF"/>
                </a:solidFill>
                <a:latin typeface="Arial"/>
                <a:cs typeface="Times New Roman" panose="02020603050405020304" pitchFamily="18" charset="0"/>
              </a:rPr>
              <a:t> </a:t>
            </a:r>
            <a:r>
              <a:rPr lang="en-US" altLang="en-US" sz="2800" b="1" dirty="0" err="1">
                <a:solidFill>
                  <a:srgbClr val="0432FF"/>
                </a:solidFill>
                <a:latin typeface="Arial"/>
                <a:cs typeface="Times New Roman" panose="02020603050405020304" pitchFamily="18" charset="0"/>
              </a:rPr>
              <a:t>Trung</a:t>
            </a:r>
            <a:r>
              <a:rPr lang="en-US" altLang="en-US" sz="2800" b="1" dirty="0">
                <a:solidFill>
                  <a:srgbClr val="0432FF"/>
                </a:solidFill>
                <a:latin typeface="Arial"/>
                <a:cs typeface="Times New Roman" panose="02020603050405020304" pitchFamily="18" charset="0"/>
              </a:rPr>
              <a:t> du</a:t>
            </a:r>
          </a:p>
          <a:p>
            <a:pPr lvl="0" algn="ctr" defTabSz="365760" eaLnBrk="0" fontAlgn="base" hangingPunct="0">
              <a:spcBef>
                <a:spcPct val="0"/>
              </a:spcBef>
              <a:spcAft>
                <a:spcPct val="0"/>
              </a:spcAft>
            </a:pPr>
            <a:r>
              <a:rPr lang="en-US" altLang="en-US" sz="2800" b="1" dirty="0">
                <a:solidFill>
                  <a:srgbClr val="0432FF"/>
                </a:solidFill>
                <a:latin typeface="Arial"/>
                <a:cs typeface="Times New Roman" panose="02020603050405020304" pitchFamily="18" charset="0"/>
              </a:rPr>
              <a:t> </a:t>
            </a:r>
            <a:r>
              <a:rPr lang="en-US" altLang="en-US" sz="2800" b="1" dirty="0" err="1">
                <a:solidFill>
                  <a:srgbClr val="0432FF"/>
                </a:solidFill>
                <a:latin typeface="Arial"/>
                <a:cs typeface="Times New Roman" panose="02020603050405020304" pitchFamily="18" charset="0"/>
              </a:rPr>
              <a:t>và</a:t>
            </a:r>
            <a:r>
              <a:rPr lang="en-US" altLang="en-US" sz="2800" b="1" dirty="0">
                <a:solidFill>
                  <a:srgbClr val="0432FF"/>
                </a:solidFill>
                <a:latin typeface="Arial"/>
                <a:cs typeface="Times New Roman" panose="02020603050405020304" pitchFamily="18" charset="0"/>
              </a:rPr>
              <a:t> </a:t>
            </a:r>
            <a:r>
              <a:rPr lang="en-US" altLang="en-US" sz="2800" b="1" dirty="0" err="1">
                <a:solidFill>
                  <a:srgbClr val="0432FF"/>
                </a:solidFill>
                <a:latin typeface="Arial"/>
                <a:cs typeface="Times New Roman" panose="02020603050405020304" pitchFamily="18" charset="0"/>
              </a:rPr>
              <a:t>miền</a:t>
            </a:r>
            <a:r>
              <a:rPr lang="en-US" altLang="en-US" sz="2800" b="1" dirty="0">
                <a:solidFill>
                  <a:srgbClr val="0432FF"/>
                </a:solidFill>
                <a:latin typeface="Arial"/>
                <a:cs typeface="Times New Roman" panose="02020603050405020304" pitchFamily="18" charset="0"/>
              </a:rPr>
              <a:t> </a:t>
            </a:r>
            <a:r>
              <a:rPr lang="en-US" altLang="en-US" sz="2800" b="1" dirty="0" err="1">
                <a:solidFill>
                  <a:srgbClr val="0432FF"/>
                </a:solidFill>
                <a:latin typeface="Arial"/>
                <a:cs typeface="Times New Roman" panose="02020603050405020304" pitchFamily="18" charset="0"/>
              </a:rPr>
              <a:t>núi</a:t>
            </a:r>
            <a:r>
              <a:rPr lang="en-US" altLang="en-US" sz="2800" b="1" dirty="0">
                <a:solidFill>
                  <a:srgbClr val="0432FF"/>
                </a:solidFill>
                <a:latin typeface="Arial"/>
                <a:cs typeface="Times New Roman" panose="02020603050405020304" pitchFamily="18" charset="0"/>
              </a:rPr>
              <a:t> </a:t>
            </a:r>
            <a:r>
              <a:rPr lang="en-US" altLang="en-US" sz="2800" b="1" dirty="0" err="1">
                <a:solidFill>
                  <a:srgbClr val="0432FF"/>
                </a:solidFill>
                <a:latin typeface="Arial"/>
                <a:cs typeface="Times New Roman" panose="02020603050405020304" pitchFamily="18" charset="0"/>
              </a:rPr>
              <a:t>Bắc</a:t>
            </a:r>
            <a:r>
              <a:rPr lang="en-US" altLang="en-US" sz="2800" b="1" dirty="0">
                <a:solidFill>
                  <a:srgbClr val="0432FF"/>
                </a:solidFill>
                <a:latin typeface="Arial"/>
                <a:cs typeface="Times New Roman" panose="02020603050405020304" pitchFamily="18" charset="0"/>
              </a:rPr>
              <a:t> </a:t>
            </a:r>
            <a:r>
              <a:rPr lang="en-US" altLang="en-US" sz="2800" b="1" dirty="0" err="1">
                <a:solidFill>
                  <a:srgbClr val="0432FF"/>
                </a:solidFill>
                <a:latin typeface="Arial"/>
                <a:cs typeface="Times New Roman" panose="02020603050405020304" pitchFamily="18" charset="0"/>
              </a:rPr>
              <a:t>Bộ</a:t>
            </a:r>
            <a:endParaRPr lang="en-US" altLang="en-US" sz="2800" b="1" dirty="0">
              <a:solidFill>
                <a:srgbClr val="0432FF"/>
              </a:solidFill>
              <a:latin typeface="Arial"/>
              <a:cs typeface="Times New Roman" panose="02020603050405020304" pitchFamily="18" charset="0"/>
            </a:endParaRPr>
          </a:p>
          <a:p>
            <a:pPr marL="0" marR="0" lvl="0" indent="0" algn="ctr" defTabSz="914400" rtl="0" eaLnBrk="1" fontAlgn="auto" latinLnBrk="0" hangingPunct="1">
              <a:lnSpc>
                <a:spcPts val="2799"/>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Noto Sans Bold"/>
                <a:ea typeface="Noto Sans Bold"/>
                <a:cs typeface="Noto Sans Bold"/>
                <a:sym typeface="Noto Sans Bold"/>
              </a:rPr>
              <a:t> </a:t>
            </a:r>
          </a:p>
          <a:p>
            <a:pPr marL="0" marR="0" lvl="0" indent="0" algn="ctr" defTabSz="914400" rtl="0" eaLnBrk="1" fontAlgn="auto" latinLnBrk="0" hangingPunct="1">
              <a:lnSpc>
                <a:spcPts val="2799"/>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Noto Sans Bold"/>
              <a:ea typeface="Noto Sans Bold"/>
              <a:cs typeface="Noto Sans Bold"/>
              <a:sym typeface="Noto Sans Bold"/>
            </a:endParaRPr>
          </a:p>
        </p:txBody>
      </p:sp>
      <p:sp>
        <p:nvSpPr>
          <p:cNvPr id="8" name="TextBox 7">
            <a:extLst>
              <a:ext uri="{FF2B5EF4-FFF2-40B4-BE49-F238E27FC236}">
                <a16:creationId xmlns:a16="http://schemas.microsoft.com/office/drawing/2014/main" id="{8F016322-EA3A-4C42-BFA1-F3105F26E309}"/>
              </a:ext>
            </a:extLst>
          </p:cNvPr>
          <p:cNvSpPr txBox="1"/>
          <p:nvPr/>
        </p:nvSpPr>
        <p:spPr>
          <a:xfrm>
            <a:off x="2320977" y="2077240"/>
            <a:ext cx="5111646" cy="553998"/>
          </a:xfrm>
          <a:prstGeom prst="rect">
            <a:avLst/>
          </a:prstGeom>
          <a:noFill/>
        </p:spPr>
        <p:txBody>
          <a:bodyPr wrap="square">
            <a:spAutoFit/>
          </a:bodyPr>
          <a:lstStyle/>
          <a:p>
            <a:pPr algn="ctr"/>
            <a:r>
              <a:rPr kumimoji="0" lang="en-US" altLang="en-US" sz="3000" b="1" i="0" u="none" strike="noStrike" kern="0" cap="none" spc="0" normalizeH="0" baseline="0" noProof="0" dirty="0">
                <a:ln>
                  <a:noFill/>
                </a:ln>
                <a:solidFill>
                  <a:schemeClr val="accent2">
                    <a:lumMod val="75000"/>
                  </a:schemeClr>
                </a:solidFill>
                <a:effectLst/>
                <a:uLnTx/>
                <a:uFillTx/>
                <a:latin typeface="Times New Roman" panose="02020603050405020304" pitchFamily="18" charset="0"/>
                <a:ea typeface="+mj-ea"/>
                <a:cs typeface="Times New Roman" panose="02020603050405020304" pitchFamily="18" charset="0"/>
              </a:rPr>
              <a:t>THỬ THÁCH CHO EM</a:t>
            </a:r>
            <a:endParaRPr lang="en-US" sz="3000" dirty="0">
              <a:solidFill>
                <a:schemeClr val="accent2">
                  <a:lumMod val="75000"/>
                </a:schemeClr>
              </a:solidFill>
            </a:endParaRPr>
          </a:p>
        </p:txBody>
      </p:sp>
      <p:pic>
        <p:nvPicPr>
          <p:cNvPr id="9" name="Picture 6" descr="Diagram&#10;&#10;Description automatically generated">
            <a:extLst>
              <a:ext uri="{FF2B5EF4-FFF2-40B4-BE49-F238E27FC236}">
                <a16:creationId xmlns:a16="http://schemas.microsoft.com/office/drawing/2014/main" id="{A0DDF0FD-6457-4DA8-85A0-A11D085690D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b="8304"/>
          <a:stretch>
            <a:fillRect/>
          </a:stretch>
        </p:blipFill>
        <p:spPr bwMode="auto">
          <a:xfrm>
            <a:off x="8516454" y="6257831"/>
            <a:ext cx="1037590" cy="1024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ubtitle 2">
            <a:extLst>
              <a:ext uri="{FF2B5EF4-FFF2-40B4-BE49-F238E27FC236}">
                <a16:creationId xmlns:a16="http://schemas.microsoft.com/office/drawing/2014/main" id="{0C2212D5-517E-4DC4-AF63-93E0A50C6ACB}"/>
              </a:ext>
            </a:extLst>
          </p:cNvPr>
          <p:cNvSpPr txBox="1">
            <a:spLocks noChangeArrowheads="1"/>
          </p:cNvSpPr>
          <p:nvPr/>
        </p:nvSpPr>
        <p:spPr bwMode="auto">
          <a:xfrm>
            <a:off x="1038778" y="4799400"/>
            <a:ext cx="8103870" cy="408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0" tIns="36575" rIns="73150" bIns="36575"/>
          <a:lstStyle>
            <a:lvl1pPr marL="455613" indent="-455613">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marL="364490" indent="-364490" algn="ctr" defTabSz="365760" fontAlgn="base">
              <a:lnSpc>
                <a:spcPct val="90000"/>
              </a:lnSpc>
              <a:spcBef>
                <a:spcPts val="1070"/>
              </a:spcBef>
              <a:spcAft>
                <a:spcPct val="0"/>
              </a:spcAft>
              <a:buFont typeface="Wingdings" panose="05000000000000000000" pitchFamily="2" charset="2"/>
              <a:buChar char="ü"/>
            </a:pPr>
            <a:r>
              <a:rPr lang="en-US" altLang="en-US" sz="2400" b="1" dirty="0" err="1">
                <a:solidFill>
                  <a:schemeClr val="accent2">
                    <a:lumMod val="75000"/>
                  </a:schemeClr>
                </a:solidFill>
                <a:cs typeface="Times New Roman" panose="02020603050405020304" pitchFamily="18" charset="0"/>
              </a:rPr>
              <a:t>Tìm</a:t>
            </a:r>
            <a:r>
              <a:rPr lang="en-US" altLang="en-US" sz="2400" b="1" dirty="0">
                <a:solidFill>
                  <a:schemeClr val="accent2">
                    <a:lumMod val="75000"/>
                  </a:schemeClr>
                </a:solidFill>
                <a:cs typeface="Times New Roman" panose="02020603050405020304" pitchFamily="18" charset="0"/>
              </a:rPr>
              <a:t> </a:t>
            </a:r>
            <a:r>
              <a:rPr lang="en-US" altLang="en-US" sz="2400" b="1" dirty="0" err="1">
                <a:solidFill>
                  <a:schemeClr val="accent2">
                    <a:lumMod val="75000"/>
                  </a:schemeClr>
                </a:solidFill>
                <a:cs typeface="Times New Roman" panose="02020603050405020304" pitchFamily="18" charset="0"/>
              </a:rPr>
              <a:t>kiếm</a:t>
            </a:r>
            <a:r>
              <a:rPr lang="en-US" altLang="en-US" sz="2400" b="1" dirty="0">
                <a:solidFill>
                  <a:schemeClr val="accent2">
                    <a:lumMod val="75000"/>
                  </a:schemeClr>
                </a:solidFill>
                <a:cs typeface="Times New Roman" panose="02020603050405020304" pitchFamily="18" charset="0"/>
              </a:rPr>
              <a:t> </a:t>
            </a:r>
            <a:r>
              <a:rPr lang="en-US" altLang="en-US" sz="2400" b="1" dirty="0" err="1">
                <a:solidFill>
                  <a:schemeClr val="accent2">
                    <a:lumMod val="75000"/>
                  </a:schemeClr>
                </a:solidFill>
                <a:cs typeface="Times New Roman" panose="02020603050405020304" pitchFamily="18" charset="0"/>
              </a:rPr>
              <a:t>thông</a:t>
            </a:r>
            <a:r>
              <a:rPr lang="en-US" altLang="en-US" sz="2400" b="1" dirty="0">
                <a:solidFill>
                  <a:schemeClr val="accent2">
                    <a:lumMod val="75000"/>
                  </a:schemeClr>
                </a:solidFill>
                <a:cs typeface="Times New Roman" panose="02020603050405020304" pitchFamily="18" charset="0"/>
              </a:rPr>
              <a:t> tin </a:t>
            </a:r>
          </a:p>
          <a:p>
            <a:pPr marL="0" indent="0" algn="ctr" defTabSz="365760" fontAlgn="base">
              <a:lnSpc>
                <a:spcPct val="90000"/>
              </a:lnSpc>
              <a:spcBef>
                <a:spcPts val="1070"/>
              </a:spcBef>
              <a:spcAft>
                <a:spcPct val="0"/>
              </a:spcAft>
            </a:pPr>
            <a:r>
              <a:rPr lang="en-US" altLang="en-US" sz="2400" b="1" dirty="0" err="1">
                <a:solidFill>
                  <a:schemeClr val="accent2">
                    <a:lumMod val="75000"/>
                  </a:schemeClr>
                </a:solidFill>
                <a:cs typeface="Times New Roman" panose="02020603050405020304" pitchFamily="18" charset="0"/>
              </a:rPr>
              <a:t>trên</a:t>
            </a:r>
            <a:r>
              <a:rPr lang="en-US" altLang="en-US" sz="2400" b="1" dirty="0">
                <a:solidFill>
                  <a:schemeClr val="accent2">
                    <a:lumMod val="75000"/>
                  </a:schemeClr>
                </a:solidFill>
                <a:cs typeface="Times New Roman" panose="02020603050405020304" pitchFamily="18" charset="0"/>
              </a:rPr>
              <a:t> </a:t>
            </a:r>
            <a:r>
              <a:rPr lang="en-US" altLang="en-US" sz="2400" b="1" dirty="0" err="1">
                <a:solidFill>
                  <a:schemeClr val="accent2">
                    <a:lumMod val="75000"/>
                  </a:schemeClr>
                </a:solidFill>
                <a:cs typeface="Times New Roman" panose="02020603050405020304" pitchFamily="18" charset="0"/>
              </a:rPr>
              <a:t>sách</a:t>
            </a:r>
            <a:r>
              <a:rPr lang="en-US" altLang="en-US" sz="2400" b="1" dirty="0">
                <a:solidFill>
                  <a:schemeClr val="accent2">
                    <a:lumMod val="75000"/>
                  </a:schemeClr>
                </a:solidFill>
                <a:cs typeface="Times New Roman" panose="02020603050405020304" pitchFamily="18" charset="0"/>
              </a:rPr>
              <a:t>, </a:t>
            </a:r>
            <a:r>
              <a:rPr lang="en-US" altLang="en-US" sz="2400" b="1" dirty="0" err="1">
                <a:solidFill>
                  <a:schemeClr val="accent2">
                    <a:lumMod val="75000"/>
                  </a:schemeClr>
                </a:solidFill>
                <a:cs typeface="Times New Roman" panose="02020603050405020304" pitchFamily="18" charset="0"/>
              </a:rPr>
              <a:t>báo</a:t>
            </a:r>
            <a:r>
              <a:rPr lang="en-US" altLang="en-US" sz="2400" b="1" dirty="0">
                <a:solidFill>
                  <a:schemeClr val="accent2">
                    <a:lumMod val="75000"/>
                  </a:schemeClr>
                </a:solidFill>
                <a:cs typeface="Times New Roman" panose="02020603050405020304" pitchFamily="18" charset="0"/>
              </a:rPr>
              <a:t> </a:t>
            </a:r>
          </a:p>
          <a:p>
            <a:pPr marL="0" indent="0" algn="ctr" defTabSz="365760" fontAlgn="base">
              <a:lnSpc>
                <a:spcPct val="90000"/>
              </a:lnSpc>
              <a:spcBef>
                <a:spcPts val="1070"/>
              </a:spcBef>
              <a:spcAft>
                <a:spcPct val="0"/>
              </a:spcAft>
            </a:pPr>
            <a:r>
              <a:rPr lang="en-US" altLang="en-US" sz="2400" b="1" dirty="0" err="1">
                <a:solidFill>
                  <a:schemeClr val="accent2">
                    <a:lumMod val="75000"/>
                  </a:schemeClr>
                </a:solidFill>
                <a:cs typeface="Times New Roman" panose="02020603050405020304" pitchFamily="18" charset="0"/>
              </a:rPr>
              <a:t>và</a:t>
            </a:r>
            <a:r>
              <a:rPr lang="en-US" altLang="en-US" sz="2400" b="1" dirty="0">
                <a:solidFill>
                  <a:schemeClr val="accent2">
                    <a:lumMod val="75000"/>
                  </a:schemeClr>
                </a:solidFill>
                <a:cs typeface="Times New Roman" panose="02020603050405020304" pitchFamily="18" charset="0"/>
              </a:rPr>
              <a:t> Internet </a:t>
            </a:r>
            <a:endParaRPr lang="en-US" altLang="en-US" sz="2400" b="1" dirty="0">
              <a:solidFill>
                <a:schemeClr val="accent2">
                  <a:lumMod val="75000"/>
                </a:schemeClr>
              </a:solidFill>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94575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ppt_x"/>
                                          </p:val>
                                        </p:tav>
                                        <p:tav tm="100000">
                                          <p:val>
                                            <p:strVal val="#ppt_x"/>
                                          </p:val>
                                        </p:tav>
                                      </p:tavLst>
                                    </p:anim>
                                    <p:anim calcmode="lin" valueType="num">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ppt_x"/>
                                          </p:val>
                                        </p:tav>
                                        <p:tav tm="100000">
                                          <p:val>
                                            <p:strVal val="#ppt_x"/>
                                          </p:val>
                                        </p:tav>
                                      </p:tavLst>
                                    </p:anim>
                                    <p:anim calcmode="lin" valueType="num">
                                      <p:cBhvr additive="base">
                                        <p:cTn id="20" dur="10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000" fill="hold"/>
                                        <p:tgtEl>
                                          <p:spTgt spid="6"/>
                                        </p:tgtEl>
                                        <p:attrNameLst>
                                          <p:attrName>ppt_x</p:attrName>
                                        </p:attrNameLst>
                                      </p:cBhvr>
                                      <p:tavLst>
                                        <p:tav tm="0">
                                          <p:val>
                                            <p:strVal val="#ppt_x"/>
                                          </p:val>
                                        </p:tav>
                                        <p:tav tm="100000">
                                          <p:val>
                                            <p:strVal val="#ppt_x"/>
                                          </p:val>
                                        </p:tav>
                                      </p:tavLst>
                                    </p:anim>
                                    <p:anim calcmode="lin" valueType="num">
                                      <p:cBhvr additive="base">
                                        <p:cTn id="24" dur="1000" fill="hold"/>
                                        <p:tgtEl>
                                          <p:spTgt spid="6"/>
                                        </p:tgtEl>
                                        <p:attrNameLst>
                                          <p:attrName>ppt_y</p:attrName>
                                        </p:attrNameLst>
                                      </p:cBhvr>
                                      <p:tavLst>
                                        <p:tav tm="0">
                                          <p:val>
                                            <p:strVal val="1+#ppt_h/2"/>
                                          </p:val>
                                        </p:tav>
                                        <p:tav tm="100000">
                                          <p:val>
                                            <p:strVal val="#ppt_y"/>
                                          </p:val>
                                        </p:tav>
                                      </p:tavLst>
                                    </p:anim>
                                  </p:childTnLst>
                                </p:cTn>
                              </p:par>
                              <p:par>
                                <p:cTn id="25" presetID="22" presetClass="entr" presetSubtype="8"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0" y="1020563"/>
            <a:ext cx="9753600" cy="6294637"/>
          </a:xfrm>
          <a:custGeom>
            <a:avLst/>
            <a:gdLst/>
            <a:ahLst/>
            <a:cxnLst/>
            <a:rect l="l" t="t" r="r" b="b"/>
            <a:pathLst>
              <a:path w="9753600" h="6294637">
                <a:moveTo>
                  <a:pt x="0" y="0"/>
                </a:moveTo>
                <a:lnTo>
                  <a:pt x="9753600" y="0"/>
                </a:lnTo>
                <a:lnTo>
                  <a:pt x="9753600" y="6294637"/>
                </a:lnTo>
                <a:lnTo>
                  <a:pt x="0" y="6294637"/>
                </a:lnTo>
                <a:lnTo>
                  <a:pt x="0" y="0"/>
                </a:lnTo>
                <a:close/>
              </a:path>
            </a:pathLst>
          </a:custGeom>
          <a:blipFill>
            <a:blip r:embed="rId2">
              <a:alphaModFix amt="27000"/>
            </a:blip>
            <a:stretch>
              <a:fillRect l="-4232" r="-4232"/>
            </a:stretch>
          </a:blipFill>
        </p:spPr>
      </p:sp>
      <p:sp>
        <p:nvSpPr>
          <p:cNvPr id="3" name="TextBox 3"/>
          <p:cNvSpPr txBox="1"/>
          <p:nvPr/>
        </p:nvSpPr>
        <p:spPr>
          <a:xfrm>
            <a:off x="0" y="890270"/>
            <a:ext cx="9753600" cy="6424930"/>
          </a:xfrm>
          <a:prstGeom prst="rect">
            <a:avLst/>
          </a:prstGeom>
        </p:spPr>
        <p:txBody>
          <a:bodyPr lIns="0" tIns="0" rIns="0" bIns="0" rtlCol="0" anchor="t">
            <a:spAutoFit/>
          </a:bodyPr>
          <a:lstStyle/>
          <a:p>
            <a:pPr algn="ctr">
              <a:lnSpc>
                <a:spcPts val="3919"/>
              </a:lnSpc>
              <a:spcBef>
                <a:spcPct val="0"/>
              </a:spcBef>
            </a:pPr>
            <a:r>
              <a:rPr lang="en-US" sz="2799" b="1" dirty="0" err="1">
                <a:solidFill>
                  <a:srgbClr val="000000"/>
                </a:solidFill>
                <a:latin typeface="Noto Sans Bold"/>
                <a:ea typeface="Noto Sans Bold"/>
                <a:cs typeface="Noto Sans Bold"/>
                <a:sym typeface="Noto Sans Bold"/>
              </a:rPr>
              <a:t>Dãy</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Hoàng</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Liên</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Sơn</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là</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một</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dãy</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núi</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hùng</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vĩ</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và</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đẹp</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nhất</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Việt</a:t>
            </a:r>
            <a:r>
              <a:rPr lang="en-US" sz="2799" b="1" dirty="0">
                <a:solidFill>
                  <a:srgbClr val="000000"/>
                </a:solidFill>
                <a:latin typeface="Noto Sans Bold"/>
                <a:ea typeface="Noto Sans Bold"/>
                <a:cs typeface="Noto Sans Bold"/>
                <a:sym typeface="Noto Sans Bold"/>
              </a:rPr>
              <a:t> Nam </a:t>
            </a:r>
            <a:r>
              <a:rPr lang="en-US" sz="2799" b="1" dirty="0" err="1">
                <a:solidFill>
                  <a:srgbClr val="000000"/>
                </a:solidFill>
                <a:latin typeface="Noto Sans Bold"/>
                <a:ea typeface="Noto Sans Bold"/>
                <a:cs typeface="Noto Sans Bold"/>
                <a:sym typeface="Noto Sans Bold"/>
              </a:rPr>
              <a:t>kéo</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dài</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hơn</a:t>
            </a:r>
            <a:r>
              <a:rPr lang="en-US" sz="2799" b="1" dirty="0">
                <a:solidFill>
                  <a:srgbClr val="000000"/>
                </a:solidFill>
                <a:latin typeface="Noto Sans Bold"/>
                <a:ea typeface="Noto Sans Bold"/>
                <a:cs typeface="Noto Sans Bold"/>
                <a:sym typeface="Noto Sans Bold"/>
              </a:rPr>
              <a:t> 180km </a:t>
            </a:r>
            <a:r>
              <a:rPr lang="en-US" sz="2799" b="1" dirty="0" err="1">
                <a:solidFill>
                  <a:srgbClr val="000000"/>
                </a:solidFill>
                <a:latin typeface="Noto Sans Bold"/>
                <a:ea typeface="Noto Sans Bold"/>
                <a:cs typeface="Noto Sans Bold"/>
                <a:sym typeface="Noto Sans Bold"/>
              </a:rPr>
              <a:t>từ</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Tây</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Bắc</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đến</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Đông</a:t>
            </a:r>
            <a:r>
              <a:rPr lang="en-US" sz="2799" b="1" dirty="0">
                <a:solidFill>
                  <a:srgbClr val="000000"/>
                </a:solidFill>
                <a:latin typeface="Noto Sans Bold"/>
                <a:ea typeface="Noto Sans Bold"/>
                <a:cs typeface="Noto Sans Bold"/>
                <a:sym typeface="Noto Sans Bold"/>
              </a:rPr>
              <a:t> Nam. </a:t>
            </a:r>
            <a:r>
              <a:rPr lang="en-US" sz="2799" b="1" dirty="0" err="1">
                <a:solidFill>
                  <a:srgbClr val="000000"/>
                </a:solidFill>
                <a:latin typeface="Noto Sans Bold"/>
                <a:ea typeface="Noto Sans Bold"/>
                <a:cs typeface="Noto Sans Bold"/>
                <a:sym typeface="Noto Sans Bold"/>
              </a:rPr>
              <a:t>Dãy</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núi</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này</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có</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nhiều</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ngọn</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núi</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cao</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trên</a:t>
            </a:r>
            <a:r>
              <a:rPr lang="en-US" sz="2799" b="1" dirty="0">
                <a:solidFill>
                  <a:srgbClr val="000000"/>
                </a:solidFill>
                <a:latin typeface="Noto Sans Bold"/>
                <a:ea typeface="Noto Sans Bold"/>
                <a:cs typeface="Noto Sans Bold"/>
                <a:sym typeface="Noto Sans Bold"/>
              </a:rPr>
              <a:t> 2800 m, </a:t>
            </a:r>
            <a:r>
              <a:rPr lang="en-US" sz="2799" b="1" dirty="0" err="1">
                <a:solidFill>
                  <a:srgbClr val="000000"/>
                </a:solidFill>
                <a:latin typeface="Noto Sans Bold"/>
                <a:ea typeface="Noto Sans Bold"/>
                <a:cs typeface="Noto Sans Bold"/>
                <a:sym typeface="Noto Sans Bold"/>
              </a:rPr>
              <a:t>trong</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đó</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có</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Fansipan</a:t>
            </a:r>
            <a:r>
              <a:rPr lang="en-US" sz="2799" b="1" dirty="0">
                <a:solidFill>
                  <a:srgbClr val="000000"/>
                </a:solidFill>
                <a:latin typeface="Noto Sans Bold"/>
                <a:ea typeface="Noto Sans Bold"/>
                <a:cs typeface="Noto Sans Bold"/>
                <a:sym typeface="Noto Sans Bold"/>
              </a:rPr>
              <a:t> – </a:t>
            </a:r>
            <a:r>
              <a:rPr lang="en-US" sz="2799" b="1" dirty="0" err="1">
                <a:solidFill>
                  <a:srgbClr val="000000"/>
                </a:solidFill>
                <a:latin typeface="Noto Sans Bold"/>
                <a:ea typeface="Noto Sans Bold"/>
                <a:cs typeface="Noto Sans Bold"/>
                <a:sym typeface="Noto Sans Bold"/>
              </a:rPr>
              <a:t>đỉnh</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núi</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cao</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nhất</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Đông</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Dương</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với</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độ</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cao</a:t>
            </a:r>
            <a:r>
              <a:rPr lang="en-US" sz="2799" b="1" dirty="0">
                <a:solidFill>
                  <a:srgbClr val="000000"/>
                </a:solidFill>
                <a:latin typeface="Noto Sans Bold"/>
                <a:ea typeface="Noto Sans Bold"/>
                <a:cs typeface="Noto Sans Bold"/>
                <a:sym typeface="Noto Sans Bold"/>
              </a:rPr>
              <a:t> 3143m. </a:t>
            </a:r>
            <a:r>
              <a:rPr lang="en-US" sz="2799" b="1" dirty="0" err="1">
                <a:solidFill>
                  <a:srgbClr val="000000"/>
                </a:solidFill>
                <a:latin typeface="Noto Sans Bold"/>
                <a:ea typeface="Noto Sans Bold"/>
                <a:cs typeface="Noto Sans Bold"/>
                <a:sym typeface="Noto Sans Bold"/>
              </a:rPr>
              <a:t>Dãy</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Hoàng</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Liên</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Sơn</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có</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sườn</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dốc</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và</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nhọn</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tạo</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nên</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những</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cảnh</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quan</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ngoạn</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mục</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và</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đa</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dạng</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Ngoài</a:t>
            </a:r>
            <a:r>
              <a:rPr lang="en-US" sz="2799" b="1" dirty="0">
                <a:solidFill>
                  <a:srgbClr val="000000"/>
                </a:solidFill>
                <a:latin typeface="Noto Sans Bold"/>
                <a:ea typeface="Noto Sans Bold"/>
                <a:cs typeface="Noto Sans Bold"/>
                <a:sym typeface="Noto Sans Bold"/>
              </a:rPr>
              <a:t> ra, </a:t>
            </a:r>
            <a:r>
              <a:rPr lang="en-US" sz="2799" b="1" dirty="0" err="1">
                <a:solidFill>
                  <a:srgbClr val="000000"/>
                </a:solidFill>
                <a:latin typeface="Noto Sans Bold"/>
                <a:ea typeface="Noto Sans Bold"/>
                <a:cs typeface="Noto Sans Bold"/>
                <a:sym typeface="Noto Sans Bold"/>
              </a:rPr>
              <a:t>các</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dạng</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địa</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hình</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khác</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khí</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hậu</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nước</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rừng</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và</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khoáng</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sản</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giúp</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phát</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triển</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kinh</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tế</a:t>
            </a:r>
            <a:r>
              <a:rPr lang="en-US" sz="2799" b="1" dirty="0">
                <a:solidFill>
                  <a:srgbClr val="000000"/>
                </a:solidFill>
                <a:latin typeface="Noto Sans Bold"/>
                <a:ea typeface="Noto Sans Bold"/>
                <a:cs typeface="Noto Sans Bold"/>
                <a:sym typeface="Noto Sans Bold"/>
              </a:rPr>
              <a:t> - </a:t>
            </a:r>
            <a:r>
              <a:rPr lang="en-US" sz="2799" b="1" dirty="0" err="1">
                <a:solidFill>
                  <a:srgbClr val="000000"/>
                </a:solidFill>
                <a:latin typeface="Noto Sans Bold"/>
                <a:ea typeface="Noto Sans Bold"/>
                <a:cs typeface="Noto Sans Bold"/>
                <a:sym typeface="Noto Sans Bold"/>
              </a:rPr>
              <a:t>xã</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hội</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của</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vùng</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Trung</a:t>
            </a:r>
            <a:r>
              <a:rPr lang="en-US" sz="2799" b="1" dirty="0">
                <a:solidFill>
                  <a:srgbClr val="000000"/>
                </a:solidFill>
                <a:latin typeface="Noto Sans Bold"/>
                <a:ea typeface="Noto Sans Bold"/>
                <a:cs typeface="Noto Sans Bold"/>
                <a:sym typeface="Noto Sans Bold"/>
              </a:rPr>
              <a:t> du </a:t>
            </a:r>
            <a:r>
              <a:rPr lang="en-US" sz="2799" b="1" dirty="0" err="1">
                <a:solidFill>
                  <a:srgbClr val="000000"/>
                </a:solidFill>
                <a:latin typeface="Noto Sans Bold"/>
                <a:ea typeface="Noto Sans Bold"/>
                <a:cs typeface="Noto Sans Bold"/>
                <a:sym typeface="Noto Sans Bold"/>
              </a:rPr>
              <a:t>và</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miền</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núi</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Bắc</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Bộ</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mà</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các</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em</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đã</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học</a:t>
            </a:r>
            <a:r>
              <a:rPr lang="en-US" sz="2799" b="1" dirty="0">
                <a:solidFill>
                  <a:srgbClr val="000000"/>
                </a:solidFill>
                <a:latin typeface="Noto Sans Bold"/>
                <a:ea typeface="Noto Sans Bold"/>
                <a:cs typeface="Noto Sans Bold"/>
                <a:sym typeface="Noto Sans Bold"/>
              </a:rPr>
              <a:t> ở </a:t>
            </a:r>
            <a:r>
              <a:rPr lang="en-US" sz="2799" b="1" dirty="0" err="1">
                <a:solidFill>
                  <a:srgbClr val="000000"/>
                </a:solidFill>
                <a:latin typeface="Noto Sans Bold"/>
                <a:ea typeface="Noto Sans Bold"/>
                <a:cs typeface="Noto Sans Bold"/>
                <a:sym typeface="Noto Sans Bold"/>
              </a:rPr>
              <a:t>tiết</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trước</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Hôm</a:t>
            </a:r>
            <a:r>
              <a:rPr lang="en-US" sz="2799" b="1" dirty="0">
                <a:solidFill>
                  <a:srgbClr val="000000"/>
                </a:solidFill>
                <a:latin typeface="Noto Sans Bold"/>
                <a:ea typeface="Noto Sans Bold"/>
                <a:cs typeface="Noto Sans Bold"/>
                <a:sym typeface="Noto Sans Bold"/>
              </a:rPr>
              <a:t> nay </a:t>
            </a:r>
            <a:r>
              <a:rPr lang="en-US" sz="2799" b="1" dirty="0" err="1">
                <a:solidFill>
                  <a:srgbClr val="000000"/>
                </a:solidFill>
                <a:latin typeface="Noto Sans Bold"/>
                <a:ea typeface="Noto Sans Bold"/>
                <a:cs typeface="Noto Sans Bold"/>
                <a:sym typeface="Noto Sans Bold"/>
              </a:rPr>
              <a:t>chúng</a:t>
            </a:r>
            <a:r>
              <a:rPr lang="en-US" sz="2799" b="1" dirty="0">
                <a:solidFill>
                  <a:srgbClr val="000000"/>
                </a:solidFill>
                <a:latin typeface="Noto Sans Bold"/>
                <a:ea typeface="Noto Sans Bold"/>
                <a:cs typeface="Noto Sans Bold"/>
                <a:sym typeface="Noto Sans Bold"/>
              </a:rPr>
              <a:t> ta </a:t>
            </a:r>
            <a:r>
              <a:rPr lang="en-US" sz="2799" b="1" dirty="0" err="1">
                <a:solidFill>
                  <a:srgbClr val="000000"/>
                </a:solidFill>
                <a:latin typeface="Noto Sans Bold"/>
                <a:ea typeface="Noto Sans Bold"/>
                <a:cs typeface="Noto Sans Bold"/>
                <a:sym typeface="Noto Sans Bold"/>
              </a:rPr>
              <a:t>thực</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hiện</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vẽ</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sơ</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đồ</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tư</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duy</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thể</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hiện</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các</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thế</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mạnh</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về</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tự</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nhiên</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để</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phát</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triển</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kinh</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tế</a:t>
            </a:r>
            <a:r>
              <a:rPr lang="en-US" sz="2799" b="1" dirty="0">
                <a:solidFill>
                  <a:srgbClr val="000000"/>
                </a:solidFill>
                <a:latin typeface="Noto Sans Bold"/>
                <a:ea typeface="Noto Sans Bold"/>
                <a:cs typeface="Noto Sans Bold"/>
                <a:sym typeface="Noto Sans Bold"/>
              </a:rPr>
              <a:t> - </a:t>
            </a:r>
            <a:r>
              <a:rPr lang="en-US" sz="2799" b="1" dirty="0" err="1">
                <a:solidFill>
                  <a:srgbClr val="000000"/>
                </a:solidFill>
                <a:latin typeface="Noto Sans Bold"/>
                <a:ea typeface="Noto Sans Bold"/>
                <a:cs typeface="Noto Sans Bold"/>
                <a:sym typeface="Noto Sans Bold"/>
              </a:rPr>
              <a:t>xã</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hội</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của</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vùng</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Trung</a:t>
            </a:r>
            <a:r>
              <a:rPr lang="en-US" sz="2799" b="1" dirty="0">
                <a:solidFill>
                  <a:srgbClr val="000000"/>
                </a:solidFill>
                <a:latin typeface="Noto Sans Bold"/>
                <a:ea typeface="Noto Sans Bold"/>
                <a:cs typeface="Noto Sans Bold"/>
                <a:sym typeface="Noto Sans Bold"/>
              </a:rPr>
              <a:t> du </a:t>
            </a:r>
            <a:r>
              <a:rPr lang="en-US" sz="2799" b="1" dirty="0" err="1">
                <a:solidFill>
                  <a:srgbClr val="000000"/>
                </a:solidFill>
                <a:latin typeface="Noto Sans Bold"/>
                <a:ea typeface="Noto Sans Bold"/>
                <a:cs typeface="Noto Sans Bold"/>
                <a:sym typeface="Noto Sans Bold"/>
              </a:rPr>
              <a:t>và</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miền</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núi</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Bắc</a:t>
            </a:r>
            <a:r>
              <a:rPr lang="en-US" sz="2799" b="1" dirty="0">
                <a:solidFill>
                  <a:srgbClr val="000000"/>
                </a:solidFill>
                <a:latin typeface="Noto Sans Bold"/>
                <a:ea typeface="Noto Sans Bold"/>
                <a:cs typeface="Noto Sans Bold"/>
                <a:sym typeface="Noto Sans Bold"/>
              </a:rPr>
              <a:t> </a:t>
            </a:r>
            <a:r>
              <a:rPr lang="en-US" sz="2799" b="1" dirty="0" err="1">
                <a:solidFill>
                  <a:srgbClr val="000000"/>
                </a:solidFill>
                <a:latin typeface="Noto Sans Bold"/>
                <a:ea typeface="Noto Sans Bold"/>
                <a:cs typeface="Noto Sans Bold"/>
                <a:sym typeface="Noto Sans Bold"/>
              </a:rPr>
              <a:t>Bộ</a:t>
            </a:r>
            <a:endParaRPr lang="en-US" sz="2799" b="1" dirty="0">
              <a:solidFill>
                <a:srgbClr val="000000"/>
              </a:solidFill>
              <a:latin typeface="Noto Sans Bold"/>
              <a:ea typeface="Noto Sans Bold"/>
              <a:cs typeface="Noto Sans Bold"/>
              <a:sym typeface="Noto Sans Bold"/>
            </a:endParaRPr>
          </a:p>
        </p:txBody>
      </p:sp>
      <p:sp>
        <p:nvSpPr>
          <p:cNvPr id="4" name="Freeform 4"/>
          <p:cNvSpPr/>
          <p:nvPr/>
        </p:nvSpPr>
        <p:spPr>
          <a:xfrm>
            <a:off x="8465329" y="0"/>
            <a:ext cx="1281529" cy="1020563"/>
          </a:xfrm>
          <a:custGeom>
            <a:avLst/>
            <a:gdLst/>
            <a:ahLst/>
            <a:cxnLst/>
            <a:rect l="l" t="t" r="r" b="b"/>
            <a:pathLst>
              <a:path w="1281529" h="1020563">
                <a:moveTo>
                  <a:pt x="0" y="0"/>
                </a:moveTo>
                <a:lnTo>
                  <a:pt x="1281529" y="0"/>
                </a:lnTo>
                <a:lnTo>
                  <a:pt x="1281529" y="1020563"/>
                </a:lnTo>
                <a:lnTo>
                  <a:pt x="0" y="10205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flipH="1">
            <a:off x="0" y="-150784"/>
            <a:ext cx="1170859" cy="1171347"/>
          </a:xfrm>
          <a:custGeom>
            <a:avLst/>
            <a:gdLst/>
            <a:ahLst/>
            <a:cxnLst/>
            <a:rect l="l" t="t" r="r" b="b"/>
            <a:pathLst>
              <a:path w="1170859" h="1171347">
                <a:moveTo>
                  <a:pt x="1170859" y="0"/>
                </a:moveTo>
                <a:lnTo>
                  <a:pt x="0" y="0"/>
                </a:lnTo>
                <a:lnTo>
                  <a:pt x="0" y="1171347"/>
                </a:lnTo>
                <a:lnTo>
                  <a:pt x="1170859" y="1171347"/>
                </a:lnTo>
                <a:lnTo>
                  <a:pt x="1170859" y="0"/>
                </a:lnTo>
                <a:close/>
              </a:path>
            </a:pathLst>
          </a:custGeom>
          <a:blipFill>
            <a:blip r:embed="rId5"/>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250" fill="hold"/>
                                        <p:tgtEl>
                                          <p:spTgt spid="3"/>
                                        </p:tgtEl>
                                        <p:attrNameLst>
                                          <p:attrName>ppt_x</p:attrName>
                                        </p:attrNameLst>
                                      </p:cBhvr>
                                      <p:tavLst>
                                        <p:tav tm="0">
                                          <p:val>
                                            <p:strVal val="#ppt_x"/>
                                          </p:val>
                                        </p:tav>
                                        <p:tav tm="100000">
                                          <p:val>
                                            <p:strVal val="#ppt_x"/>
                                          </p:val>
                                        </p:tav>
                                      </p:tavLst>
                                    </p:anim>
                                    <p:anim calcmode="lin" valueType="num">
                                      <p:cBhvr additive="base">
                                        <p:cTn id="12" dur="125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2000" fill="hold"/>
                                        <p:tgtEl>
                                          <p:spTgt spid="4"/>
                                        </p:tgtEl>
                                        <p:attrNameLst>
                                          <p:attrName>ppt_x</p:attrName>
                                        </p:attrNameLst>
                                      </p:cBhvr>
                                      <p:tavLst>
                                        <p:tav tm="0">
                                          <p:val>
                                            <p:strVal val="#ppt_x"/>
                                          </p:val>
                                        </p:tav>
                                        <p:tav tm="100000">
                                          <p:val>
                                            <p:strVal val="#ppt_x"/>
                                          </p:val>
                                        </p:tav>
                                      </p:tavLst>
                                    </p:anim>
                                    <p:anim calcmode="lin" valueType="num">
                                      <p:cBhvr additive="base">
                                        <p:cTn id="16" dur="2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2000" fill="hold"/>
                                        <p:tgtEl>
                                          <p:spTgt spid="5"/>
                                        </p:tgtEl>
                                        <p:attrNameLst>
                                          <p:attrName>ppt_x</p:attrName>
                                        </p:attrNameLst>
                                      </p:cBhvr>
                                      <p:tavLst>
                                        <p:tav tm="0">
                                          <p:val>
                                            <p:strVal val="#ppt_x"/>
                                          </p:val>
                                        </p:tav>
                                        <p:tav tm="100000">
                                          <p:val>
                                            <p:strVal val="#ppt_x"/>
                                          </p:val>
                                        </p:tav>
                                      </p:tavLst>
                                    </p:anim>
                                    <p:anim calcmode="lin" valueType="num">
                                      <p:cBhvr additive="base">
                                        <p:cTn id="20"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217864" y="2824294"/>
            <a:ext cx="9317872" cy="3948448"/>
          </a:xfrm>
          <a:custGeom>
            <a:avLst/>
            <a:gdLst/>
            <a:ahLst/>
            <a:cxnLst/>
            <a:rect l="l" t="t" r="r" b="b"/>
            <a:pathLst>
              <a:path w="9317872" h="3948448">
                <a:moveTo>
                  <a:pt x="0" y="0"/>
                </a:moveTo>
                <a:lnTo>
                  <a:pt x="9317872" y="0"/>
                </a:lnTo>
                <a:lnTo>
                  <a:pt x="9317872" y="3948449"/>
                </a:lnTo>
                <a:lnTo>
                  <a:pt x="0" y="3948449"/>
                </a:lnTo>
                <a:lnTo>
                  <a:pt x="0" y="0"/>
                </a:lnTo>
                <a:close/>
              </a:path>
            </a:pathLst>
          </a:custGeom>
          <a:blipFill>
            <a:blip r:embed="rId2"/>
            <a:stretch>
              <a:fillRect/>
            </a:stretch>
          </a:blipFill>
        </p:spPr>
      </p:sp>
      <p:sp>
        <p:nvSpPr>
          <p:cNvPr id="3" name="TextBox 3"/>
          <p:cNvSpPr txBox="1"/>
          <p:nvPr/>
        </p:nvSpPr>
        <p:spPr>
          <a:xfrm>
            <a:off x="0" y="456683"/>
            <a:ext cx="9753600" cy="2114548"/>
          </a:xfrm>
          <a:prstGeom prst="rect">
            <a:avLst/>
          </a:prstGeom>
        </p:spPr>
        <p:txBody>
          <a:bodyPr lIns="0" tIns="0" rIns="0" bIns="0" rtlCol="0" anchor="t">
            <a:spAutoFit/>
          </a:bodyPr>
          <a:lstStyle/>
          <a:p>
            <a:pPr algn="ctr">
              <a:lnSpc>
                <a:spcPts val="4200"/>
              </a:lnSpc>
            </a:pPr>
            <a:r>
              <a:rPr lang="en-US" sz="3000" b="1" dirty="0">
                <a:solidFill>
                  <a:srgbClr val="000000"/>
                </a:solidFill>
                <a:latin typeface="Noto Sans Bold"/>
                <a:ea typeface="Noto Sans Bold"/>
                <a:cs typeface="Noto Sans Bold"/>
                <a:sym typeface="Noto Sans Bold"/>
              </a:rPr>
              <a:t>BÀI 10. THỰC HÀNH: VẼ SƠ ĐỒ THỂ HIỆN CÁC THẾ MẠNH VỀ TỰ NHIÊN ĐỂ PHÁT TRIỂN KINH TẾ - XÃ HỘI CỦA VÙNG TRUNG DU VÀ MIỀN NÚI BẮC BỘ</a:t>
            </a:r>
          </a:p>
          <a:p>
            <a:pPr algn="ctr">
              <a:lnSpc>
                <a:spcPts val="4200"/>
              </a:lnSpc>
            </a:pPr>
            <a:endParaRPr lang="en-US" sz="3000" b="1" dirty="0">
              <a:solidFill>
                <a:srgbClr val="000000"/>
              </a:solidFill>
              <a:latin typeface="Noto Sans Bold"/>
              <a:ea typeface="Noto Sans Bold"/>
              <a:cs typeface="Noto Sans Bold"/>
              <a:sym typeface="Noto Sans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Effect transition="in" filter="fade">
                                      <p:cBhvr>
                                        <p:cTn id="9" dur="1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500" fill="hold"/>
                                        <p:tgtEl>
                                          <p:spTgt spid="3"/>
                                        </p:tgtEl>
                                        <p:attrNameLst>
                                          <p:attrName>ppt_w</p:attrName>
                                        </p:attrNameLst>
                                      </p:cBhvr>
                                      <p:tavLst>
                                        <p:tav tm="0">
                                          <p:val>
                                            <p:fltVal val="0"/>
                                          </p:val>
                                        </p:tav>
                                        <p:tav tm="100000">
                                          <p:val>
                                            <p:strVal val="#ppt_w"/>
                                          </p:val>
                                        </p:tav>
                                      </p:tavLst>
                                    </p:anim>
                                    <p:anim calcmode="lin" valueType="num">
                                      <p:cBhvr>
                                        <p:cTn id="13" dur="1500" fill="hold"/>
                                        <p:tgtEl>
                                          <p:spTgt spid="3"/>
                                        </p:tgtEl>
                                        <p:attrNameLst>
                                          <p:attrName>ppt_h</p:attrName>
                                        </p:attrNameLst>
                                      </p:cBhvr>
                                      <p:tavLst>
                                        <p:tav tm="0">
                                          <p:val>
                                            <p:fltVal val="0"/>
                                          </p:val>
                                        </p:tav>
                                        <p:tav tm="100000">
                                          <p:val>
                                            <p:strVal val="#ppt_h"/>
                                          </p:val>
                                        </p:tav>
                                      </p:tavLst>
                                    </p:anim>
                                    <p:animEffect transition="in" filter="fade">
                                      <p:cBhvr>
                                        <p:cTn id="14"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34861" y="935356"/>
            <a:ext cx="4594504" cy="2722244"/>
          </a:xfrm>
          <a:custGeom>
            <a:avLst/>
            <a:gdLst/>
            <a:ahLst/>
            <a:cxnLst/>
            <a:rect l="l" t="t" r="r" b="b"/>
            <a:pathLst>
              <a:path w="4594504" h="2722244">
                <a:moveTo>
                  <a:pt x="0" y="0"/>
                </a:moveTo>
                <a:lnTo>
                  <a:pt x="4594504" y="0"/>
                </a:lnTo>
                <a:lnTo>
                  <a:pt x="4594504" y="2722244"/>
                </a:lnTo>
                <a:lnTo>
                  <a:pt x="0" y="2722244"/>
                </a:lnTo>
                <a:lnTo>
                  <a:pt x="0" y="0"/>
                </a:lnTo>
                <a:close/>
              </a:path>
            </a:pathLst>
          </a:custGeom>
          <a:blipFill>
            <a:blip r:embed="rId2"/>
            <a:stretch>
              <a:fillRect/>
            </a:stretch>
          </a:blipFill>
        </p:spPr>
      </p:sp>
      <p:sp>
        <p:nvSpPr>
          <p:cNvPr id="3" name="Freeform 3"/>
          <p:cNvSpPr/>
          <p:nvPr/>
        </p:nvSpPr>
        <p:spPr>
          <a:xfrm>
            <a:off x="3585493" y="3657600"/>
            <a:ext cx="6027338" cy="3186955"/>
          </a:xfrm>
          <a:custGeom>
            <a:avLst/>
            <a:gdLst/>
            <a:ahLst/>
            <a:cxnLst/>
            <a:rect l="l" t="t" r="r" b="b"/>
            <a:pathLst>
              <a:path w="6027338" h="3186955">
                <a:moveTo>
                  <a:pt x="0" y="0"/>
                </a:moveTo>
                <a:lnTo>
                  <a:pt x="6027339" y="0"/>
                </a:lnTo>
                <a:lnTo>
                  <a:pt x="6027339" y="3186955"/>
                </a:lnTo>
                <a:lnTo>
                  <a:pt x="0" y="3186955"/>
                </a:lnTo>
                <a:lnTo>
                  <a:pt x="0" y="0"/>
                </a:lnTo>
                <a:close/>
              </a:path>
            </a:pathLst>
          </a:custGeom>
          <a:blipFill>
            <a:blip r:embed="rId3"/>
            <a:stretch>
              <a:fillRect/>
            </a:stretch>
          </a:blipFill>
        </p:spPr>
      </p:sp>
      <p:sp>
        <p:nvSpPr>
          <p:cNvPr id="4" name="Freeform 4"/>
          <p:cNvSpPr/>
          <p:nvPr/>
        </p:nvSpPr>
        <p:spPr>
          <a:xfrm rot="-1900735">
            <a:off x="-38343" y="586461"/>
            <a:ext cx="2324994" cy="832771"/>
          </a:xfrm>
          <a:custGeom>
            <a:avLst/>
            <a:gdLst/>
            <a:ahLst/>
            <a:cxnLst/>
            <a:rect l="l" t="t" r="r" b="b"/>
            <a:pathLst>
              <a:path w="2324994" h="832771">
                <a:moveTo>
                  <a:pt x="0" y="0"/>
                </a:moveTo>
                <a:lnTo>
                  <a:pt x="2324995" y="0"/>
                </a:lnTo>
                <a:lnTo>
                  <a:pt x="2324995" y="832771"/>
                </a:lnTo>
                <a:lnTo>
                  <a:pt x="0" y="832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7581031" y="-103554"/>
            <a:ext cx="2172569" cy="2212802"/>
          </a:xfrm>
          <a:custGeom>
            <a:avLst/>
            <a:gdLst/>
            <a:ahLst/>
            <a:cxnLst/>
            <a:rect l="l" t="t" r="r" b="b"/>
            <a:pathLst>
              <a:path w="2172569" h="2212802">
                <a:moveTo>
                  <a:pt x="0" y="0"/>
                </a:moveTo>
                <a:lnTo>
                  <a:pt x="2172569" y="0"/>
                </a:lnTo>
                <a:lnTo>
                  <a:pt x="2172569" y="2212802"/>
                </a:lnTo>
                <a:lnTo>
                  <a:pt x="0" y="22128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2799826" y="397511"/>
            <a:ext cx="4888409" cy="537845"/>
          </a:xfrm>
          <a:prstGeom prst="rect">
            <a:avLst/>
          </a:prstGeom>
        </p:spPr>
        <p:txBody>
          <a:bodyPr lIns="0" tIns="0" rIns="0" bIns="0" rtlCol="0" anchor="t">
            <a:spAutoFit/>
          </a:bodyPr>
          <a:lstStyle/>
          <a:p>
            <a:pPr marL="690881" lvl="1" indent="-345440" algn="ctr">
              <a:lnSpc>
                <a:spcPts val="4480"/>
              </a:lnSpc>
              <a:buAutoNum type="arabicPeriod"/>
            </a:pPr>
            <a:r>
              <a:rPr lang="en-US" sz="3200" dirty="0">
                <a:solidFill>
                  <a:srgbClr val="000000"/>
                </a:solidFill>
                <a:latin typeface="Paytone One"/>
                <a:ea typeface="Paytone One"/>
                <a:cs typeface="Paytone One"/>
                <a:sym typeface="Paytone One"/>
              </a:rPr>
              <a:t>TÌM KIẾM THÔNG TIN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1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1500"/>
                                        <p:tgtEl>
                                          <p:spTgt spid="3"/>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1279465" y="56380"/>
            <a:ext cx="6963244" cy="7202439"/>
          </a:xfrm>
          <a:custGeom>
            <a:avLst/>
            <a:gdLst/>
            <a:ahLst/>
            <a:cxnLst/>
            <a:rect l="l" t="t" r="r" b="b"/>
            <a:pathLst>
              <a:path w="6963244" h="7202439">
                <a:moveTo>
                  <a:pt x="0" y="0"/>
                </a:moveTo>
                <a:lnTo>
                  <a:pt x="6963244" y="0"/>
                </a:lnTo>
                <a:lnTo>
                  <a:pt x="6963244" y="7202440"/>
                </a:lnTo>
                <a:lnTo>
                  <a:pt x="0" y="72024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0" y="0"/>
            <a:ext cx="3456354" cy="1238003"/>
          </a:xfrm>
          <a:custGeom>
            <a:avLst/>
            <a:gdLst/>
            <a:ahLst/>
            <a:cxnLst/>
            <a:rect l="l" t="t" r="r" b="b"/>
            <a:pathLst>
              <a:path w="3456354" h="1238003">
                <a:moveTo>
                  <a:pt x="0" y="0"/>
                </a:moveTo>
                <a:lnTo>
                  <a:pt x="3456354" y="0"/>
                </a:lnTo>
                <a:lnTo>
                  <a:pt x="3456354" y="1238003"/>
                </a:lnTo>
                <a:lnTo>
                  <a:pt x="0" y="12380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7049589" y="0"/>
            <a:ext cx="2704011" cy="811203"/>
          </a:xfrm>
          <a:custGeom>
            <a:avLst/>
            <a:gdLst/>
            <a:ahLst/>
            <a:cxnLst/>
            <a:rect l="l" t="t" r="r" b="b"/>
            <a:pathLst>
              <a:path w="2704011" h="811203">
                <a:moveTo>
                  <a:pt x="0" y="0"/>
                </a:moveTo>
                <a:lnTo>
                  <a:pt x="2704011" y="0"/>
                </a:lnTo>
                <a:lnTo>
                  <a:pt x="2704011" y="811203"/>
                </a:lnTo>
                <a:lnTo>
                  <a:pt x="0" y="8112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0" y="5133359"/>
            <a:ext cx="2875573" cy="2181841"/>
          </a:xfrm>
          <a:custGeom>
            <a:avLst/>
            <a:gdLst/>
            <a:ahLst/>
            <a:cxnLst/>
            <a:rect l="l" t="t" r="r" b="b"/>
            <a:pathLst>
              <a:path w="2875573" h="2181841">
                <a:moveTo>
                  <a:pt x="0" y="0"/>
                </a:moveTo>
                <a:lnTo>
                  <a:pt x="2875573" y="0"/>
                </a:lnTo>
                <a:lnTo>
                  <a:pt x="2875573" y="2181841"/>
                </a:lnTo>
                <a:lnTo>
                  <a:pt x="0" y="2181841"/>
                </a:lnTo>
                <a:lnTo>
                  <a:pt x="0" y="0"/>
                </a:lnTo>
                <a:close/>
              </a:path>
            </a:pathLst>
          </a:custGeom>
          <a:blipFill>
            <a:blip r:embed="rId8"/>
            <a:stretch>
              <a:fillRect/>
            </a:stretch>
          </a:blipFill>
        </p:spPr>
      </p:sp>
      <p:sp>
        <p:nvSpPr>
          <p:cNvPr id="6" name="TextBox 6"/>
          <p:cNvSpPr txBox="1"/>
          <p:nvPr/>
        </p:nvSpPr>
        <p:spPr>
          <a:xfrm>
            <a:off x="557543" y="2058987"/>
            <a:ext cx="8407089" cy="3159125"/>
          </a:xfrm>
          <a:prstGeom prst="rect">
            <a:avLst/>
          </a:prstGeom>
        </p:spPr>
        <p:txBody>
          <a:bodyPr lIns="0" tIns="0" rIns="0" bIns="0" rtlCol="0" anchor="t">
            <a:spAutoFit/>
          </a:bodyPr>
          <a:lstStyle/>
          <a:p>
            <a:pPr algn="ctr">
              <a:lnSpc>
                <a:spcPts val="2799"/>
              </a:lnSpc>
              <a:spcBef>
                <a:spcPct val="0"/>
              </a:spcBef>
            </a:pPr>
            <a:r>
              <a:rPr lang="en-US" sz="1999" b="1">
                <a:solidFill>
                  <a:srgbClr val="000000"/>
                </a:solidFill>
                <a:latin typeface="Noto Sans Bold"/>
                <a:ea typeface="Noto Sans Bold"/>
                <a:cs typeface="Noto Sans Bold"/>
                <a:sym typeface="Noto Sans Bold"/>
              </a:rPr>
              <a:t>- Tìm kiếm thông tin: Thực hiện tìm kiếm </a:t>
            </a:r>
          </a:p>
          <a:p>
            <a:pPr algn="ctr">
              <a:lnSpc>
                <a:spcPts val="2799"/>
              </a:lnSpc>
              <a:spcBef>
                <a:spcPct val="0"/>
              </a:spcBef>
            </a:pPr>
            <a:r>
              <a:rPr lang="en-US" sz="1999" b="1">
                <a:solidFill>
                  <a:srgbClr val="000000"/>
                </a:solidFill>
                <a:latin typeface="Noto Sans Bold"/>
                <a:ea typeface="Noto Sans Bold"/>
                <a:cs typeface="Noto Sans Bold"/>
                <a:sym typeface="Noto Sans Bold"/>
              </a:rPr>
              <a:t>thông tin về về các thế mạnh tự nhiên </a:t>
            </a:r>
          </a:p>
          <a:p>
            <a:pPr algn="ctr">
              <a:lnSpc>
                <a:spcPts val="2799"/>
              </a:lnSpc>
              <a:spcBef>
                <a:spcPct val="0"/>
              </a:spcBef>
            </a:pPr>
            <a:r>
              <a:rPr lang="en-US" sz="1999" b="1">
                <a:solidFill>
                  <a:srgbClr val="000000"/>
                </a:solidFill>
                <a:latin typeface="Noto Sans Bold"/>
                <a:ea typeface="Noto Sans Bold"/>
                <a:cs typeface="Noto Sans Bold"/>
                <a:sym typeface="Noto Sans Bold"/>
              </a:rPr>
              <a:t>phát triển kinh tế - xã hội của vùng Trung du</a:t>
            </a:r>
          </a:p>
          <a:p>
            <a:pPr algn="ctr">
              <a:lnSpc>
                <a:spcPts val="2799"/>
              </a:lnSpc>
              <a:spcBef>
                <a:spcPct val="0"/>
              </a:spcBef>
            </a:pPr>
            <a:r>
              <a:rPr lang="en-US" sz="1999" b="1">
                <a:solidFill>
                  <a:srgbClr val="000000"/>
                </a:solidFill>
                <a:latin typeface="Noto Sans Bold"/>
                <a:ea typeface="Noto Sans Bold"/>
                <a:cs typeface="Noto Sans Bold"/>
                <a:sym typeface="Noto Sans Bold"/>
              </a:rPr>
              <a:t> và miền núi Bắc Bộ:</a:t>
            </a:r>
          </a:p>
          <a:p>
            <a:pPr algn="ctr">
              <a:lnSpc>
                <a:spcPts val="2799"/>
              </a:lnSpc>
              <a:spcBef>
                <a:spcPct val="0"/>
              </a:spcBef>
            </a:pPr>
            <a:r>
              <a:rPr lang="en-US" sz="1999" b="1">
                <a:solidFill>
                  <a:srgbClr val="000000"/>
                </a:solidFill>
                <a:latin typeface="Noto Sans Bold"/>
                <a:ea typeface="Noto Sans Bold"/>
                <a:cs typeface="Noto Sans Bold"/>
                <a:sym typeface="Noto Sans Bold"/>
              </a:rPr>
              <a:t>+ Qua bài 9 trong sách giáo khoa Lịch sử </a:t>
            </a:r>
          </a:p>
          <a:p>
            <a:pPr algn="ctr">
              <a:lnSpc>
                <a:spcPts val="2799"/>
              </a:lnSpc>
              <a:spcBef>
                <a:spcPct val="0"/>
              </a:spcBef>
            </a:pPr>
            <a:r>
              <a:rPr lang="en-US" sz="1999" b="1">
                <a:solidFill>
                  <a:srgbClr val="000000"/>
                </a:solidFill>
                <a:latin typeface="Noto Sans Bold"/>
                <a:ea typeface="Noto Sans Bold"/>
                <a:cs typeface="Noto Sans Bold"/>
                <a:sym typeface="Noto Sans Bold"/>
              </a:rPr>
              <a:t>và Địa lí 9 (phần địa lí) bộ sách </a:t>
            </a:r>
          </a:p>
          <a:p>
            <a:pPr algn="ctr">
              <a:lnSpc>
                <a:spcPts val="2799"/>
              </a:lnSpc>
              <a:spcBef>
                <a:spcPct val="0"/>
              </a:spcBef>
            </a:pPr>
            <a:r>
              <a:rPr lang="en-US" sz="1999" b="1">
                <a:solidFill>
                  <a:srgbClr val="000000"/>
                </a:solidFill>
                <a:latin typeface="Noto Sans Bold"/>
                <a:ea typeface="Noto Sans Bold"/>
                <a:cs typeface="Noto Sans Bold"/>
                <a:sym typeface="Noto Sans Bold"/>
              </a:rPr>
              <a:t>chân trời sáng tạo.</a:t>
            </a:r>
          </a:p>
          <a:p>
            <a:pPr algn="ctr">
              <a:lnSpc>
                <a:spcPts val="2799"/>
              </a:lnSpc>
              <a:spcBef>
                <a:spcPct val="0"/>
              </a:spcBef>
            </a:pPr>
            <a:r>
              <a:rPr lang="en-US" sz="1999" b="1">
                <a:solidFill>
                  <a:srgbClr val="000000"/>
                </a:solidFill>
                <a:latin typeface="Noto Sans Bold"/>
                <a:ea typeface="Noto Sans Bold"/>
                <a:cs typeface="Noto Sans Bold"/>
                <a:sym typeface="Noto Sans Bold"/>
              </a:rPr>
              <a:t>+ Internet </a:t>
            </a:r>
          </a:p>
          <a:p>
            <a:pPr algn="ctr">
              <a:lnSpc>
                <a:spcPts val="2799"/>
              </a:lnSpc>
              <a:spcBef>
                <a:spcPct val="0"/>
              </a:spcBef>
            </a:pPr>
            <a:r>
              <a:rPr lang="en-US" sz="1999" b="1">
                <a:solidFill>
                  <a:srgbClr val="000000"/>
                </a:solidFill>
                <a:latin typeface="Noto Sans Bold"/>
                <a:ea typeface="Noto Sans Bold"/>
                <a:cs typeface="Noto Sans Bold"/>
                <a:sym typeface="Noto Sans Bold"/>
              </a:rPr>
              <a:t>+ Sách, báo, tạp chí,…</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1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1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201923" y="992920"/>
            <a:ext cx="9172592" cy="5228377"/>
          </a:xfrm>
          <a:custGeom>
            <a:avLst/>
            <a:gdLst/>
            <a:ahLst/>
            <a:cxnLst/>
            <a:rect l="l" t="t" r="r" b="b"/>
            <a:pathLst>
              <a:path w="9172592" h="5228377">
                <a:moveTo>
                  <a:pt x="0" y="0"/>
                </a:moveTo>
                <a:lnTo>
                  <a:pt x="9172592" y="0"/>
                </a:lnTo>
                <a:lnTo>
                  <a:pt x="9172592" y="5228378"/>
                </a:lnTo>
                <a:lnTo>
                  <a:pt x="0" y="5228378"/>
                </a:lnTo>
                <a:lnTo>
                  <a:pt x="0" y="0"/>
                </a:lnTo>
                <a:close/>
              </a:path>
            </a:pathLst>
          </a:custGeom>
          <a:blipFill>
            <a:blip r:embed="rId2"/>
            <a:stretch>
              <a:fillRect/>
            </a:stretch>
          </a:blipFill>
        </p:spPr>
      </p:sp>
      <p:sp>
        <p:nvSpPr>
          <p:cNvPr id="3" name="TextBox 3"/>
          <p:cNvSpPr txBox="1"/>
          <p:nvPr/>
        </p:nvSpPr>
        <p:spPr>
          <a:xfrm>
            <a:off x="2589788" y="193675"/>
            <a:ext cx="4877812" cy="537845"/>
          </a:xfrm>
          <a:prstGeom prst="rect">
            <a:avLst/>
          </a:prstGeom>
        </p:spPr>
        <p:txBody>
          <a:bodyPr wrap="square" lIns="0" tIns="0" rIns="0" bIns="0" rtlCol="0" anchor="t">
            <a:spAutoFit/>
          </a:bodyPr>
          <a:lstStyle/>
          <a:p>
            <a:pPr algn="ctr">
              <a:lnSpc>
                <a:spcPts val="4480"/>
              </a:lnSpc>
            </a:pPr>
            <a:r>
              <a:rPr lang="en-US" sz="3200" b="1" dirty="0" err="1">
                <a:solidFill>
                  <a:srgbClr val="FE0619"/>
                </a:solidFill>
                <a:latin typeface="Noto Sans Bold"/>
                <a:ea typeface="Noto Sans Bold"/>
                <a:cs typeface="Noto Sans Bold"/>
                <a:sym typeface="Noto Sans Bold"/>
              </a:rPr>
              <a:t>Dãy</a:t>
            </a:r>
            <a:r>
              <a:rPr lang="en-US" sz="3200" b="1" dirty="0">
                <a:solidFill>
                  <a:srgbClr val="FE0619"/>
                </a:solidFill>
                <a:latin typeface="Noto Sans Bold"/>
                <a:ea typeface="Noto Sans Bold"/>
                <a:cs typeface="Noto Sans Bold"/>
                <a:sym typeface="Noto Sans Bold"/>
              </a:rPr>
              <a:t> </a:t>
            </a:r>
            <a:r>
              <a:rPr lang="en-US" sz="3200" b="1" dirty="0" err="1">
                <a:solidFill>
                  <a:srgbClr val="FE0619"/>
                </a:solidFill>
                <a:latin typeface="Noto Sans Bold"/>
                <a:ea typeface="Noto Sans Bold"/>
                <a:cs typeface="Noto Sans Bold"/>
                <a:sym typeface="Noto Sans Bold"/>
              </a:rPr>
              <a:t>Hoàng</a:t>
            </a:r>
            <a:r>
              <a:rPr lang="en-US" sz="3200" b="1" dirty="0">
                <a:solidFill>
                  <a:srgbClr val="FE0619"/>
                </a:solidFill>
                <a:latin typeface="Noto Sans Bold"/>
                <a:ea typeface="Noto Sans Bold"/>
                <a:cs typeface="Noto Sans Bold"/>
                <a:sym typeface="Noto Sans Bold"/>
              </a:rPr>
              <a:t> </a:t>
            </a:r>
            <a:r>
              <a:rPr lang="en-US" sz="3200" b="1" dirty="0" err="1">
                <a:solidFill>
                  <a:srgbClr val="FE0619"/>
                </a:solidFill>
                <a:latin typeface="Noto Sans Bold"/>
                <a:ea typeface="Noto Sans Bold"/>
                <a:cs typeface="Noto Sans Bold"/>
                <a:sym typeface="Noto Sans Bold"/>
              </a:rPr>
              <a:t>Liên</a:t>
            </a:r>
            <a:r>
              <a:rPr lang="en-US" sz="3200" b="1" dirty="0">
                <a:solidFill>
                  <a:srgbClr val="FE0619"/>
                </a:solidFill>
                <a:latin typeface="Noto Sans Bold"/>
                <a:ea typeface="Noto Sans Bold"/>
                <a:cs typeface="Noto Sans Bold"/>
                <a:sym typeface="Noto Sans Bold"/>
              </a:rPr>
              <a:t> </a:t>
            </a:r>
            <a:r>
              <a:rPr lang="en-US" sz="3200" b="1" dirty="0" err="1">
                <a:solidFill>
                  <a:srgbClr val="FE0619"/>
                </a:solidFill>
                <a:latin typeface="Noto Sans Bold"/>
                <a:ea typeface="Noto Sans Bold"/>
                <a:cs typeface="Noto Sans Bold"/>
                <a:sym typeface="Noto Sans Bold"/>
              </a:rPr>
              <a:t>Sơn</a:t>
            </a:r>
            <a:endParaRPr lang="en-US" sz="3200" b="1" dirty="0">
              <a:solidFill>
                <a:srgbClr val="FE0619"/>
              </a:solidFill>
              <a:latin typeface="Noto Sans Bold"/>
              <a:ea typeface="Noto Sans Bold"/>
              <a:cs typeface="Noto Sans Bold"/>
              <a:sym typeface="Noto Sans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1000"/>
                                        <p:tgtEl>
                                          <p:spTgt spid="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ox(in)">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7760158" y="0"/>
            <a:ext cx="2718594" cy="2926080"/>
          </a:xfrm>
          <a:custGeom>
            <a:avLst/>
            <a:gdLst/>
            <a:ahLst/>
            <a:cxnLst/>
            <a:rect l="l" t="t" r="r" b="b"/>
            <a:pathLst>
              <a:path w="2718594" h="2926080">
                <a:moveTo>
                  <a:pt x="0" y="0"/>
                </a:moveTo>
                <a:lnTo>
                  <a:pt x="2718594" y="0"/>
                </a:lnTo>
                <a:lnTo>
                  <a:pt x="2718594" y="2926080"/>
                </a:lnTo>
                <a:lnTo>
                  <a:pt x="0" y="29260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71048" y="1162843"/>
            <a:ext cx="8811504" cy="4989514"/>
          </a:xfrm>
          <a:custGeom>
            <a:avLst/>
            <a:gdLst/>
            <a:ahLst/>
            <a:cxnLst/>
            <a:rect l="l" t="t" r="r" b="b"/>
            <a:pathLst>
              <a:path w="8811504" h="4989514">
                <a:moveTo>
                  <a:pt x="0" y="0"/>
                </a:moveTo>
                <a:lnTo>
                  <a:pt x="8811504" y="0"/>
                </a:lnTo>
                <a:lnTo>
                  <a:pt x="8811504" y="4989514"/>
                </a:lnTo>
                <a:lnTo>
                  <a:pt x="0" y="4989514"/>
                </a:lnTo>
                <a:lnTo>
                  <a:pt x="0" y="0"/>
                </a:lnTo>
                <a:close/>
              </a:path>
            </a:pathLst>
          </a:custGeom>
          <a:blipFill>
            <a:blip r:embed="rId4"/>
            <a:stretch>
              <a:fillRect/>
            </a:stretch>
          </a:blipFill>
        </p:spPr>
      </p:sp>
      <p:sp>
        <p:nvSpPr>
          <p:cNvPr id="4" name="Freeform 4"/>
          <p:cNvSpPr/>
          <p:nvPr/>
        </p:nvSpPr>
        <p:spPr>
          <a:xfrm flipH="1">
            <a:off x="6611198" y="6152357"/>
            <a:ext cx="970966" cy="1197380"/>
          </a:xfrm>
          <a:custGeom>
            <a:avLst/>
            <a:gdLst/>
            <a:ahLst/>
            <a:cxnLst/>
            <a:rect l="l" t="t" r="r" b="b"/>
            <a:pathLst>
              <a:path w="970966" h="1197380">
                <a:moveTo>
                  <a:pt x="970966" y="0"/>
                </a:moveTo>
                <a:lnTo>
                  <a:pt x="0" y="0"/>
                </a:lnTo>
                <a:lnTo>
                  <a:pt x="0" y="1197380"/>
                </a:lnTo>
                <a:lnTo>
                  <a:pt x="970966" y="1197380"/>
                </a:lnTo>
                <a:lnTo>
                  <a:pt x="970966"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7582164" y="6221491"/>
            <a:ext cx="2171436" cy="1129147"/>
          </a:xfrm>
          <a:custGeom>
            <a:avLst/>
            <a:gdLst/>
            <a:ahLst/>
            <a:cxnLst/>
            <a:rect l="l" t="t" r="r" b="b"/>
            <a:pathLst>
              <a:path w="2171436" h="1129147">
                <a:moveTo>
                  <a:pt x="0" y="0"/>
                </a:moveTo>
                <a:lnTo>
                  <a:pt x="2171436" y="0"/>
                </a:lnTo>
                <a:lnTo>
                  <a:pt x="2171436" y="1129147"/>
                </a:lnTo>
                <a:lnTo>
                  <a:pt x="0" y="1129147"/>
                </a:lnTo>
                <a:lnTo>
                  <a:pt x="0" y="0"/>
                </a:lnTo>
                <a:close/>
              </a:path>
            </a:pathLst>
          </a:custGeom>
          <a:blipFill>
            <a:blip r:embed="rId7"/>
            <a:stretch>
              <a:fillRect/>
            </a:stretch>
          </a:blipFill>
        </p:spPr>
      </p:sp>
      <p:pic>
        <p:nvPicPr>
          <p:cNvPr id="6" name="Picture 6"/>
          <p:cNvPicPr>
            <a:picLocks noChangeAspect="1"/>
          </p:cNvPicPr>
          <p:nvPr/>
        </p:nvPicPr>
        <p:blipFill>
          <a:blip r:embed="rId8"/>
          <a:srcRect/>
          <a:stretch>
            <a:fillRect/>
          </a:stretch>
        </p:blipFill>
        <p:spPr>
          <a:xfrm>
            <a:off x="8100954" y="137245"/>
            <a:ext cx="921126" cy="1188550"/>
          </a:xfrm>
          <a:prstGeom prst="rect">
            <a:avLst/>
          </a:prstGeom>
        </p:spPr>
      </p:pic>
      <p:sp>
        <p:nvSpPr>
          <p:cNvPr id="7" name="TextBox 7"/>
          <p:cNvSpPr txBox="1"/>
          <p:nvPr/>
        </p:nvSpPr>
        <p:spPr>
          <a:xfrm>
            <a:off x="2513685" y="434023"/>
            <a:ext cx="4496711" cy="537845"/>
          </a:xfrm>
          <a:prstGeom prst="rect">
            <a:avLst/>
          </a:prstGeom>
        </p:spPr>
        <p:txBody>
          <a:bodyPr lIns="0" tIns="0" rIns="0" bIns="0" rtlCol="0" anchor="t">
            <a:spAutoFit/>
          </a:bodyPr>
          <a:lstStyle/>
          <a:p>
            <a:pPr algn="ctr">
              <a:lnSpc>
                <a:spcPts val="4480"/>
              </a:lnSpc>
            </a:pPr>
            <a:r>
              <a:rPr lang="en-US" sz="3200" b="1">
                <a:solidFill>
                  <a:srgbClr val="FE0619"/>
                </a:solidFill>
                <a:latin typeface="Noto Sans Bold"/>
                <a:ea typeface="Noto Sans Bold"/>
                <a:cs typeface="Noto Sans Bold"/>
                <a:sym typeface="Noto Sans Bold"/>
              </a:rPr>
              <a:t>Địa hình các-xtơ</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1500"/>
                                        <p:tgtEl>
                                          <p:spTgt spid="4"/>
                                        </p:tgtEl>
                                      </p:cBhvr>
                                    </p:animEffect>
                                  </p:childTnLst>
                                </p:cTn>
                              </p:par>
                              <p:par>
                                <p:cTn id="11" presetID="22" presetClass="entr" presetSubtype="8"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500"/>
                                        <p:tgtEl>
                                          <p:spTgt spid="5"/>
                                        </p:tgtEl>
                                      </p:cBhvr>
                                    </p:animEffect>
                                  </p:childTnLst>
                                </p:cTn>
                              </p:par>
                              <p:par>
                                <p:cTn id="14" presetID="22" presetClass="entr" presetSubtype="8"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1500"/>
                                        <p:tgtEl>
                                          <p:spTgt spid="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150345" y="1233348"/>
            <a:ext cx="4400752" cy="2623948"/>
          </a:xfrm>
          <a:custGeom>
            <a:avLst/>
            <a:gdLst/>
            <a:ahLst/>
            <a:cxnLst/>
            <a:rect l="l" t="t" r="r" b="b"/>
            <a:pathLst>
              <a:path w="4400752" h="2623948">
                <a:moveTo>
                  <a:pt x="0" y="0"/>
                </a:moveTo>
                <a:lnTo>
                  <a:pt x="4400752" y="0"/>
                </a:lnTo>
                <a:lnTo>
                  <a:pt x="4400752" y="2623948"/>
                </a:lnTo>
                <a:lnTo>
                  <a:pt x="0" y="2623948"/>
                </a:lnTo>
                <a:lnTo>
                  <a:pt x="0" y="0"/>
                </a:lnTo>
                <a:close/>
              </a:path>
            </a:pathLst>
          </a:custGeom>
          <a:blipFill>
            <a:blip r:embed="rId2"/>
            <a:stretch>
              <a:fillRect/>
            </a:stretch>
          </a:blipFill>
        </p:spPr>
      </p:sp>
      <p:sp>
        <p:nvSpPr>
          <p:cNvPr id="3" name="Freeform 3"/>
          <p:cNvSpPr/>
          <p:nvPr/>
        </p:nvSpPr>
        <p:spPr>
          <a:xfrm rot="-10582090">
            <a:off x="7789798" y="-701856"/>
            <a:ext cx="2023955" cy="1942997"/>
          </a:xfrm>
          <a:custGeom>
            <a:avLst/>
            <a:gdLst/>
            <a:ahLst/>
            <a:cxnLst/>
            <a:rect l="l" t="t" r="r" b="b"/>
            <a:pathLst>
              <a:path w="2023955" h="1942997">
                <a:moveTo>
                  <a:pt x="0" y="0"/>
                </a:moveTo>
                <a:lnTo>
                  <a:pt x="2023955" y="0"/>
                </a:lnTo>
                <a:lnTo>
                  <a:pt x="2023955" y="1942997"/>
                </a:lnTo>
                <a:lnTo>
                  <a:pt x="0" y="1942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4876800" y="1233348"/>
            <a:ext cx="4475818" cy="2623948"/>
          </a:xfrm>
          <a:custGeom>
            <a:avLst/>
            <a:gdLst/>
            <a:ahLst/>
            <a:cxnLst/>
            <a:rect l="l" t="t" r="r" b="b"/>
            <a:pathLst>
              <a:path w="4475818" h="2623948">
                <a:moveTo>
                  <a:pt x="0" y="0"/>
                </a:moveTo>
                <a:lnTo>
                  <a:pt x="4475818" y="0"/>
                </a:lnTo>
                <a:lnTo>
                  <a:pt x="4475818" y="2623948"/>
                </a:lnTo>
                <a:lnTo>
                  <a:pt x="0" y="2623948"/>
                </a:lnTo>
                <a:lnTo>
                  <a:pt x="0" y="0"/>
                </a:lnTo>
                <a:close/>
              </a:path>
            </a:pathLst>
          </a:custGeom>
          <a:blipFill>
            <a:blip r:embed="rId5"/>
            <a:stretch>
              <a:fillRect/>
            </a:stretch>
          </a:blipFill>
        </p:spPr>
      </p:sp>
      <p:sp>
        <p:nvSpPr>
          <p:cNvPr id="5" name="Freeform 5"/>
          <p:cNvSpPr/>
          <p:nvPr/>
        </p:nvSpPr>
        <p:spPr>
          <a:xfrm>
            <a:off x="113129" y="4315554"/>
            <a:ext cx="4437968" cy="2623948"/>
          </a:xfrm>
          <a:custGeom>
            <a:avLst/>
            <a:gdLst/>
            <a:ahLst/>
            <a:cxnLst/>
            <a:rect l="l" t="t" r="r" b="b"/>
            <a:pathLst>
              <a:path w="4437968" h="2623948">
                <a:moveTo>
                  <a:pt x="0" y="0"/>
                </a:moveTo>
                <a:lnTo>
                  <a:pt x="4437968" y="0"/>
                </a:lnTo>
                <a:lnTo>
                  <a:pt x="4437968" y="2623949"/>
                </a:lnTo>
                <a:lnTo>
                  <a:pt x="0" y="2623949"/>
                </a:lnTo>
                <a:lnTo>
                  <a:pt x="0" y="0"/>
                </a:lnTo>
                <a:close/>
              </a:path>
            </a:pathLst>
          </a:custGeom>
          <a:blipFill>
            <a:blip r:embed="rId6"/>
            <a:stretch>
              <a:fillRect/>
            </a:stretch>
          </a:blipFill>
        </p:spPr>
      </p:sp>
      <p:sp>
        <p:nvSpPr>
          <p:cNvPr id="6" name="Freeform 6"/>
          <p:cNvSpPr/>
          <p:nvPr/>
        </p:nvSpPr>
        <p:spPr>
          <a:xfrm>
            <a:off x="4951866" y="4315554"/>
            <a:ext cx="4400752" cy="2706462"/>
          </a:xfrm>
          <a:custGeom>
            <a:avLst/>
            <a:gdLst/>
            <a:ahLst/>
            <a:cxnLst/>
            <a:rect l="l" t="t" r="r" b="b"/>
            <a:pathLst>
              <a:path w="4400752" h="2706462">
                <a:moveTo>
                  <a:pt x="0" y="0"/>
                </a:moveTo>
                <a:lnTo>
                  <a:pt x="4400752" y="0"/>
                </a:lnTo>
                <a:lnTo>
                  <a:pt x="4400752" y="2706463"/>
                </a:lnTo>
                <a:lnTo>
                  <a:pt x="0" y="2706463"/>
                </a:lnTo>
                <a:lnTo>
                  <a:pt x="0" y="0"/>
                </a:lnTo>
                <a:close/>
              </a:path>
            </a:pathLst>
          </a:custGeom>
          <a:blipFill>
            <a:blip r:embed="rId7"/>
            <a:stretch>
              <a:fillRect/>
            </a:stretch>
          </a:blipFill>
        </p:spPr>
      </p:sp>
      <p:sp>
        <p:nvSpPr>
          <p:cNvPr id="7" name="Freeform 7"/>
          <p:cNvSpPr/>
          <p:nvPr/>
        </p:nvSpPr>
        <p:spPr>
          <a:xfrm rot="-8648720">
            <a:off x="8495761" y="-423273"/>
            <a:ext cx="1372961" cy="1385832"/>
          </a:xfrm>
          <a:custGeom>
            <a:avLst/>
            <a:gdLst/>
            <a:ahLst/>
            <a:cxnLst/>
            <a:rect l="l" t="t" r="r" b="b"/>
            <a:pathLst>
              <a:path w="1372961" h="1385832">
                <a:moveTo>
                  <a:pt x="0" y="0"/>
                </a:moveTo>
                <a:lnTo>
                  <a:pt x="1372961" y="0"/>
                </a:lnTo>
                <a:lnTo>
                  <a:pt x="1372961" y="1385832"/>
                </a:lnTo>
                <a:lnTo>
                  <a:pt x="0" y="13858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150345" y="0"/>
            <a:ext cx="2207838" cy="1141591"/>
          </a:xfrm>
          <a:custGeom>
            <a:avLst/>
            <a:gdLst/>
            <a:ahLst/>
            <a:cxnLst/>
            <a:rect l="l" t="t" r="r" b="b"/>
            <a:pathLst>
              <a:path w="2207838" h="1141591">
                <a:moveTo>
                  <a:pt x="0" y="0"/>
                </a:moveTo>
                <a:lnTo>
                  <a:pt x="2207838" y="0"/>
                </a:lnTo>
                <a:lnTo>
                  <a:pt x="2207838" y="1141591"/>
                </a:lnTo>
                <a:lnTo>
                  <a:pt x="0" y="114159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TextBox 9"/>
          <p:cNvSpPr txBox="1"/>
          <p:nvPr/>
        </p:nvSpPr>
        <p:spPr>
          <a:xfrm>
            <a:off x="2617998" y="434023"/>
            <a:ext cx="4496711" cy="537845"/>
          </a:xfrm>
          <a:prstGeom prst="rect">
            <a:avLst/>
          </a:prstGeom>
        </p:spPr>
        <p:txBody>
          <a:bodyPr lIns="0" tIns="0" rIns="0" bIns="0" rtlCol="0" anchor="t">
            <a:spAutoFit/>
          </a:bodyPr>
          <a:lstStyle/>
          <a:p>
            <a:pPr algn="ctr">
              <a:lnSpc>
                <a:spcPts val="4480"/>
              </a:lnSpc>
            </a:pPr>
            <a:r>
              <a:rPr lang="en-US" sz="3200" b="1">
                <a:solidFill>
                  <a:srgbClr val="FE0619"/>
                </a:solidFill>
                <a:latin typeface="Noto Sans Bold"/>
                <a:ea typeface="Noto Sans Bold"/>
                <a:cs typeface="Noto Sans Bold"/>
                <a:sym typeface="Noto Sans Bold"/>
              </a:rPr>
              <a:t>Du lịch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anim calcmode="lin" valueType="num">
                                      <p:cBhvr>
                                        <p:cTn id="10" dur="1000" fill="hold"/>
                                        <p:tgtEl>
                                          <p:spTgt spid="2"/>
                                        </p:tgtEl>
                                        <p:attrNameLst>
                                          <p:attrName>ppt_x</p:attrName>
                                        </p:attrNameLst>
                                      </p:cBhvr>
                                      <p:tavLst>
                                        <p:tav tm="0">
                                          <p:val>
                                            <p:fltVal val="0.5"/>
                                          </p:val>
                                        </p:tav>
                                        <p:tav tm="100000">
                                          <p:val>
                                            <p:strVal val="#ppt_x"/>
                                          </p:val>
                                        </p:tav>
                                      </p:tavLst>
                                    </p:anim>
                                    <p:anim calcmode="lin" valueType="num">
                                      <p:cBhvr>
                                        <p:cTn id="11" dur="1000" fill="hold"/>
                                        <p:tgtEl>
                                          <p:spTgt spid="2"/>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fltVal val="0.5"/>
                                          </p:val>
                                        </p:tav>
                                        <p:tav tm="100000">
                                          <p:val>
                                            <p:strVal val="#ppt_x"/>
                                          </p:val>
                                        </p:tav>
                                      </p:tavLst>
                                    </p:anim>
                                    <p:anim calcmode="lin" valueType="num">
                                      <p:cBhvr>
                                        <p:cTn id="18" dur="1000" fill="hold"/>
                                        <p:tgtEl>
                                          <p:spTgt spid="4"/>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fltVal val="0.5"/>
                                          </p:val>
                                        </p:tav>
                                        <p:tav tm="100000">
                                          <p:val>
                                            <p:strVal val="#ppt_x"/>
                                          </p:val>
                                        </p:tav>
                                      </p:tavLst>
                                    </p:anim>
                                    <p:anim calcmode="lin" valueType="num">
                                      <p:cBhvr>
                                        <p:cTn id="25" dur="1000" fill="hold"/>
                                        <p:tgtEl>
                                          <p:spTgt spid="5"/>
                                        </p:tgtEl>
                                        <p:attrNameLst>
                                          <p:attrName>ppt_y</p:attrName>
                                        </p:attrNameLst>
                                      </p:cBhvr>
                                      <p:tavLst>
                                        <p:tav tm="0">
                                          <p:val>
                                            <p:fltVal val="0.5"/>
                                          </p:val>
                                        </p:tav>
                                        <p:tav tm="100000">
                                          <p:val>
                                            <p:strVal val="#ppt_y"/>
                                          </p:val>
                                        </p:tav>
                                      </p:tavLst>
                                    </p:anim>
                                  </p:childTnLst>
                                </p:cTn>
                              </p:par>
                              <p:par>
                                <p:cTn id="26" presetID="53" presetClass="entr" presetSubtype="528"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000" fill="hold"/>
                                        <p:tgtEl>
                                          <p:spTgt spid="6"/>
                                        </p:tgtEl>
                                        <p:attrNameLst>
                                          <p:attrName>ppt_w</p:attrName>
                                        </p:attrNameLst>
                                      </p:cBhvr>
                                      <p:tavLst>
                                        <p:tav tm="0">
                                          <p:val>
                                            <p:fltVal val="0"/>
                                          </p:val>
                                        </p:tav>
                                        <p:tav tm="100000">
                                          <p:val>
                                            <p:strVal val="#ppt_w"/>
                                          </p:val>
                                        </p:tav>
                                      </p:tavLst>
                                    </p:anim>
                                    <p:anim calcmode="lin" valueType="num">
                                      <p:cBhvr>
                                        <p:cTn id="29" dur="1000" fill="hold"/>
                                        <p:tgtEl>
                                          <p:spTgt spid="6"/>
                                        </p:tgtEl>
                                        <p:attrNameLst>
                                          <p:attrName>ppt_h</p:attrName>
                                        </p:attrNameLst>
                                      </p:cBhvr>
                                      <p:tavLst>
                                        <p:tav tm="0">
                                          <p:val>
                                            <p:fltVal val="0"/>
                                          </p:val>
                                        </p:tav>
                                        <p:tav tm="100000">
                                          <p:val>
                                            <p:strVal val="#ppt_h"/>
                                          </p:val>
                                        </p:tav>
                                      </p:tavLst>
                                    </p:anim>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fltVal val="0.5"/>
                                          </p:val>
                                        </p:tav>
                                        <p:tav tm="100000">
                                          <p:val>
                                            <p:strVal val="#ppt_x"/>
                                          </p:val>
                                        </p:tav>
                                      </p:tavLst>
                                    </p:anim>
                                    <p:anim calcmode="lin" valueType="num">
                                      <p:cBhvr>
                                        <p:cTn id="32" dur="1000" fill="hold"/>
                                        <p:tgtEl>
                                          <p:spTgt spid="6"/>
                                        </p:tgtEl>
                                        <p:attrNameLst>
                                          <p:attrName>ppt_y</p:attrName>
                                        </p:attrNameLst>
                                      </p:cBhvr>
                                      <p:tavLst>
                                        <p:tav tm="0">
                                          <p:val>
                                            <p:fltVal val="0.5"/>
                                          </p:val>
                                        </p:tav>
                                        <p:tav tm="100000">
                                          <p:val>
                                            <p:strVal val="#ppt_y"/>
                                          </p:val>
                                        </p:tav>
                                      </p:tavLst>
                                    </p:anim>
                                  </p:childTnLst>
                                </p:cTn>
                              </p:par>
                              <p:par>
                                <p:cTn id="33" presetID="53" presetClass="entr" presetSubtype="528"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fltVal val="0"/>
                                          </p:val>
                                        </p:tav>
                                        <p:tav tm="100000">
                                          <p:val>
                                            <p:strVal val="#ppt_w"/>
                                          </p:val>
                                        </p:tav>
                                      </p:tavLst>
                                    </p:anim>
                                    <p:anim calcmode="lin" valueType="num">
                                      <p:cBhvr>
                                        <p:cTn id="36" dur="1000" fill="hold"/>
                                        <p:tgtEl>
                                          <p:spTgt spid="8"/>
                                        </p:tgtEl>
                                        <p:attrNameLst>
                                          <p:attrName>ppt_h</p:attrName>
                                        </p:attrNameLst>
                                      </p:cBhvr>
                                      <p:tavLst>
                                        <p:tav tm="0">
                                          <p:val>
                                            <p:fltVal val="0"/>
                                          </p:val>
                                        </p:tav>
                                        <p:tav tm="100000">
                                          <p:val>
                                            <p:strVal val="#ppt_h"/>
                                          </p:val>
                                        </p:tav>
                                      </p:tavLst>
                                    </p:anim>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fltVal val="0.5"/>
                                          </p:val>
                                        </p:tav>
                                        <p:tav tm="100000">
                                          <p:val>
                                            <p:strVal val="#ppt_x"/>
                                          </p:val>
                                        </p:tav>
                                      </p:tavLst>
                                    </p:anim>
                                    <p:anim calcmode="lin" valueType="num">
                                      <p:cBhvr>
                                        <p:cTn id="39" dur="1000" fill="hold"/>
                                        <p:tgtEl>
                                          <p:spTgt spid="8"/>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1000" fill="hold"/>
                                        <p:tgtEl>
                                          <p:spTgt spid="9"/>
                                        </p:tgtEl>
                                        <p:attrNameLst>
                                          <p:attrName>ppt_w</p:attrName>
                                        </p:attrNameLst>
                                      </p:cBhvr>
                                      <p:tavLst>
                                        <p:tav tm="0">
                                          <p:val>
                                            <p:fltVal val="0"/>
                                          </p:val>
                                        </p:tav>
                                        <p:tav tm="100000">
                                          <p:val>
                                            <p:strVal val="#ppt_w"/>
                                          </p:val>
                                        </p:tav>
                                      </p:tavLst>
                                    </p:anim>
                                    <p:anim calcmode="lin" valueType="num">
                                      <p:cBhvr>
                                        <p:cTn id="43" dur="1000" fill="hold"/>
                                        <p:tgtEl>
                                          <p:spTgt spid="9"/>
                                        </p:tgtEl>
                                        <p:attrNameLst>
                                          <p:attrName>ppt_h</p:attrName>
                                        </p:attrNameLst>
                                      </p:cBhvr>
                                      <p:tavLst>
                                        <p:tav tm="0">
                                          <p:val>
                                            <p:fltVal val="0"/>
                                          </p:val>
                                        </p:tav>
                                        <p:tav tm="100000">
                                          <p:val>
                                            <p:strVal val="#ppt_h"/>
                                          </p:val>
                                        </p:tav>
                                      </p:tavLst>
                                    </p:anim>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fltVal val="0.5"/>
                                          </p:val>
                                        </p:tav>
                                        <p:tav tm="100000">
                                          <p:val>
                                            <p:strVal val="#ppt_x"/>
                                          </p:val>
                                        </p:tav>
                                      </p:tavLst>
                                    </p:anim>
                                    <p:anim calcmode="lin" valueType="num">
                                      <p:cBhvr>
                                        <p:cTn id="46" dur="10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rot="-10582090">
            <a:off x="7789798" y="-701856"/>
            <a:ext cx="2023955" cy="1942997"/>
          </a:xfrm>
          <a:custGeom>
            <a:avLst/>
            <a:gdLst/>
            <a:ahLst/>
            <a:cxnLst/>
            <a:rect l="l" t="t" r="r" b="b"/>
            <a:pathLst>
              <a:path w="2023955" h="1942997">
                <a:moveTo>
                  <a:pt x="0" y="0"/>
                </a:moveTo>
                <a:lnTo>
                  <a:pt x="2023955" y="0"/>
                </a:lnTo>
                <a:lnTo>
                  <a:pt x="2023955" y="1942997"/>
                </a:lnTo>
                <a:lnTo>
                  <a:pt x="0" y="19429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8648720">
            <a:off x="8495761" y="-423273"/>
            <a:ext cx="1372961" cy="1385832"/>
          </a:xfrm>
          <a:custGeom>
            <a:avLst/>
            <a:gdLst/>
            <a:ahLst/>
            <a:cxnLst/>
            <a:rect l="l" t="t" r="r" b="b"/>
            <a:pathLst>
              <a:path w="1372961" h="1385832">
                <a:moveTo>
                  <a:pt x="0" y="0"/>
                </a:moveTo>
                <a:lnTo>
                  <a:pt x="1372961" y="0"/>
                </a:lnTo>
                <a:lnTo>
                  <a:pt x="1372961" y="1385832"/>
                </a:lnTo>
                <a:lnTo>
                  <a:pt x="0" y="13858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0345" y="0"/>
            <a:ext cx="2207838" cy="1141591"/>
          </a:xfrm>
          <a:custGeom>
            <a:avLst/>
            <a:gdLst/>
            <a:ahLst/>
            <a:cxnLst/>
            <a:rect l="l" t="t" r="r" b="b"/>
            <a:pathLst>
              <a:path w="2207838" h="1141591">
                <a:moveTo>
                  <a:pt x="0" y="0"/>
                </a:moveTo>
                <a:lnTo>
                  <a:pt x="2207838" y="0"/>
                </a:lnTo>
                <a:lnTo>
                  <a:pt x="2207838" y="1141591"/>
                </a:lnTo>
                <a:lnTo>
                  <a:pt x="0" y="11415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39188" y="1233348"/>
            <a:ext cx="4437990" cy="2623948"/>
          </a:xfrm>
          <a:custGeom>
            <a:avLst/>
            <a:gdLst/>
            <a:ahLst/>
            <a:cxnLst/>
            <a:rect l="l" t="t" r="r" b="b"/>
            <a:pathLst>
              <a:path w="4437990" h="2623948">
                <a:moveTo>
                  <a:pt x="0" y="0"/>
                </a:moveTo>
                <a:lnTo>
                  <a:pt x="4437990" y="0"/>
                </a:lnTo>
                <a:lnTo>
                  <a:pt x="4437990" y="2623948"/>
                </a:lnTo>
                <a:lnTo>
                  <a:pt x="0" y="2623948"/>
                </a:lnTo>
                <a:lnTo>
                  <a:pt x="0" y="0"/>
                </a:lnTo>
                <a:close/>
              </a:path>
            </a:pathLst>
          </a:custGeom>
          <a:blipFill>
            <a:blip r:embed="rId8"/>
            <a:stretch>
              <a:fillRect l="-4118" r="-4118"/>
            </a:stretch>
          </a:blipFill>
        </p:spPr>
      </p:sp>
      <p:sp>
        <p:nvSpPr>
          <p:cNvPr id="6" name="Freeform 6"/>
          <p:cNvSpPr/>
          <p:nvPr/>
        </p:nvSpPr>
        <p:spPr>
          <a:xfrm>
            <a:off x="5068700" y="1303294"/>
            <a:ext cx="4509658" cy="2576142"/>
          </a:xfrm>
          <a:custGeom>
            <a:avLst/>
            <a:gdLst/>
            <a:ahLst/>
            <a:cxnLst/>
            <a:rect l="l" t="t" r="r" b="b"/>
            <a:pathLst>
              <a:path w="4509658" h="2576142">
                <a:moveTo>
                  <a:pt x="0" y="0"/>
                </a:moveTo>
                <a:lnTo>
                  <a:pt x="4509658" y="0"/>
                </a:lnTo>
                <a:lnTo>
                  <a:pt x="4509658" y="2576142"/>
                </a:lnTo>
                <a:lnTo>
                  <a:pt x="0" y="2576142"/>
                </a:lnTo>
                <a:lnTo>
                  <a:pt x="0" y="0"/>
                </a:lnTo>
                <a:close/>
              </a:path>
            </a:pathLst>
          </a:custGeom>
          <a:blipFill>
            <a:blip r:embed="rId9"/>
            <a:stretch>
              <a:fillRect/>
            </a:stretch>
          </a:blipFill>
        </p:spPr>
      </p:sp>
      <p:sp>
        <p:nvSpPr>
          <p:cNvPr id="7" name="Freeform 7"/>
          <p:cNvSpPr/>
          <p:nvPr/>
        </p:nvSpPr>
        <p:spPr>
          <a:xfrm>
            <a:off x="113118" y="4158922"/>
            <a:ext cx="4437990" cy="2623948"/>
          </a:xfrm>
          <a:custGeom>
            <a:avLst/>
            <a:gdLst/>
            <a:ahLst/>
            <a:cxnLst/>
            <a:rect l="l" t="t" r="r" b="b"/>
            <a:pathLst>
              <a:path w="4437990" h="2623948">
                <a:moveTo>
                  <a:pt x="0" y="0"/>
                </a:moveTo>
                <a:lnTo>
                  <a:pt x="4437990" y="0"/>
                </a:lnTo>
                <a:lnTo>
                  <a:pt x="4437990" y="2623948"/>
                </a:lnTo>
                <a:lnTo>
                  <a:pt x="0" y="2623948"/>
                </a:lnTo>
                <a:lnTo>
                  <a:pt x="0" y="0"/>
                </a:lnTo>
                <a:close/>
              </a:path>
            </a:pathLst>
          </a:custGeom>
          <a:blipFill>
            <a:blip r:embed="rId10"/>
            <a:stretch>
              <a:fillRect l="-2908" r="-2908"/>
            </a:stretch>
          </a:blipFill>
        </p:spPr>
      </p:sp>
      <p:sp>
        <p:nvSpPr>
          <p:cNvPr id="8" name="Freeform 8"/>
          <p:cNvSpPr/>
          <p:nvPr/>
        </p:nvSpPr>
        <p:spPr>
          <a:xfrm>
            <a:off x="7373317" y="4389120"/>
            <a:ext cx="2856918" cy="2926080"/>
          </a:xfrm>
          <a:custGeom>
            <a:avLst/>
            <a:gdLst/>
            <a:ahLst/>
            <a:cxnLst/>
            <a:rect l="l" t="t" r="r" b="b"/>
            <a:pathLst>
              <a:path w="2856918" h="2926080">
                <a:moveTo>
                  <a:pt x="0" y="0"/>
                </a:moveTo>
                <a:lnTo>
                  <a:pt x="2856918" y="0"/>
                </a:lnTo>
                <a:lnTo>
                  <a:pt x="2856918" y="2926080"/>
                </a:lnTo>
                <a:lnTo>
                  <a:pt x="0" y="292608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TextBox 9"/>
          <p:cNvSpPr txBox="1"/>
          <p:nvPr/>
        </p:nvSpPr>
        <p:spPr>
          <a:xfrm>
            <a:off x="2617998" y="434023"/>
            <a:ext cx="4496711" cy="537845"/>
          </a:xfrm>
          <a:prstGeom prst="rect">
            <a:avLst/>
          </a:prstGeom>
        </p:spPr>
        <p:txBody>
          <a:bodyPr lIns="0" tIns="0" rIns="0" bIns="0" rtlCol="0" anchor="t">
            <a:spAutoFit/>
          </a:bodyPr>
          <a:lstStyle/>
          <a:p>
            <a:pPr algn="ctr">
              <a:lnSpc>
                <a:spcPts val="4480"/>
              </a:lnSpc>
            </a:pPr>
            <a:r>
              <a:rPr lang="en-US" sz="3200" b="1">
                <a:solidFill>
                  <a:srgbClr val="FE0619"/>
                </a:solidFill>
                <a:latin typeface="Noto Sans Bold"/>
                <a:ea typeface="Noto Sans Bold"/>
                <a:cs typeface="Noto Sans Bold"/>
                <a:sym typeface="Noto Sans Bold"/>
              </a:rPr>
              <a:t>SÔNG NGÒI</a:t>
            </a:r>
          </a:p>
        </p:txBody>
      </p:sp>
      <p:sp>
        <p:nvSpPr>
          <p:cNvPr id="10" name="TextBox 10"/>
          <p:cNvSpPr txBox="1"/>
          <p:nvPr/>
        </p:nvSpPr>
        <p:spPr>
          <a:xfrm>
            <a:off x="0" y="3819196"/>
            <a:ext cx="4496711" cy="339725"/>
          </a:xfrm>
          <a:prstGeom prst="rect">
            <a:avLst/>
          </a:prstGeom>
        </p:spPr>
        <p:txBody>
          <a:bodyPr lIns="0" tIns="0" rIns="0" bIns="0" rtlCol="0" anchor="t">
            <a:spAutoFit/>
          </a:bodyPr>
          <a:lstStyle/>
          <a:p>
            <a:pPr algn="ctr">
              <a:lnSpc>
                <a:spcPts val="2799"/>
              </a:lnSpc>
            </a:pPr>
            <a:r>
              <a:rPr lang="en-US" sz="1999" b="1">
                <a:solidFill>
                  <a:srgbClr val="FE0619"/>
                </a:solidFill>
                <a:latin typeface="Noto Sans Bold"/>
                <a:ea typeface="Noto Sans Bold"/>
                <a:cs typeface="Noto Sans Bold"/>
                <a:sym typeface="Noto Sans Bold"/>
              </a:rPr>
              <a:t>Sông Hồng</a:t>
            </a:r>
          </a:p>
        </p:txBody>
      </p:sp>
      <p:sp>
        <p:nvSpPr>
          <p:cNvPr id="11" name="TextBox 11"/>
          <p:cNvSpPr txBox="1"/>
          <p:nvPr/>
        </p:nvSpPr>
        <p:spPr>
          <a:xfrm>
            <a:off x="4866354" y="3908011"/>
            <a:ext cx="4496711" cy="339725"/>
          </a:xfrm>
          <a:prstGeom prst="rect">
            <a:avLst/>
          </a:prstGeom>
        </p:spPr>
        <p:txBody>
          <a:bodyPr lIns="0" tIns="0" rIns="0" bIns="0" rtlCol="0" anchor="t">
            <a:spAutoFit/>
          </a:bodyPr>
          <a:lstStyle/>
          <a:p>
            <a:pPr algn="ctr">
              <a:lnSpc>
                <a:spcPts val="2799"/>
              </a:lnSpc>
            </a:pPr>
            <a:r>
              <a:rPr lang="en-US" sz="1999" b="1">
                <a:solidFill>
                  <a:srgbClr val="FE0619"/>
                </a:solidFill>
                <a:latin typeface="Noto Sans Bold"/>
                <a:ea typeface="Noto Sans Bold"/>
                <a:cs typeface="Noto Sans Bold"/>
                <a:sym typeface="Noto Sans Bold"/>
              </a:rPr>
              <a:t>Sông Kỳ Cùng</a:t>
            </a:r>
          </a:p>
        </p:txBody>
      </p:sp>
      <p:sp>
        <p:nvSpPr>
          <p:cNvPr id="12" name="TextBox 12"/>
          <p:cNvSpPr txBox="1"/>
          <p:nvPr/>
        </p:nvSpPr>
        <p:spPr>
          <a:xfrm>
            <a:off x="-107783" y="6840020"/>
            <a:ext cx="4496711" cy="339725"/>
          </a:xfrm>
          <a:prstGeom prst="rect">
            <a:avLst/>
          </a:prstGeom>
        </p:spPr>
        <p:txBody>
          <a:bodyPr lIns="0" tIns="0" rIns="0" bIns="0" rtlCol="0" anchor="t">
            <a:spAutoFit/>
          </a:bodyPr>
          <a:lstStyle/>
          <a:p>
            <a:pPr algn="ctr">
              <a:lnSpc>
                <a:spcPts val="2799"/>
              </a:lnSpc>
            </a:pPr>
            <a:r>
              <a:rPr lang="en-US" sz="1999" b="1">
                <a:solidFill>
                  <a:srgbClr val="FE0619"/>
                </a:solidFill>
                <a:latin typeface="Noto Sans Bold"/>
                <a:ea typeface="Noto Sans Bold"/>
                <a:cs typeface="Noto Sans Bold"/>
                <a:sym typeface="Noto Sans Bold"/>
              </a:rPr>
              <a:t>Sông Bằng Giang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1000"/>
                                        <p:tgtEl>
                                          <p:spTgt spid="5"/>
                                        </p:tgtEl>
                                      </p:cBhvr>
                                    </p:animEffect>
                                  </p:childTnLst>
                                </p:cTn>
                              </p:par>
                              <p:par>
                                <p:cTn id="11" presetID="22" presetClass="entr" presetSubtype="8"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1000"/>
                                        <p:tgtEl>
                                          <p:spTgt spid="6"/>
                                        </p:tgtEl>
                                      </p:cBhvr>
                                    </p:animEffect>
                                  </p:childTnLst>
                                </p:cTn>
                              </p:par>
                              <p:par>
                                <p:cTn id="14" presetID="22" presetClass="entr" presetSubtype="8"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1000"/>
                                        <p:tgtEl>
                                          <p:spTgt spid="7"/>
                                        </p:tgtEl>
                                      </p:cBhvr>
                                    </p:animEffect>
                                  </p:childTnLst>
                                </p:cTn>
                              </p:par>
                              <p:par>
                                <p:cTn id="17" presetID="22" presetClass="entr" presetSubtype="8"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1000"/>
                                        <p:tgtEl>
                                          <p:spTgt spid="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1000"/>
                                        <p:tgtEl>
                                          <p:spTgt spid="9"/>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1000"/>
                                        <p:tgtEl>
                                          <p:spTgt spid="1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1000"/>
                                        <p:tgtEl>
                                          <p:spTgt spid="11"/>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732</Words>
  <Application>Microsoft Office PowerPoint</Application>
  <PresentationFormat>Custom</PresentationFormat>
  <Paragraphs>78</Paragraphs>
  <Slides>18</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Wingdings</vt:lpstr>
      <vt:lpstr>Paytone One</vt:lpstr>
      <vt:lpstr>Bungee</vt:lpstr>
      <vt:lpstr>Noto Sans Bold</vt:lpstr>
      <vt:lpstr>Arial</vt:lpstr>
      <vt:lpstr>Calibri</vt:lpstr>
      <vt:lpstr>Times New Roman</vt:lpstr>
      <vt:lpstr>Noto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10</dc:title>
  <cp:lastModifiedBy>kieutouyen1979@gmail.com</cp:lastModifiedBy>
  <cp:revision>4</cp:revision>
  <dcterms:created xsi:type="dcterms:W3CDTF">2006-08-16T00:00:00Z</dcterms:created>
  <dcterms:modified xsi:type="dcterms:W3CDTF">2024-12-09T14:00:03Z</dcterms:modified>
  <dc:identifier>DAGYtq0FfWA</dc:identifier>
</cp:coreProperties>
</file>