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314" r:id="rId2"/>
    <p:sldId id="315" r:id="rId3"/>
    <p:sldId id="259" r:id="rId4"/>
    <p:sldId id="260" r:id="rId5"/>
    <p:sldId id="261" r:id="rId6"/>
    <p:sldId id="277" r:id="rId7"/>
    <p:sldId id="278" r:id="rId8"/>
    <p:sldId id="262"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63" r:id="rId28"/>
    <p:sldId id="297" r:id="rId29"/>
    <p:sldId id="299" r:id="rId30"/>
    <p:sldId id="300" r:id="rId31"/>
    <p:sldId id="302" r:id="rId32"/>
    <p:sldId id="272" r:id="rId33"/>
  </p:sldIdLst>
  <p:sldSz cx="12192000" cy="6858000"/>
  <p:notesSz cx="6858000" cy="9144000"/>
  <p:embeddedFontLst>
    <p:embeddedFont>
      <p:font typeface="Palatino Linotype" pitchFamily="18" charset="0"/>
      <p:regular r:id="rId35"/>
      <p:bold r:id="rId36"/>
      <p:italic r:id="rId37"/>
      <p:boldItalic r:id="rId38"/>
    </p:embeddedFont>
    <p:embeddedFont>
      <p:font typeface="Arial Unicode MS" pitchFamily="34" charset="-128"/>
      <p:regular r:id="rId39"/>
    </p:embeddedFont>
    <p:embeddedFont>
      <p:font typeface="Calibri"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userDrawn="1">
          <p15:clr>
            <a:srgbClr val="000000"/>
          </p15:clr>
        </p15:guide>
        <p15:guide id="2" pos="3840" userDrawn="1">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ie82qyNu2xBbxuRVyFwiQBzYi1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595"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7.e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emf"/><Relationship Id="rId5" Type="http://schemas.openxmlformats.org/officeDocument/2006/relationships/image" Target="../media/image45.wmf"/><Relationship Id="rId4"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emf"/><Relationship Id="rId1" Type="http://schemas.openxmlformats.org/officeDocument/2006/relationships/image" Target="../media/image5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5.wmf"/><Relationship Id="rId4" Type="http://schemas.openxmlformats.org/officeDocument/2006/relationships/image" Target="../media/image7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5" Type="http://schemas.openxmlformats.org/officeDocument/2006/relationships/image" Target="../media/image91.wmf"/><Relationship Id="rId4" Type="http://schemas.openxmlformats.org/officeDocument/2006/relationships/image" Target="../media/image9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e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emf"/><Relationship Id="rId1" Type="http://schemas.openxmlformats.org/officeDocument/2006/relationships/image" Target="../media/image100.wmf"/><Relationship Id="rId6" Type="http://schemas.openxmlformats.org/officeDocument/2006/relationships/image" Target="../media/image105.wmf"/><Relationship Id="rId5" Type="http://schemas.openxmlformats.org/officeDocument/2006/relationships/image" Target="../media/image104.wmf"/><Relationship Id="rId4" Type="http://schemas.openxmlformats.org/officeDocument/2006/relationships/image" Target="../media/image10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image" Target="../media/image111.emf"/><Relationship Id="rId7" Type="http://schemas.openxmlformats.org/officeDocument/2006/relationships/image" Target="../media/image115.wmf"/><Relationship Id="rId2" Type="http://schemas.openxmlformats.org/officeDocument/2006/relationships/image" Target="../media/image110.emf"/><Relationship Id="rId1" Type="http://schemas.openxmlformats.org/officeDocument/2006/relationships/image" Target="../media/image109.wmf"/><Relationship Id="rId6" Type="http://schemas.openxmlformats.org/officeDocument/2006/relationships/image" Target="../media/image114.emf"/><Relationship Id="rId5" Type="http://schemas.openxmlformats.org/officeDocument/2006/relationships/image" Target="../media/image113.wmf"/><Relationship Id="rId4" Type="http://schemas.openxmlformats.org/officeDocument/2006/relationships/image" Target="../media/image1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368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755142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601207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221260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344255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465014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585298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362939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924126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3207019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35097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147296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 dẫn: GV bấm vào câu hỏi, bấm hình lập phương tương ứng  sẽ xuất hiện câu hỏi. Bấm vào đáp án có tiếng vỗ tay là đáp án đúng.  Bấm vào biểu tượng nhóm Trạng Tí ở trên góc trái câu hỏi để về màn hình trò chơi chính. Khi thực hiện xong 5 câu hỏi, bấm vào biểu tượng nhóm Trạng Tí để đến Slide 31 kết thúc game.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419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Thiết kế game: Thầy Toán Họa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335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9" name="Google Shape;12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942065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035729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8" name="Google Shape;4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830140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60881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4"/>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285038"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697039" y="-812798"/>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5"/>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963084" y="2906715"/>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6"/>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609600" y="1600202"/>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7"/>
          <p:cNvSpPr txBox="1">
            <a:spLocks noGrp="1"/>
          </p:cNvSpPr>
          <p:nvPr>
            <p:ph type="body" idx="2"/>
          </p:nvPr>
        </p:nvSpPr>
        <p:spPr>
          <a:xfrm>
            <a:off x="6197600" y="1600202"/>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609602"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8"/>
          <p:cNvSpPr txBox="1">
            <a:spLocks noGrp="1"/>
          </p:cNvSpPr>
          <p:nvPr>
            <p:ph type="body" idx="2"/>
          </p:nvPr>
        </p:nvSpPr>
        <p:spPr>
          <a:xfrm>
            <a:off x="609602"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8"/>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8"/>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8"/>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4766734" y="273052"/>
            <a:ext cx="6815668"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0"/>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2389717" y="4800601"/>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2389717" y="612775"/>
            <a:ext cx="7315200" cy="4114800"/>
          </a:xfrm>
          <a:prstGeom prst="rect">
            <a:avLst/>
          </a:prstGeom>
          <a:noFill/>
          <a:ln>
            <a:noFill/>
          </a:ln>
        </p:spPr>
      </p:sp>
      <p:sp>
        <p:nvSpPr>
          <p:cNvPr id="68" name="Google Shape;68;p31"/>
          <p:cNvSpPr txBox="1">
            <a:spLocks noGrp="1"/>
          </p:cNvSpPr>
          <p:nvPr>
            <p:ph type="body" idx="1"/>
          </p:nvPr>
        </p:nvSpPr>
        <p:spPr>
          <a:xfrm>
            <a:off x="2389717" y="5367339"/>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1"/>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609600"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165600" y="6356352"/>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737600"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9.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29.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4.wmf"/><Relationship Id="rId3" Type="http://schemas.openxmlformats.org/officeDocument/2006/relationships/notesSlide" Target="../notesSlides/notesSlide10.xml"/><Relationship Id="rId7" Type="http://schemas.openxmlformats.org/officeDocument/2006/relationships/image" Target="../media/image31.wmf"/><Relationship Id="rId12"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11" Type="http://schemas.openxmlformats.org/officeDocument/2006/relationships/image" Target="../media/image33.wmf"/><Relationship Id="rId5" Type="http://schemas.openxmlformats.org/officeDocument/2006/relationships/image" Target="../media/image6.png"/><Relationship Id="rId10" Type="http://schemas.openxmlformats.org/officeDocument/2006/relationships/oleObject" Target="../embeddings/oleObject22.bin"/><Relationship Id="rId4" Type="http://schemas.openxmlformats.org/officeDocument/2006/relationships/image" Target="../media/image5.png"/><Relationship Id="rId9" Type="http://schemas.openxmlformats.org/officeDocument/2006/relationships/image" Target="../media/image32.wmf"/><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8.png"/><Relationship Id="rId3" Type="http://schemas.openxmlformats.org/officeDocument/2006/relationships/notesSlide" Target="../notesSlides/notesSlide11.xml"/><Relationship Id="rId7" Type="http://schemas.microsoft.com/office/2007/relationships/hdphoto" Target="../media/hdphoto1.wdp"/><Relationship Id="rId12" Type="http://schemas.openxmlformats.org/officeDocument/2006/relationships/image" Target="../media/image36.wmf"/><Relationship Id="rId17" Type="http://schemas.openxmlformats.org/officeDocument/2006/relationships/image" Target="../media/image38.wmf"/><Relationship Id="rId2" Type="http://schemas.openxmlformats.org/officeDocument/2006/relationships/slideLayout" Target="../slideLayouts/slideLayout2.xml"/><Relationship Id="rId16" Type="http://schemas.openxmlformats.org/officeDocument/2006/relationships/oleObject" Target="../embeddings/oleObject27.bin"/><Relationship Id="rId1" Type="http://schemas.openxmlformats.org/officeDocument/2006/relationships/vmlDrawing" Target="../drawings/vmlDrawing9.vml"/><Relationship Id="rId6" Type="http://schemas.openxmlformats.org/officeDocument/2006/relationships/image" Target="../media/image39.png"/><Relationship Id="rId11" Type="http://schemas.openxmlformats.org/officeDocument/2006/relationships/oleObject" Target="../embeddings/oleObject25.bin"/><Relationship Id="rId5" Type="http://schemas.openxmlformats.org/officeDocument/2006/relationships/image" Target="../media/image6.png"/><Relationship Id="rId15" Type="http://schemas.openxmlformats.org/officeDocument/2006/relationships/image" Target="../media/image37.wmf"/><Relationship Id="rId10" Type="http://schemas.openxmlformats.org/officeDocument/2006/relationships/image" Target="../media/image35.wmf"/><Relationship Id="rId4" Type="http://schemas.openxmlformats.org/officeDocument/2006/relationships/image" Target="../media/image5.png"/><Relationship Id="rId9" Type="http://schemas.openxmlformats.org/officeDocument/2006/relationships/oleObject" Target="../embeddings/oleObject24.bin"/><Relationship Id="rId14"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image" Target="../media/image30.png"/><Relationship Id="rId18" Type="http://schemas.openxmlformats.org/officeDocument/2006/relationships/oleObject" Target="../embeddings/oleObject33.bin"/><Relationship Id="rId3" Type="http://schemas.openxmlformats.org/officeDocument/2006/relationships/notesSlide" Target="../notesSlides/notesSlide12.xml"/><Relationship Id="rId21" Type="http://schemas.openxmlformats.org/officeDocument/2006/relationships/image" Target="../media/image47.emf"/><Relationship Id="rId7" Type="http://schemas.openxmlformats.org/officeDocument/2006/relationships/oleObject" Target="../embeddings/oleObject28.bin"/><Relationship Id="rId12" Type="http://schemas.openxmlformats.org/officeDocument/2006/relationships/image" Target="../media/image43.wmf"/><Relationship Id="rId17"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oleObject" Target="../embeddings/oleObject32.bin"/><Relationship Id="rId20" Type="http://schemas.openxmlformats.org/officeDocument/2006/relationships/oleObject" Target="../embeddings/oleObject34.bin"/><Relationship Id="rId1" Type="http://schemas.openxmlformats.org/officeDocument/2006/relationships/vmlDrawing" Target="../drawings/vmlDrawing10.vml"/><Relationship Id="rId6" Type="http://schemas.openxmlformats.org/officeDocument/2006/relationships/image" Target="../media/image23.png"/><Relationship Id="rId11" Type="http://schemas.openxmlformats.org/officeDocument/2006/relationships/oleObject" Target="../embeddings/oleObject30.bin"/><Relationship Id="rId5" Type="http://schemas.openxmlformats.org/officeDocument/2006/relationships/image" Target="../media/image6.png"/><Relationship Id="rId15" Type="http://schemas.openxmlformats.org/officeDocument/2006/relationships/image" Target="../media/image44.wmf"/><Relationship Id="rId10" Type="http://schemas.openxmlformats.org/officeDocument/2006/relationships/image" Target="../media/image42.wmf"/><Relationship Id="rId19" Type="http://schemas.openxmlformats.org/officeDocument/2006/relationships/image" Target="../media/image46.emf"/><Relationship Id="rId4" Type="http://schemas.openxmlformats.org/officeDocument/2006/relationships/image" Target="../media/image5.png"/><Relationship Id="rId9" Type="http://schemas.openxmlformats.org/officeDocument/2006/relationships/oleObject" Target="../embeddings/oleObject29.bin"/><Relationship Id="rId14" Type="http://schemas.openxmlformats.org/officeDocument/2006/relationships/oleObject" Target="../embeddings/oleObject31.bin"/></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3.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9.png"/><Relationship Id="rId5" Type="http://schemas.openxmlformats.org/officeDocument/2006/relationships/image" Target="../media/image6.png"/><Relationship Id="rId10" Type="http://schemas.openxmlformats.org/officeDocument/2006/relationships/image" Target="../media/image48.wmf"/><Relationship Id="rId4" Type="http://schemas.openxmlformats.org/officeDocument/2006/relationships/image" Target="../media/image5.png"/><Relationship Id="rId9" Type="http://schemas.openxmlformats.org/officeDocument/2006/relationships/oleObject" Target="../embeddings/oleObject35.bin"/></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oleObject" Target="../embeddings/oleObject38.bin"/><Relationship Id="rId3" Type="http://schemas.openxmlformats.org/officeDocument/2006/relationships/notesSlide" Target="../notesSlides/notesSlide14.xml"/><Relationship Id="rId7" Type="http://schemas.microsoft.com/office/2007/relationships/hdphoto" Target="../media/hdphoto2.wdp"/><Relationship Id="rId12"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9.png"/><Relationship Id="rId11" Type="http://schemas.openxmlformats.org/officeDocument/2006/relationships/oleObject" Target="../embeddings/oleObject37.bin"/><Relationship Id="rId5" Type="http://schemas.openxmlformats.org/officeDocument/2006/relationships/image" Target="../media/image6.png"/><Relationship Id="rId15" Type="http://schemas.openxmlformats.org/officeDocument/2006/relationships/image" Target="../media/image52.wmf"/><Relationship Id="rId10" Type="http://schemas.openxmlformats.org/officeDocument/2006/relationships/image" Target="../media/image50.wmf"/><Relationship Id="rId4" Type="http://schemas.openxmlformats.org/officeDocument/2006/relationships/image" Target="../media/image5.png"/><Relationship Id="rId9" Type="http://schemas.openxmlformats.org/officeDocument/2006/relationships/oleObject" Target="../embeddings/oleObject36.bin"/><Relationship Id="rId14" Type="http://schemas.openxmlformats.org/officeDocument/2006/relationships/oleObject" Target="../embeddings/oleObject39.bin"/></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oleObject" Target="../embeddings/oleObject43.bin"/><Relationship Id="rId3" Type="http://schemas.openxmlformats.org/officeDocument/2006/relationships/notesSlide" Target="../notesSlides/notesSlide16.xml"/><Relationship Id="rId7" Type="http://schemas.openxmlformats.org/officeDocument/2006/relationships/image" Target="../media/image53.wmf"/><Relationship Id="rId12"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0.bin"/><Relationship Id="rId11" Type="http://schemas.openxmlformats.org/officeDocument/2006/relationships/oleObject" Target="../embeddings/oleObject42.bin"/><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54.wmf"/><Relationship Id="rId14" Type="http://schemas.openxmlformats.org/officeDocument/2006/relationships/image" Target="../media/image56.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17.xm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9.png"/><Relationship Id="rId11" Type="http://schemas.openxmlformats.org/officeDocument/2006/relationships/image" Target="../media/image58.wmf"/><Relationship Id="rId5" Type="http://schemas.openxmlformats.org/officeDocument/2006/relationships/image" Target="../media/image6.png"/><Relationship Id="rId10" Type="http://schemas.openxmlformats.org/officeDocument/2006/relationships/oleObject" Target="../embeddings/oleObject45.bin"/><Relationship Id="rId4" Type="http://schemas.openxmlformats.org/officeDocument/2006/relationships/image" Target="../media/image5.png"/><Relationship Id="rId9" Type="http://schemas.openxmlformats.org/officeDocument/2006/relationships/image" Target="../media/image57.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oleObject" Target="../embeddings/oleObject49.bin"/><Relationship Id="rId18" Type="http://schemas.openxmlformats.org/officeDocument/2006/relationships/image" Target="../media/image65.wmf"/><Relationship Id="rId3" Type="http://schemas.openxmlformats.org/officeDocument/2006/relationships/notesSlide" Target="../notesSlides/notesSlide18.xml"/><Relationship Id="rId21" Type="http://schemas.openxmlformats.org/officeDocument/2006/relationships/image" Target="../media/image23.png"/><Relationship Id="rId7" Type="http://schemas.openxmlformats.org/officeDocument/2006/relationships/image" Target="../media/image60.wmf"/><Relationship Id="rId12" Type="http://schemas.openxmlformats.org/officeDocument/2006/relationships/image" Target="../media/image30.png"/><Relationship Id="rId17" Type="http://schemas.openxmlformats.org/officeDocument/2006/relationships/oleObject" Target="../embeddings/oleObject51.bin"/><Relationship Id="rId2" Type="http://schemas.openxmlformats.org/officeDocument/2006/relationships/slideLayout" Target="../slideLayouts/slideLayout2.xml"/><Relationship Id="rId16" Type="http://schemas.openxmlformats.org/officeDocument/2006/relationships/image" Target="../media/image64.wmf"/><Relationship Id="rId20" Type="http://schemas.openxmlformats.org/officeDocument/2006/relationships/image" Target="../media/image66.wmf"/><Relationship Id="rId1" Type="http://schemas.openxmlformats.org/officeDocument/2006/relationships/vmlDrawing" Target="../drawings/vmlDrawing15.vml"/><Relationship Id="rId6" Type="http://schemas.openxmlformats.org/officeDocument/2006/relationships/oleObject" Target="../embeddings/oleObject46.bin"/><Relationship Id="rId11" Type="http://schemas.openxmlformats.org/officeDocument/2006/relationships/image" Target="../media/image62.wmf"/><Relationship Id="rId5" Type="http://schemas.openxmlformats.org/officeDocument/2006/relationships/image" Target="../media/image6.png"/><Relationship Id="rId15" Type="http://schemas.openxmlformats.org/officeDocument/2006/relationships/oleObject" Target="../embeddings/oleObject50.bin"/><Relationship Id="rId10" Type="http://schemas.openxmlformats.org/officeDocument/2006/relationships/oleObject" Target="../embeddings/oleObject48.bin"/><Relationship Id="rId19" Type="http://schemas.openxmlformats.org/officeDocument/2006/relationships/oleObject" Target="../embeddings/oleObject52.bin"/><Relationship Id="rId4" Type="http://schemas.openxmlformats.org/officeDocument/2006/relationships/image" Target="../media/image5.png"/><Relationship Id="rId9" Type="http://schemas.openxmlformats.org/officeDocument/2006/relationships/image" Target="../media/image61.wmf"/><Relationship Id="rId14" Type="http://schemas.openxmlformats.org/officeDocument/2006/relationships/image" Target="../media/image63.wmf"/></Relationships>
</file>

<file path=ppt/slides/_rels/slide2.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1.xml"/><Relationship Id="rId7" Type="http://schemas.openxmlformats.org/officeDocument/2006/relationships/oleObject" Target="../embeddings/oleObject1.bin"/><Relationship Id="rId12"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oleObject" Target="../embeddings/oleObject3.bin"/><Relationship Id="rId5" Type="http://schemas.openxmlformats.org/officeDocument/2006/relationships/image" Target="../media/image6.png"/><Relationship Id="rId10" Type="http://schemas.openxmlformats.org/officeDocument/2006/relationships/image" Target="../media/image3.wmf"/><Relationship Id="rId4" Type="http://schemas.openxmlformats.org/officeDocument/2006/relationships/image" Target="../media/image5.png"/><Relationship Id="rId9"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70.wmf"/><Relationship Id="rId3" Type="http://schemas.openxmlformats.org/officeDocument/2006/relationships/notesSlide" Target="../notesSlides/notesSlide19.xml"/><Relationship Id="rId7" Type="http://schemas.openxmlformats.org/officeDocument/2006/relationships/image" Target="../media/image67.wmf"/><Relationship Id="rId12"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53.bin"/><Relationship Id="rId11" Type="http://schemas.openxmlformats.org/officeDocument/2006/relationships/image" Target="../media/image69.wmf"/><Relationship Id="rId5" Type="http://schemas.openxmlformats.org/officeDocument/2006/relationships/image" Target="../media/image6.png"/><Relationship Id="rId10" Type="http://schemas.openxmlformats.org/officeDocument/2006/relationships/oleObject" Target="../embeddings/oleObject55.bin"/><Relationship Id="rId4" Type="http://schemas.openxmlformats.org/officeDocument/2006/relationships/image" Target="../media/image5.png"/><Relationship Id="rId9" Type="http://schemas.openxmlformats.org/officeDocument/2006/relationships/image" Target="../media/image68.wmf"/><Relationship Id="rId1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oleObject" Target="../embeddings/oleObject60.bin"/><Relationship Id="rId3" Type="http://schemas.openxmlformats.org/officeDocument/2006/relationships/notesSlide" Target="../notesSlides/notesSlide20.xml"/><Relationship Id="rId7" Type="http://schemas.openxmlformats.org/officeDocument/2006/relationships/image" Target="../media/image71.wmf"/><Relationship Id="rId12" Type="http://schemas.openxmlformats.org/officeDocument/2006/relationships/image" Target="../media/image18.png"/><Relationship Id="rId2" Type="http://schemas.openxmlformats.org/officeDocument/2006/relationships/slideLayout" Target="../slideLayouts/slideLayout2.xml"/><Relationship Id="rId16" Type="http://schemas.openxmlformats.org/officeDocument/2006/relationships/image" Target="../media/image75.wmf"/><Relationship Id="rId1" Type="http://schemas.openxmlformats.org/officeDocument/2006/relationships/vmlDrawing" Target="../drawings/vmlDrawing17.vml"/><Relationship Id="rId6" Type="http://schemas.openxmlformats.org/officeDocument/2006/relationships/oleObject" Target="../embeddings/oleObject57.bin"/><Relationship Id="rId11" Type="http://schemas.openxmlformats.org/officeDocument/2006/relationships/image" Target="../media/image73.wmf"/><Relationship Id="rId5" Type="http://schemas.openxmlformats.org/officeDocument/2006/relationships/image" Target="../media/image6.png"/><Relationship Id="rId15" Type="http://schemas.openxmlformats.org/officeDocument/2006/relationships/oleObject" Target="../embeddings/oleObject61.bin"/><Relationship Id="rId10" Type="http://schemas.openxmlformats.org/officeDocument/2006/relationships/oleObject" Target="../embeddings/oleObject59.bin"/><Relationship Id="rId4" Type="http://schemas.openxmlformats.org/officeDocument/2006/relationships/image" Target="../media/image5.png"/><Relationship Id="rId9" Type="http://schemas.openxmlformats.org/officeDocument/2006/relationships/image" Target="../media/image72.wmf"/><Relationship Id="rId14" Type="http://schemas.openxmlformats.org/officeDocument/2006/relationships/image" Target="../media/image74.wmf"/></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g"/><Relationship Id="rId1" Type="http://schemas.openxmlformats.org/officeDocument/2006/relationships/slideLayout" Target="../slideLayouts/slideLayout2.xml"/><Relationship Id="rId6" Type="http://schemas.openxmlformats.org/officeDocument/2006/relationships/image" Target="../media/image78.jpg"/><Relationship Id="rId5" Type="http://schemas.openxmlformats.org/officeDocument/2006/relationships/slide" Target="slide23.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image" Target="../media/image84.png"/><Relationship Id="rId3" Type="http://schemas.openxmlformats.org/officeDocument/2006/relationships/image" Target="../media/image80.jpg"/><Relationship Id="rId7" Type="http://schemas.openxmlformats.org/officeDocument/2006/relationships/slide" Target="slide27.xml"/><Relationship Id="rId12" Type="http://schemas.openxmlformats.org/officeDocument/2006/relationships/image" Target="../media/image83.png"/><Relationship Id="rId17" Type="http://schemas.microsoft.com/office/2007/relationships/hdphoto" Target="../media/hdphoto6.wdp"/><Relationship Id="rId2" Type="http://schemas.openxmlformats.org/officeDocument/2006/relationships/notesSlide" Target="../notesSlides/notesSlide21.xml"/><Relationship Id="rId16"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slide" Target="slide26.xml"/><Relationship Id="rId11" Type="http://schemas.microsoft.com/office/2007/relationships/hdphoto" Target="../media/hdphoto5.wdp"/><Relationship Id="rId5" Type="http://schemas.openxmlformats.org/officeDocument/2006/relationships/image" Target="../media/image81.jpeg"/><Relationship Id="rId15" Type="http://schemas.openxmlformats.org/officeDocument/2006/relationships/slide" Target="slide30.xml"/><Relationship Id="rId10" Type="http://schemas.openxmlformats.org/officeDocument/2006/relationships/image" Target="../media/image82.png"/><Relationship Id="rId4" Type="http://schemas.openxmlformats.org/officeDocument/2006/relationships/slide" Target="slide25.xml"/><Relationship Id="rId9" Type="http://schemas.openxmlformats.org/officeDocument/2006/relationships/slide" Target="slide29.xml"/><Relationship Id="rId14" Type="http://schemas.openxmlformats.org/officeDocument/2006/relationships/image" Target="../media/image85.png"/></Relationships>
</file>

<file path=ppt/slides/_rels/slide25.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oleObject" Target="../embeddings/oleObject64.bin"/><Relationship Id="rId18" Type="http://schemas.openxmlformats.org/officeDocument/2006/relationships/image" Target="../media/image91.wmf"/><Relationship Id="rId3" Type="http://schemas.openxmlformats.org/officeDocument/2006/relationships/audio" Target="../media/audio1.wav"/><Relationship Id="rId7" Type="http://schemas.openxmlformats.org/officeDocument/2006/relationships/image" Target="../media/image86.png"/><Relationship Id="rId12" Type="http://schemas.openxmlformats.org/officeDocument/2006/relationships/image" Target="../media/image88.wmf"/><Relationship Id="rId17"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image" Target="../media/image90.wmf"/><Relationship Id="rId1" Type="http://schemas.openxmlformats.org/officeDocument/2006/relationships/vmlDrawing" Target="../drawings/vmlDrawing18.vml"/><Relationship Id="rId6" Type="http://schemas.openxmlformats.org/officeDocument/2006/relationships/slide" Target="slide24.xml"/><Relationship Id="rId11" Type="http://schemas.openxmlformats.org/officeDocument/2006/relationships/oleObject" Target="../embeddings/oleObject63.bin"/><Relationship Id="rId5" Type="http://schemas.openxmlformats.org/officeDocument/2006/relationships/image" Target="../media/image92.png"/><Relationship Id="rId15" Type="http://schemas.openxmlformats.org/officeDocument/2006/relationships/oleObject" Target="../embeddings/oleObject65.bin"/><Relationship Id="rId10" Type="http://schemas.openxmlformats.org/officeDocument/2006/relationships/image" Target="../media/image87.wmf"/><Relationship Id="rId4" Type="http://schemas.openxmlformats.org/officeDocument/2006/relationships/audio" Target="../media/audio2.wav"/><Relationship Id="rId9" Type="http://schemas.openxmlformats.org/officeDocument/2006/relationships/oleObject" Target="../embeddings/oleObject62.bin"/><Relationship Id="rId14" Type="http://schemas.openxmlformats.org/officeDocument/2006/relationships/image" Target="../media/image89.wmf"/></Relationships>
</file>

<file path=ppt/slides/_rels/slide26.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oleObject" Target="../embeddings/oleObject69.bin"/><Relationship Id="rId18" Type="http://schemas.openxmlformats.org/officeDocument/2006/relationships/image" Target="../media/image97.wmf"/><Relationship Id="rId3" Type="http://schemas.openxmlformats.org/officeDocument/2006/relationships/audio" Target="../media/audio1.wav"/><Relationship Id="rId7" Type="http://schemas.microsoft.com/office/2007/relationships/hdphoto" Target="../media/hdphoto6.wdp"/><Relationship Id="rId12" Type="http://schemas.openxmlformats.org/officeDocument/2006/relationships/image" Target="../media/image94.emf"/><Relationship Id="rId17" Type="http://schemas.openxmlformats.org/officeDocument/2006/relationships/oleObject" Target="../embeddings/oleObject71.bin"/><Relationship Id="rId2" Type="http://schemas.openxmlformats.org/officeDocument/2006/relationships/slideLayout" Target="../slideLayouts/slideLayout2.xml"/><Relationship Id="rId16" Type="http://schemas.openxmlformats.org/officeDocument/2006/relationships/image" Target="../media/image96.wmf"/><Relationship Id="rId20" Type="http://schemas.openxmlformats.org/officeDocument/2006/relationships/image" Target="../media/image98.wmf"/><Relationship Id="rId1" Type="http://schemas.openxmlformats.org/officeDocument/2006/relationships/vmlDrawing" Target="../drawings/vmlDrawing19.vml"/><Relationship Id="rId6" Type="http://schemas.openxmlformats.org/officeDocument/2006/relationships/image" Target="../media/image86.png"/><Relationship Id="rId11" Type="http://schemas.openxmlformats.org/officeDocument/2006/relationships/oleObject" Target="../embeddings/oleObject68.bin"/><Relationship Id="rId5" Type="http://schemas.openxmlformats.org/officeDocument/2006/relationships/slide" Target="slide24.xml"/><Relationship Id="rId15" Type="http://schemas.openxmlformats.org/officeDocument/2006/relationships/oleObject" Target="../embeddings/oleObject70.bin"/><Relationship Id="rId10" Type="http://schemas.openxmlformats.org/officeDocument/2006/relationships/image" Target="../media/image93.wmf"/><Relationship Id="rId19" Type="http://schemas.openxmlformats.org/officeDocument/2006/relationships/oleObject" Target="../embeddings/oleObject72.bin"/><Relationship Id="rId4" Type="http://schemas.openxmlformats.org/officeDocument/2006/relationships/audio" Target="../media/audio2.wav"/><Relationship Id="rId9" Type="http://schemas.openxmlformats.org/officeDocument/2006/relationships/oleObject" Target="../embeddings/oleObject67.bin"/><Relationship Id="rId14" Type="http://schemas.openxmlformats.org/officeDocument/2006/relationships/image" Target="../media/image95.wmf"/></Relationships>
</file>

<file path=ppt/slides/_rels/slide27.xml.rels><?xml version="1.0" encoding="UTF-8" standalone="yes"?>
<Relationships xmlns="http://schemas.openxmlformats.org/package/2006/relationships"><Relationship Id="rId8" Type="http://schemas.openxmlformats.org/officeDocument/2006/relationships/image" Target="../media/image106.jpg"/><Relationship Id="rId13" Type="http://schemas.openxmlformats.org/officeDocument/2006/relationships/oleObject" Target="../embeddings/oleObject75.bin"/><Relationship Id="rId18" Type="http://schemas.openxmlformats.org/officeDocument/2006/relationships/image" Target="../media/image104.wmf"/><Relationship Id="rId3" Type="http://schemas.openxmlformats.org/officeDocument/2006/relationships/audio" Target="../media/audio1.wav"/><Relationship Id="rId7" Type="http://schemas.microsoft.com/office/2007/relationships/hdphoto" Target="../media/hdphoto6.wdp"/><Relationship Id="rId12" Type="http://schemas.openxmlformats.org/officeDocument/2006/relationships/image" Target="../media/image101.emf"/><Relationship Id="rId17" Type="http://schemas.openxmlformats.org/officeDocument/2006/relationships/oleObject" Target="../embeddings/oleObject77.bin"/><Relationship Id="rId2" Type="http://schemas.openxmlformats.org/officeDocument/2006/relationships/slideLayout" Target="../slideLayouts/slideLayout2.xml"/><Relationship Id="rId16" Type="http://schemas.openxmlformats.org/officeDocument/2006/relationships/image" Target="../media/image103.wmf"/><Relationship Id="rId20" Type="http://schemas.openxmlformats.org/officeDocument/2006/relationships/image" Target="../media/image105.wmf"/><Relationship Id="rId1" Type="http://schemas.openxmlformats.org/officeDocument/2006/relationships/vmlDrawing" Target="../drawings/vmlDrawing20.vml"/><Relationship Id="rId6" Type="http://schemas.openxmlformats.org/officeDocument/2006/relationships/image" Target="../media/image86.png"/><Relationship Id="rId11" Type="http://schemas.openxmlformats.org/officeDocument/2006/relationships/oleObject" Target="../embeddings/oleObject74.bin"/><Relationship Id="rId5" Type="http://schemas.openxmlformats.org/officeDocument/2006/relationships/slide" Target="slide24.xml"/><Relationship Id="rId15" Type="http://schemas.openxmlformats.org/officeDocument/2006/relationships/oleObject" Target="../embeddings/oleObject76.bin"/><Relationship Id="rId10" Type="http://schemas.openxmlformats.org/officeDocument/2006/relationships/image" Target="../media/image100.wmf"/><Relationship Id="rId19" Type="http://schemas.openxmlformats.org/officeDocument/2006/relationships/oleObject" Target="../embeddings/oleObject78.bin"/><Relationship Id="rId4" Type="http://schemas.openxmlformats.org/officeDocument/2006/relationships/audio" Target="../media/audio2.wav"/><Relationship Id="rId9" Type="http://schemas.openxmlformats.org/officeDocument/2006/relationships/oleObject" Target="../embeddings/oleObject73.bin"/><Relationship Id="rId14" Type="http://schemas.openxmlformats.org/officeDocument/2006/relationships/image" Target="../media/image102.wmf"/></Relationships>
</file>

<file path=ppt/slides/_rels/slide28.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audio" Target="../media/audio1.wav"/><Relationship Id="rId7" Type="http://schemas.microsoft.com/office/2007/relationships/hdphoto" Target="../media/hdphoto6.wdp"/><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86.png"/><Relationship Id="rId5" Type="http://schemas.openxmlformats.org/officeDocument/2006/relationships/slide" Target="slide24.xml"/><Relationship Id="rId10" Type="http://schemas.openxmlformats.org/officeDocument/2006/relationships/image" Target="../media/image107.wmf"/><Relationship Id="rId4" Type="http://schemas.openxmlformats.org/officeDocument/2006/relationships/audio" Target="../media/audio2.wav"/><Relationship Id="rId9" Type="http://schemas.openxmlformats.org/officeDocument/2006/relationships/oleObject" Target="../embeddings/oleObject79.bin"/></Relationships>
</file>

<file path=ppt/slides/_rels/slide29.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oleObject" Target="../embeddings/oleObject82.bin"/><Relationship Id="rId18" Type="http://schemas.openxmlformats.org/officeDocument/2006/relationships/image" Target="../media/image113.wmf"/><Relationship Id="rId3" Type="http://schemas.openxmlformats.org/officeDocument/2006/relationships/audio" Target="../media/audio1.wav"/><Relationship Id="rId21" Type="http://schemas.openxmlformats.org/officeDocument/2006/relationships/oleObject" Target="../embeddings/oleObject86.bin"/><Relationship Id="rId7" Type="http://schemas.microsoft.com/office/2007/relationships/hdphoto" Target="../media/hdphoto6.wdp"/><Relationship Id="rId12" Type="http://schemas.openxmlformats.org/officeDocument/2006/relationships/image" Target="../media/image110.emf"/><Relationship Id="rId17" Type="http://schemas.openxmlformats.org/officeDocument/2006/relationships/oleObject" Target="../embeddings/oleObject84.bin"/><Relationship Id="rId2" Type="http://schemas.openxmlformats.org/officeDocument/2006/relationships/slideLayout" Target="../slideLayouts/slideLayout2.xml"/><Relationship Id="rId16" Type="http://schemas.openxmlformats.org/officeDocument/2006/relationships/image" Target="../media/image112.wmf"/><Relationship Id="rId20" Type="http://schemas.openxmlformats.org/officeDocument/2006/relationships/image" Target="../media/image114.emf"/><Relationship Id="rId1" Type="http://schemas.openxmlformats.org/officeDocument/2006/relationships/vmlDrawing" Target="../drawings/vmlDrawing22.vml"/><Relationship Id="rId6" Type="http://schemas.openxmlformats.org/officeDocument/2006/relationships/image" Target="../media/image86.png"/><Relationship Id="rId11" Type="http://schemas.openxmlformats.org/officeDocument/2006/relationships/oleObject" Target="../embeddings/oleObject81.bin"/><Relationship Id="rId24" Type="http://schemas.openxmlformats.org/officeDocument/2006/relationships/image" Target="../media/image116.wmf"/><Relationship Id="rId5" Type="http://schemas.openxmlformats.org/officeDocument/2006/relationships/slide" Target="slide24.xml"/><Relationship Id="rId15" Type="http://schemas.openxmlformats.org/officeDocument/2006/relationships/oleObject" Target="../embeddings/oleObject83.bin"/><Relationship Id="rId23" Type="http://schemas.openxmlformats.org/officeDocument/2006/relationships/oleObject" Target="../embeddings/oleObject87.bin"/><Relationship Id="rId10" Type="http://schemas.openxmlformats.org/officeDocument/2006/relationships/image" Target="../media/image109.wmf"/><Relationship Id="rId19" Type="http://schemas.openxmlformats.org/officeDocument/2006/relationships/oleObject" Target="../embeddings/oleObject85.bin"/><Relationship Id="rId4" Type="http://schemas.openxmlformats.org/officeDocument/2006/relationships/audio" Target="../media/audio2.wav"/><Relationship Id="rId9" Type="http://schemas.openxmlformats.org/officeDocument/2006/relationships/oleObject" Target="../embeddings/oleObject80.bin"/><Relationship Id="rId14" Type="http://schemas.openxmlformats.org/officeDocument/2006/relationships/image" Target="../media/image111.emf"/><Relationship Id="rId22" Type="http://schemas.openxmlformats.org/officeDocument/2006/relationships/image" Target="../media/image115.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8.wmf"/><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0.wmf"/><Relationship Id="rId5" Type="http://schemas.openxmlformats.org/officeDocument/2006/relationships/image" Target="../media/image6.png"/><Relationship Id="rId10" Type="http://schemas.openxmlformats.org/officeDocument/2006/relationships/oleObject" Target="../embeddings/oleObject6.bin"/><Relationship Id="rId4" Type="http://schemas.openxmlformats.org/officeDocument/2006/relationships/image" Target="../media/image5.png"/><Relationship Id="rId9" Type="http://schemas.openxmlformats.org/officeDocument/2006/relationships/image" Target="../media/image9.wmf"/><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8.gif"/></Relationships>
</file>

<file path=ppt/slides/_rels/slide31.xml.rels><?xml version="1.0" encoding="UTF-8" standalone="yes"?>
<Relationships xmlns="http://schemas.openxmlformats.org/package/2006/relationships"><Relationship Id="rId3" Type="http://schemas.openxmlformats.org/officeDocument/2006/relationships/image" Target="../media/image120.wmf"/><Relationship Id="rId7" Type="http://schemas.openxmlformats.org/officeDocument/2006/relationships/image" Target="../media/image6.png"/><Relationship Id="rId2" Type="http://schemas.openxmlformats.org/officeDocument/2006/relationships/image" Target="../media/image119.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2.png"/><Relationship Id="rId4" Type="http://schemas.openxmlformats.org/officeDocument/2006/relationships/image" Target="../media/image121.gif"/></Relationships>
</file>

<file path=ppt/slides/_rels/slide32.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0.bin"/><Relationship Id="rId3" Type="http://schemas.openxmlformats.org/officeDocument/2006/relationships/notesSlide" Target="../notesSlides/notesSlide3.xml"/><Relationship Id="rId7" Type="http://schemas.openxmlformats.org/officeDocument/2006/relationships/image" Target="../media/image14.wmf"/><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oleObject" Target="../embeddings/oleObject9.bin"/><Relationship Id="rId5" Type="http://schemas.openxmlformats.org/officeDocument/2006/relationships/image" Target="../media/image6.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5.wmf"/><Relationship Id="rId14" Type="http://schemas.openxmlformats.org/officeDocument/2006/relationships/image" Target="../media/image17.wmf"/></Relationships>
</file>

<file path=ppt/slides/_rels/slide5.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4.bin"/><Relationship Id="rId3" Type="http://schemas.openxmlformats.org/officeDocument/2006/relationships/notesSlide" Target="../notesSlides/notesSlide4.xml"/><Relationship Id="rId7" Type="http://schemas.openxmlformats.org/officeDocument/2006/relationships/oleObject" Target="../embeddings/oleObject11.bin"/><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png"/><Relationship Id="rId11" Type="http://schemas.openxmlformats.org/officeDocument/2006/relationships/oleObject" Target="../embeddings/oleObject13.bin"/><Relationship Id="rId5" Type="http://schemas.openxmlformats.org/officeDocument/2006/relationships/image" Target="../media/image6.png"/><Relationship Id="rId10" Type="http://schemas.openxmlformats.org/officeDocument/2006/relationships/image" Target="../media/image20.wmf"/><Relationship Id="rId4" Type="http://schemas.openxmlformats.org/officeDocument/2006/relationships/image" Target="../media/image5.png"/><Relationship Id="rId9" Type="http://schemas.openxmlformats.org/officeDocument/2006/relationships/oleObject" Target="../embeddings/oleObject12.bin"/><Relationship Id="rId14" Type="http://schemas.openxmlformats.org/officeDocument/2006/relationships/image" Target="../media/image22.w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4.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png"/><Relationship Id="rId11" Type="http://schemas.openxmlformats.org/officeDocument/2006/relationships/image" Target="../media/image27.wmf"/><Relationship Id="rId5" Type="http://schemas.openxmlformats.org/officeDocument/2006/relationships/image" Target="../media/image6.png"/><Relationship Id="rId10" Type="http://schemas.openxmlformats.org/officeDocument/2006/relationships/oleObject" Target="../embeddings/oleObject17.bin"/><Relationship Id="rId4" Type="http://schemas.openxmlformats.org/officeDocument/2006/relationships/image" Target="../media/image5.png"/><Relationship Id="rId9" Type="http://schemas.openxmlformats.org/officeDocument/2006/relationships/image" Target="../media/image26.w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Khuôn Viên Thanh Niên Mùa Gió Trường Thiết Kế Nền Bảng đen, Phong Cách Trẻ  Trung, Khuôn Viên Trường, Bảng đen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2265" y="1329549"/>
            <a:ext cx="8802807" cy="1477325"/>
          </a:xfrm>
          <a:prstGeom prst="rect">
            <a:avLst/>
          </a:prstGeom>
          <a:noFill/>
        </p:spPr>
        <p:txBody>
          <a:bodyPr wrap="square" lIns="91438" tIns="45719" rIns="91438" bIns="45719" rtlCol="0">
            <a:spAutoFit/>
          </a:bodyPr>
          <a:lstStyle/>
          <a:p>
            <a:pPr algn="ctr"/>
            <a:endParaRPr lang="en-US" sz="32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600" b="1" u="sng" dirty="0" err="1">
                <a:solidFill>
                  <a:schemeClr val="dk1"/>
                </a:solidFill>
                <a:latin typeface="Times New Roman"/>
                <a:ea typeface="Times New Roman"/>
                <a:cs typeface="Times New Roman"/>
                <a:sym typeface="Times New Roman"/>
              </a:rPr>
              <a:t>Tiết</a:t>
            </a:r>
            <a:r>
              <a:rPr lang="en-US" sz="2600" b="1" u="sng" dirty="0">
                <a:solidFill>
                  <a:schemeClr val="dk1"/>
                </a:solidFill>
                <a:latin typeface="Times New Roman"/>
                <a:ea typeface="Times New Roman"/>
                <a:cs typeface="Times New Roman"/>
                <a:sym typeface="Times New Roman"/>
              </a:rPr>
              <a:t> 3+ 4:</a:t>
            </a:r>
            <a:endParaRPr lang="en-US" sz="3200" dirty="0"/>
          </a:p>
          <a:p>
            <a:r>
              <a:rPr lang="en-US" sz="3200" b="1" dirty="0" err="1">
                <a:solidFill>
                  <a:srgbClr val="FF0000"/>
                </a:solidFill>
                <a:latin typeface="Times New Roman"/>
                <a:ea typeface="Times New Roman"/>
                <a:cs typeface="Times New Roman"/>
                <a:sym typeface="Times New Roman"/>
              </a:rPr>
              <a:t>Bài</a:t>
            </a:r>
            <a:r>
              <a:rPr lang="en-US" sz="3200" b="1" dirty="0">
                <a:solidFill>
                  <a:srgbClr val="FF0000"/>
                </a:solidFill>
                <a:latin typeface="Times New Roman"/>
                <a:ea typeface="Times New Roman"/>
                <a:cs typeface="Times New Roman"/>
                <a:sym typeface="Times New Roman"/>
              </a:rPr>
              <a:t> 2: </a:t>
            </a:r>
            <a:r>
              <a:rPr lang="en-US" sz="3200" b="1" dirty="0" err="1">
                <a:solidFill>
                  <a:srgbClr val="FF0000"/>
                </a:solidFill>
                <a:latin typeface="Times New Roman"/>
                <a:ea typeface="Times New Roman"/>
                <a:cs typeface="Times New Roman"/>
                <a:sym typeface="Times New Roman"/>
              </a:rPr>
              <a:t>CÁC</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PHÉP</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TÍNH</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VỚI</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SỐ</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HỮU</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TỈ</a:t>
            </a:r>
            <a:endParaRPr lang="en-US" sz="3200" dirty="0"/>
          </a:p>
        </p:txBody>
      </p:sp>
      <p:sp>
        <p:nvSpPr>
          <p:cNvPr id="2" name="Rectangle 1"/>
          <p:cNvSpPr/>
          <p:nvPr/>
        </p:nvSpPr>
        <p:spPr>
          <a:xfrm>
            <a:off x="1089212" y="685801"/>
            <a:ext cx="6977426" cy="900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vi-VN" sz="2800" b="1" dirty="0">
                <a:solidFill>
                  <a:srgbClr val="FF0000"/>
                </a:solidFill>
                <a:latin typeface="Times New Roman"/>
                <a:ea typeface="Times New Roman"/>
                <a:cs typeface="Times New Roman"/>
                <a:sym typeface="Times New Roman"/>
              </a:rPr>
              <a:t>CHƯƠNG I. TẬP HỢP CÁC SỐ HỮU TỈ</a:t>
            </a:r>
          </a:p>
        </p:txBody>
      </p:sp>
    </p:spTree>
    <p:extLst>
      <p:ext uri="{BB962C8B-B14F-4D97-AF65-F5344CB8AC3E}">
        <p14:creationId xmlns:p14="http://schemas.microsoft.com/office/powerpoint/2010/main" val="64382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 xmlns:a16="http://schemas.microsoft.com/office/drawing/2014/main"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 xmlns:a16="http://schemas.microsoft.com/office/drawing/2014/main" id="{F0CAAD38-A826-10DE-7966-91D1CFB35833}"/>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 xmlns:a16="http://schemas.microsoft.com/office/drawing/2014/main"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 xmlns:a16="http://schemas.microsoft.com/office/drawing/2014/main"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 xmlns:a16="http://schemas.microsoft.com/office/drawing/2014/main" id="{321DD839-6E43-CC83-30D7-31E4B19EC525}"/>
              </a:ext>
            </a:extLst>
          </p:cNvPr>
          <p:cNvSpPr txBox="1"/>
          <p:nvPr/>
        </p:nvSpPr>
        <p:spPr>
          <a:xfrm>
            <a:off x="210300" y="1472901"/>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sp>
        <p:nvSpPr>
          <p:cNvPr id="12" name="Google Shape;489;p8">
            <a:extLst>
              <a:ext uri="{FF2B5EF4-FFF2-40B4-BE49-F238E27FC236}">
                <a16:creationId xmlns="" xmlns:a16="http://schemas.microsoft.com/office/drawing/2014/main" id="{AF658A54-E820-D620-49A8-151D64893A42}"/>
              </a:ext>
            </a:extLst>
          </p:cNvPr>
          <p:cNvSpPr/>
          <p:nvPr/>
        </p:nvSpPr>
        <p:spPr>
          <a:xfrm>
            <a:off x="562709" y="2004648"/>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3 </a:t>
            </a:r>
            <a:endParaRPr sz="2400" b="1">
              <a:solidFill>
                <a:srgbClr val="A8289F"/>
              </a:solidFill>
              <a:latin typeface="Times New Roman"/>
              <a:ea typeface="Times New Roman"/>
              <a:cs typeface="Times New Roman"/>
              <a:sym typeface="Times New Roman"/>
            </a:endParaRPr>
          </a:p>
        </p:txBody>
      </p:sp>
      <p:sp>
        <p:nvSpPr>
          <p:cNvPr id="13" name="TextBox 12">
            <a:extLst>
              <a:ext uri="{FF2B5EF4-FFF2-40B4-BE49-F238E27FC236}">
                <a16:creationId xmlns="" xmlns:a16="http://schemas.microsoft.com/office/drawing/2014/main" id="{8BFD5D66-7699-04B5-612A-F375CA4FE613}"/>
              </a:ext>
            </a:extLst>
          </p:cNvPr>
          <p:cNvSpPr txBox="1"/>
          <p:nvPr/>
        </p:nvSpPr>
        <p:spPr>
          <a:xfrm>
            <a:off x="2743200" y="2060724"/>
            <a:ext cx="7760677" cy="523220"/>
          </a:xfrm>
          <a:prstGeom prst="rect">
            <a:avLst/>
          </a:prstGeom>
          <a:noFill/>
        </p:spPr>
        <p:txBody>
          <a:bodyPr wrap="square">
            <a:spAutoFit/>
          </a:bodyPr>
          <a:lstStyle/>
          <a:p>
            <a:r>
              <a:rPr lang="en-US" sz="2800">
                <a:effectLst/>
                <a:latin typeface="Times New Roman" panose="02020603050405020304" pitchFamily="18" charset="0"/>
                <a:ea typeface="Times New Roman" panose="02020603050405020304" pitchFamily="18" charset="0"/>
              </a:rPr>
              <a:t>Tính giá trị của biểu thức sau một cách hợp lí:</a:t>
            </a:r>
          </a:p>
        </p:txBody>
      </p:sp>
      <p:sp>
        <p:nvSpPr>
          <p:cNvPr id="4" name="Rectangle 2">
            <a:extLst>
              <a:ext uri="{FF2B5EF4-FFF2-40B4-BE49-F238E27FC236}">
                <a16:creationId xmlns="" xmlns:a16="http://schemas.microsoft.com/office/drawing/2014/main" id="{4E0ABD52-D59B-37A2-67E5-4DBEDAC41A7F}"/>
              </a:ext>
            </a:extLst>
          </p:cNvPr>
          <p:cNvSpPr>
            <a:spLocks noChangeArrowheads="1"/>
          </p:cNvSpPr>
          <p:nvPr/>
        </p:nvSpPr>
        <p:spPr bwMode="auto">
          <a:xfrm>
            <a:off x="3259013" y="281354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 xmlns:a16="http://schemas.microsoft.com/office/drawing/2014/main" id="{D595CC87-103C-6CDE-D99D-708F9FAC69F1}"/>
              </a:ext>
            </a:extLst>
          </p:cNvPr>
          <p:cNvGraphicFramePr>
            <a:graphicFrameLocks noChangeAspect="1"/>
          </p:cNvGraphicFramePr>
          <p:nvPr>
            <p:extLst>
              <p:ext uri="{D42A27DB-BD31-4B8C-83A1-F6EECF244321}">
                <p14:modId xmlns:p14="http://schemas.microsoft.com/office/powerpoint/2010/main" val="3311533686"/>
              </p:ext>
            </p:extLst>
          </p:nvPr>
        </p:nvGraphicFramePr>
        <p:xfrm>
          <a:off x="2970213" y="2574925"/>
          <a:ext cx="4703762" cy="942975"/>
        </p:xfrm>
        <a:graphic>
          <a:graphicData uri="http://schemas.openxmlformats.org/presentationml/2006/ole">
            <mc:AlternateContent xmlns:mc="http://schemas.openxmlformats.org/markup-compatibility/2006">
              <mc:Choice xmlns:v="urn:schemas-microsoft-com:vml" Requires="v">
                <p:oleObj spid="_x0000_s7174" name="Equation" r:id="rId6" imgW="2070000" imgH="431640" progId="Equation.DSMT4">
                  <p:embed/>
                </p:oleObj>
              </mc:Choice>
              <mc:Fallback>
                <p:oleObj name="Equation" r:id="rId6" imgW="2070000" imgH="431640" progId="Equation.DSMT4">
                  <p:embed/>
                  <p:pic>
                    <p:nvPicPr>
                      <p:cNvPr id="0" name="Object 1"/>
                      <p:cNvPicPr>
                        <a:picLocks noChangeAspect="1" noChangeArrowheads="1"/>
                      </p:cNvPicPr>
                      <p:nvPr/>
                    </p:nvPicPr>
                    <p:blipFill>
                      <a:blip r:embed="rId7"/>
                      <a:srcRect/>
                      <a:stretch>
                        <a:fillRect/>
                      </a:stretch>
                    </p:blipFill>
                    <p:spPr bwMode="auto">
                      <a:xfrm>
                        <a:off x="2970213" y="2574925"/>
                        <a:ext cx="4703762" cy="942975"/>
                      </a:xfrm>
                      <a:prstGeom prst="rect">
                        <a:avLst/>
                      </a:prstGeom>
                      <a:noFill/>
                    </p:spPr>
                  </p:pic>
                </p:oleObj>
              </mc:Fallback>
            </mc:AlternateContent>
          </a:graphicData>
        </a:graphic>
      </p:graphicFrame>
      <p:sp>
        <p:nvSpPr>
          <p:cNvPr id="7" name="Rectangle 5">
            <a:extLst>
              <a:ext uri="{FF2B5EF4-FFF2-40B4-BE49-F238E27FC236}">
                <a16:creationId xmlns="" xmlns:a16="http://schemas.microsoft.com/office/drawing/2014/main" id="{45959977-FA8E-DE6C-ED53-DC490EA48C59}"/>
              </a:ext>
            </a:extLst>
          </p:cNvPr>
          <p:cNvSpPr>
            <a:spLocks noChangeArrowheads="1"/>
          </p:cNvSpPr>
          <p:nvPr/>
        </p:nvSpPr>
        <p:spPr bwMode="auto">
          <a:xfrm>
            <a:off x="0" y="31886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 xmlns:a16="http://schemas.microsoft.com/office/drawing/2014/main" id="{06E30562-9E47-DF05-9658-ADA05F62DACC}"/>
              </a:ext>
            </a:extLst>
          </p:cNvPr>
          <p:cNvGraphicFramePr>
            <a:graphicFrameLocks noChangeAspect="1"/>
          </p:cNvGraphicFramePr>
          <p:nvPr>
            <p:extLst>
              <p:ext uri="{D42A27DB-BD31-4B8C-83A1-F6EECF244321}">
                <p14:modId xmlns:p14="http://schemas.microsoft.com/office/powerpoint/2010/main" val="3236004843"/>
              </p:ext>
            </p:extLst>
          </p:nvPr>
        </p:nvGraphicFramePr>
        <p:xfrm>
          <a:off x="3106738" y="3500438"/>
          <a:ext cx="4225925" cy="3254375"/>
        </p:xfrm>
        <a:graphic>
          <a:graphicData uri="http://schemas.openxmlformats.org/presentationml/2006/ole">
            <mc:AlternateContent xmlns:mc="http://schemas.openxmlformats.org/markup-compatibility/2006">
              <mc:Choice xmlns:v="urn:schemas-microsoft-com:vml" Requires="v">
                <p:oleObj spid="_x0000_s7175" name="Equation" r:id="rId8" imgW="2209680" imgH="1676160" progId="Equation.DSMT4">
                  <p:embed/>
                </p:oleObj>
              </mc:Choice>
              <mc:Fallback>
                <p:oleObj name="Equation" r:id="rId8" imgW="2209680" imgH="1676160" progId="Equation.DSMT4">
                  <p:embed/>
                  <p:pic>
                    <p:nvPicPr>
                      <p:cNvPr id="0" name="Object 4"/>
                      <p:cNvPicPr>
                        <a:picLocks noChangeAspect="1" noChangeArrowheads="1"/>
                      </p:cNvPicPr>
                      <p:nvPr/>
                    </p:nvPicPr>
                    <p:blipFill>
                      <a:blip r:embed="rId9"/>
                      <a:srcRect/>
                      <a:stretch>
                        <a:fillRect/>
                      </a:stretch>
                    </p:blipFill>
                    <p:spPr bwMode="auto">
                      <a:xfrm>
                        <a:off x="3106738" y="3500438"/>
                        <a:ext cx="4225925" cy="3254375"/>
                      </a:xfrm>
                      <a:prstGeom prst="rect">
                        <a:avLst/>
                      </a:prstGeom>
                      <a:noFill/>
                    </p:spPr>
                  </p:pic>
                </p:oleObj>
              </mc:Fallback>
            </mc:AlternateContent>
          </a:graphicData>
        </a:graphic>
      </p:graphicFrame>
      <p:sp>
        <p:nvSpPr>
          <p:cNvPr id="9" name="Rectangle 6">
            <a:extLst>
              <a:ext uri="{FF2B5EF4-FFF2-40B4-BE49-F238E27FC236}">
                <a16:creationId xmlns="" xmlns:a16="http://schemas.microsoft.com/office/drawing/2014/main" id="{A55DC70A-DADD-9095-377A-C166D9FD1C64}"/>
              </a:ext>
            </a:extLst>
          </p:cNvPr>
          <p:cNvSpPr>
            <a:spLocks noChangeArrowheads="1"/>
          </p:cNvSpPr>
          <p:nvPr/>
        </p:nvSpPr>
        <p:spPr bwMode="auto">
          <a:xfrm>
            <a:off x="0" y="5300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15">
            <a:extLst>
              <a:ext uri="{FF2B5EF4-FFF2-40B4-BE49-F238E27FC236}">
                <a16:creationId xmlns="" xmlns:a16="http://schemas.microsoft.com/office/drawing/2014/main" id="{16D493DF-9D40-AF9B-EAD5-172393833A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96600" y="5462949"/>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50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 xmlns:a16="http://schemas.microsoft.com/office/drawing/2014/main"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 xmlns:a16="http://schemas.microsoft.com/office/drawing/2014/main"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sp>
        <p:nvSpPr>
          <p:cNvPr id="12" name="Google Shape;489;p8">
            <a:extLst>
              <a:ext uri="{FF2B5EF4-FFF2-40B4-BE49-F238E27FC236}">
                <a16:creationId xmlns="" xmlns:a16="http://schemas.microsoft.com/office/drawing/2014/main" id="{AF658A54-E820-D620-49A8-151D64893A42}"/>
              </a:ext>
            </a:extLst>
          </p:cNvPr>
          <p:cNvSpPr/>
          <p:nvPr/>
        </p:nvSpPr>
        <p:spPr>
          <a:xfrm>
            <a:off x="221513" y="1663449"/>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Vận dụng 1 </a:t>
            </a:r>
            <a:endParaRPr sz="2400" b="1">
              <a:solidFill>
                <a:srgbClr val="A8289F"/>
              </a:solidFill>
              <a:latin typeface="Times New Roman"/>
              <a:ea typeface="Times New Roman"/>
              <a:cs typeface="Times New Roman"/>
              <a:sym typeface="Times New Roman"/>
            </a:endParaRPr>
          </a:p>
        </p:txBody>
      </p:sp>
      <p:sp>
        <p:nvSpPr>
          <p:cNvPr id="6" name="Rectangle 3">
            <a:extLst>
              <a:ext uri="{FF2B5EF4-FFF2-40B4-BE49-F238E27FC236}">
                <a16:creationId xmlns=""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a:extLst>
              <a:ext uri="{FF2B5EF4-FFF2-40B4-BE49-F238E27FC236}">
                <a16:creationId xmlns="" xmlns:a16="http://schemas.microsoft.com/office/drawing/2014/main" id="{45959977-FA8E-DE6C-ED53-DC490EA48C59}"/>
              </a:ext>
            </a:extLst>
          </p:cNvPr>
          <p:cNvSpPr>
            <a:spLocks noChangeArrowheads="1"/>
          </p:cNvSpPr>
          <p:nvPr/>
        </p:nvSpPr>
        <p:spPr bwMode="auto">
          <a:xfrm>
            <a:off x="0" y="31886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 xmlns:a16="http://schemas.microsoft.com/office/drawing/2014/main" id="{A55DC70A-DADD-9095-377A-C166D9FD1C64}"/>
              </a:ext>
            </a:extLst>
          </p:cNvPr>
          <p:cNvSpPr>
            <a:spLocks noChangeArrowheads="1"/>
          </p:cNvSpPr>
          <p:nvPr/>
        </p:nvSpPr>
        <p:spPr bwMode="auto">
          <a:xfrm>
            <a:off x="0" y="5300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Table 2">
            <a:extLst>
              <a:ext uri="{FF2B5EF4-FFF2-40B4-BE49-F238E27FC236}">
                <a16:creationId xmlns="" xmlns:a16="http://schemas.microsoft.com/office/drawing/2014/main" id="{BEF55391-DA3F-DC53-3420-6E7452FBE41F}"/>
              </a:ext>
            </a:extLst>
          </p:cNvPr>
          <p:cNvGraphicFramePr>
            <a:graphicFrameLocks noGrp="1"/>
          </p:cNvGraphicFramePr>
          <p:nvPr>
            <p:extLst>
              <p:ext uri="{D42A27DB-BD31-4B8C-83A1-F6EECF244321}">
                <p14:modId xmlns:p14="http://schemas.microsoft.com/office/powerpoint/2010/main" val="3132463438"/>
              </p:ext>
            </p:extLst>
          </p:nvPr>
        </p:nvGraphicFramePr>
        <p:xfrm>
          <a:off x="713232" y="2800701"/>
          <a:ext cx="8050511" cy="4031899"/>
        </p:xfrm>
        <a:graphic>
          <a:graphicData uri="http://schemas.openxmlformats.org/drawingml/2006/table">
            <a:tbl>
              <a:tblPr firstRow="1" bandRow="1">
                <a:tableStyleId>{5940675A-B579-460E-94D1-54222C63F5DA}</a:tableStyleId>
              </a:tblPr>
              <a:tblGrid>
                <a:gridCol w="1707789">
                  <a:extLst>
                    <a:ext uri="{9D8B030D-6E8A-4147-A177-3AD203B41FA5}">
                      <a16:colId xmlns="" xmlns:a16="http://schemas.microsoft.com/office/drawing/2014/main" val="106650578"/>
                    </a:ext>
                  </a:extLst>
                </a:gridCol>
                <a:gridCol w="3659218">
                  <a:extLst>
                    <a:ext uri="{9D8B030D-6E8A-4147-A177-3AD203B41FA5}">
                      <a16:colId xmlns="" xmlns:a16="http://schemas.microsoft.com/office/drawing/2014/main" val="402459524"/>
                    </a:ext>
                  </a:extLst>
                </a:gridCol>
                <a:gridCol w="2683504">
                  <a:extLst>
                    <a:ext uri="{9D8B030D-6E8A-4147-A177-3AD203B41FA5}">
                      <a16:colId xmlns="" xmlns:a16="http://schemas.microsoft.com/office/drawing/2014/main" val="923445224"/>
                    </a:ext>
                  </a:extLst>
                </a:gridCol>
              </a:tblGrid>
              <a:tr h="592334">
                <a:tc>
                  <a:txBody>
                    <a:bodyPr/>
                    <a:lstStyle/>
                    <a:p>
                      <a:pPr algn="ctr"/>
                      <a:r>
                        <a:rPr lang="en-US" sz="2800" b="1">
                          <a:solidFill>
                            <a:srgbClr val="FF0000"/>
                          </a:solidFill>
                          <a:latin typeface="Times New Roman" panose="02020603050405020304" pitchFamily="18" charset="0"/>
                          <a:cs typeface="Times New Roman" panose="02020603050405020304" pitchFamily="18" charset="0"/>
                        </a:rPr>
                        <a:t>Tuần</a:t>
                      </a:r>
                    </a:p>
                  </a:txBody>
                  <a:tcPr>
                    <a:solidFill>
                      <a:schemeClr val="accent1">
                        <a:lumMod val="40000"/>
                        <a:lumOff val="60000"/>
                      </a:schemeClr>
                    </a:solidFill>
                  </a:tcPr>
                </a:tc>
                <a:tc>
                  <a:txBody>
                    <a:bodyPr/>
                    <a:lstStyle/>
                    <a:p>
                      <a:pPr algn="ctr"/>
                      <a:r>
                        <a:rPr lang="en-US" sz="2800" b="1">
                          <a:solidFill>
                            <a:srgbClr val="FF0000"/>
                          </a:solidFill>
                          <a:latin typeface="Times New Roman" panose="02020603050405020304" pitchFamily="18" charset="0"/>
                          <a:cs typeface="Times New Roman" panose="02020603050405020304" pitchFamily="18" charset="0"/>
                        </a:rPr>
                        <a:t>Diễn tả</a:t>
                      </a:r>
                    </a:p>
                  </a:txBody>
                  <a:tcPr>
                    <a:solidFill>
                      <a:schemeClr val="accent1">
                        <a:lumMod val="40000"/>
                        <a:lumOff val="60000"/>
                      </a:schemeClr>
                    </a:solidFill>
                  </a:tcPr>
                </a:tc>
                <a:tc>
                  <a:txBody>
                    <a:bodyPr/>
                    <a:lstStyle/>
                    <a:p>
                      <a:pPr algn="ctr"/>
                      <a:r>
                        <a:rPr lang="en-US" sz="2800" b="1">
                          <a:solidFill>
                            <a:srgbClr val="FF0000"/>
                          </a:solidFill>
                          <a:latin typeface="Times New Roman" panose="02020603050405020304" pitchFamily="18" charset="0"/>
                          <a:cs typeface="Times New Roman" panose="02020603050405020304" pitchFamily="18" charset="0"/>
                        </a:rPr>
                        <a:t>Số lượng (tấn)</a:t>
                      </a:r>
                    </a:p>
                  </a:txBody>
                  <a:tcPr>
                    <a:solidFill>
                      <a:schemeClr val="accent1">
                        <a:lumMod val="40000"/>
                        <a:lumOff val="60000"/>
                      </a:schemeClr>
                    </a:solidFill>
                  </a:tcPr>
                </a:tc>
                <a:extLst>
                  <a:ext uri="{0D108BD9-81ED-4DB2-BD59-A6C34878D82A}">
                    <a16:rowId xmlns="" xmlns:a16="http://schemas.microsoft.com/office/drawing/2014/main" val="1913978018"/>
                  </a:ext>
                </a:extLst>
              </a:tr>
              <a:tr h="516394">
                <a:tc>
                  <a:txBody>
                    <a:bodyPr/>
                    <a:lstStyle/>
                    <a:p>
                      <a:r>
                        <a:rPr lang="en-US" sz="2800">
                          <a:latin typeface="Times New Roman" panose="02020603050405020304" pitchFamily="18" charset="0"/>
                          <a:cs typeface="Times New Roman" panose="02020603050405020304" pitchFamily="18" charset="0"/>
                        </a:rPr>
                        <a:t>Tuần 1</a:t>
                      </a:r>
                    </a:p>
                  </a:txBody>
                  <a:tcPr/>
                </a:tc>
                <a:tc>
                  <a:txBody>
                    <a:bodyPr/>
                    <a:lstStyle/>
                    <a:p>
                      <a:r>
                        <a:rPr lang="en-US" sz="2800">
                          <a:latin typeface="Times New Roman" panose="02020603050405020304" pitchFamily="18" charset="0"/>
                          <a:cs typeface="Times New Roman" panose="02020603050405020304" pitchFamily="18" charset="0"/>
                        </a:rPr>
                        <a:t>Nhập vào</a:t>
                      </a:r>
                    </a:p>
                  </a:txBody>
                  <a:tcPr/>
                </a:tc>
                <a:tc>
                  <a:txBody>
                    <a:bodyPr/>
                    <a:lstStyle/>
                    <a:p>
                      <a:pPr algn="ctr"/>
                      <a:r>
                        <a:rPr lang="en-US" sz="2800">
                          <a:latin typeface="Times New Roman" panose="02020603050405020304" pitchFamily="18" charset="0"/>
                          <a:cs typeface="Times New Roman" panose="02020603050405020304" pitchFamily="18" charset="0"/>
                        </a:rPr>
                        <a:t>+32</a:t>
                      </a:r>
                    </a:p>
                  </a:txBody>
                  <a:tcPr/>
                </a:tc>
                <a:extLst>
                  <a:ext uri="{0D108BD9-81ED-4DB2-BD59-A6C34878D82A}">
                    <a16:rowId xmlns="" xmlns:a16="http://schemas.microsoft.com/office/drawing/2014/main" val="1974339533"/>
                  </a:ext>
                </a:extLst>
              </a:tr>
              <a:tr h="51639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2</a:t>
                      </a:r>
                    </a:p>
                  </a:txBody>
                  <a:tcPr/>
                </a:tc>
                <a:tc>
                  <a:txBody>
                    <a:bodyPr/>
                    <a:lstStyle/>
                    <a:p>
                      <a:r>
                        <a:rPr lang="en-US" sz="2800">
                          <a:latin typeface="Times New Roman" panose="02020603050405020304" pitchFamily="18" charset="0"/>
                          <a:cs typeface="Times New Roman" panose="02020603050405020304" pitchFamily="18" charset="0"/>
                        </a:rPr>
                        <a:t>Xuất sang châu Âu</a:t>
                      </a:r>
                    </a:p>
                  </a:txBody>
                  <a:tcPr/>
                </a:tc>
                <a:tc>
                  <a:txBody>
                    <a:bodyPr/>
                    <a:lstStyle/>
                    <a:p>
                      <a:pPr algn="ctr"/>
                      <a:r>
                        <a:rPr lang="en-US" sz="2800">
                          <a:latin typeface="Times New Roman" panose="02020603050405020304" pitchFamily="18" charset="0"/>
                          <a:cs typeface="Times New Roman" panose="02020603050405020304" pitchFamily="18" charset="0"/>
                        </a:rPr>
                        <a:t>-18,5</a:t>
                      </a:r>
                    </a:p>
                  </a:txBody>
                  <a:tcPr/>
                </a:tc>
                <a:extLst>
                  <a:ext uri="{0D108BD9-81ED-4DB2-BD59-A6C34878D82A}">
                    <a16:rowId xmlns="" xmlns:a16="http://schemas.microsoft.com/office/drawing/2014/main" val="1591564628"/>
                  </a:ext>
                </a:extLst>
              </a:tr>
              <a:tr h="7290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3</a:t>
                      </a:r>
                    </a:p>
                  </a:txBody>
                  <a:tcPr/>
                </a:tc>
                <a:tc>
                  <a:txBody>
                    <a:bodyPr/>
                    <a:lstStyle/>
                    <a:p>
                      <a:r>
                        <a:rPr lang="en-US" sz="2800">
                          <a:latin typeface="Times New Roman" panose="02020603050405020304" pitchFamily="18" charset="0"/>
                          <a:cs typeface="Times New Roman" panose="02020603050405020304" pitchFamily="18" charset="0"/>
                        </a:rPr>
                        <a:t>Xuất sang Nhật</a:t>
                      </a:r>
                    </a:p>
                  </a:txBody>
                  <a:tcPr/>
                </a:tc>
                <a:tc>
                  <a:txBody>
                    <a:bodyPr/>
                    <a:lstStyle/>
                    <a:p>
                      <a:pPr algn="ct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961596159"/>
                  </a:ext>
                </a:extLst>
              </a:tr>
              <a:tr h="51639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4</a:t>
                      </a:r>
                    </a:p>
                  </a:txBody>
                  <a:tcPr/>
                </a:tc>
                <a:tc>
                  <a:txBody>
                    <a:bodyPr/>
                    <a:lstStyle/>
                    <a:p>
                      <a:r>
                        <a:rPr lang="en-US" sz="2800">
                          <a:latin typeface="Times New Roman" panose="02020603050405020304" pitchFamily="18" charset="0"/>
                          <a:cs typeface="Times New Roman" panose="02020603050405020304" pitchFamily="18" charset="0"/>
                        </a:rPr>
                        <a:t>Nhậpvào</a:t>
                      </a:r>
                    </a:p>
                  </a:txBody>
                  <a:tcPr/>
                </a:tc>
                <a:tc>
                  <a:txBody>
                    <a:bodyPr/>
                    <a:lstStyle/>
                    <a:p>
                      <a:pPr algn="ctr"/>
                      <a:r>
                        <a:rPr lang="en-US" sz="2800">
                          <a:latin typeface="Times New Roman" panose="02020603050405020304" pitchFamily="18" charset="0"/>
                          <a:cs typeface="Times New Roman" panose="02020603050405020304" pitchFamily="18" charset="0"/>
                        </a:rPr>
                        <a:t>+18,3</a:t>
                      </a:r>
                    </a:p>
                  </a:txBody>
                  <a:tcPr/>
                </a:tc>
                <a:extLst>
                  <a:ext uri="{0D108BD9-81ED-4DB2-BD59-A6C34878D82A}">
                    <a16:rowId xmlns="" xmlns:a16="http://schemas.microsoft.com/office/drawing/2014/main" val="2230511561"/>
                  </a:ext>
                </a:extLst>
              </a:tr>
              <a:tr h="51639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5</a:t>
                      </a:r>
                    </a:p>
                  </a:txBody>
                  <a:tcPr/>
                </a:tc>
                <a:tc>
                  <a:txBody>
                    <a:bodyPr/>
                    <a:lstStyle/>
                    <a:p>
                      <a:r>
                        <a:rPr lang="en-US" sz="2800">
                          <a:latin typeface="Times New Roman" panose="02020603050405020304" pitchFamily="18" charset="0"/>
                          <a:cs typeface="Times New Roman" panose="02020603050405020304" pitchFamily="18" charset="0"/>
                        </a:rPr>
                        <a:t>Xuất bán trong nước</a:t>
                      </a:r>
                    </a:p>
                  </a:txBody>
                  <a:tcPr/>
                </a:tc>
                <a:tc>
                  <a:txBody>
                    <a:bodyPr/>
                    <a:lstStyle/>
                    <a:p>
                      <a:pPr algn="ctr"/>
                      <a:r>
                        <a:rPr lang="en-US" sz="2800">
                          <a:latin typeface="Times New Roman" panose="02020603050405020304" pitchFamily="18" charset="0"/>
                          <a:cs typeface="Times New Roman" panose="02020603050405020304" pitchFamily="18" charset="0"/>
                        </a:rPr>
                        <a:t>-12</a:t>
                      </a:r>
                    </a:p>
                  </a:txBody>
                  <a:tcPr/>
                </a:tc>
                <a:extLst>
                  <a:ext uri="{0D108BD9-81ED-4DB2-BD59-A6C34878D82A}">
                    <a16:rowId xmlns="" xmlns:a16="http://schemas.microsoft.com/office/drawing/2014/main" val="2489934927"/>
                  </a:ext>
                </a:extLst>
              </a:tr>
              <a:tr h="63789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Tuần 6</a:t>
                      </a:r>
                    </a:p>
                  </a:txBody>
                  <a:tcPr/>
                </a:tc>
                <a:tc>
                  <a:txBody>
                    <a:bodyPr/>
                    <a:lstStyle/>
                    <a:p>
                      <a:r>
                        <a:rPr lang="en-US" sz="2800">
                          <a:latin typeface="Times New Roman" panose="02020603050405020304" pitchFamily="18" charset="0"/>
                          <a:cs typeface="Times New Roman" panose="02020603050405020304" pitchFamily="18" charset="0"/>
                        </a:rPr>
                        <a:t>Xuất sang Hoa Kì</a:t>
                      </a:r>
                    </a:p>
                  </a:txBody>
                  <a:tcPr/>
                </a:tc>
                <a:tc>
                  <a:txBody>
                    <a:bodyPr/>
                    <a:lstStyle/>
                    <a:p>
                      <a:pPr algn="ct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504594718"/>
                  </a:ext>
                </a:extLst>
              </a:tr>
            </a:tbl>
          </a:graphicData>
        </a:graphic>
      </p:graphicFrame>
      <p:sp>
        <p:nvSpPr>
          <p:cNvPr id="3" name="TextBox 2">
            <a:extLst>
              <a:ext uri="{FF2B5EF4-FFF2-40B4-BE49-F238E27FC236}">
                <a16:creationId xmlns="" xmlns:a16="http://schemas.microsoft.com/office/drawing/2014/main" id="{DB0B5744-6159-D7BA-D321-D18F6198FD73}"/>
              </a:ext>
            </a:extLst>
          </p:cNvPr>
          <p:cNvSpPr txBox="1"/>
          <p:nvPr/>
        </p:nvSpPr>
        <p:spPr>
          <a:xfrm>
            <a:off x="2238230" y="1469619"/>
            <a:ext cx="9840039"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Lượng cà phê nhập và xuất tại một công ty xuất khẩu cà phê trong 6 tuần được ghi trong bảng dưới đây. Tính lượng cà phê tồn kho trong 6 tuần đó?</a:t>
            </a:r>
          </a:p>
        </p:txBody>
      </p:sp>
      <p:graphicFrame>
        <p:nvGraphicFramePr>
          <p:cNvPr id="10" name="Object 9">
            <a:extLst>
              <a:ext uri="{FF2B5EF4-FFF2-40B4-BE49-F238E27FC236}">
                <a16:creationId xmlns="" xmlns:a16="http://schemas.microsoft.com/office/drawing/2014/main" id="{034AF21C-D696-2ADB-5ADF-42899FFA1B4D}"/>
              </a:ext>
            </a:extLst>
          </p:cNvPr>
          <p:cNvGraphicFramePr>
            <a:graphicFrameLocks noChangeAspect="1"/>
          </p:cNvGraphicFramePr>
          <p:nvPr>
            <p:extLst>
              <p:ext uri="{D42A27DB-BD31-4B8C-83A1-F6EECF244321}">
                <p14:modId xmlns:p14="http://schemas.microsoft.com/office/powerpoint/2010/main" val="219829757"/>
              </p:ext>
            </p:extLst>
          </p:nvPr>
        </p:nvGraphicFramePr>
        <p:xfrm>
          <a:off x="7336868" y="4488005"/>
          <a:ext cx="570813" cy="720857"/>
        </p:xfrm>
        <a:graphic>
          <a:graphicData uri="http://schemas.openxmlformats.org/presentationml/2006/ole">
            <mc:AlternateContent xmlns:mc="http://schemas.openxmlformats.org/markup-compatibility/2006">
              <mc:Choice xmlns:v="urn:schemas-microsoft-com:vml" Requires="v">
                <p:oleObj spid="_x0000_s8202" name="Equation" r:id="rId6" imgW="317160" imgH="393480" progId="Equation.DSMT4">
                  <p:embed/>
                </p:oleObj>
              </mc:Choice>
              <mc:Fallback>
                <p:oleObj name="Equation" r:id="rId6" imgW="317160" imgH="393480" progId="Equation.DSMT4">
                  <p:embed/>
                  <p:pic>
                    <p:nvPicPr>
                      <p:cNvPr id="0" name=""/>
                      <p:cNvPicPr/>
                      <p:nvPr/>
                    </p:nvPicPr>
                    <p:blipFill>
                      <a:blip r:embed="rId7"/>
                      <a:stretch>
                        <a:fillRect/>
                      </a:stretch>
                    </p:blipFill>
                    <p:spPr>
                      <a:xfrm>
                        <a:off x="7336868" y="4488005"/>
                        <a:ext cx="570813" cy="720857"/>
                      </a:xfrm>
                      <a:prstGeom prst="rect">
                        <a:avLst/>
                      </a:prstGeom>
                    </p:spPr>
                  </p:pic>
                </p:oleObj>
              </mc:Fallback>
            </mc:AlternateContent>
          </a:graphicData>
        </a:graphic>
      </p:graphicFrame>
      <p:graphicFrame>
        <p:nvGraphicFramePr>
          <p:cNvPr id="19" name="Object 18">
            <a:extLst>
              <a:ext uri="{FF2B5EF4-FFF2-40B4-BE49-F238E27FC236}">
                <a16:creationId xmlns="" xmlns:a16="http://schemas.microsoft.com/office/drawing/2014/main" id="{46F6EF98-FC7A-F209-8083-0A2371E6A22C}"/>
              </a:ext>
            </a:extLst>
          </p:cNvPr>
          <p:cNvGraphicFramePr>
            <a:graphicFrameLocks noChangeAspect="1"/>
          </p:cNvGraphicFramePr>
          <p:nvPr>
            <p:extLst>
              <p:ext uri="{D42A27DB-BD31-4B8C-83A1-F6EECF244321}">
                <p14:modId xmlns:p14="http://schemas.microsoft.com/office/powerpoint/2010/main" val="784942454"/>
              </p:ext>
            </p:extLst>
          </p:nvPr>
        </p:nvGraphicFramePr>
        <p:xfrm>
          <a:off x="7281080" y="6224782"/>
          <a:ext cx="570813" cy="720857"/>
        </p:xfrm>
        <a:graphic>
          <a:graphicData uri="http://schemas.openxmlformats.org/presentationml/2006/ole">
            <mc:AlternateContent xmlns:mc="http://schemas.openxmlformats.org/markup-compatibility/2006">
              <mc:Choice xmlns:v="urn:schemas-microsoft-com:vml" Requires="v">
                <p:oleObj spid="_x0000_s8203" name="Equation" r:id="rId8" imgW="317160" imgH="393480" progId="Equation.DSMT4">
                  <p:embed/>
                </p:oleObj>
              </mc:Choice>
              <mc:Fallback>
                <p:oleObj name="Equation" r:id="rId8" imgW="317160" imgH="393480" progId="Equation.DSMT4">
                  <p:embed/>
                  <p:pic>
                    <p:nvPicPr>
                      <p:cNvPr id="10" name="Object 9">
                        <a:extLst>
                          <a:ext uri="{FF2B5EF4-FFF2-40B4-BE49-F238E27FC236}">
                            <a16:creationId xmlns="" xmlns:a16="http://schemas.microsoft.com/office/drawing/2014/main" id="{034AF21C-D696-2ADB-5ADF-42899FFA1B4D}"/>
                          </a:ext>
                        </a:extLst>
                      </p:cNvPr>
                      <p:cNvPicPr/>
                      <p:nvPr/>
                    </p:nvPicPr>
                    <p:blipFill>
                      <a:blip r:embed="rId9"/>
                      <a:stretch>
                        <a:fillRect/>
                      </a:stretch>
                    </p:blipFill>
                    <p:spPr>
                      <a:xfrm>
                        <a:off x="7281080" y="6224782"/>
                        <a:ext cx="570813" cy="720857"/>
                      </a:xfrm>
                      <a:prstGeom prst="rect">
                        <a:avLst/>
                      </a:prstGeom>
                    </p:spPr>
                  </p:pic>
                </p:oleObj>
              </mc:Fallback>
            </mc:AlternateContent>
          </a:graphicData>
        </a:graphic>
      </p:graphicFrame>
      <p:graphicFrame>
        <p:nvGraphicFramePr>
          <p:cNvPr id="20" name="Object 19">
            <a:extLst>
              <a:ext uri="{FF2B5EF4-FFF2-40B4-BE49-F238E27FC236}">
                <a16:creationId xmlns="" xmlns:a16="http://schemas.microsoft.com/office/drawing/2014/main" id="{223068E2-A432-6200-7163-82E343C42A6F}"/>
              </a:ext>
            </a:extLst>
          </p:cNvPr>
          <p:cNvGraphicFramePr>
            <a:graphicFrameLocks noChangeAspect="1"/>
          </p:cNvGraphicFramePr>
          <p:nvPr>
            <p:extLst>
              <p:ext uri="{D42A27DB-BD31-4B8C-83A1-F6EECF244321}">
                <p14:modId xmlns:p14="http://schemas.microsoft.com/office/powerpoint/2010/main" val="576801046"/>
              </p:ext>
            </p:extLst>
          </p:nvPr>
        </p:nvGraphicFramePr>
        <p:xfrm>
          <a:off x="519243" y="4118383"/>
          <a:ext cx="7310438" cy="1022350"/>
        </p:xfrm>
        <a:graphic>
          <a:graphicData uri="http://schemas.openxmlformats.org/presentationml/2006/ole">
            <mc:AlternateContent xmlns:mc="http://schemas.openxmlformats.org/markup-compatibility/2006">
              <mc:Choice xmlns:v="urn:schemas-microsoft-com:vml" Requires="v">
                <p:oleObj spid="_x0000_s8204" name="Equation" r:id="rId10" imgW="3492360" imgH="431640" progId="Equation.DSMT4">
                  <p:embed/>
                </p:oleObj>
              </mc:Choice>
              <mc:Fallback>
                <p:oleObj name="Equation" r:id="rId10" imgW="3492360" imgH="431640" progId="Equation.DSMT4">
                  <p:embed/>
                  <p:pic>
                    <p:nvPicPr>
                      <p:cNvPr id="474" name="Object 473">
                        <a:extLst>
                          <a:ext uri="{FF2B5EF4-FFF2-40B4-BE49-F238E27FC236}">
                            <a16:creationId xmlns="" xmlns:a16="http://schemas.microsoft.com/office/drawing/2014/main" id="{80FF1548-B05F-FA50-A9FC-73453770A591}"/>
                          </a:ext>
                        </a:extLst>
                      </p:cNvPr>
                      <p:cNvPicPr>
                        <a:picLocks noChangeAspect="1" noChangeArrowheads="1"/>
                      </p:cNvPicPr>
                      <p:nvPr/>
                    </p:nvPicPr>
                    <p:blipFill>
                      <a:blip r:embed="rId11"/>
                      <a:srcRect/>
                      <a:stretch>
                        <a:fillRect/>
                      </a:stretch>
                    </p:blipFill>
                    <p:spPr bwMode="auto">
                      <a:xfrm>
                        <a:off x="519243" y="4118383"/>
                        <a:ext cx="7310438" cy="1022350"/>
                      </a:xfrm>
                      <a:prstGeom prst="rect">
                        <a:avLst/>
                      </a:prstGeom>
                      <a:noFill/>
                    </p:spPr>
                  </p:pic>
                </p:oleObj>
              </mc:Fallback>
            </mc:AlternateContent>
          </a:graphicData>
        </a:graphic>
      </p:graphicFrame>
      <p:graphicFrame>
        <p:nvGraphicFramePr>
          <p:cNvPr id="21" name="Object 20">
            <a:extLst>
              <a:ext uri="{FF2B5EF4-FFF2-40B4-BE49-F238E27FC236}">
                <a16:creationId xmlns="" xmlns:a16="http://schemas.microsoft.com/office/drawing/2014/main" id="{79FC9E3F-9957-7995-F6E0-AA7D8B7BF8CA}"/>
              </a:ext>
            </a:extLst>
          </p:cNvPr>
          <p:cNvGraphicFramePr>
            <a:graphicFrameLocks noChangeAspect="1"/>
          </p:cNvGraphicFramePr>
          <p:nvPr>
            <p:extLst>
              <p:ext uri="{D42A27DB-BD31-4B8C-83A1-F6EECF244321}">
                <p14:modId xmlns:p14="http://schemas.microsoft.com/office/powerpoint/2010/main" val="409005732"/>
              </p:ext>
            </p:extLst>
          </p:nvPr>
        </p:nvGraphicFramePr>
        <p:xfrm>
          <a:off x="6948615" y="4891850"/>
          <a:ext cx="465137" cy="863600"/>
        </p:xfrm>
        <a:graphic>
          <a:graphicData uri="http://schemas.openxmlformats.org/presentationml/2006/ole">
            <mc:AlternateContent xmlns:mc="http://schemas.openxmlformats.org/markup-compatibility/2006">
              <mc:Choice xmlns:v="urn:schemas-microsoft-com:vml" Requires="v">
                <p:oleObj spid="_x0000_s8205" name="Equation" r:id="rId12" imgW="203040" imgH="393480" progId="Equation.DSMT4">
                  <p:embed/>
                </p:oleObj>
              </mc:Choice>
              <mc:Fallback>
                <p:oleObj name="Equation" r:id="rId12" imgW="203040" imgH="393480" progId="Equation.DSMT4">
                  <p:embed/>
                  <p:pic>
                    <p:nvPicPr>
                      <p:cNvPr id="475" name="Object 474">
                        <a:extLst>
                          <a:ext uri="{FF2B5EF4-FFF2-40B4-BE49-F238E27FC236}">
                            <a16:creationId xmlns="" xmlns:a16="http://schemas.microsoft.com/office/drawing/2014/main" id="{734889E2-874B-4772-901A-2E62DCA4ADD7}"/>
                          </a:ext>
                        </a:extLst>
                      </p:cNvPr>
                      <p:cNvPicPr>
                        <a:picLocks noChangeAspect="1" noChangeArrowheads="1"/>
                      </p:cNvPicPr>
                      <p:nvPr/>
                    </p:nvPicPr>
                    <p:blipFill>
                      <a:blip r:embed="rId13"/>
                      <a:srcRect/>
                      <a:stretch>
                        <a:fillRect/>
                      </a:stretch>
                    </p:blipFill>
                    <p:spPr bwMode="auto">
                      <a:xfrm>
                        <a:off x="6948615" y="4891850"/>
                        <a:ext cx="465137" cy="863600"/>
                      </a:xfrm>
                      <a:prstGeom prst="rect">
                        <a:avLst/>
                      </a:prstGeom>
                      <a:noFill/>
                    </p:spPr>
                  </p:pic>
                </p:oleObj>
              </mc:Fallback>
            </mc:AlternateContent>
          </a:graphicData>
        </a:graphic>
      </p:graphicFrame>
      <p:sp>
        <p:nvSpPr>
          <p:cNvPr id="22" name="Rectangle 6">
            <a:extLst>
              <a:ext uri="{FF2B5EF4-FFF2-40B4-BE49-F238E27FC236}">
                <a16:creationId xmlns="" xmlns:a16="http://schemas.microsoft.com/office/drawing/2014/main" id="{9E16FF3F-EF44-B288-E438-3D4E8AEC4DB1}"/>
              </a:ext>
            </a:extLst>
          </p:cNvPr>
          <p:cNvSpPr>
            <a:spLocks noChangeArrowheads="1"/>
          </p:cNvSpPr>
          <p:nvPr/>
        </p:nvSpPr>
        <p:spPr bwMode="auto">
          <a:xfrm>
            <a:off x="1524001" y="3558188"/>
            <a:ext cx="57887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Lượng cà phê tồn kho trong 6 tuần là:</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23" name="Rectangle 7">
            <a:extLst>
              <a:ext uri="{FF2B5EF4-FFF2-40B4-BE49-F238E27FC236}">
                <a16:creationId xmlns="" xmlns:a16="http://schemas.microsoft.com/office/drawing/2014/main" id="{0CFB395C-32E3-7BFA-8044-7869D632E62D}"/>
              </a:ext>
            </a:extLst>
          </p:cNvPr>
          <p:cNvSpPr>
            <a:spLocks noChangeArrowheads="1"/>
          </p:cNvSpPr>
          <p:nvPr/>
        </p:nvSpPr>
        <p:spPr bwMode="auto">
          <a:xfrm>
            <a:off x="1605109" y="5073458"/>
            <a:ext cx="70054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Vậy lượng cà phê tồn kho trong 6 tuần là              tấn</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24" name="Google Shape;121;p4">
            <a:extLst>
              <a:ext uri="{FF2B5EF4-FFF2-40B4-BE49-F238E27FC236}">
                <a16:creationId xmlns="" xmlns:a16="http://schemas.microsoft.com/office/drawing/2014/main" id="{286C9D9A-05D5-2B83-64E4-FC5923714857}"/>
              </a:ext>
            </a:extLst>
          </p:cNvPr>
          <p:cNvSpPr txBox="1"/>
          <p:nvPr/>
        </p:nvSpPr>
        <p:spPr>
          <a:xfrm>
            <a:off x="5585792" y="2929881"/>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pic>
        <p:nvPicPr>
          <p:cNvPr id="25" name="Picture 2">
            <a:extLst>
              <a:ext uri="{FF2B5EF4-FFF2-40B4-BE49-F238E27FC236}">
                <a16:creationId xmlns="" xmlns:a16="http://schemas.microsoft.com/office/drawing/2014/main" id="{9DB2F358-6052-6829-FB2E-63C5E02B9D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16656" y="5535123"/>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964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250"/>
                                        <p:tgtEl>
                                          <p:spTgt spid="10"/>
                                        </p:tgtEl>
                                      </p:cBhvr>
                                    </p:animEffect>
                                  </p:childTnLst>
                                </p:cTn>
                              </p:par>
                            </p:childTnLst>
                          </p:cTn>
                        </p:par>
                        <p:par>
                          <p:cTn id="22" fill="hold">
                            <p:stCondLst>
                              <p:cond delay="750"/>
                            </p:stCondLst>
                            <p:childTnLst>
                              <p:par>
                                <p:cTn id="23" presetID="14" presetClass="entr" presetSubtype="1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25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par>
                          <p:cTn id="31" fill="hold">
                            <p:stCondLst>
                              <p:cond delay="500"/>
                            </p:stCondLst>
                            <p:childTnLst>
                              <p:par>
                                <p:cTn id="32" presetID="14" presetClass="exit" presetSubtype="10" fill="hold" nodeType="afterEffect">
                                  <p:stCondLst>
                                    <p:cond delay="0"/>
                                  </p:stCondLst>
                                  <p:childTnLst>
                                    <p:animEffect transition="out" filter="randombar(horizontal)">
                                      <p:cBhvr>
                                        <p:cTn id="33" dur="10"/>
                                        <p:tgtEl>
                                          <p:spTgt spid="10"/>
                                        </p:tgtEl>
                                      </p:cBhvr>
                                    </p:animEffect>
                                    <p:set>
                                      <p:cBhvr>
                                        <p:cTn id="34" dur="1" fill="hold">
                                          <p:stCondLst>
                                            <p:cond delay="9"/>
                                          </p:stCondLst>
                                        </p:cTn>
                                        <p:tgtEl>
                                          <p:spTgt spid="10"/>
                                        </p:tgtEl>
                                        <p:attrNameLst>
                                          <p:attrName>style.visibility</p:attrName>
                                        </p:attrNameLst>
                                      </p:cBhvr>
                                      <p:to>
                                        <p:strVal val="hidden"/>
                                      </p:to>
                                    </p:set>
                                  </p:childTnLst>
                                </p:cTn>
                              </p:par>
                            </p:childTnLst>
                          </p:cTn>
                        </p:par>
                        <p:par>
                          <p:cTn id="35" fill="hold">
                            <p:stCondLst>
                              <p:cond delay="510"/>
                            </p:stCondLst>
                            <p:childTnLst>
                              <p:par>
                                <p:cTn id="36" presetID="14" presetClass="exit" presetSubtype="10" fill="hold" nodeType="afterEffect">
                                  <p:stCondLst>
                                    <p:cond delay="0"/>
                                  </p:stCondLst>
                                  <p:childTnLst>
                                    <p:animEffect transition="out" filter="randombar(horizontal)">
                                      <p:cBhvr>
                                        <p:cTn id="37" dur="10"/>
                                        <p:tgtEl>
                                          <p:spTgt spid="19"/>
                                        </p:tgtEl>
                                      </p:cBhvr>
                                    </p:animEffect>
                                    <p:set>
                                      <p:cBhvr>
                                        <p:cTn id="38" dur="1" fill="hold">
                                          <p:stCondLst>
                                            <p:cond delay="9"/>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horizontal)">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randombar(horizontal)">
                                      <p:cBhvr>
                                        <p:cTn id="58" dur="500"/>
                                        <p:tgtEl>
                                          <p:spTgt spid="23"/>
                                        </p:tgtEl>
                                      </p:cBhvr>
                                    </p:animEffect>
                                  </p:childTnLst>
                                </p:cTn>
                              </p:par>
                              <p:par>
                                <p:cTn id="59" presetID="14" presetClass="entr" presetSubtype="1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randombar(horizontal)">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 xmlns:a16="http://schemas.microsoft.com/office/drawing/2014/main"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 xmlns:a16="http://schemas.microsoft.com/office/drawing/2014/main"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 xmlns:a16="http://schemas.microsoft.com/office/drawing/2014/main"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3. Nhân hai số hữu tỉ</a:t>
            </a:r>
            <a:endParaRPr sz="2800" b="1">
              <a:solidFill>
                <a:srgbClr val="FF0000"/>
              </a:solidFill>
              <a:latin typeface="Times New Roman"/>
              <a:ea typeface="Times New Roman"/>
              <a:cs typeface="Times New Roman"/>
              <a:sym typeface="Times New Roman"/>
            </a:endParaRPr>
          </a:p>
        </p:txBody>
      </p:sp>
      <p:sp>
        <p:nvSpPr>
          <p:cNvPr id="26" name="Google Shape;489;p8">
            <a:extLst>
              <a:ext uri="{FF2B5EF4-FFF2-40B4-BE49-F238E27FC236}">
                <a16:creationId xmlns="" xmlns:a16="http://schemas.microsoft.com/office/drawing/2014/main" id="{98BE9D63-6F67-5C09-DDF2-0D9BA8269654}"/>
              </a:ext>
            </a:extLst>
          </p:cNvPr>
          <p:cNvSpPr/>
          <p:nvPr/>
        </p:nvSpPr>
        <p:spPr>
          <a:xfrm>
            <a:off x="4682368" y="1651549"/>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3 </a:t>
            </a:r>
            <a:endParaRPr sz="2400" b="1">
              <a:solidFill>
                <a:srgbClr val="A8289F"/>
              </a:solidFill>
              <a:latin typeface="Times New Roman"/>
              <a:ea typeface="Times New Roman"/>
              <a:cs typeface="Times New Roman"/>
              <a:sym typeface="Times New Roman"/>
            </a:endParaRPr>
          </a:p>
        </p:txBody>
      </p:sp>
      <p:pic>
        <p:nvPicPr>
          <p:cNvPr id="5" name="Picture 4">
            <a:extLst>
              <a:ext uri="{FF2B5EF4-FFF2-40B4-BE49-F238E27FC236}">
                <a16:creationId xmlns="" xmlns:a16="http://schemas.microsoft.com/office/drawing/2014/main" id="{8B11A793-ACE6-C92F-30B0-5D315A4F825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571" b="97143" l="7895" r="92105">
                        <a14:foregroundMark x1="78947" y1="77143" x2="92105" y2="97143"/>
                        <a14:foregroundMark x1="84211" y1="80000" x2="86842" y2="85714"/>
                      </a14:backgroundRemoval>
                    </a14:imgEffect>
                  </a14:imgLayer>
                </a14:imgProps>
              </a:ext>
            </a:extLst>
          </a:blip>
          <a:stretch>
            <a:fillRect/>
          </a:stretch>
        </p:blipFill>
        <p:spPr>
          <a:xfrm>
            <a:off x="3928471" y="1576161"/>
            <a:ext cx="553023" cy="509363"/>
          </a:xfrm>
          <a:prstGeom prst="rect">
            <a:avLst/>
          </a:prstGeom>
        </p:spPr>
      </p:pic>
      <p:sp>
        <p:nvSpPr>
          <p:cNvPr id="27" name="TextBox 26">
            <a:extLst>
              <a:ext uri="{FF2B5EF4-FFF2-40B4-BE49-F238E27FC236}">
                <a16:creationId xmlns="" xmlns:a16="http://schemas.microsoft.com/office/drawing/2014/main" id="{175A67FE-B978-4D70-572A-C8873E9719E9}"/>
              </a:ext>
            </a:extLst>
          </p:cNvPr>
          <p:cNvSpPr txBox="1"/>
          <p:nvPr/>
        </p:nvSpPr>
        <p:spPr>
          <a:xfrm>
            <a:off x="4191694" y="2172135"/>
            <a:ext cx="7316524" cy="1815882"/>
          </a:xfrm>
          <a:prstGeom prst="rect">
            <a:avLst/>
          </a:prstGeom>
          <a:noFill/>
        </p:spPr>
        <p:txBody>
          <a:bodyPr wrap="square">
            <a:spAutoFit/>
          </a:bodyPr>
          <a:lstStyle/>
          <a:p>
            <a:pPr algn="just"/>
            <a:r>
              <a:rPr lang="vi-VN" sz="2800">
                <a:latin typeface="+mj-lt"/>
              </a:rPr>
              <a:t>Nhiệt độ đo được vào một buổi tối mùa đông tại Sa Pa là</a:t>
            </a:r>
            <a:r>
              <a:rPr lang="en-US" sz="2800">
                <a:latin typeface="+mj-lt"/>
              </a:rPr>
              <a:t>      </a:t>
            </a:r>
            <a:r>
              <a:rPr lang="vi-VN" sz="2800">
                <a:latin typeface="+mj-lt"/>
              </a:rPr>
              <a:t> </a:t>
            </a:r>
            <a:r>
              <a:rPr lang="en-US" sz="2800">
                <a:latin typeface="+mj-lt"/>
              </a:rPr>
              <a:t>    </a:t>
            </a:r>
            <a:r>
              <a:rPr lang="vi-VN" sz="2800">
                <a:latin typeface="+mj-lt"/>
              </a:rPr>
              <a:t>.Nhiệt độ buổi chiều hôm đó bằng </a:t>
            </a:r>
          </a:p>
          <a:p>
            <a:pPr algn="just"/>
            <a:r>
              <a:rPr lang="vi-VN" sz="2800">
                <a:latin typeface="+mj-lt"/>
              </a:rPr>
              <a:t>nhiệt độ buổi tối.Hỏi nhiệt độ ở Sa Pa buổi chiều hôm đó là bao nhiêu độ C?</a:t>
            </a:r>
          </a:p>
        </p:txBody>
      </p:sp>
      <p:pic>
        <p:nvPicPr>
          <p:cNvPr id="13" name="Picture 12">
            <a:extLst>
              <a:ext uri="{FF2B5EF4-FFF2-40B4-BE49-F238E27FC236}">
                <a16:creationId xmlns="" xmlns:a16="http://schemas.microsoft.com/office/drawing/2014/main" id="{A6C7BC78-41B7-4ABD-C367-A81B4CB59825}"/>
              </a:ext>
            </a:extLst>
          </p:cNvPr>
          <p:cNvPicPr>
            <a:picLocks noChangeAspect="1"/>
          </p:cNvPicPr>
          <p:nvPr/>
        </p:nvPicPr>
        <p:blipFill>
          <a:blip r:embed="rId8"/>
          <a:stretch>
            <a:fillRect/>
          </a:stretch>
        </p:blipFill>
        <p:spPr>
          <a:xfrm>
            <a:off x="260396" y="2040855"/>
            <a:ext cx="3636098" cy="2022677"/>
          </a:xfrm>
          <a:prstGeom prst="rect">
            <a:avLst/>
          </a:prstGeom>
        </p:spPr>
      </p:pic>
      <p:sp>
        <p:nvSpPr>
          <p:cNvPr id="29" name="Google Shape;121;p4">
            <a:extLst>
              <a:ext uri="{FF2B5EF4-FFF2-40B4-BE49-F238E27FC236}">
                <a16:creationId xmlns="" xmlns:a16="http://schemas.microsoft.com/office/drawing/2014/main" id="{9A7932C0-2F20-D54F-6FB7-38D77A8D77E3}"/>
              </a:ext>
            </a:extLst>
          </p:cNvPr>
          <p:cNvSpPr txBox="1"/>
          <p:nvPr/>
        </p:nvSpPr>
        <p:spPr>
          <a:xfrm>
            <a:off x="5585792" y="3990585"/>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
        <p:nvSpPr>
          <p:cNvPr id="33" name="TextBox 32">
            <a:extLst>
              <a:ext uri="{FF2B5EF4-FFF2-40B4-BE49-F238E27FC236}">
                <a16:creationId xmlns="" xmlns:a16="http://schemas.microsoft.com/office/drawing/2014/main" id="{EF5F7BCA-8DB4-71F4-25AE-C502FF0A3342}"/>
              </a:ext>
            </a:extLst>
          </p:cNvPr>
          <p:cNvSpPr txBox="1"/>
          <p:nvPr/>
        </p:nvSpPr>
        <p:spPr>
          <a:xfrm>
            <a:off x="3185861" y="4455300"/>
            <a:ext cx="6355080" cy="523220"/>
          </a:xfrm>
          <a:prstGeom prst="rect">
            <a:avLst/>
          </a:prstGeom>
          <a:noFill/>
        </p:spPr>
        <p:txBody>
          <a:bodyPr wrap="square">
            <a:spAutoFit/>
          </a:bodyPr>
          <a:lstStyle/>
          <a:p>
            <a:pPr algn="l"/>
            <a:r>
              <a:rPr lang="en-US" sz="2800">
                <a:effectLst/>
                <a:latin typeface="Times New Roman" panose="02020603050405020304" pitchFamily="18" charset="0"/>
                <a:cs typeface="Times New Roman" panose="02020603050405020304" pitchFamily="18" charset="0"/>
              </a:rPr>
              <a:t>Nhiệt độ ở Sa Pa buổi chiều hôm đó là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2">
            <a:extLst>
              <a:ext uri="{FF2B5EF4-FFF2-40B4-BE49-F238E27FC236}">
                <a16:creationId xmlns="" xmlns:a16="http://schemas.microsoft.com/office/drawing/2014/main" id="{16DA0EE1-0CEA-78FF-97F0-02B834B26A1C}"/>
              </a:ext>
            </a:extLst>
          </p:cNvPr>
          <p:cNvSpPr>
            <a:spLocks noChangeArrowheads="1"/>
          </p:cNvSpPr>
          <p:nvPr/>
        </p:nvSpPr>
        <p:spPr bwMode="auto">
          <a:xfrm>
            <a:off x="1993392" y="57790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 xmlns:a16="http://schemas.microsoft.com/office/drawing/2014/main" id="{F335CD62-EB46-63EF-7B09-3B30A04E8127}"/>
              </a:ext>
            </a:extLst>
          </p:cNvPr>
          <p:cNvGraphicFramePr>
            <a:graphicFrameLocks noChangeAspect="1"/>
          </p:cNvGraphicFramePr>
          <p:nvPr>
            <p:extLst>
              <p:ext uri="{D42A27DB-BD31-4B8C-83A1-F6EECF244321}">
                <p14:modId xmlns:p14="http://schemas.microsoft.com/office/powerpoint/2010/main" val="3494176390"/>
              </p:ext>
            </p:extLst>
          </p:nvPr>
        </p:nvGraphicFramePr>
        <p:xfrm>
          <a:off x="3546792" y="4864608"/>
          <a:ext cx="2841414" cy="989078"/>
        </p:xfrm>
        <a:graphic>
          <a:graphicData uri="http://schemas.openxmlformats.org/presentationml/2006/ole">
            <mc:AlternateContent xmlns:mc="http://schemas.openxmlformats.org/markup-compatibility/2006">
              <mc:Choice xmlns:v="urn:schemas-microsoft-com:vml" Requires="v">
                <p:oleObj spid="_x0000_s9226" name="Equation" r:id="rId9" imgW="1066680" imgH="393480" progId="Equation.DSMT4">
                  <p:embed/>
                </p:oleObj>
              </mc:Choice>
              <mc:Fallback>
                <p:oleObj name="Equation" r:id="rId9" imgW="1066680" imgH="393480" progId="Equation.DSMT4">
                  <p:embed/>
                  <p:pic>
                    <p:nvPicPr>
                      <p:cNvPr id="0" name="Object 1"/>
                      <p:cNvPicPr>
                        <a:picLocks noChangeAspect="1" noChangeArrowheads="1"/>
                      </p:cNvPicPr>
                      <p:nvPr/>
                    </p:nvPicPr>
                    <p:blipFill>
                      <a:blip r:embed="rId10"/>
                      <a:srcRect/>
                      <a:stretch>
                        <a:fillRect/>
                      </a:stretch>
                    </p:blipFill>
                    <p:spPr bwMode="auto">
                      <a:xfrm>
                        <a:off x="3546792" y="4864608"/>
                        <a:ext cx="2841414" cy="989078"/>
                      </a:xfrm>
                      <a:prstGeom prst="rect">
                        <a:avLst/>
                      </a:prstGeom>
                      <a:noFill/>
                    </p:spPr>
                  </p:pic>
                </p:oleObj>
              </mc:Fallback>
            </mc:AlternateContent>
          </a:graphicData>
        </a:graphic>
      </p:graphicFrame>
      <p:sp>
        <p:nvSpPr>
          <p:cNvPr id="30" name="Rectangle 3">
            <a:extLst>
              <a:ext uri="{FF2B5EF4-FFF2-40B4-BE49-F238E27FC236}">
                <a16:creationId xmlns="" xmlns:a16="http://schemas.microsoft.com/office/drawing/2014/main" id="{7E6D9166-FF53-4CB8-582E-5725B67B80C5}"/>
              </a:ext>
            </a:extLst>
          </p:cNvPr>
          <p:cNvSpPr>
            <a:spLocks noChangeArrowheads="1"/>
          </p:cNvSpPr>
          <p:nvPr/>
        </p:nvSpPr>
        <p:spPr bwMode="auto">
          <a:xfrm>
            <a:off x="1993392" y="62139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TextBox 36">
            <a:extLst>
              <a:ext uri="{FF2B5EF4-FFF2-40B4-BE49-F238E27FC236}">
                <a16:creationId xmlns="" xmlns:a16="http://schemas.microsoft.com/office/drawing/2014/main" id="{A0D045F7-161C-164B-573B-AA9A427C12F6}"/>
              </a:ext>
            </a:extLst>
          </p:cNvPr>
          <p:cNvSpPr txBox="1"/>
          <p:nvPr/>
        </p:nvSpPr>
        <p:spPr>
          <a:xfrm>
            <a:off x="3210245" y="5814708"/>
            <a:ext cx="6355080" cy="523220"/>
          </a:xfrm>
          <a:prstGeom prst="rect">
            <a:avLst/>
          </a:prstGeom>
          <a:noFill/>
        </p:spPr>
        <p:txBody>
          <a:bodyPr wrap="square">
            <a:spAutoFit/>
          </a:bodyPr>
          <a:lstStyle/>
          <a:p>
            <a:pPr algn="l"/>
            <a:r>
              <a:rPr lang="en-US" sz="2800">
                <a:effectLst/>
                <a:latin typeface="Times New Roman" panose="02020603050405020304" pitchFamily="18" charset="0"/>
                <a:cs typeface="Times New Roman" panose="02020603050405020304" pitchFamily="18" charset="0"/>
              </a:rPr>
              <a:t>Vậy nhiệt độ ở Sa Pa buổi chiều hôm đó là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8" name="Object 37">
            <a:extLst>
              <a:ext uri="{FF2B5EF4-FFF2-40B4-BE49-F238E27FC236}">
                <a16:creationId xmlns="" xmlns:a16="http://schemas.microsoft.com/office/drawing/2014/main" id="{9A75611B-1D17-C9FB-CDAF-4D27D992E0FF}"/>
              </a:ext>
            </a:extLst>
          </p:cNvPr>
          <p:cNvGraphicFramePr>
            <a:graphicFrameLocks noChangeAspect="1"/>
          </p:cNvGraphicFramePr>
          <p:nvPr>
            <p:extLst>
              <p:ext uri="{D42A27DB-BD31-4B8C-83A1-F6EECF244321}">
                <p14:modId xmlns:p14="http://schemas.microsoft.com/office/powerpoint/2010/main" val="287892352"/>
              </p:ext>
            </p:extLst>
          </p:nvPr>
        </p:nvGraphicFramePr>
        <p:xfrm>
          <a:off x="9447978" y="5875602"/>
          <a:ext cx="1319212" cy="511175"/>
        </p:xfrm>
        <a:graphic>
          <a:graphicData uri="http://schemas.openxmlformats.org/presentationml/2006/ole">
            <mc:AlternateContent xmlns:mc="http://schemas.openxmlformats.org/markup-compatibility/2006">
              <mc:Choice xmlns:v="urn:schemas-microsoft-com:vml" Requires="v">
                <p:oleObj spid="_x0000_s9227" name="Equation" r:id="rId11" imgW="495000" imgH="203040" progId="Equation.DSMT4">
                  <p:embed/>
                </p:oleObj>
              </mc:Choice>
              <mc:Fallback>
                <p:oleObj name="Equation" r:id="rId11" imgW="495000" imgH="203040" progId="Equation.DSMT4">
                  <p:embed/>
                  <p:pic>
                    <p:nvPicPr>
                      <p:cNvPr id="18" name="Object 17">
                        <a:extLst>
                          <a:ext uri="{FF2B5EF4-FFF2-40B4-BE49-F238E27FC236}">
                            <a16:creationId xmlns="" xmlns:a16="http://schemas.microsoft.com/office/drawing/2014/main" id="{F335CD62-EB46-63EF-7B09-3B30A04E8127}"/>
                          </a:ext>
                        </a:extLst>
                      </p:cNvPr>
                      <p:cNvPicPr>
                        <a:picLocks noChangeAspect="1" noChangeArrowheads="1"/>
                      </p:cNvPicPr>
                      <p:nvPr/>
                    </p:nvPicPr>
                    <p:blipFill>
                      <a:blip r:embed="rId12"/>
                      <a:srcRect/>
                      <a:stretch>
                        <a:fillRect/>
                      </a:stretch>
                    </p:blipFill>
                    <p:spPr bwMode="auto">
                      <a:xfrm>
                        <a:off x="9447978" y="5875602"/>
                        <a:ext cx="1319212" cy="511175"/>
                      </a:xfrm>
                      <a:prstGeom prst="rect">
                        <a:avLst/>
                      </a:prstGeom>
                      <a:noFill/>
                    </p:spPr>
                  </p:pic>
                </p:oleObj>
              </mc:Fallback>
            </mc:AlternateContent>
          </a:graphicData>
        </a:graphic>
      </p:graphicFrame>
      <p:pic>
        <p:nvPicPr>
          <p:cNvPr id="39" name="Picture 2">
            <a:extLst>
              <a:ext uri="{FF2B5EF4-FFF2-40B4-BE49-F238E27FC236}">
                <a16:creationId xmlns="" xmlns:a16="http://schemas.microsoft.com/office/drawing/2014/main" id="{32EAA79D-4CF6-501C-DA53-DE1616F04F0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2" name="Object 21">
            <a:extLst>
              <a:ext uri="{FF2B5EF4-FFF2-40B4-BE49-F238E27FC236}">
                <a16:creationId xmlns="" xmlns:a16="http://schemas.microsoft.com/office/drawing/2014/main" id="{B6FFB0B1-B41F-B1A3-958A-5AF564F8C670}"/>
              </a:ext>
            </a:extLst>
          </p:cNvPr>
          <p:cNvGraphicFramePr>
            <a:graphicFrameLocks noChangeAspect="1"/>
          </p:cNvGraphicFramePr>
          <p:nvPr>
            <p:extLst>
              <p:ext uri="{D42A27DB-BD31-4B8C-83A1-F6EECF244321}">
                <p14:modId xmlns:p14="http://schemas.microsoft.com/office/powerpoint/2010/main" val="17368747"/>
              </p:ext>
            </p:extLst>
          </p:nvPr>
        </p:nvGraphicFramePr>
        <p:xfrm>
          <a:off x="5453063" y="2695037"/>
          <a:ext cx="1106762" cy="439972"/>
        </p:xfrm>
        <a:graphic>
          <a:graphicData uri="http://schemas.openxmlformats.org/presentationml/2006/ole">
            <mc:AlternateContent xmlns:mc="http://schemas.openxmlformats.org/markup-compatibility/2006">
              <mc:Choice xmlns:v="urn:schemas-microsoft-com:vml" Requires="v">
                <p:oleObj spid="_x0000_s9228" name="Equation" r:id="rId14" imgW="482400" imgH="203040" progId="Equation.DSMT4">
                  <p:embed/>
                </p:oleObj>
              </mc:Choice>
              <mc:Fallback>
                <p:oleObj name="Equation" r:id="rId14" imgW="482400" imgH="203040" progId="Equation.DSMT4">
                  <p:embed/>
                  <p:pic>
                    <p:nvPicPr>
                      <p:cNvPr id="38" name="Object 37">
                        <a:extLst>
                          <a:ext uri="{FF2B5EF4-FFF2-40B4-BE49-F238E27FC236}">
                            <a16:creationId xmlns="" xmlns:a16="http://schemas.microsoft.com/office/drawing/2014/main" id="{9A75611B-1D17-C9FB-CDAF-4D27D992E0FF}"/>
                          </a:ext>
                        </a:extLst>
                      </p:cNvPr>
                      <p:cNvPicPr>
                        <a:picLocks noChangeAspect="1" noChangeArrowheads="1"/>
                      </p:cNvPicPr>
                      <p:nvPr/>
                    </p:nvPicPr>
                    <p:blipFill>
                      <a:blip r:embed="rId15"/>
                      <a:srcRect/>
                      <a:stretch>
                        <a:fillRect/>
                      </a:stretch>
                    </p:blipFill>
                    <p:spPr bwMode="auto">
                      <a:xfrm>
                        <a:off x="5453063" y="2695037"/>
                        <a:ext cx="1106762" cy="439972"/>
                      </a:xfrm>
                      <a:prstGeom prst="rect">
                        <a:avLst/>
                      </a:prstGeom>
                      <a:noFill/>
                    </p:spPr>
                  </p:pic>
                </p:oleObj>
              </mc:Fallback>
            </mc:AlternateContent>
          </a:graphicData>
        </a:graphic>
      </p:graphicFrame>
      <p:graphicFrame>
        <p:nvGraphicFramePr>
          <p:cNvPr id="23" name="Object 22">
            <a:extLst>
              <a:ext uri="{FF2B5EF4-FFF2-40B4-BE49-F238E27FC236}">
                <a16:creationId xmlns="" xmlns:a16="http://schemas.microsoft.com/office/drawing/2014/main" id="{6D511E3B-6FAE-E167-6FF7-1FAD909E6649}"/>
              </a:ext>
            </a:extLst>
          </p:cNvPr>
          <p:cNvGraphicFramePr>
            <a:graphicFrameLocks noChangeAspect="1"/>
          </p:cNvGraphicFramePr>
          <p:nvPr>
            <p:extLst>
              <p:ext uri="{D42A27DB-BD31-4B8C-83A1-F6EECF244321}">
                <p14:modId xmlns:p14="http://schemas.microsoft.com/office/powerpoint/2010/main" val="3227491847"/>
              </p:ext>
            </p:extLst>
          </p:nvPr>
        </p:nvGraphicFramePr>
        <p:xfrm>
          <a:off x="11352260" y="2535361"/>
          <a:ext cx="311915" cy="759324"/>
        </p:xfrm>
        <a:graphic>
          <a:graphicData uri="http://schemas.openxmlformats.org/presentationml/2006/ole">
            <mc:AlternateContent xmlns:mc="http://schemas.openxmlformats.org/markup-compatibility/2006">
              <mc:Choice xmlns:v="urn:schemas-microsoft-com:vml" Requires="v">
                <p:oleObj spid="_x0000_s9229" name="Equation" r:id="rId16" imgW="152280" imgH="393480" progId="Equation.DSMT4">
                  <p:embed/>
                </p:oleObj>
              </mc:Choice>
              <mc:Fallback>
                <p:oleObj name="Equation" r:id="rId16" imgW="152280" imgH="393480" progId="Equation.DSMT4">
                  <p:embed/>
                  <p:pic>
                    <p:nvPicPr>
                      <p:cNvPr id="22" name="Object 21">
                        <a:extLst>
                          <a:ext uri="{FF2B5EF4-FFF2-40B4-BE49-F238E27FC236}">
                            <a16:creationId xmlns="" xmlns:a16="http://schemas.microsoft.com/office/drawing/2014/main" id="{B6FFB0B1-B41F-B1A3-958A-5AF564F8C670}"/>
                          </a:ext>
                        </a:extLst>
                      </p:cNvPr>
                      <p:cNvPicPr>
                        <a:picLocks noChangeAspect="1" noChangeArrowheads="1"/>
                      </p:cNvPicPr>
                      <p:nvPr/>
                    </p:nvPicPr>
                    <p:blipFill>
                      <a:blip r:embed="rId17"/>
                      <a:srcRect/>
                      <a:stretch>
                        <a:fillRect/>
                      </a:stretch>
                    </p:blipFill>
                    <p:spPr bwMode="auto">
                      <a:xfrm>
                        <a:off x="11352260" y="2535361"/>
                        <a:ext cx="311915" cy="759324"/>
                      </a:xfrm>
                      <a:prstGeom prst="rect">
                        <a:avLst/>
                      </a:prstGeom>
                      <a:noFill/>
                    </p:spPr>
                  </p:pic>
                </p:oleObj>
              </mc:Fallback>
            </mc:AlternateContent>
          </a:graphicData>
        </a:graphic>
      </p:graphicFrame>
    </p:spTree>
    <p:extLst>
      <p:ext uri="{BB962C8B-B14F-4D97-AF65-F5344CB8AC3E}">
        <p14:creationId xmlns:p14="http://schemas.microsoft.com/office/powerpoint/2010/main" val="3547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10"/>
                                        <p:tgtEl>
                                          <p:spTgt spid="22"/>
                                        </p:tgtEl>
                                      </p:cBhvr>
                                    </p:animEffect>
                                  </p:childTnLst>
                                </p:cTn>
                              </p:par>
                            </p:childTnLst>
                          </p:cTn>
                        </p:par>
                        <p:par>
                          <p:cTn id="26" fill="hold">
                            <p:stCondLst>
                              <p:cond delay="510"/>
                            </p:stCondLst>
                            <p:childTnLst>
                              <p:par>
                                <p:cTn id="27" presetID="14" presetClass="entr" presetSubtype="1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10"/>
                                        <p:tgtEl>
                                          <p:spTgt spid="23"/>
                                        </p:tgtEl>
                                      </p:cBhvr>
                                    </p:animEffect>
                                  </p:childTnLst>
                                </p:cTn>
                              </p:par>
                            </p:childTnLst>
                          </p:cTn>
                        </p:par>
                        <p:par>
                          <p:cTn id="30" fill="hold">
                            <p:stCondLst>
                              <p:cond delay="520"/>
                            </p:stCondLst>
                            <p:childTnLst>
                              <p:par>
                                <p:cTn id="31" presetID="14" presetClass="entr" presetSubtype="1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randombar(horizontal)">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randombar(horizontal)">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randombar(horizontal)">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33"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 xmlns:a16="http://schemas.microsoft.com/office/drawing/2014/main"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 xmlns:a16="http://schemas.microsoft.com/office/drawing/2014/main"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 xmlns:a16="http://schemas.microsoft.com/office/drawing/2014/main"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3. Nhân hai số hữu tỉ</a:t>
            </a:r>
            <a:endParaRPr sz="2800" b="1">
              <a:solidFill>
                <a:srgbClr val="FF0000"/>
              </a:solidFill>
              <a:latin typeface="Times New Roman"/>
              <a:ea typeface="Times New Roman"/>
              <a:cs typeface="Times New Roman"/>
              <a:sym typeface="Times New Roman"/>
            </a:endParaRPr>
          </a:p>
        </p:txBody>
      </p:sp>
      <p:sp>
        <p:nvSpPr>
          <p:cNvPr id="26" name="Google Shape;489;p8">
            <a:extLst>
              <a:ext uri="{FF2B5EF4-FFF2-40B4-BE49-F238E27FC236}">
                <a16:creationId xmlns="" xmlns:a16="http://schemas.microsoft.com/office/drawing/2014/main" id="{98BE9D63-6F67-5C09-DDF2-0D9BA8269654}"/>
              </a:ext>
            </a:extLst>
          </p:cNvPr>
          <p:cNvSpPr/>
          <p:nvPr/>
        </p:nvSpPr>
        <p:spPr>
          <a:xfrm>
            <a:off x="183336" y="3680227"/>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4 </a:t>
            </a:r>
            <a:endParaRPr sz="2400" b="1">
              <a:solidFill>
                <a:srgbClr val="A8289F"/>
              </a:solidFill>
              <a:latin typeface="Times New Roman"/>
              <a:ea typeface="Times New Roman"/>
              <a:cs typeface="Times New Roman"/>
              <a:sym typeface="Times New Roman"/>
            </a:endParaRPr>
          </a:p>
        </p:txBody>
      </p:sp>
      <p:pic>
        <p:nvPicPr>
          <p:cNvPr id="22" name="Google Shape;476;p7">
            <a:extLst>
              <a:ext uri="{FF2B5EF4-FFF2-40B4-BE49-F238E27FC236}">
                <a16:creationId xmlns="" xmlns:a16="http://schemas.microsoft.com/office/drawing/2014/main" id="{2E410913-A714-0F91-33D5-F601FEC66EE7}"/>
              </a:ext>
            </a:extLst>
          </p:cNvPr>
          <p:cNvPicPr preferRelativeResize="0"/>
          <p:nvPr/>
        </p:nvPicPr>
        <p:blipFill rotWithShape="1">
          <a:blip r:embed="rId6">
            <a:alphaModFix/>
          </a:blip>
          <a:srcRect/>
          <a:stretch/>
        </p:blipFill>
        <p:spPr>
          <a:xfrm>
            <a:off x="121616" y="1984993"/>
            <a:ext cx="788894" cy="836363"/>
          </a:xfrm>
          <a:prstGeom prst="rect">
            <a:avLst/>
          </a:prstGeom>
          <a:noFill/>
          <a:ln>
            <a:noFill/>
          </a:ln>
        </p:spPr>
      </p:pic>
      <p:graphicFrame>
        <p:nvGraphicFramePr>
          <p:cNvPr id="8" name="Object 7">
            <a:extLst>
              <a:ext uri="{FF2B5EF4-FFF2-40B4-BE49-F238E27FC236}">
                <a16:creationId xmlns="" xmlns:a16="http://schemas.microsoft.com/office/drawing/2014/main" id="{F6BEF61F-6421-1CE7-7F6B-DC21B19ED046}"/>
              </a:ext>
            </a:extLst>
          </p:cNvPr>
          <p:cNvGraphicFramePr>
            <a:graphicFrameLocks noChangeAspect="1"/>
          </p:cNvGraphicFramePr>
          <p:nvPr>
            <p:extLst>
              <p:ext uri="{D42A27DB-BD31-4B8C-83A1-F6EECF244321}">
                <p14:modId xmlns:p14="http://schemas.microsoft.com/office/powerpoint/2010/main" val="1415660046"/>
              </p:ext>
            </p:extLst>
          </p:nvPr>
        </p:nvGraphicFramePr>
        <p:xfrm>
          <a:off x="5049481" y="1912133"/>
          <a:ext cx="5060442" cy="1152482"/>
        </p:xfrm>
        <a:graphic>
          <a:graphicData uri="http://schemas.openxmlformats.org/presentationml/2006/ole">
            <mc:AlternateContent xmlns:mc="http://schemas.openxmlformats.org/markup-compatibility/2006">
              <mc:Choice xmlns:v="urn:schemas-microsoft-com:vml" Requires="v">
                <p:oleObj spid="_x0000_s10256" name="Equation" r:id="rId7" imgW="1726920" imgH="393480" progId="Equation.DSMT4">
                  <p:embed/>
                </p:oleObj>
              </mc:Choice>
              <mc:Fallback>
                <p:oleObj name="Equation" r:id="rId7" imgW="1726920" imgH="393480" progId="Equation.DSMT4">
                  <p:embed/>
                  <p:pic>
                    <p:nvPicPr>
                      <p:cNvPr id="0" name=""/>
                      <p:cNvPicPr/>
                      <p:nvPr/>
                    </p:nvPicPr>
                    <p:blipFill>
                      <a:blip r:embed="rId8"/>
                      <a:stretch>
                        <a:fillRect/>
                      </a:stretch>
                    </p:blipFill>
                    <p:spPr>
                      <a:xfrm>
                        <a:off x="5049481" y="1912133"/>
                        <a:ext cx="5060442" cy="1152482"/>
                      </a:xfrm>
                      <a:prstGeom prst="rect">
                        <a:avLst/>
                      </a:prstGeom>
                    </p:spPr>
                  </p:pic>
                </p:oleObj>
              </mc:Fallback>
            </mc:AlternateContent>
          </a:graphicData>
        </a:graphic>
      </p:graphicFrame>
      <p:sp>
        <p:nvSpPr>
          <p:cNvPr id="32" name="TextBox 31">
            <a:extLst>
              <a:ext uri="{FF2B5EF4-FFF2-40B4-BE49-F238E27FC236}">
                <a16:creationId xmlns="" xmlns:a16="http://schemas.microsoft.com/office/drawing/2014/main" id="{9F4A2496-1A7C-34D3-C14B-D16E50AAB99A}"/>
              </a:ext>
            </a:extLst>
          </p:cNvPr>
          <p:cNvSpPr txBox="1"/>
          <p:nvPr/>
        </p:nvSpPr>
        <p:spPr>
          <a:xfrm>
            <a:off x="910510" y="2161066"/>
            <a:ext cx="6093724" cy="1384995"/>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Cho </a:t>
            </a:r>
            <a:r>
              <a:rPr lang="en-US" sz="2800" i="1">
                <a:latin typeface="Times New Roman" panose="02020603050405020304" pitchFamily="18" charset="0"/>
                <a:cs typeface="Times New Roman" panose="02020603050405020304" pitchFamily="18" charset="0"/>
              </a:rPr>
              <a:t>x, y  </a:t>
            </a:r>
            <a:r>
              <a:rPr lang="en-US" sz="2800">
                <a:latin typeface="Times New Roman" panose="02020603050405020304" pitchFamily="18" charset="0"/>
                <a:cs typeface="Times New Roman" panose="02020603050405020304" pitchFamily="18" charset="0"/>
              </a:rPr>
              <a:t>là hai số hữu tỉ:   </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Ta có   </a:t>
            </a:r>
          </a:p>
        </p:txBody>
      </p:sp>
      <p:graphicFrame>
        <p:nvGraphicFramePr>
          <p:cNvPr id="34" name="Object 33">
            <a:extLst>
              <a:ext uri="{FF2B5EF4-FFF2-40B4-BE49-F238E27FC236}">
                <a16:creationId xmlns="" xmlns:a16="http://schemas.microsoft.com/office/drawing/2014/main" id="{10096EA8-E6FD-1089-03E6-D1D3A8312C66}"/>
              </a:ext>
            </a:extLst>
          </p:cNvPr>
          <p:cNvGraphicFramePr>
            <a:graphicFrameLocks noChangeAspect="1"/>
          </p:cNvGraphicFramePr>
          <p:nvPr>
            <p:extLst>
              <p:ext uri="{D42A27DB-BD31-4B8C-83A1-F6EECF244321}">
                <p14:modId xmlns:p14="http://schemas.microsoft.com/office/powerpoint/2010/main" val="607594476"/>
              </p:ext>
            </p:extLst>
          </p:nvPr>
        </p:nvGraphicFramePr>
        <p:xfrm>
          <a:off x="4603140" y="1892665"/>
          <a:ext cx="4802187" cy="1152525"/>
        </p:xfrm>
        <a:graphic>
          <a:graphicData uri="http://schemas.openxmlformats.org/presentationml/2006/ole">
            <mc:AlternateContent xmlns:mc="http://schemas.openxmlformats.org/markup-compatibility/2006">
              <mc:Choice xmlns:v="urn:schemas-microsoft-com:vml" Requires="v">
                <p:oleObj spid="_x0000_s10257" name="Equation" r:id="rId9" imgW="1638000" imgH="393480" progId="Equation.DSMT4">
                  <p:embed/>
                </p:oleObj>
              </mc:Choice>
              <mc:Fallback>
                <p:oleObj name="Equation" r:id="rId9" imgW="1638000" imgH="393480" progId="Equation.DSMT4">
                  <p:embed/>
                  <p:pic>
                    <p:nvPicPr>
                      <p:cNvPr id="8" name="Object 7">
                        <a:extLst>
                          <a:ext uri="{FF2B5EF4-FFF2-40B4-BE49-F238E27FC236}">
                            <a16:creationId xmlns="" xmlns:a16="http://schemas.microsoft.com/office/drawing/2014/main" id="{F6BEF61F-6421-1CE7-7F6B-DC21B19ED046}"/>
                          </a:ext>
                        </a:extLst>
                      </p:cNvPr>
                      <p:cNvPicPr/>
                      <p:nvPr/>
                    </p:nvPicPr>
                    <p:blipFill>
                      <a:blip r:embed="rId10"/>
                      <a:stretch>
                        <a:fillRect/>
                      </a:stretch>
                    </p:blipFill>
                    <p:spPr>
                      <a:xfrm>
                        <a:off x="4603140" y="1892665"/>
                        <a:ext cx="4802187" cy="1152525"/>
                      </a:xfrm>
                      <a:prstGeom prst="rect">
                        <a:avLst/>
                      </a:prstGeom>
                    </p:spPr>
                  </p:pic>
                </p:oleObj>
              </mc:Fallback>
            </mc:AlternateContent>
          </a:graphicData>
        </a:graphic>
      </p:graphicFrame>
      <p:graphicFrame>
        <p:nvGraphicFramePr>
          <p:cNvPr id="35" name="Object 34">
            <a:extLst>
              <a:ext uri="{FF2B5EF4-FFF2-40B4-BE49-F238E27FC236}">
                <a16:creationId xmlns="" xmlns:a16="http://schemas.microsoft.com/office/drawing/2014/main" id="{A8CB3AB2-3073-4D6A-952A-1C63C93C4E09}"/>
              </a:ext>
            </a:extLst>
          </p:cNvPr>
          <p:cNvGraphicFramePr>
            <a:graphicFrameLocks noChangeAspect="1"/>
          </p:cNvGraphicFramePr>
          <p:nvPr>
            <p:extLst>
              <p:ext uri="{D42A27DB-BD31-4B8C-83A1-F6EECF244321}">
                <p14:modId xmlns:p14="http://schemas.microsoft.com/office/powerpoint/2010/main" val="3748900610"/>
              </p:ext>
            </p:extLst>
          </p:nvPr>
        </p:nvGraphicFramePr>
        <p:xfrm>
          <a:off x="1940608" y="2671226"/>
          <a:ext cx="2976562" cy="1152525"/>
        </p:xfrm>
        <a:graphic>
          <a:graphicData uri="http://schemas.openxmlformats.org/presentationml/2006/ole">
            <mc:AlternateContent xmlns:mc="http://schemas.openxmlformats.org/markup-compatibility/2006">
              <mc:Choice xmlns:v="urn:schemas-microsoft-com:vml" Requires="v">
                <p:oleObj spid="_x0000_s10258" name="Equation" r:id="rId11" imgW="1015920" imgH="393480" progId="Equation.DSMT4">
                  <p:embed/>
                </p:oleObj>
              </mc:Choice>
              <mc:Fallback>
                <p:oleObj name="Equation" r:id="rId11" imgW="1015920" imgH="393480" progId="Equation.DSMT4">
                  <p:embed/>
                  <p:pic>
                    <p:nvPicPr>
                      <p:cNvPr id="8" name="Object 7">
                        <a:extLst>
                          <a:ext uri="{FF2B5EF4-FFF2-40B4-BE49-F238E27FC236}">
                            <a16:creationId xmlns="" xmlns:a16="http://schemas.microsoft.com/office/drawing/2014/main" id="{F6BEF61F-6421-1CE7-7F6B-DC21B19ED046}"/>
                          </a:ext>
                        </a:extLst>
                      </p:cNvPr>
                      <p:cNvPicPr/>
                      <p:nvPr/>
                    </p:nvPicPr>
                    <p:blipFill>
                      <a:blip r:embed="rId12"/>
                      <a:stretch>
                        <a:fillRect/>
                      </a:stretch>
                    </p:blipFill>
                    <p:spPr>
                      <a:xfrm>
                        <a:off x="1940608" y="2671226"/>
                        <a:ext cx="2976562" cy="1152525"/>
                      </a:xfrm>
                      <a:prstGeom prst="rect">
                        <a:avLst/>
                      </a:prstGeom>
                    </p:spPr>
                  </p:pic>
                </p:oleObj>
              </mc:Fallback>
            </mc:AlternateContent>
          </a:graphicData>
        </a:graphic>
      </p:graphicFrame>
      <p:pic>
        <p:nvPicPr>
          <p:cNvPr id="36" name="Picture 15">
            <a:extLst>
              <a:ext uri="{FF2B5EF4-FFF2-40B4-BE49-F238E27FC236}">
                <a16:creationId xmlns="" xmlns:a16="http://schemas.microsoft.com/office/drawing/2014/main" id="{6D71C529-B363-9F0E-8242-D742D9F734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96600" y="5443184"/>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11">
            <a:extLst>
              <a:ext uri="{FF2B5EF4-FFF2-40B4-BE49-F238E27FC236}">
                <a16:creationId xmlns="" xmlns:a16="http://schemas.microsoft.com/office/drawing/2014/main" id="{E2E906D0-443F-192E-080C-FEB68A4D728A}"/>
              </a:ext>
            </a:extLst>
          </p:cNvPr>
          <p:cNvGraphicFramePr>
            <a:graphicFrameLocks noChangeAspect="1"/>
          </p:cNvGraphicFramePr>
          <p:nvPr>
            <p:extLst>
              <p:ext uri="{D42A27DB-BD31-4B8C-83A1-F6EECF244321}">
                <p14:modId xmlns:p14="http://schemas.microsoft.com/office/powerpoint/2010/main" val="3632974197"/>
              </p:ext>
            </p:extLst>
          </p:nvPr>
        </p:nvGraphicFramePr>
        <p:xfrm>
          <a:off x="428625" y="4267200"/>
          <a:ext cx="2359025" cy="1084263"/>
        </p:xfrm>
        <a:graphic>
          <a:graphicData uri="http://schemas.openxmlformats.org/presentationml/2006/ole">
            <mc:AlternateContent xmlns:mc="http://schemas.openxmlformats.org/markup-compatibility/2006">
              <mc:Choice xmlns:v="urn:schemas-microsoft-com:vml" Requires="v">
                <p:oleObj spid="_x0000_s10259" name="Equation" r:id="rId14" imgW="939600" imgH="431640" progId="Equation.DSMT4">
                  <p:embed/>
                </p:oleObj>
              </mc:Choice>
              <mc:Fallback>
                <p:oleObj name="Equation" r:id="rId14" imgW="939600" imgH="431640" progId="Equation.DSMT4">
                  <p:embed/>
                  <p:pic>
                    <p:nvPicPr>
                      <p:cNvPr id="0" name=""/>
                      <p:cNvPicPr/>
                      <p:nvPr/>
                    </p:nvPicPr>
                    <p:blipFill>
                      <a:blip r:embed="rId15"/>
                      <a:stretch>
                        <a:fillRect/>
                      </a:stretch>
                    </p:blipFill>
                    <p:spPr>
                      <a:xfrm>
                        <a:off x="428625" y="4267200"/>
                        <a:ext cx="2359025" cy="1084263"/>
                      </a:xfrm>
                      <a:prstGeom prst="rect">
                        <a:avLst/>
                      </a:prstGeom>
                    </p:spPr>
                  </p:pic>
                </p:oleObj>
              </mc:Fallback>
            </mc:AlternateContent>
          </a:graphicData>
        </a:graphic>
      </p:graphicFrame>
      <p:graphicFrame>
        <p:nvGraphicFramePr>
          <p:cNvPr id="14" name="Object 13">
            <a:extLst>
              <a:ext uri="{FF2B5EF4-FFF2-40B4-BE49-F238E27FC236}">
                <a16:creationId xmlns="" xmlns:a16="http://schemas.microsoft.com/office/drawing/2014/main" id="{27736FB5-5121-B4EE-1CB8-CDAB26E157FF}"/>
              </a:ext>
            </a:extLst>
          </p:cNvPr>
          <p:cNvGraphicFramePr>
            <a:graphicFrameLocks noChangeAspect="1"/>
          </p:cNvGraphicFramePr>
          <p:nvPr>
            <p:extLst>
              <p:ext uri="{D42A27DB-BD31-4B8C-83A1-F6EECF244321}">
                <p14:modId xmlns:p14="http://schemas.microsoft.com/office/powerpoint/2010/main" val="4166134407"/>
              </p:ext>
            </p:extLst>
          </p:nvPr>
        </p:nvGraphicFramePr>
        <p:xfrm>
          <a:off x="6205326" y="4312300"/>
          <a:ext cx="1799506" cy="899753"/>
        </p:xfrm>
        <a:graphic>
          <a:graphicData uri="http://schemas.openxmlformats.org/presentationml/2006/ole">
            <mc:AlternateContent xmlns:mc="http://schemas.openxmlformats.org/markup-compatibility/2006">
              <mc:Choice xmlns:v="urn:schemas-microsoft-com:vml" Requires="v">
                <p:oleObj spid="_x0000_s10260" name="Equation" r:id="rId16" imgW="863280" imgH="431640" progId="Equation.DSMT4">
                  <p:embed/>
                </p:oleObj>
              </mc:Choice>
              <mc:Fallback>
                <p:oleObj name="Equation" r:id="rId16" imgW="863280" imgH="431640" progId="Equation.DSMT4">
                  <p:embed/>
                  <p:pic>
                    <p:nvPicPr>
                      <p:cNvPr id="0" name=""/>
                      <p:cNvPicPr/>
                      <p:nvPr/>
                    </p:nvPicPr>
                    <p:blipFill>
                      <a:blip r:embed="rId17"/>
                      <a:stretch>
                        <a:fillRect/>
                      </a:stretch>
                    </p:blipFill>
                    <p:spPr>
                      <a:xfrm>
                        <a:off x="6205326" y="4312300"/>
                        <a:ext cx="1799506" cy="899753"/>
                      </a:xfrm>
                      <a:prstGeom prst="rect">
                        <a:avLst/>
                      </a:prstGeom>
                    </p:spPr>
                  </p:pic>
                </p:oleObj>
              </mc:Fallback>
            </mc:AlternateContent>
          </a:graphicData>
        </a:graphic>
      </p:graphicFrame>
      <p:graphicFrame>
        <p:nvGraphicFramePr>
          <p:cNvPr id="15" name="Object 14">
            <a:extLst>
              <a:ext uri="{FF2B5EF4-FFF2-40B4-BE49-F238E27FC236}">
                <a16:creationId xmlns="" xmlns:a16="http://schemas.microsoft.com/office/drawing/2014/main" id="{B69E0B45-C04A-C3DD-747C-C28B09829A47}"/>
              </a:ext>
            </a:extLst>
          </p:cNvPr>
          <p:cNvGraphicFramePr>
            <a:graphicFrameLocks noChangeAspect="1"/>
          </p:cNvGraphicFramePr>
          <p:nvPr>
            <p:extLst>
              <p:ext uri="{D42A27DB-BD31-4B8C-83A1-F6EECF244321}">
                <p14:modId xmlns:p14="http://schemas.microsoft.com/office/powerpoint/2010/main" val="822711659"/>
              </p:ext>
            </p:extLst>
          </p:nvPr>
        </p:nvGraphicFramePr>
        <p:xfrm>
          <a:off x="657486" y="5400861"/>
          <a:ext cx="2566244" cy="983775"/>
        </p:xfrm>
        <a:graphic>
          <a:graphicData uri="http://schemas.openxmlformats.org/presentationml/2006/ole">
            <mc:AlternateContent xmlns:mc="http://schemas.openxmlformats.org/markup-compatibility/2006">
              <mc:Choice xmlns:v="urn:schemas-microsoft-com:vml" Requires="v">
                <p:oleObj spid="_x0000_s10261" name="Equation" r:id="rId18" imgW="1180962" imgH="438900" progId="Equation.DSMT4">
                  <p:embed/>
                </p:oleObj>
              </mc:Choice>
              <mc:Fallback>
                <p:oleObj name="Equation" r:id="rId18" imgW="1180962" imgH="438900" progId="Equation.DSMT4">
                  <p:embed/>
                  <p:pic>
                    <p:nvPicPr>
                      <p:cNvPr id="0" name=""/>
                      <p:cNvPicPr/>
                      <p:nvPr/>
                    </p:nvPicPr>
                    <p:blipFill>
                      <a:blip r:embed="rId19"/>
                      <a:stretch>
                        <a:fillRect/>
                      </a:stretch>
                    </p:blipFill>
                    <p:spPr>
                      <a:xfrm>
                        <a:off x="657486" y="5400861"/>
                        <a:ext cx="2566244" cy="983775"/>
                      </a:xfrm>
                      <a:prstGeom prst="rect">
                        <a:avLst/>
                      </a:prstGeom>
                    </p:spPr>
                  </p:pic>
                </p:oleObj>
              </mc:Fallback>
            </mc:AlternateContent>
          </a:graphicData>
        </a:graphic>
      </p:graphicFrame>
      <p:graphicFrame>
        <p:nvGraphicFramePr>
          <p:cNvPr id="16" name="Object 15">
            <a:extLst>
              <a:ext uri="{FF2B5EF4-FFF2-40B4-BE49-F238E27FC236}">
                <a16:creationId xmlns="" xmlns:a16="http://schemas.microsoft.com/office/drawing/2014/main" id="{2C58F84F-D49A-D645-706E-2ABB540D2638}"/>
              </a:ext>
            </a:extLst>
          </p:cNvPr>
          <p:cNvGraphicFramePr>
            <a:graphicFrameLocks noChangeAspect="1"/>
          </p:cNvGraphicFramePr>
          <p:nvPr>
            <p:extLst>
              <p:ext uri="{D42A27DB-BD31-4B8C-83A1-F6EECF244321}">
                <p14:modId xmlns:p14="http://schemas.microsoft.com/office/powerpoint/2010/main" val="2933815665"/>
              </p:ext>
            </p:extLst>
          </p:nvPr>
        </p:nvGraphicFramePr>
        <p:xfrm>
          <a:off x="6332101" y="5295574"/>
          <a:ext cx="2334822" cy="983773"/>
        </p:xfrm>
        <a:graphic>
          <a:graphicData uri="http://schemas.openxmlformats.org/presentationml/2006/ole">
            <mc:AlternateContent xmlns:mc="http://schemas.openxmlformats.org/markup-compatibility/2006">
              <mc:Choice xmlns:v="urn:schemas-microsoft-com:vml" Requires="v">
                <p:oleObj spid="_x0000_s10262" name="Equation" r:id="rId20" imgW="1085578" imgH="438900" progId="Equation.DSMT4">
                  <p:embed/>
                </p:oleObj>
              </mc:Choice>
              <mc:Fallback>
                <p:oleObj name="Equation" r:id="rId20" imgW="1085578" imgH="438900" progId="Equation.DSMT4">
                  <p:embed/>
                  <p:pic>
                    <p:nvPicPr>
                      <p:cNvPr id="0" name=""/>
                      <p:cNvPicPr/>
                      <p:nvPr/>
                    </p:nvPicPr>
                    <p:blipFill>
                      <a:blip r:embed="rId21"/>
                      <a:stretch>
                        <a:fillRect/>
                      </a:stretch>
                    </p:blipFill>
                    <p:spPr>
                      <a:xfrm>
                        <a:off x="6332101" y="5295574"/>
                        <a:ext cx="2334822" cy="983773"/>
                      </a:xfrm>
                      <a:prstGeom prst="rect">
                        <a:avLst/>
                      </a:prstGeom>
                    </p:spPr>
                  </p:pic>
                </p:oleObj>
              </mc:Fallback>
            </mc:AlternateContent>
          </a:graphicData>
        </a:graphic>
      </p:graphicFrame>
    </p:spTree>
    <p:extLst>
      <p:ext uri="{BB962C8B-B14F-4D97-AF65-F5344CB8AC3E}">
        <p14:creationId xmlns:p14="http://schemas.microsoft.com/office/powerpoint/2010/main" val="9543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par>
                                <p:cTn id="26" presetID="14" presetClass="entr" presetSubtype="1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randombar(horizontal)">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500"/>
                            </p:stCondLst>
                            <p:childTnLst>
                              <p:par>
                                <p:cTn id="47" presetID="14" presetClass="entr" presetSubtype="1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randombar(horizont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randombar(horizont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randombar(horizontal)">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 xmlns:a16="http://schemas.microsoft.com/office/drawing/2014/main"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 xmlns:a16="http://schemas.microsoft.com/office/drawing/2014/main"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 xmlns:a16="http://schemas.microsoft.com/office/drawing/2014/main"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6" name="Google Shape;489;p8">
            <a:extLst>
              <a:ext uri="{FF2B5EF4-FFF2-40B4-BE49-F238E27FC236}">
                <a16:creationId xmlns="" xmlns:a16="http://schemas.microsoft.com/office/drawing/2014/main" id="{98BE9D63-6F67-5C09-DDF2-0D9BA8269654}"/>
              </a:ext>
            </a:extLst>
          </p:cNvPr>
          <p:cNvSpPr/>
          <p:nvPr/>
        </p:nvSpPr>
        <p:spPr>
          <a:xfrm>
            <a:off x="910510" y="2530835"/>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4 </a:t>
            </a:r>
            <a:endParaRPr sz="2400" b="1">
              <a:solidFill>
                <a:srgbClr val="A8289F"/>
              </a:solidFill>
              <a:latin typeface="Times New Roman"/>
              <a:ea typeface="Times New Roman"/>
              <a:cs typeface="Times New Roman"/>
              <a:sym typeface="Times New Roman"/>
            </a:endParaRPr>
          </a:p>
        </p:txBody>
      </p:sp>
      <p:sp>
        <p:nvSpPr>
          <p:cNvPr id="21" name="Google Shape;118;p4">
            <a:extLst>
              <a:ext uri="{FF2B5EF4-FFF2-40B4-BE49-F238E27FC236}">
                <a16:creationId xmlns="" xmlns:a16="http://schemas.microsoft.com/office/drawing/2014/main"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4. Tính chất của phép nhân số hữu tỉ</a:t>
            </a:r>
            <a:endParaRPr sz="2800" b="1">
              <a:solidFill>
                <a:srgbClr val="FF0000"/>
              </a:solidFill>
              <a:latin typeface="Times New Roman"/>
              <a:ea typeface="Times New Roman"/>
              <a:cs typeface="Times New Roman"/>
              <a:sym typeface="Times New Roman"/>
            </a:endParaRPr>
          </a:p>
        </p:txBody>
      </p:sp>
      <p:pic>
        <p:nvPicPr>
          <p:cNvPr id="2" name="Picture 1">
            <a:extLst>
              <a:ext uri="{FF2B5EF4-FFF2-40B4-BE49-F238E27FC236}">
                <a16:creationId xmlns="" xmlns:a16="http://schemas.microsoft.com/office/drawing/2014/main" id="{B9815A47-AAEC-6433-2F48-3D94A53A23D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317" b="92683" l="9524" r="88095">
                        <a14:foregroundMark x1="83333" y1="82927" x2="85714" y2="87805"/>
                        <a14:foregroundMark x1="80952" y1="82927" x2="90476" y2="80488"/>
                        <a14:foregroundMark x1="85714" y1="87805" x2="85714" y2="92683"/>
                      </a14:backgroundRemoval>
                    </a14:imgEffect>
                  </a14:imgLayer>
                </a14:imgProps>
              </a:ext>
            </a:extLst>
          </a:blip>
          <a:stretch>
            <a:fillRect/>
          </a:stretch>
        </p:blipFill>
        <p:spPr>
          <a:xfrm>
            <a:off x="0" y="2342051"/>
            <a:ext cx="782535" cy="763902"/>
          </a:xfrm>
          <a:prstGeom prst="rect">
            <a:avLst/>
          </a:prstGeom>
        </p:spPr>
      </p:pic>
      <p:pic>
        <p:nvPicPr>
          <p:cNvPr id="23" name="Picture 13">
            <a:extLst>
              <a:ext uri="{FF2B5EF4-FFF2-40B4-BE49-F238E27FC236}">
                <a16:creationId xmlns="" xmlns:a16="http://schemas.microsoft.com/office/drawing/2014/main" id="{CA9F71E4-24A8-3C38-46BC-21364CD57AC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26146" y="1293259"/>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 xmlns:a16="http://schemas.microsoft.com/office/drawing/2014/main" id="{D16FB235-F984-CAE8-9C72-E9CAB642B067}"/>
              </a:ext>
            </a:extLst>
          </p:cNvPr>
          <p:cNvSpPr txBox="1"/>
          <p:nvPr/>
        </p:nvSpPr>
        <p:spPr>
          <a:xfrm>
            <a:off x="1254438" y="3259808"/>
            <a:ext cx="2592389"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Cho biểu thức  </a:t>
            </a:r>
          </a:p>
        </p:txBody>
      </p:sp>
      <p:graphicFrame>
        <p:nvGraphicFramePr>
          <p:cNvPr id="27" name="Object 26">
            <a:extLst>
              <a:ext uri="{FF2B5EF4-FFF2-40B4-BE49-F238E27FC236}">
                <a16:creationId xmlns="" xmlns:a16="http://schemas.microsoft.com/office/drawing/2014/main" id="{ED5818E6-E037-E8CE-F58D-147FA6964ED6}"/>
              </a:ext>
            </a:extLst>
          </p:cNvPr>
          <p:cNvGraphicFramePr>
            <a:graphicFrameLocks noChangeAspect="1"/>
          </p:cNvGraphicFramePr>
          <p:nvPr>
            <p:extLst>
              <p:ext uri="{D42A27DB-BD31-4B8C-83A1-F6EECF244321}">
                <p14:modId xmlns:p14="http://schemas.microsoft.com/office/powerpoint/2010/main" val="4056082376"/>
              </p:ext>
            </p:extLst>
          </p:nvPr>
        </p:nvGraphicFramePr>
        <p:xfrm>
          <a:off x="3284538" y="3103563"/>
          <a:ext cx="4086225" cy="938212"/>
        </p:xfrm>
        <a:graphic>
          <a:graphicData uri="http://schemas.openxmlformats.org/presentationml/2006/ole">
            <mc:AlternateContent xmlns:mc="http://schemas.openxmlformats.org/markup-compatibility/2006">
              <mc:Choice xmlns:v="urn:schemas-microsoft-com:vml" Requires="v">
                <p:oleObj spid="_x0000_s11268" name="Equation" r:id="rId9" imgW="1536480" imgH="431640" progId="Equation.DSMT4">
                  <p:embed/>
                </p:oleObj>
              </mc:Choice>
              <mc:Fallback>
                <p:oleObj name="Equation" r:id="rId9" imgW="1536480" imgH="431640" progId="Equation.DSMT4">
                  <p:embed/>
                  <p:pic>
                    <p:nvPicPr>
                      <p:cNvPr id="4" name="Object 3">
                        <a:extLst>
                          <a:ext uri="{FF2B5EF4-FFF2-40B4-BE49-F238E27FC236}">
                            <a16:creationId xmlns="" xmlns:a16="http://schemas.microsoft.com/office/drawing/2014/main" id="{99341ACD-951A-D3F2-5541-2230F53A433B}"/>
                          </a:ext>
                        </a:extLst>
                      </p:cNvPr>
                      <p:cNvPicPr>
                        <a:picLocks noChangeAspect="1" noChangeArrowheads="1"/>
                      </p:cNvPicPr>
                      <p:nvPr/>
                    </p:nvPicPr>
                    <p:blipFill>
                      <a:blip r:embed="rId10"/>
                      <a:srcRect/>
                      <a:stretch>
                        <a:fillRect/>
                      </a:stretch>
                    </p:blipFill>
                    <p:spPr bwMode="auto">
                      <a:xfrm>
                        <a:off x="3284538" y="3103563"/>
                        <a:ext cx="4086225" cy="938212"/>
                      </a:xfrm>
                      <a:prstGeom prst="rect">
                        <a:avLst/>
                      </a:prstGeom>
                      <a:noFill/>
                    </p:spPr>
                  </p:pic>
                </p:oleObj>
              </mc:Fallback>
            </mc:AlternateContent>
          </a:graphicData>
        </a:graphic>
      </p:graphicFrame>
      <p:sp>
        <p:nvSpPr>
          <p:cNvPr id="28" name="TextBox 27">
            <a:extLst>
              <a:ext uri="{FF2B5EF4-FFF2-40B4-BE49-F238E27FC236}">
                <a16:creationId xmlns="" xmlns:a16="http://schemas.microsoft.com/office/drawing/2014/main" id="{AD78F051-CA7D-C202-C1CE-FFA94FEE5D9A}"/>
              </a:ext>
            </a:extLst>
          </p:cNvPr>
          <p:cNvSpPr txBox="1"/>
          <p:nvPr/>
        </p:nvSpPr>
        <p:spPr>
          <a:xfrm>
            <a:off x="1225064" y="3901204"/>
            <a:ext cx="6435968"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Hãy tính giá trị của M theo 2 cách:</a:t>
            </a:r>
          </a:p>
        </p:txBody>
      </p:sp>
      <p:sp>
        <p:nvSpPr>
          <p:cNvPr id="29" name="TextBox 28">
            <a:extLst>
              <a:ext uri="{FF2B5EF4-FFF2-40B4-BE49-F238E27FC236}">
                <a16:creationId xmlns="" xmlns:a16="http://schemas.microsoft.com/office/drawing/2014/main" id="{B6F6269C-3246-65E6-869B-67BB2EEC1F6E}"/>
              </a:ext>
            </a:extLst>
          </p:cNvPr>
          <p:cNvSpPr txBox="1"/>
          <p:nvPr/>
        </p:nvSpPr>
        <p:spPr>
          <a:xfrm>
            <a:off x="1225063" y="4669479"/>
            <a:ext cx="8939663" cy="523220"/>
          </a:xfrm>
          <a:prstGeom prst="rect">
            <a:avLst/>
          </a:prstGeom>
          <a:noFill/>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Nhóm 1 – 2: </a:t>
            </a:r>
            <a:r>
              <a:rPr lang="en-US" sz="2800">
                <a:solidFill>
                  <a:schemeClr val="tx1"/>
                </a:solidFill>
                <a:latin typeface="Times New Roman" panose="02020603050405020304" pitchFamily="18" charset="0"/>
                <a:cs typeface="Times New Roman" panose="02020603050405020304" pitchFamily="18" charset="0"/>
              </a:rPr>
              <a:t> a) </a:t>
            </a:r>
            <a:r>
              <a:rPr lang="en-US" sz="2800">
                <a:latin typeface="Times New Roman" panose="02020603050405020304" pitchFamily="18" charset="0"/>
                <a:cs typeface="Times New Roman" panose="02020603050405020304" pitchFamily="18" charset="0"/>
              </a:rPr>
              <a:t>Thực hiện tính nhân rồi cộng hai kết quả</a:t>
            </a:r>
          </a:p>
        </p:txBody>
      </p:sp>
      <p:sp>
        <p:nvSpPr>
          <p:cNvPr id="30" name="TextBox 29">
            <a:extLst>
              <a:ext uri="{FF2B5EF4-FFF2-40B4-BE49-F238E27FC236}">
                <a16:creationId xmlns="" xmlns:a16="http://schemas.microsoft.com/office/drawing/2014/main" id="{F1C38DB0-791C-2F66-D521-B7ED2033B586}"/>
              </a:ext>
            </a:extLst>
          </p:cNvPr>
          <p:cNvSpPr txBox="1"/>
          <p:nvPr/>
        </p:nvSpPr>
        <p:spPr>
          <a:xfrm>
            <a:off x="1236787" y="5243907"/>
            <a:ext cx="10181490" cy="954107"/>
          </a:xfrm>
          <a:prstGeom prst="rect">
            <a:avLst/>
          </a:prstGeom>
          <a:noFill/>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Nhóm 3 – 4: </a:t>
            </a:r>
            <a:r>
              <a:rPr lang="en-US" sz="2800">
                <a:solidFill>
                  <a:schemeClr val="tx1"/>
                </a:solidFill>
                <a:latin typeface="Times New Roman" panose="02020603050405020304" pitchFamily="18" charset="0"/>
                <a:cs typeface="Times New Roman" panose="02020603050405020304" pitchFamily="18" charset="0"/>
              </a:rPr>
              <a:t> b) Áp dụng tính chất phân phối của phép nhân đối với phép cộng.</a:t>
            </a:r>
            <a:endParaRPr lang="en-US" sz="2800">
              <a:latin typeface="Times New Roman" panose="02020603050405020304" pitchFamily="18" charset="0"/>
              <a:cs typeface="Times New Roman" panose="02020603050405020304" pitchFamily="18" charset="0"/>
            </a:endParaRPr>
          </a:p>
        </p:txBody>
      </p:sp>
      <p:sp>
        <p:nvSpPr>
          <p:cNvPr id="31" name="Google Shape;122;p4">
            <a:extLst>
              <a:ext uri="{FF2B5EF4-FFF2-40B4-BE49-F238E27FC236}">
                <a16:creationId xmlns="" xmlns:a16="http://schemas.microsoft.com/office/drawing/2014/main" id="{B1491F49-6E05-9411-D1DE-896C3387841D}"/>
              </a:ext>
            </a:extLst>
          </p:cNvPr>
          <p:cNvSpPr/>
          <p:nvPr/>
        </p:nvSpPr>
        <p:spPr>
          <a:xfrm>
            <a:off x="8005140" y="1741741"/>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0517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randombar(horizont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 xmlns:a16="http://schemas.microsoft.com/office/drawing/2014/main"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 xmlns:a16="http://schemas.microsoft.com/office/drawing/2014/main"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 xmlns:a16="http://schemas.microsoft.com/office/drawing/2014/main"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6" name="Google Shape;489;p8">
            <a:extLst>
              <a:ext uri="{FF2B5EF4-FFF2-40B4-BE49-F238E27FC236}">
                <a16:creationId xmlns="" xmlns:a16="http://schemas.microsoft.com/office/drawing/2014/main" id="{98BE9D63-6F67-5C09-DDF2-0D9BA8269654}"/>
              </a:ext>
            </a:extLst>
          </p:cNvPr>
          <p:cNvSpPr/>
          <p:nvPr/>
        </p:nvSpPr>
        <p:spPr>
          <a:xfrm>
            <a:off x="910510" y="2530835"/>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4 </a:t>
            </a:r>
            <a:endParaRPr sz="2400" b="1">
              <a:solidFill>
                <a:srgbClr val="A8289F"/>
              </a:solidFill>
              <a:latin typeface="Times New Roman"/>
              <a:ea typeface="Times New Roman"/>
              <a:cs typeface="Times New Roman"/>
              <a:sym typeface="Times New Roman"/>
            </a:endParaRPr>
          </a:p>
        </p:txBody>
      </p:sp>
      <p:sp>
        <p:nvSpPr>
          <p:cNvPr id="21" name="Google Shape;118;p4">
            <a:extLst>
              <a:ext uri="{FF2B5EF4-FFF2-40B4-BE49-F238E27FC236}">
                <a16:creationId xmlns="" xmlns:a16="http://schemas.microsoft.com/office/drawing/2014/main"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4. Tính chất của phép nhân số hữu tỉ</a:t>
            </a:r>
            <a:endParaRPr sz="2800" b="1">
              <a:solidFill>
                <a:srgbClr val="FF0000"/>
              </a:solidFill>
              <a:latin typeface="Times New Roman"/>
              <a:ea typeface="Times New Roman"/>
              <a:cs typeface="Times New Roman"/>
              <a:sym typeface="Times New Roman"/>
            </a:endParaRPr>
          </a:p>
        </p:txBody>
      </p:sp>
      <p:pic>
        <p:nvPicPr>
          <p:cNvPr id="2" name="Picture 1">
            <a:extLst>
              <a:ext uri="{FF2B5EF4-FFF2-40B4-BE49-F238E27FC236}">
                <a16:creationId xmlns="" xmlns:a16="http://schemas.microsoft.com/office/drawing/2014/main" id="{B9815A47-AAEC-6433-2F48-3D94A53A23D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317" b="92683" l="9524" r="88095">
                        <a14:foregroundMark x1="83333" y1="82927" x2="85714" y2="87805"/>
                        <a14:foregroundMark x1="80952" y1="82927" x2="90476" y2="80488"/>
                        <a14:foregroundMark x1="85714" y1="87805" x2="85714" y2="92683"/>
                      </a14:backgroundRemoval>
                    </a14:imgEffect>
                  </a14:imgLayer>
                </a14:imgProps>
              </a:ext>
            </a:extLst>
          </a:blip>
          <a:stretch>
            <a:fillRect/>
          </a:stretch>
        </p:blipFill>
        <p:spPr>
          <a:xfrm>
            <a:off x="0" y="2342051"/>
            <a:ext cx="782535" cy="763902"/>
          </a:xfrm>
          <a:prstGeom prst="rect">
            <a:avLst/>
          </a:prstGeom>
        </p:spPr>
      </p:pic>
      <p:pic>
        <p:nvPicPr>
          <p:cNvPr id="23" name="Picture 13">
            <a:extLst>
              <a:ext uri="{FF2B5EF4-FFF2-40B4-BE49-F238E27FC236}">
                <a16:creationId xmlns="" xmlns:a16="http://schemas.microsoft.com/office/drawing/2014/main" id="{CA9F71E4-24A8-3C38-46BC-21364CD57AC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26146" y="1293259"/>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Google Shape;122;p4">
            <a:extLst>
              <a:ext uri="{FF2B5EF4-FFF2-40B4-BE49-F238E27FC236}">
                <a16:creationId xmlns="" xmlns:a16="http://schemas.microsoft.com/office/drawing/2014/main" id="{B1491F49-6E05-9411-D1DE-896C3387841D}"/>
              </a:ext>
            </a:extLst>
          </p:cNvPr>
          <p:cNvSpPr/>
          <p:nvPr/>
        </p:nvSpPr>
        <p:spPr>
          <a:xfrm>
            <a:off x="8005140" y="1741741"/>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
        <p:nvSpPr>
          <p:cNvPr id="20" name="Google Shape;122;p4">
            <a:extLst>
              <a:ext uri="{FF2B5EF4-FFF2-40B4-BE49-F238E27FC236}">
                <a16:creationId xmlns="" xmlns:a16="http://schemas.microsoft.com/office/drawing/2014/main" id="{287E48A0-6167-2FB9-3F73-142ACCB9B073}"/>
              </a:ext>
            </a:extLst>
          </p:cNvPr>
          <p:cNvSpPr/>
          <p:nvPr/>
        </p:nvSpPr>
        <p:spPr>
          <a:xfrm>
            <a:off x="665388" y="3196012"/>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1 - 2 </a:t>
            </a:r>
            <a:endParaRPr sz="2000" b="1">
              <a:solidFill>
                <a:srgbClr val="FFFF00"/>
              </a:solidFill>
              <a:latin typeface="Times New Roman"/>
              <a:ea typeface="Times New Roman"/>
              <a:cs typeface="Times New Roman"/>
              <a:sym typeface="Times New Roman"/>
            </a:endParaRPr>
          </a:p>
        </p:txBody>
      </p:sp>
      <p:sp>
        <p:nvSpPr>
          <p:cNvPr id="22" name="Google Shape;122;p4">
            <a:extLst>
              <a:ext uri="{FF2B5EF4-FFF2-40B4-BE49-F238E27FC236}">
                <a16:creationId xmlns="" xmlns:a16="http://schemas.microsoft.com/office/drawing/2014/main" id="{0F9D1004-7250-5596-8EC9-171AEC0295A4}"/>
              </a:ext>
            </a:extLst>
          </p:cNvPr>
          <p:cNvSpPr/>
          <p:nvPr/>
        </p:nvSpPr>
        <p:spPr>
          <a:xfrm>
            <a:off x="7974639" y="3101281"/>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3 - 4 </a:t>
            </a:r>
            <a:endParaRPr sz="2000" b="1">
              <a:solidFill>
                <a:srgbClr val="FFFF00"/>
              </a:solidFill>
              <a:latin typeface="Times New Roman"/>
              <a:ea typeface="Times New Roman"/>
              <a:cs typeface="Times New Roman"/>
              <a:sym typeface="Times New Roman"/>
            </a:endParaRPr>
          </a:p>
        </p:txBody>
      </p:sp>
      <p:graphicFrame>
        <p:nvGraphicFramePr>
          <p:cNvPr id="3" name="Object 2">
            <a:extLst>
              <a:ext uri="{FF2B5EF4-FFF2-40B4-BE49-F238E27FC236}">
                <a16:creationId xmlns="" xmlns:a16="http://schemas.microsoft.com/office/drawing/2014/main" id="{DBC9E1DB-9D58-01F0-134E-AC85D23B228B}"/>
              </a:ext>
            </a:extLst>
          </p:cNvPr>
          <p:cNvGraphicFramePr>
            <a:graphicFrameLocks noChangeAspect="1"/>
          </p:cNvGraphicFramePr>
          <p:nvPr>
            <p:extLst>
              <p:ext uri="{D42A27DB-BD31-4B8C-83A1-F6EECF244321}">
                <p14:modId xmlns:p14="http://schemas.microsoft.com/office/powerpoint/2010/main" val="3768767673"/>
              </p:ext>
            </p:extLst>
          </p:nvPr>
        </p:nvGraphicFramePr>
        <p:xfrm>
          <a:off x="795683" y="4701734"/>
          <a:ext cx="1765300" cy="1592263"/>
        </p:xfrm>
        <a:graphic>
          <a:graphicData uri="http://schemas.openxmlformats.org/presentationml/2006/ole">
            <mc:AlternateContent xmlns:mc="http://schemas.openxmlformats.org/markup-compatibility/2006">
              <mc:Choice xmlns:v="urn:schemas-microsoft-com:vml" Requires="v">
                <p:oleObj spid="_x0000_s12298" name="Equation" r:id="rId9" imgW="901440" imgH="812520" progId="Equation.DSMT4">
                  <p:embed/>
                </p:oleObj>
              </mc:Choice>
              <mc:Fallback>
                <p:oleObj name="Equation" r:id="rId9" imgW="901440" imgH="812520" progId="Equation.DSMT4">
                  <p:embed/>
                  <p:pic>
                    <p:nvPicPr>
                      <p:cNvPr id="0" name=""/>
                      <p:cNvPicPr/>
                      <p:nvPr/>
                    </p:nvPicPr>
                    <p:blipFill>
                      <a:blip r:embed="rId10"/>
                      <a:stretch>
                        <a:fillRect/>
                      </a:stretch>
                    </p:blipFill>
                    <p:spPr>
                      <a:xfrm>
                        <a:off x="795683" y="4701734"/>
                        <a:ext cx="1765300" cy="1592263"/>
                      </a:xfrm>
                      <a:prstGeom prst="rect">
                        <a:avLst/>
                      </a:prstGeom>
                    </p:spPr>
                  </p:pic>
                </p:oleObj>
              </mc:Fallback>
            </mc:AlternateContent>
          </a:graphicData>
        </a:graphic>
      </p:graphicFrame>
      <p:graphicFrame>
        <p:nvGraphicFramePr>
          <p:cNvPr id="32" name="Object 31">
            <a:extLst>
              <a:ext uri="{FF2B5EF4-FFF2-40B4-BE49-F238E27FC236}">
                <a16:creationId xmlns="" xmlns:a16="http://schemas.microsoft.com/office/drawing/2014/main" id="{9A04F91E-9D46-9934-2E57-BA6FBDD01D9D}"/>
              </a:ext>
            </a:extLst>
          </p:cNvPr>
          <p:cNvGraphicFramePr>
            <a:graphicFrameLocks noChangeAspect="1"/>
          </p:cNvGraphicFramePr>
          <p:nvPr>
            <p:extLst>
              <p:ext uri="{D42A27DB-BD31-4B8C-83A1-F6EECF244321}">
                <p14:modId xmlns:p14="http://schemas.microsoft.com/office/powerpoint/2010/main" val="2092232192"/>
              </p:ext>
            </p:extLst>
          </p:nvPr>
        </p:nvGraphicFramePr>
        <p:xfrm>
          <a:off x="694238" y="3741919"/>
          <a:ext cx="3883894" cy="891757"/>
        </p:xfrm>
        <a:graphic>
          <a:graphicData uri="http://schemas.openxmlformats.org/presentationml/2006/ole">
            <mc:AlternateContent xmlns:mc="http://schemas.openxmlformats.org/markup-compatibility/2006">
              <mc:Choice xmlns:v="urn:schemas-microsoft-com:vml" Requires="v">
                <p:oleObj spid="_x0000_s12299" name="Equation" r:id="rId11" imgW="4085908" imgH="938784" progId="Equation.DSMT4">
                  <p:embed/>
                </p:oleObj>
              </mc:Choice>
              <mc:Fallback>
                <p:oleObj name="Equation" r:id="rId11" imgW="4085908" imgH="938784" progId="Equation.DSMT4">
                  <p:embed/>
                  <p:pic>
                    <p:nvPicPr>
                      <p:cNvPr id="3" name="Object 2">
                        <a:extLst>
                          <a:ext uri="{FF2B5EF4-FFF2-40B4-BE49-F238E27FC236}">
                            <a16:creationId xmlns="" xmlns:a16="http://schemas.microsoft.com/office/drawing/2014/main" id="{DBC9E1DB-9D58-01F0-134E-AC85D23B228B}"/>
                          </a:ext>
                        </a:extLst>
                      </p:cNvPr>
                      <p:cNvPicPr/>
                      <p:nvPr/>
                    </p:nvPicPr>
                    <p:blipFill>
                      <a:blip r:embed="rId12"/>
                      <a:stretch>
                        <a:fillRect/>
                      </a:stretch>
                    </p:blipFill>
                    <p:spPr>
                      <a:xfrm>
                        <a:off x="694238" y="3741919"/>
                        <a:ext cx="3883894" cy="891757"/>
                      </a:xfrm>
                      <a:prstGeom prst="rect">
                        <a:avLst/>
                      </a:prstGeom>
                    </p:spPr>
                  </p:pic>
                </p:oleObj>
              </mc:Fallback>
            </mc:AlternateContent>
          </a:graphicData>
        </a:graphic>
      </p:graphicFrame>
      <p:graphicFrame>
        <p:nvGraphicFramePr>
          <p:cNvPr id="33" name="Object 32">
            <a:extLst>
              <a:ext uri="{FF2B5EF4-FFF2-40B4-BE49-F238E27FC236}">
                <a16:creationId xmlns="" xmlns:a16="http://schemas.microsoft.com/office/drawing/2014/main" id="{83C96D4E-F539-6F4C-C246-21EA2EA879E3}"/>
              </a:ext>
            </a:extLst>
          </p:cNvPr>
          <p:cNvGraphicFramePr>
            <a:graphicFrameLocks noChangeAspect="1"/>
          </p:cNvGraphicFramePr>
          <p:nvPr>
            <p:extLst>
              <p:ext uri="{D42A27DB-BD31-4B8C-83A1-F6EECF244321}">
                <p14:modId xmlns:p14="http://schemas.microsoft.com/office/powerpoint/2010/main" val="3159020767"/>
              </p:ext>
            </p:extLst>
          </p:nvPr>
        </p:nvGraphicFramePr>
        <p:xfrm>
          <a:off x="6928476" y="3505146"/>
          <a:ext cx="4086225" cy="938213"/>
        </p:xfrm>
        <a:graphic>
          <a:graphicData uri="http://schemas.openxmlformats.org/presentationml/2006/ole">
            <mc:AlternateContent xmlns:mc="http://schemas.openxmlformats.org/markup-compatibility/2006">
              <mc:Choice xmlns:v="urn:schemas-microsoft-com:vml" Requires="v">
                <p:oleObj spid="_x0000_s12300" name="Equation" r:id="rId13" imgW="4085908" imgH="938784" progId="Equation.DSMT4">
                  <p:embed/>
                </p:oleObj>
              </mc:Choice>
              <mc:Fallback>
                <p:oleObj name="Equation" r:id="rId13" imgW="4085908" imgH="938784" progId="Equation.DSMT4">
                  <p:embed/>
                  <p:pic>
                    <p:nvPicPr>
                      <p:cNvPr id="32" name="Object 31">
                        <a:extLst>
                          <a:ext uri="{FF2B5EF4-FFF2-40B4-BE49-F238E27FC236}">
                            <a16:creationId xmlns="" xmlns:a16="http://schemas.microsoft.com/office/drawing/2014/main" id="{9A04F91E-9D46-9934-2E57-BA6FBDD01D9D}"/>
                          </a:ext>
                        </a:extLst>
                      </p:cNvPr>
                      <p:cNvPicPr/>
                      <p:nvPr/>
                    </p:nvPicPr>
                    <p:blipFill>
                      <a:blip r:embed="rId12"/>
                      <a:stretch>
                        <a:fillRect/>
                      </a:stretch>
                    </p:blipFill>
                    <p:spPr>
                      <a:xfrm>
                        <a:off x="6928476" y="3505146"/>
                        <a:ext cx="4086225" cy="938213"/>
                      </a:xfrm>
                      <a:prstGeom prst="rect">
                        <a:avLst/>
                      </a:prstGeom>
                    </p:spPr>
                  </p:pic>
                </p:oleObj>
              </mc:Fallback>
            </mc:AlternateContent>
          </a:graphicData>
        </a:graphic>
      </p:graphicFrame>
      <p:graphicFrame>
        <p:nvGraphicFramePr>
          <p:cNvPr id="34" name="Object 33">
            <a:extLst>
              <a:ext uri="{FF2B5EF4-FFF2-40B4-BE49-F238E27FC236}">
                <a16:creationId xmlns="" xmlns:a16="http://schemas.microsoft.com/office/drawing/2014/main" id="{45E12E7A-E459-099F-B32F-C3AF7C5D5B51}"/>
              </a:ext>
            </a:extLst>
          </p:cNvPr>
          <p:cNvGraphicFramePr>
            <a:graphicFrameLocks noChangeAspect="1"/>
          </p:cNvGraphicFramePr>
          <p:nvPr>
            <p:extLst>
              <p:ext uri="{D42A27DB-BD31-4B8C-83A1-F6EECF244321}">
                <p14:modId xmlns:p14="http://schemas.microsoft.com/office/powerpoint/2010/main" val="1511433139"/>
              </p:ext>
            </p:extLst>
          </p:nvPr>
        </p:nvGraphicFramePr>
        <p:xfrm>
          <a:off x="7613869" y="4427062"/>
          <a:ext cx="3108394" cy="2697937"/>
        </p:xfrm>
        <a:graphic>
          <a:graphicData uri="http://schemas.openxmlformats.org/presentationml/2006/ole">
            <mc:AlternateContent xmlns:mc="http://schemas.openxmlformats.org/markup-compatibility/2006">
              <mc:Choice xmlns:v="urn:schemas-microsoft-com:vml" Requires="v">
                <p:oleObj spid="_x0000_s12301" name="Equation" r:id="rId14" imgW="1320480" imgH="1498320" progId="Equation.DSMT4">
                  <p:embed/>
                </p:oleObj>
              </mc:Choice>
              <mc:Fallback>
                <p:oleObj name="Equation" r:id="rId14" imgW="1320480" imgH="1498320" progId="Equation.DSMT4">
                  <p:embed/>
                  <p:pic>
                    <p:nvPicPr>
                      <p:cNvPr id="33" name="Object 32">
                        <a:extLst>
                          <a:ext uri="{FF2B5EF4-FFF2-40B4-BE49-F238E27FC236}">
                            <a16:creationId xmlns="" xmlns:a16="http://schemas.microsoft.com/office/drawing/2014/main" id="{83C96D4E-F539-6F4C-C246-21EA2EA879E3}"/>
                          </a:ext>
                        </a:extLst>
                      </p:cNvPr>
                      <p:cNvPicPr/>
                      <p:nvPr/>
                    </p:nvPicPr>
                    <p:blipFill>
                      <a:blip r:embed="rId15"/>
                      <a:stretch>
                        <a:fillRect/>
                      </a:stretch>
                    </p:blipFill>
                    <p:spPr>
                      <a:xfrm>
                        <a:off x="7613869" y="4427062"/>
                        <a:ext cx="3108394" cy="2697937"/>
                      </a:xfrm>
                      <a:prstGeom prst="rect">
                        <a:avLst/>
                      </a:prstGeom>
                    </p:spPr>
                  </p:pic>
                </p:oleObj>
              </mc:Fallback>
            </mc:AlternateContent>
          </a:graphicData>
        </a:graphic>
      </p:graphicFrame>
    </p:spTree>
    <p:extLst>
      <p:ext uri="{BB962C8B-B14F-4D97-AF65-F5344CB8AC3E}">
        <p14:creationId xmlns:p14="http://schemas.microsoft.com/office/powerpoint/2010/main" val="1414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par>
                                <p:cTn id="17" presetID="14" presetClass="entr" presetSubtype="1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randombar(horizontal)">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 xmlns:a16="http://schemas.microsoft.com/office/drawing/2014/main" id="{949B097E-3C0C-794E-1670-B1977D1D0CBA}"/>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 xmlns:a16="http://schemas.microsoft.com/office/drawing/2014/main" id="{8F7D0496-12A7-8410-0AAC-5ED5C865D7A3}"/>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 xmlns:a16="http://schemas.microsoft.com/office/drawing/2014/main"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 xmlns:a16="http://schemas.microsoft.com/office/drawing/2014/main"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4. Tính chất của phép nhân số hữu tỉ</a:t>
            </a:r>
            <a:endParaRPr sz="2800" b="1">
              <a:solidFill>
                <a:srgbClr val="FF0000"/>
              </a:solidFill>
              <a:latin typeface="Times New Roman"/>
              <a:ea typeface="Times New Roman"/>
              <a:cs typeface="Times New Roman"/>
              <a:sym typeface="Times New Roman"/>
            </a:endParaRPr>
          </a:p>
        </p:txBody>
      </p:sp>
      <p:sp>
        <p:nvSpPr>
          <p:cNvPr id="24" name="Thought Bubble: Cloud 23">
            <a:extLst>
              <a:ext uri="{FF2B5EF4-FFF2-40B4-BE49-F238E27FC236}">
                <a16:creationId xmlns="" xmlns:a16="http://schemas.microsoft.com/office/drawing/2014/main" id="{9A8F04B6-ED60-DF0E-ADFC-B5889FBE4346}"/>
              </a:ext>
            </a:extLst>
          </p:cNvPr>
          <p:cNvSpPr/>
          <p:nvPr/>
        </p:nvSpPr>
        <p:spPr>
          <a:xfrm>
            <a:off x="6096000" y="2694365"/>
            <a:ext cx="3704492" cy="3018286"/>
          </a:xfrm>
          <a:prstGeom prst="cloudCallout">
            <a:avLst>
              <a:gd name="adj1" fmla="val 110180"/>
              <a:gd name="adj2" fmla="val 7928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a:solidFill>
                  <a:srgbClr val="C00000"/>
                </a:solidFill>
                <a:latin typeface="Times New Roman" panose="02020603050405020304" pitchFamily="18" charset="0"/>
                <a:cs typeface="Times New Roman" panose="02020603050405020304" pitchFamily="18" charset="0"/>
              </a:rPr>
              <a:t>Phép nhân số hữu tỉ có những tính chất nào?</a:t>
            </a:r>
          </a:p>
        </p:txBody>
      </p:sp>
      <p:sp>
        <p:nvSpPr>
          <p:cNvPr id="27" name="TextBox 26">
            <a:extLst>
              <a:ext uri="{FF2B5EF4-FFF2-40B4-BE49-F238E27FC236}">
                <a16:creationId xmlns="" xmlns:a16="http://schemas.microsoft.com/office/drawing/2014/main" id="{2237F434-97E5-4E36-8EB2-991533864599}"/>
              </a:ext>
            </a:extLst>
          </p:cNvPr>
          <p:cNvSpPr txBox="1"/>
          <p:nvPr/>
        </p:nvSpPr>
        <p:spPr>
          <a:xfrm>
            <a:off x="910510" y="2722165"/>
            <a:ext cx="10777329" cy="1384995"/>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Phép nhân số hữu tỉ cũng có các tính chất như phép nhân số nguyên: giao hoán, kết hợp, nhân với số 1, tính chất phân phối của phép nhân đối với phép cộng.</a:t>
            </a:r>
          </a:p>
        </p:txBody>
      </p:sp>
      <p:pic>
        <p:nvPicPr>
          <p:cNvPr id="28" name="Google Shape;476;p7">
            <a:extLst>
              <a:ext uri="{FF2B5EF4-FFF2-40B4-BE49-F238E27FC236}">
                <a16:creationId xmlns="" xmlns:a16="http://schemas.microsoft.com/office/drawing/2014/main" id="{B4D29A28-F5F7-60B1-6BBB-386D7B4A0D45}"/>
              </a:ext>
            </a:extLst>
          </p:cNvPr>
          <p:cNvPicPr preferRelativeResize="0"/>
          <p:nvPr/>
        </p:nvPicPr>
        <p:blipFill rotWithShape="1">
          <a:blip r:embed="rId5">
            <a:alphaModFix/>
          </a:blip>
          <a:srcRect/>
          <a:stretch/>
        </p:blipFill>
        <p:spPr>
          <a:xfrm>
            <a:off x="121616" y="2389885"/>
            <a:ext cx="788894" cy="836363"/>
          </a:xfrm>
          <a:prstGeom prst="rect">
            <a:avLst/>
          </a:prstGeom>
          <a:noFill/>
          <a:ln>
            <a:noFill/>
          </a:ln>
        </p:spPr>
      </p:pic>
    </p:spTree>
    <p:extLst>
      <p:ext uri="{BB962C8B-B14F-4D97-AF65-F5344CB8AC3E}">
        <p14:creationId xmlns:p14="http://schemas.microsoft.com/office/powerpoint/2010/main" val="314584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 xmlns:a16="http://schemas.microsoft.com/office/drawing/2014/main"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 xmlns:a16="http://schemas.microsoft.com/office/drawing/2014/main"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 xmlns:a16="http://schemas.microsoft.com/office/drawing/2014/main"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 xmlns:a16="http://schemas.microsoft.com/office/drawing/2014/main"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4. Tính chất của phép nhân số hữu tỉ</a:t>
            </a:r>
            <a:endParaRPr sz="2800" b="1">
              <a:solidFill>
                <a:srgbClr val="FF0000"/>
              </a:solidFill>
              <a:latin typeface="Times New Roman"/>
              <a:ea typeface="Times New Roman"/>
              <a:cs typeface="Times New Roman"/>
              <a:sym typeface="Times New Roman"/>
            </a:endParaRPr>
          </a:p>
        </p:txBody>
      </p:sp>
      <p:sp>
        <p:nvSpPr>
          <p:cNvPr id="14" name="Google Shape;489;p8">
            <a:extLst>
              <a:ext uri="{FF2B5EF4-FFF2-40B4-BE49-F238E27FC236}">
                <a16:creationId xmlns="" xmlns:a16="http://schemas.microsoft.com/office/drawing/2014/main" id="{0C1C8D5A-5D26-02D0-E44A-C0FC1A80657A}"/>
              </a:ext>
            </a:extLst>
          </p:cNvPr>
          <p:cNvSpPr/>
          <p:nvPr/>
        </p:nvSpPr>
        <p:spPr>
          <a:xfrm>
            <a:off x="263437" y="2363862"/>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5</a:t>
            </a:r>
            <a:endParaRPr sz="2400" b="1">
              <a:solidFill>
                <a:srgbClr val="A8289F"/>
              </a:solidFill>
              <a:latin typeface="Times New Roman"/>
              <a:ea typeface="Times New Roman"/>
              <a:cs typeface="Times New Roman"/>
              <a:sym typeface="Times New Roman"/>
            </a:endParaRPr>
          </a:p>
        </p:txBody>
      </p:sp>
      <p:graphicFrame>
        <p:nvGraphicFramePr>
          <p:cNvPr id="2" name="Object 1">
            <a:extLst>
              <a:ext uri="{FF2B5EF4-FFF2-40B4-BE49-F238E27FC236}">
                <a16:creationId xmlns="" xmlns:a16="http://schemas.microsoft.com/office/drawing/2014/main" id="{EC53AE1F-0920-F331-16C2-4E78E69C2AE8}"/>
              </a:ext>
            </a:extLst>
          </p:cNvPr>
          <p:cNvGraphicFramePr>
            <a:graphicFrameLocks noChangeAspect="1"/>
          </p:cNvGraphicFramePr>
          <p:nvPr>
            <p:extLst>
              <p:ext uri="{D42A27DB-BD31-4B8C-83A1-F6EECF244321}">
                <p14:modId xmlns:p14="http://schemas.microsoft.com/office/powerpoint/2010/main" val="2738896084"/>
              </p:ext>
            </p:extLst>
          </p:nvPr>
        </p:nvGraphicFramePr>
        <p:xfrm>
          <a:off x="657714" y="3000152"/>
          <a:ext cx="3199245" cy="857695"/>
        </p:xfrm>
        <a:graphic>
          <a:graphicData uri="http://schemas.openxmlformats.org/presentationml/2006/ole">
            <mc:AlternateContent xmlns:mc="http://schemas.openxmlformats.org/markup-compatibility/2006">
              <mc:Choice xmlns:v="urn:schemas-microsoft-com:vml" Requires="v">
                <p:oleObj spid="_x0000_s13322" name="Equation" r:id="rId6" imgW="1638000" imgH="431640" progId="Equation.DSMT4">
                  <p:embed/>
                </p:oleObj>
              </mc:Choice>
              <mc:Fallback>
                <p:oleObj name="Equation" r:id="rId6" imgW="1638000" imgH="431640" progId="Equation.DSMT4">
                  <p:embed/>
                  <p:pic>
                    <p:nvPicPr>
                      <p:cNvPr id="0" name=""/>
                      <p:cNvPicPr/>
                      <p:nvPr/>
                    </p:nvPicPr>
                    <p:blipFill>
                      <a:blip r:embed="rId7"/>
                      <a:stretch>
                        <a:fillRect/>
                      </a:stretch>
                    </p:blipFill>
                    <p:spPr>
                      <a:xfrm>
                        <a:off x="657714" y="3000152"/>
                        <a:ext cx="3199245" cy="857695"/>
                      </a:xfrm>
                      <a:prstGeom prst="rect">
                        <a:avLst/>
                      </a:prstGeom>
                    </p:spPr>
                  </p:pic>
                </p:oleObj>
              </mc:Fallback>
            </mc:AlternateContent>
          </a:graphicData>
        </a:graphic>
      </p:graphicFrame>
      <p:graphicFrame>
        <p:nvGraphicFramePr>
          <p:cNvPr id="16" name="Object 15">
            <a:extLst>
              <a:ext uri="{FF2B5EF4-FFF2-40B4-BE49-F238E27FC236}">
                <a16:creationId xmlns="" xmlns:a16="http://schemas.microsoft.com/office/drawing/2014/main" id="{E7EDBE26-D8B4-04E8-E194-131062AFB37C}"/>
              </a:ext>
            </a:extLst>
          </p:cNvPr>
          <p:cNvGraphicFramePr>
            <a:graphicFrameLocks noChangeAspect="1"/>
          </p:cNvGraphicFramePr>
          <p:nvPr>
            <p:extLst>
              <p:ext uri="{D42A27DB-BD31-4B8C-83A1-F6EECF244321}">
                <p14:modId xmlns:p14="http://schemas.microsoft.com/office/powerpoint/2010/main" val="2731321443"/>
              </p:ext>
            </p:extLst>
          </p:nvPr>
        </p:nvGraphicFramePr>
        <p:xfrm>
          <a:off x="7094060" y="2700512"/>
          <a:ext cx="3020317" cy="857695"/>
        </p:xfrm>
        <a:graphic>
          <a:graphicData uri="http://schemas.openxmlformats.org/presentationml/2006/ole">
            <mc:AlternateContent xmlns:mc="http://schemas.openxmlformats.org/markup-compatibility/2006">
              <mc:Choice xmlns:v="urn:schemas-microsoft-com:vml" Requires="v">
                <p:oleObj spid="_x0000_s13323" name="Equation" r:id="rId8" imgW="1485720" imgH="431640" progId="Equation.DSMT4">
                  <p:embed/>
                </p:oleObj>
              </mc:Choice>
              <mc:Fallback>
                <p:oleObj name="Equation" r:id="rId8" imgW="1485720" imgH="431640" progId="Equation.DSMT4">
                  <p:embed/>
                  <p:pic>
                    <p:nvPicPr>
                      <p:cNvPr id="2" name="Object 1">
                        <a:extLst>
                          <a:ext uri="{FF2B5EF4-FFF2-40B4-BE49-F238E27FC236}">
                            <a16:creationId xmlns="" xmlns:a16="http://schemas.microsoft.com/office/drawing/2014/main" id="{EC53AE1F-0920-F331-16C2-4E78E69C2AE8}"/>
                          </a:ext>
                        </a:extLst>
                      </p:cNvPr>
                      <p:cNvPicPr/>
                      <p:nvPr/>
                    </p:nvPicPr>
                    <p:blipFill>
                      <a:blip r:embed="rId9"/>
                      <a:stretch>
                        <a:fillRect/>
                      </a:stretch>
                    </p:blipFill>
                    <p:spPr>
                      <a:xfrm>
                        <a:off x="7094060" y="2700512"/>
                        <a:ext cx="3020317" cy="857695"/>
                      </a:xfrm>
                      <a:prstGeom prst="rect">
                        <a:avLst/>
                      </a:prstGeom>
                    </p:spPr>
                  </p:pic>
                </p:oleObj>
              </mc:Fallback>
            </mc:AlternateContent>
          </a:graphicData>
        </a:graphic>
      </p:graphicFrame>
      <p:sp>
        <p:nvSpPr>
          <p:cNvPr id="17" name="Google Shape;122;p4">
            <a:extLst>
              <a:ext uri="{FF2B5EF4-FFF2-40B4-BE49-F238E27FC236}">
                <a16:creationId xmlns="" xmlns:a16="http://schemas.microsoft.com/office/drawing/2014/main" id="{7457AE8E-98BE-7784-A6A7-9FAFD2850C98}"/>
              </a:ext>
            </a:extLst>
          </p:cNvPr>
          <p:cNvSpPr/>
          <p:nvPr/>
        </p:nvSpPr>
        <p:spPr>
          <a:xfrm>
            <a:off x="7564058" y="1543231"/>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
        <p:nvSpPr>
          <p:cNvPr id="18" name="Google Shape;122;p4">
            <a:extLst>
              <a:ext uri="{FF2B5EF4-FFF2-40B4-BE49-F238E27FC236}">
                <a16:creationId xmlns="" xmlns:a16="http://schemas.microsoft.com/office/drawing/2014/main" id="{81E8D4FA-1DFB-72B3-223A-3EE0863DDA60}"/>
              </a:ext>
            </a:extLst>
          </p:cNvPr>
          <p:cNvSpPr/>
          <p:nvPr/>
        </p:nvSpPr>
        <p:spPr>
          <a:xfrm>
            <a:off x="2397170" y="2482205"/>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1 - 2 </a:t>
            </a:r>
            <a:endParaRPr sz="2000" b="1">
              <a:solidFill>
                <a:srgbClr val="FFFF00"/>
              </a:solidFill>
              <a:latin typeface="Times New Roman"/>
              <a:ea typeface="Times New Roman"/>
              <a:cs typeface="Times New Roman"/>
              <a:sym typeface="Times New Roman"/>
            </a:endParaRPr>
          </a:p>
        </p:txBody>
      </p:sp>
      <p:sp>
        <p:nvSpPr>
          <p:cNvPr id="19" name="Google Shape;122;p4">
            <a:extLst>
              <a:ext uri="{FF2B5EF4-FFF2-40B4-BE49-F238E27FC236}">
                <a16:creationId xmlns="" xmlns:a16="http://schemas.microsoft.com/office/drawing/2014/main" id="{AF42EFC8-ADBE-31B4-E97C-D298D36280CC}"/>
              </a:ext>
            </a:extLst>
          </p:cNvPr>
          <p:cNvSpPr/>
          <p:nvPr/>
        </p:nvSpPr>
        <p:spPr>
          <a:xfrm>
            <a:off x="7815612" y="2349947"/>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3 - 4 </a:t>
            </a:r>
            <a:endParaRPr sz="2000" b="1">
              <a:solidFill>
                <a:srgbClr val="FFFF00"/>
              </a:solidFill>
              <a:latin typeface="Times New Roman"/>
              <a:ea typeface="Times New Roman"/>
              <a:cs typeface="Times New Roman"/>
              <a:sym typeface="Times New Roman"/>
            </a:endParaRPr>
          </a:p>
        </p:txBody>
      </p:sp>
      <p:pic>
        <p:nvPicPr>
          <p:cNvPr id="20" name="Picture 13">
            <a:extLst>
              <a:ext uri="{FF2B5EF4-FFF2-40B4-BE49-F238E27FC236}">
                <a16:creationId xmlns="" xmlns:a16="http://schemas.microsoft.com/office/drawing/2014/main" id="{A37869B7-5657-28B2-6FFE-26D9DE8F592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31555" y="5118240"/>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Object 21">
            <a:extLst>
              <a:ext uri="{FF2B5EF4-FFF2-40B4-BE49-F238E27FC236}">
                <a16:creationId xmlns="" xmlns:a16="http://schemas.microsoft.com/office/drawing/2014/main" id="{D6F875EA-DDE1-D2CF-FF7F-0BBF9750E0DA}"/>
              </a:ext>
            </a:extLst>
          </p:cNvPr>
          <p:cNvGraphicFramePr>
            <a:graphicFrameLocks noChangeAspect="1"/>
          </p:cNvGraphicFramePr>
          <p:nvPr>
            <p:extLst>
              <p:ext uri="{D42A27DB-BD31-4B8C-83A1-F6EECF244321}">
                <p14:modId xmlns:p14="http://schemas.microsoft.com/office/powerpoint/2010/main" val="3734599682"/>
              </p:ext>
            </p:extLst>
          </p:nvPr>
        </p:nvGraphicFramePr>
        <p:xfrm>
          <a:off x="1066711" y="3951598"/>
          <a:ext cx="2381250" cy="1666875"/>
        </p:xfrm>
        <a:graphic>
          <a:graphicData uri="http://schemas.openxmlformats.org/presentationml/2006/ole">
            <mc:AlternateContent xmlns:mc="http://schemas.openxmlformats.org/markup-compatibility/2006">
              <mc:Choice xmlns:v="urn:schemas-microsoft-com:vml" Requires="v">
                <p:oleObj spid="_x0000_s13324" name="Equation" r:id="rId11" imgW="1218960" imgH="838080" progId="Equation.DSMT4">
                  <p:embed/>
                </p:oleObj>
              </mc:Choice>
              <mc:Fallback>
                <p:oleObj name="Equation" r:id="rId11" imgW="1218960" imgH="838080" progId="Equation.DSMT4">
                  <p:embed/>
                  <p:pic>
                    <p:nvPicPr>
                      <p:cNvPr id="2" name="Object 1">
                        <a:extLst>
                          <a:ext uri="{FF2B5EF4-FFF2-40B4-BE49-F238E27FC236}">
                            <a16:creationId xmlns="" xmlns:a16="http://schemas.microsoft.com/office/drawing/2014/main" id="{EC53AE1F-0920-F331-16C2-4E78E69C2AE8}"/>
                          </a:ext>
                        </a:extLst>
                      </p:cNvPr>
                      <p:cNvPicPr/>
                      <p:nvPr/>
                    </p:nvPicPr>
                    <p:blipFill>
                      <a:blip r:embed="rId12"/>
                      <a:stretch>
                        <a:fillRect/>
                      </a:stretch>
                    </p:blipFill>
                    <p:spPr>
                      <a:xfrm>
                        <a:off x="1066711" y="3951598"/>
                        <a:ext cx="2381250" cy="1666875"/>
                      </a:xfrm>
                      <a:prstGeom prst="rect">
                        <a:avLst/>
                      </a:prstGeom>
                    </p:spPr>
                  </p:pic>
                </p:oleObj>
              </mc:Fallback>
            </mc:AlternateContent>
          </a:graphicData>
        </a:graphic>
      </p:graphicFrame>
      <p:graphicFrame>
        <p:nvGraphicFramePr>
          <p:cNvPr id="23" name="Object 22">
            <a:extLst>
              <a:ext uri="{FF2B5EF4-FFF2-40B4-BE49-F238E27FC236}">
                <a16:creationId xmlns="" xmlns:a16="http://schemas.microsoft.com/office/drawing/2014/main" id="{1A852C91-7058-55ED-545D-5D8D46D2B045}"/>
              </a:ext>
            </a:extLst>
          </p:cNvPr>
          <p:cNvGraphicFramePr>
            <a:graphicFrameLocks noChangeAspect="1"/>
          </p:cNvGraphicFramePr>
          <p:nvPr>
            <p:extLst>
              <p:ext uri="{D42A27DB-BD31-4B8C-83A1-F6EECF244321}">
                <p14:modId xmlns:p14="http://schemas.microsoft.com/office/powerpoint/2010/main" val="19861306"/>
              </p:ext>
            </p:extLst>
          </p:nvPr>
        </p:nvGraphicFramePr>
        <p:xfrm>
          <a:off x="7630319" y="3467062"/>
          <a:ext cx="1960563" cy="3333750"/>
        </p:xfrm>
        <a:graphic>
          <a:graphicData uri="http://schemas.openxmlformats.org/presentationml/2006/ole">
            <mc:AlternateContent xmlns:mc="http://schemas.openxmlformats.org/markup-compatibility/2006">
              <mc:Choice xmlns:v="urn:schemas-microsoft-com:vml" Requires="v">
                <p:oleObj spid="_x0000_s13325" name="Equation" r:id="rId13" imgW="965160" imgH="1676160" progId="Equation.DSMT4">
                  <p:embed/>
                </p:oleObj>
              </mc:Choice>
              <mc:Fallback>
                <p:oleObj name="Equation" r:id="rId13" imgW="965160" imgH="1676160" progId="Equation.DSMT4">
                  <p:embed/>
                  <p:pic>
                    <p:nvPicPr>
                      <p:cNvPr id="16" name="Object 15">
                        <a:extLst>
                          <a:ext uri="{FF2B5EF4-FFF2-40B4-BE49-F238E27FC236}">
                            <a16:creationId xmlns="" xmlns:a16="http://schemas.microsoft.com/office/drawing/2014/main" id="{E7EDBE26-D8B4-04E8-E194-131062AFB37C}"/>
                          </a:ext>
                        </a:extLst>
                      </p:cNvPr>
                      <p:cNvPicPr/>
                      <p:nvPr/>
                    </p:nvPicPr>
                    <p:blipFill>
                      <a:blip r:embed="rId14"/>
                      <a:stretch>
                        <a:fillRect/>
                      </a:stretch>
                    </p:blipFill>
                    <p:spPr>
                      <a:xfrm>
                        <a:off x="7630319" y="3467062"/>
                        <a:ext cx="1960563" cy="3333750"/>
                      </a:xfrm>
                      <a:prstGeom prst="rect">
                        <a:avLst/>
                      </a:prstGeom>
                    </p:spPr>
                  </p:pic>
                </p:oleObj>
              </mc:Fallback>
            </mc:AlternateContent>
          </a:graphicData>
        </a:graphic>
      </p:graphicFrame>
    </p:spTree>
    <p:extLst>
      <p:ext uri="{BB962C8B-B14F-4D97-AF65-F5344CB8AC3E}">
        <p14:creationId xmlns:p14="http://schemas.microsoft.com/office/powerpoint/2010/main" val="173692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par>
                                <p:cTn id="27" presetID="14" presetClass="entr" presetSubtype="1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randombar(horizont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 xmlns:a16="http://schemas.microsoft.com/office/drawing/2014/main"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 xmlns:a16="http://schemas.microsoft.com/office/drawing/2014/main"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 xmlns:a16="http://schemas.microsoft.com/office/drawing/2014/main"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 xmlns:a16="http://schemas.microsoft.com/office/drawing/2014/main"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4. Tính chất của phép nhân số hữu tỉ</a:t>
            </a:r>
            <a:endParaRPr sz="2800">
              <a:solidFill>
                <a:srgbClr val="FF0000"/>
              </a:solidFill>
              <a:latin typeface="Times New Roman"/>
              <a:ea typeface="Times New Roman"/>
              <a:cs typeface="Times New Roman"/>
              <a:sym typeface="Times New Roman"/>
            </a:endParaRPr>
          </a:p>
        </p:txBody>
      </p:sp>
      <p:sp>
        <p:nvSpPr>
          <p:cNvPr id="14" name="Google Shape;489;p8">
            <a:extLst>
              <a:ext uri="{FF2B5EF4-FFF2-40B4-BE49-F238E27FC236}">
                <a16:creationId xmlns="" xmlns:a16="http://schemas.microsoft.com/office/drawing/2014/main" id="{0C1C8D5A-5D26-02D0-E44A-C0FC1A80657A}"/>
              </a:ext>
            </a:extLst>
          </p:cNvPr>
          <p:cNvSpPr/>
          <p:nvPr/>
        </p:nvSpPr>
        <p:spPr>
          <a:xfrm>
            <a:off x="798716" y="2769556"/>
            <a:ext cx="2014057" cy="456692"/>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5</a:t>
            </a:r>
            <a:endParaRPr sz="2400" b="1">
              <a:solidFill>
                <a:srgbClr val="A8289F"/>
              </a:solidFill>
              <a:latin typeface="Times New Roman"/>
              <a:ea typeface="Times New Roman"/>
              <a:cs typeface="Times New Roman"/>
              <a:sym typeface="Times New Roman"/>
            </a:endParaRPr>
          </a:p>
        </p:txBody>
      </p:sp>
      <p:pic>
        <p:nvPicPr>
          <p:cNvPr id="3" name="Picture 2">
            <a:extLst>
              <a:ext uri="{FF2B5EF4-FFF2-40B4-BE49-F238E27FC236}">
                <a16:creationId xmlns="" xmlns:a16="http://schemas.microsoft.com/office/drawing/2014/main" id="{ABA6B5C3-C9D4-4B2E-B738-2729315837C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108" b="94595" l="7895" r="89474">
                        <a14:foregroundMark x1="89474" y1="72973" x2="86842" y2="86486"/>
                        <a14:foregroundMark x1="89474" y1="81081" x2="81579" y2="78378"/>
                        <a14:foregroundMark x1="86842" y1="89189" x2="81579" y2="94595"/>
                      </a14:backgroundRemoval>
                    </a14:imgEffect>
                  </a14:imgLayer>
                </a14:imgProps>
              </a:ext>
            </a:extLst>
          </a:blip>
          <a:stretch>
            <a:fillRect/>
          </a:stretch>
        </p:blipFill>
        <p:spPr>
          <a:xfrm>
            <a:off x="127976" y="2763895"/>
            <a:ext cx="497718" cy="484620"/>
          </a:xfrm>
          <a:prstGeom prst="rect">
            <a:avLst/>
          </a:prstGeom>
        </p:spPr>
      </p:pic>
      <p:sp>
        <p:nvSpPr>
          <p:cNvPr id="24" name="Google Shape;118;p4">
            <a:extLst>
              <a:ext uri="{FF2B5EF4-FFF2-40B4-BE49-F238E27FC236}">
                <a16:creationId xmlns="" xmlns:a16="http://schemas.microsoft.com/office/drawing/2014/main" id="{482ABAAF-C50E-C549-D1EC-00083BF97BE1}"/>
              </a:ext>
            </a:extLst>
          </p:cNvPr>
          <p:cNvSpPr txBox="1"/>
          <p:nvPr/>
        </p:nvSpPr>
        <p:spPr>
          <a:xfrm>
            <a:off x="77426" y="2254516"/>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5. Chia hai số hữu tỉ</a:t>
            </a:r>
            <a:endParaRPr sz="2800" b="1">
              <a:solidFill>
                <a:srgbClr val="FF0000"/>
              </a:solidFill>
              <a:latin typeface="Times New Roman"/>
              <a:ea typeface="Times New Roman"/>
              <a:cs typeface="Times New Roman"/>
              <a:sym typeface="Times New Roman"/>
            </a:endParaRPr>
          </a:p>
        </p:txBody>
      </p:sp>
      <p:sp>
        <p:nvSpPr>
          <p:cNvPr id="26" name="TextBox 25">
            <a:extLst>
              <a:ext uri="{FF2B5EF4-FFF2-40B4-BE49-F238E27FC236}">
                <a16:creationId xmlns="" xmlns:a16="http://schemas.microsoft.com/office/drawing/2014/main" id="{27FC1D4E-CE60-2940-05D2-01408D051D3F}"/>
              </a:ext>
            </a:extLst>
          </p:cNvPr>
          <p:cNvSpPr txBox="1"/>
          <p:nvPr/>
        </p:nvSpPr>
        <p:spPr>
          <a:xfrm>
            <a:off x="144332" y="3075950"/>
            <a:ext cx="12047668" cy="1307537"/>
          </a:xfrm>
          <a:prstGeom prst="rect">
            <a:avLst/>
          </a:prstGeom>
          <a:noFill/>
        </p:spPr>
        <p:txBody>
          <a:bodyPr wrap="square">
            <a:spAutoFit/>
          </a:bodyPr>
          <a:lstStyle/>
          <a:p>
            <a:pPr>
              <a:lnSpc>
                <a:spcPct val="150000"/>
              </a:lnSpc>
              <a:spcBef>
                <a:spcPts val="600"/>
              </a:spcBef>
              <a:spcAft>
                <a:spcPts val="600"/>
              </a:spcAft>
            </a:pPr>
            <a:r>
              <a:rPr lang="en-US" sz="2800">
                <a:latin typeface="Times New Roman" panose="02020603050405020304" pitchFamily="18" charset="0"/>
                <a:cs typeface="Times New Roman" panose="02020603050405020304" pitchFamily="18" charset="0"/>
              </a:rPr>
              <a:t>Số xe máy của một cửa hàng bán được trong tháng 9 là 324 chiếc xe và bằng          số xe máy bán được trong tháng 8. Tính số xe máy cửa hàng đã bán trong tháng 8?</a:t>
            </a:r>
          </a:p>
        </p:txBody>
      </p:sp>
      <p:graphicFrame>
        <p:nvGraphicFramePr>
          <p:cNvPr id="4" name="Object 3">
            <a:extLst>
              <a:ext uri="{FF2B5EF4-FFF2-40B4-BE49-F238E27FC236}">
                <a16:creationId xmlns="" xmlns:a16="http://schemas.microsoft.com/office/drawing/2014/main" id="{11B43CA9-DDE3-1459-8676-CCF3E2E7FBE7}"/>
              </a:ext>
            </a:extLst>
          </p:cNvPr>
          <p:cNvGraphicFramePr>
            <a:graphicFrameLocks noChangeAspect="1"/>
          </p:cNvGraphicFramePr>
          <p:nvPr>
            <p:extLst>
              <p:ext uri="{D42A27DB-BD31-4B8C-83A1-F6EECF244321}">
                <p14:modId xmlns:p14="http://schemas.microsoft.com/office/powerpoint/2010/main" val="3259659106"/>
              </p:ext>
            </p:extLst>
          </p:nvPr>
        </p:nvGraphicFramePr>
        <p:xfrm>
          <a:off x="11408464" y="3116906"/>
          <a:ext cx="398212" cy="877611"/>
        </p:xfrm>
        <a:graphic>
          <a:graphicData uri="http://schemas.openxmlformats.org/presentationml/2006/ole">
            <mc:AlternateContent xmlns:mc="http://schemas.openxmlformats.org/markup-compatibility/2006">
              <mc:Choice xmlns:v="urn:schemas-microsoft-com:vml" Requires="v">
                <p:oleObj spid="_x0000_s14342" name="Equation" r:id="rId8" imgW="152280" imgH="393480" progId="Equation.DSMT4">
                  <p:embed/>
                </p:oleObj>
              </mc:Choice>
              <mc:Fallback>
                <p:oleObj name="Equation" r:id="rId8" imgW="152280" imgH="393480" progId="Equation.DSMT4">
                  <p:embed/>
                  <p:pic>
                    <p:nvPicPr>
                      <p:cNvPr id="0" name=""/>
                      <p:cNvPicPr/>
                      <p:nvPr/>
                    </p:nvPicPr>
                    <p:blipFill>
                      <a:blip r:embed="rId9"/>
                      <a:stretch>
                        <a:fillRect/>
                      </a:stretch>
                    </p:blipFill>
                    <p:spPr>
                      <a:xfrm>
                        <a:off x="11408464" y="3116906"/>
                        <a:ext cx="398212" cy="877611"/>
                      </a:xfrm>
                      <a:prstGeom prst="rect">
                        <a:avLst/>
                      </a:prstGeom>
                    </p:spPr>
                  </p:pic>
                </p:oleObj>
              </mc:Fallback>
            </mc:AlternateContent>
          </a:graphicData>
        </a:graphic>
      </p:graphicFrame>
      <p:graphicFrame>
        <p:nvGraphicFramePr>
          <p:cNvPr id="27" name="Object 26">
            <a:extLst>
              <a:ext uri="{FF2B5EF4-FFF2-40B4-BE49-F238E27FC236}">
                <a16:creationId xmlns="" xmlns:a16="http://schemas.microsoft.com/office/drawing/2014/main" id="{48386C5D-6034-7C49-9412-2E8AC4DC7F60}"/>
              </a:ext>
            </a:extLst>
          </p:cNvPr>
          <p:cNvGraphicFramePr>
            <a:graphicFrameLocks noChangeAspect="1"/>
          </p:cNvGraphicFramePr>
          <p:nvPr>
            <p:extLst>
              <p:ext uri="{D42A27DB-BD31-4B8C-83A1-F6EECF244321}">
                <p14:modId xmlns:p14="http://schemas.microsoft.com/office/powerpoint/2010/main" val="3081224585"/>
              </p:ext>
            </p:extLst>
          </p:nvPr>
        </p:nvGraphicFramePr>
        <p:xfrm>
          <a:off x="3327400" y="5118100"/>
          <a:ext cx="2890838" cy="930275"/>
        </p:xfrm>
        <a:graphic>
          <a:graphicData uri="http://schemas.openxmlformats.org/presentationml/2006/ole">
            <mc:AlternateContent xmlns:mc="http://schemas.openxmlformats.org/markup-compatibility/2006">
              <mc:Choice xmlns:v="urn:schemas-microsoft-com:vml" Requires="v">
                <p:oleObj spid="_x0000_s14343" name="Equation" r:id="rId10" imgW="1371600" imgH="393480" progId="Equation.DSMT4">
                  <p:embed/>
                </p:oleObj>
              </mc:Choice>
              <mc:Fallback>
                <p:oleObj name="Equation" r:id="rId10" imgW="1371600" imgH="393480" progId="Equation.DSMT4">
                  <p:embed/>
                  <p:pic>
                    <p:nvPicPr>
                      <p:cNvPr id="474" name="Object 473">
                        <a:extLst>
                          <a:ext uri="{FF2B5EF4-FFF2-40B4-BE49-F238E27FC236}">
                            <a16:creationId xmlns="" xmlns:a16="http://schemas.microsoft.com/office/drawing/2014/main" id="{80FF1548-B05F-FA50-A9FC-73453770A591}"/>
                          </a:ext>
                        </a:extLst>
                      </p:cNvPr>
                      <p:cNvPicPr>
                        <a:picLocks noChangeAspect="1" noChangeArrowheads="1"/>
                      </p:cNvPicPr>
                      <p:nvPr/>
                    </p:nvPicPr>
                    <p:blipFill>
                      <a:blip r:embed="rId11"/>
                      <a:srcRect/>
                      <a:stretch>
                        <a:fillRect/>
                      </a:stretch>
                    </p:blipFill>
                    <p:spPr bwMode="auto">
                      <a:xfrm>
                        <a:off x="3327400" y="5118100"/>
                        <a:ext cx="2890838" cy="930275"/>
                      </a:xfrm>
                      <a:prstGeom prst="rect">
                        <a:avLst/>
                      </a:prstGeom>
                      <a:noFill/>
                    </p:spPr>
                  </p:pic>
                </p:oleObj>
              </mc:Fallback>
            </mc:AlternateContent>
          </a:graphicData>
        </a:graphic>
      </p:graphicFrame>
      <p:sp>
        <p:nvSpPr>
          <p:cNvPr id="29" name="Rectangle 6">
            <a:extLst>
              <a:ext uri="{FF2B5EF4-FFF2-40B4-BE49-F238E27FC236}">
                <a16:creationId xmlns="" xmlns:a16="http://schemas.microsoft.com/office/drawing/2014/main" id="{71F5A53A-9403-1E5A-1442-BC245BA10C72}"/>
              </a:ext>
            </a:extLst>
          </p:cNvPr>
          <p:cNvSpPr>
            <a:spLocks noChangeArrowheads="1"/>
          </p:cNvSpPr>
          <p:nvPr/>
        </p:nvSpPr>
        <p:spPr bwMode="auto">
          <a:xfrm>
            <a:off x="2651053" y="4699422"/>
            <a:ext cx="66640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Số xe máy cửa hàng đã bán trong tháng 8 là:</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30" name="Rectangle 7">
            <a:extLst>
              <a:ext uri="{FF2B5EF4-FFF2-40B4-BE49-F238E27FC236}">
                <a16:creationId xmlns="" xmlns:a16="http://schemas.microsoft.com/office/drawing/2014/main" id="{FAAB677F-399E-2AC7-A5E6-8D9317FF1E12}"/>
              </a:ext>
            </a:extLst>
          </p:cNvPr>
          <p:cNvSpPr>
            <a:spLocks noChangeArrowheads="1"/>
          </p:cNvSpPr>
          <p:nvPr/>
        </p:nvSpPr>
        <p:spPr bwMode="auto">
          <a:xfrm>
            <a:off x="2521147" y="5957426"/>
            <a:ext cx="96083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Vậy số xe máy cửa hàng đã bán trong tháng 8 là: 216 chiếc xe</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31" name="Google Shape;121;p4">
            <a:extLst>
              <a:ext uri="{FF2B5EF4-FFF2-40B4-BE49-F238E27FC236}">
                <a16:creationId xmlns="" xmlns:a16="http://schemas.microsoft.com/office/drawing/2014/main" id="{E80C2E57-3532-9326-3617-F0D756AF2FFB}"/>
              </a:ext>
            </a:extLst>
          </p:cNvPr>
          <p:cNvSpPr txBox="1"/>
          <p:nvPr/>
        </p:nvSpPr>
        <p:spPr>
          <a:xfrm>
            <a:off x="5585792" y="4217419"/>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
        <p:nvSpPr>
          <p:cNvPr id="32" name="Rectangle 6">
            <a:extLst>
              <a:ext uri="{FF2B5EF4-FFF2-40B4-BE49-F238E27FC236}">
                <a16:creationId xmlns="" xmlns:a16="http://schemas.microsoft.com/office/drawing/2014/main" id="{633C4150-2E25-AAF5-EFE2-F97556848662}"/>
              </a:ext>
            </a:extLst>
          </p:cNvPr>
          <p:cNvSpPr>
            <a:spLocks noChangeArrowheads="1"/>
          </p:cNvSpPr>
          <p:nvPr/>
        </p:nvSpPr>
        <p:spPr bwMode="auto">
          <a:xfrm>
            <a:off x="6072617" y="5304978"/>
            <a:ext cx="16979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solidFill>
                  <a:schemeClr val="tx1"/>
                </a:solidFill>
                <a:latin typeface="Times New Roman" panose="02020603050405020304" pitchFamily="18" charset="0"/>
                <a:cs typeface="Times New Roman" panose="02020603050405020304" pitchFamily="18" charset="0"/>
              </a:rPr>
              <a:t> (chiếc xe)</a:t>
            </a:r>
          </a:p>
        </p:txBody>
      </p:sp>
    </p:spTree>
    <p:extLst>
      <p:ext uri="{BB962C8B-B14F-4D97-AF65-F5344CB8AC3E}">
        <p14:creationId xmlns:p14="http://schemas.microsoft.com/office/powerpoint/2010/main" val="386685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randombar(horizontal)">
                                      <p:cBhvr>
                                        <p:cTn id="40" dur="500"/>
                                        <p:tgtEl>
                                          <p:spTgt spid="27"/>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randombar(horizontal)">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randombar(horizontal)">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9" grpId="0"/>
      <p:bldP spid="30"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 xmlns:a16="http://schemas.microsoft.com/office/drawing/2014/main"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 xmlns:a16="http://schemas.microsoft.com/office/drawing/2014/main"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 xmlns:a16="http://schemas.microsoft.com/office/drawing/2014/main"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 xmlns:a16="http://schemas.microsoft.com/office/drawing/2014/main"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4. Tính chất của phép nhân số hữu tỉ</a:t>
            </a:r>
            <a:endParaRPr sz="2800">
              <a:solidFill>
                <a:srgbClr val="FF0000"/>
              </a:solidFill>
              <a:latin typeface="Times New Roman"/>
              <a:ea typeface="Times New Roman"/>
              <a:cs typeface="Times New Roman"/>
              <a:sym typeface="Times New Roman"/>
            </a:endParaRPr>
          </a:p>
        </p:txBody>
      </p:sp>
      <p:sp>
        <p:nvSpPr>
          <p:cNvPr id="24" name="Google Shape;118;p4">
            <a:extLst>
              <a:ext uri="{FF2B5EF4-FFF2-40B4-BE49-F238E27FC236}">
                <a16:creationId xmlns="" xmlns:a16="http://schemas.microsoft.com/office/drawing/2014/main" id="{482ABAAF-C50E-C549-D1EC-00083BF97BE1}"/>
              </a:ext>
            </a:extLst>
          </p:cNvPr>
          <p:cNvSpPr txBox="1"/>
          <p:nvPr/>
        </p:nvSpPr>
        <p:spPr>
          <a:xfrm>
            <a:off x="127976" y="2221720"/>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5. Chia hai số hữu tỉ</a:t>
            </a:r>
            <a:endParaRPr sz="2800" b="1">
              <a:solidFill>
                <a:srgbClr val="FF0000"/>
              </a:solidFill>
              <a:latin typeface="Times New Roman"/>
              <a:ea typeface="Times New Roman"/>
              <a:cs typeface="Times New Roman"/>
              <a:sym typeface="Times New Roman"/>
            </a:endParaRPr>
          </a:p>
        </p:txBody>
      </p:sp>
      <p:graphicFrame>
        <p:nvGraphicFramePr>
          <p:cNvPr id="2" name="Object 1">
            <a:extLst>
              <a:ext uri="{FF2B5EF4-FFF2-40B4-BE49-F238E27FC236}">
                <a16:creationId xmlns="" xmlns:a16="http://schemas.microsoft.com/office/drawing/2014/main" id="{7BF439E7-FC0A-5265-C62A-63537AE17646}"/>
              </a:ext>
            </a:extLst>
          </p:cNvPr>
          <p:cNvGraphicFramePr>
            <a:graphicFrameLocks noChangeAspect="1"/>
          </p:cNvGraphicFramePr>
          <p:nvPr>
            <p:extLst>
              <p:ext uri="{D42A27DB-BD31-4B8C-83A1-F6EECF244321}">
                <p14:modId xmlns:p14="http://schemas.microsoft.com/office/powerpoint/2010/main" val="3231032584"/>
              </p:ext>
            </p:extLst>
          </p:nvPr>
        </p:nvGraphicFramePr>
        <p:xfrm>
          <a:off x="7029132" y="2416751"/>
          <a:ext cx="4000818" cy="879612"/>
        </p:xfrm>
        <a:graphic>
          <a:graphicData uri="http://schemas.openxmlformats.org/presentationml/2006/ole">
            <mc:AlternateContent xmlns:mc="http://schemas.openxmlformats.org/markup-compatibility/2006">
              <mc:Choice xmlns:v="urn:schemas-microsoft-com:vml" Requires="v">
                <p:oleObj spid="_x0000_s15376" name="Equation" r:id="rId6" imgW="1790640" imgH="393480" progId="Equation.DSMT4">
                  <p:embed/>
                </p:oleObj>
              </mc:Choice>
              <mc:Fallback>
                <p:oleObj name="Equation" r:id="rId6" imgW="1790640" imgH="393480" progId="Equation.DSMT4">
                  <p:embed/>
                  <p:pic>
                    <p:nvPicPr>
                      <p:cNvPr id="0" name=""/>
                      <p:cNvPicPr/>
                      <p:nvPr/>
                    </p:nvPicPr>
                    <p:blipFill>
                      <a:blip r:embed="rId7"/>
                      <a:stretch>
                        <a:fillRect/>
                      </a:stretch>
                    </p:blipFill>
                    <p:spPr>
                      <a:xfrm>
                        <a:off x="7029132" y="2416751"/>
                        <a:ext cx="4000818" cy="879612"/>
                      </a:xfrm>
                      <a:prstGeom prst="rect">
                        <a:avLst/>
                      </a:prstGeom>
                    </p:spPr>
                  </p:pic>
                </p:oleObj>
              </mc:Fallback>
            </mc:AlternateContent>
          </a:graphicData>
        </a:graphic>
      </p:graphicFrame>
      <p:sp>
        <p:nvSpPr>
          <p:cNvPr id="22" name="Google Shape;489;p8">
            <a:extLst>
              <a:ext uri="{FF2B5EF4-FFF2-40B4-BE49-F238E27FC236}">
                <a16:creationId xmlns="" xmlns:a16="http://schemas.microsoft.com/office/drawing/2014/main" id="{8CA4CDFF-D95D-59CE-0A92-E61DAC454190}"/>
              </a:ext>
            </a:extLst>
          </p:cNvPr>
          <p:cNvSpPr/>
          <p:nvPr/>
        </p:nvSpPr>
        <p:spPr>
          <a:xfrm>
            <a:off x="151682" y="4342573"/>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6 </a:t>
            </a:r>
            <a:endParaRPr sz="2400" b="1">
              <a:solidFill>
                <a:srgbClr val="A8289F"/>
              </a:solidFill>
              <a:latin typeface="Times New Roman"/>
              <a:ea typeface="Times New Roman"/>
              <a:cs typeface="Times New Roman"/>
              <a:sym typeface="Times New Roman"/>
            </a:endParaRPr>
          </a:p>
        </p:txBody>
      </p:sp>
      <p:sp>
        <p:nvSpPr>
          <p:cNvPr id="23" name="TextBox 22">
            <a:extLst>
              <a:ext uri="{FF2B5EF4-FFF2-40B4-BE49-F238E27FC236}">
                <a16:creationId xmlns="" xmlns:a16="http://schemas.microsoft.com/office/drawing/2014/main" id="{8B65CD09-6EC3-9D67-9D4D-4B1CAF853CE7}"/>
              </a:ext>
            </a:extLst>
          </p:cNvPr>
          <p:cNvSpPr txBox="1"/>
          <p:nvPr/>
        </p:nvSpPr>
        <p:spPr>
          <a:xfrm>
            <a:off x="910510" y="2865916"/>
            <a:ext cx="9986090" cy="1384995"/>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Cho </a:t>
            </a:r>
            <a:r>
              <a:rPr lang="en-US" sz="2800" i="1">
                <a:latin typeface="Times New Roman" panose="02020603050405020304" pitchFamily="18" charset="0"/>
                <a:cs typeface="Times New Roman" panose="02020603050405020304" pitchFamily="18" charset="0"/>
              </a:rPr>
              <a:t>x, y  </a:t>
            </a:r>
            <a:r>
              <a:rPr lang="en-US" sz="2800">
                <a:latin typeface="Times New Roman" panose="02020603050405020304" pitchFamily="18" charset="0"/>
                <a:cs typeface="Times New Roman" panose="02020603050405020304" pitchFamily="18" charset="0"/>
              </a:rPr>
              <a:t>là hai số hữu tỉ:                                             </a:t>
            </a: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Ta có   </a:t>
            </a:r>
          </a:p>
        </p:txBody>
      </p:sp>
      <p:graphicFrame>
        <p:nvGraphicFramePr>
          <p:cNvPr id="28" name="Object 27">
            <a:extLst>
              <a:ext uri="{FF2B5EF4-FFF2-40B4-BE49-F238E27FC236}">
                <a16:creationId xmlns="" xmlns:a16="http://schemas.microsoft.com/office/drawing/2014/main" id="{85C57BFE-C1B2-5615-78B1-91473FD22017}"/>
              </a:ext>
            </a:extLst>
          </p:cNvPr>
          <p:cNvGraphicFramePr>
            <a:graphicFrameLocks noChangeAspect="1"/>
          </p:cNvGraphicFramePr>
          <p:nvPr>
            <p:extLst>
              <p:ext uri="{D42A27DB-BD31-4B8C-83A1-F6EECF244321}">
                <p14:modId xmlns:p14="http://schemas.microsoft.com/office/powerpoint/2010/main" val="1286531028"/>
              </p:ext>
            </p:extLst>
          </p:nvPr>
        </p:nvGraphicFramePr>
        <p:xfrm>
          <a:off x="1960083" y="3412364"/>
          <a:ext cx="4538663" cy="1152525"/>
        </p:xfrm>
        <a:graphic>
          <a:graphicData uri="http://schemas.openxmlformats.org/presentationml/2006/ole">
            <mc:AlternateContent xmlns:mc="http://schemas.openxmlformats.org/markup-compatibility/2006">
              <mc:Choice xmlns:v="urn:schemas-microsoft-com:vml" Requires="v">
                <p:oleObj spid="_x0000_s15377" name="Equation" r:id="rId8" imgW="1549080" imgH="393480" progId="Equation.DSMT4">
                  <p:embed/>
                </p:oleObj>
              </mc:Choice>
              <mc:Fallback>
                <p:oleObj name="Equation" r:id="rId8" imgW="1549080" imgH="393480" progId="Equation.DSMT4">
                  <p:embed/>
                  <p:pic>
                    <p:nvPicPr>
                      <p:cNvPr id="35" name="Object 34">
                        <a:extLst>
                          <a:ext uri="{FF2B5EF4-FFF2-40B4-BE49-F238E27FC236}">
                            <a16:creationId xmlns="" xmlns:a16="http://schemas.microsoft.com/office/drawing/2014/main" id="{A8CB3AB2-3073-4D6A-952A-1C63C93C4E09}"/>
                          </a:ext>
                        </a:extLst>
                      </p:cNvPr>
                      <p:cNvPicPr/>
                      <p:nvPr/>
                    </p:nvPicPr>
                    <p:blipFill>
                      <a:blip r:embed="rId9"/>
                      <a:stretch>
                        <a:fillRect/>
                      </a:stretch>
                    </p:blipFill>
                    <p:spPr>
                      <a:xfrm>
                        <a:off x="1960083" y="3412364"/>
                        <a:ext cx="4538663" cy="1152525"/>
                      </a:xfrm>
                      <a:prstGeom prst="rect">
                        <a:avLst/>
                      </a:prstGeom>
                    </p:spPr>
                  </p:pic>
                </p:oleObj>
              </mc:Fallback>
            </mc:AlternateContent>
          </a:graphicData>
        </a:graphic>
      </p:graphicFrame>
      <p:graphicFrame>
        <p:nvGraphicFramePr>
          <p:cNvPr id="33" name="Object 32">
            <a:extLst>
              <a:ext uri="{FF2B5EF4-FFF2-40B4-BE49-F238E27FC236}">
                <a16:creationId xmlns="" xmlns:a16="http://schemas.microsoft.com/office/drawing/2014/main" id="{4435F0D0-1A54-E4D6-FA9E-3DF67CBB790B}"/>
              </a:ext>
            </a:extLst>
          </p:cNvPr>
          <p:cNvGraphicFramePr>
            <a:graphicFrameLocks noChangeAspect="1"/>
          </p:cNvGraphicFramePr>
          <p:nvPr>
            <p:extLst>
              <p:ext uri="{D42A27DB-BD31-4B8C-83A1-F6EECF244321}">
                <p14:modId xmlns:p14="http://schemas.microsoft.com/office/powerpoint/2010/main" val="2759676423"/>
              </p:ext>
            </p:extLst>
          </p:nvPr>
        </p:nvGraphicFramePr>
        <p:xfrm>
          <a:off x="4506728" y="2576704"/>
          <a:ext cx="3760787" cy="1152525"/>
        </p:xfrm>
        <a:graphic>
          <a:graphicData uri="http://schemas.openxmlformats.org/presentationml/2006/ole">
            <mc:AlternateContent xmlns:mc="http://schemas.openxmlformats.org/markup-compatibility/2006">
              <mc:Choice xmlns:v="urn:schemas-microsoft-com:vml" Requires="v">
                <p:oleObj spid="_x0000_s15378" name="Equation" r:id="rId10" imgW="1282680" imgH="393480" progId="Equation.DSMT4">
                  <p:embed/>
                </p:oleObj>
              </mc:Choice>
              <mc:Fallback>
                <p:oleObj name="Equation" r:id="rId10" imgW="1282680" imgH="393480" progId="Equation.DSMT4">
                  <p:embed/>
                  <p:pic>
                    <p:nvPicPr>
                      <p:cNvPr id="34" name="Object 33">
                        <a:extLst>
                          <a:ext uri="{FF2B5EF4-FFF2-40B4-BE49-F238E27FC236}">
                            <a16:creationId xmlns="" xmlns:a16="http://schemas.microsoft.com/office/drawing/2014/main" id="{10096EA8-E6FD-1089-03E6-D1D3A8312C66}"/>
                          </a:ext>
                        </a:extLst>
                      </p:cNvPr>
                      <p:cNvPicPr/>
                      <p:nvPr/>
                    </p:nvPicPr>
                    <p:blipFill>
                      <a:blip r:embed="rId11"/>
                      <a:stretch>
                        <a:fillRect/>
                      </a:stretch>
                    </p:blipFill>
                    <p:spPr>
                      <a:xfrm>
                        <a:off x="4506728" y="2576704"/>
                        <a:ext cx="3760787" cy="1152525"/>
                      </a:xfrm>
                      <a:prstGeom prst="rect">
                        <a:avLst/>
                      </a:prstGeom>
                    </p:spPr>
                  </p:pic>
                </p:oleObj>
              </mc:Fallback>
            </mc:AlternateContent>
          </a:graphicData>
        </a:graphic>
      </p:graphicFrame>
      <p:pic>
        <p:nvPicPr>
          <p:cNvPr id="34" name="Picture 15">
            <a:extLst>
              <a:ext uri="{FF2B5EF4-FFF2-40B4-BE49-F238E27FC236}">
                <a16:creationId xmlns="" xmlns:a16="http://schemas.microsoft.com/office/drawing/2014/main" id="{BA0759F0-7AE1-EEF2-6C90-9D83ECE306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89919" y="143149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 name="Object 34">
            <a:extLst>
              <a:ext uri="{FF2B5EF4-FFF2-40B4-BE49-F238E27FC236}">
                <a16:creationId xmlns="" xmlns:a16="http://schemas.microsoft.com/office/drawing/2014/main" id="{0BBF99EC-77B7-28A4-EF1A-DA7F5D010584}"/>
              </a:ext>
            </a:extLst>
          </p:cNvPr>
          <p:cNvGraphicFramePr>
            <a:graphicFrameLocks noChangeAspect="1"/>
          </p:cNvGraphicFramePr>
          <p:nvPr>
            <p:extLst>
              <p:ext uri="{D42A27DB-BD31-4B8C-83A1-F6EECF244321}">
                <p14:modId xmlns:p14="http://schemas.microsoft.com/office/powerpoint/2010/main" val="80275884"/>
              </p:ext>
            </p:extLst>
          </p:nvPr>
        </p:nvGraphicFramePr>
        <p:xfrm>
          <a:off x="100603" y="4835631"/>
          <a:ext cx="2343150" cy="1263650"/>
        </p:xfrm>
        <a:graphic>
          <a:graphicData uri="http://schemas.openxmlformats.org/presentationml/2006/ole">
            <mc:AlternateContent xmlns:mc="http://schemas.openxmlformats.org/markup-compatibility/2006">
              <mc:Choice xmlns:v="urn:schemas-microsoft-com:vml" Requires="v">
                <p:oleObj spid="_x0000_s15379" name="Equation" r:id="rId13" imgW="799920" imgH="431640" progId="Equation.DSMT4">
                  <p:embed/>
                </p:oleObj>
              </mc:Choice>
              <mc:Fallback>
                <p:oleObj name="Equation" r:id="rId13" imgW="799920" imgH="431640" progId="Equation.DSMT4">
                  <p:embed/>
                  <p:pic>
                    <p:nvPicPr>
                      <p:cNvPr id="28" name="Object 27">
                        <a:extLst>
                          <a:ext uri="{FF2B5EF4-FFF2-40B4-BE49-F238E27FC236}">
                            <a16:creationId xmlns="" xmlns:a16="http://schemas.microsoft.com/office/drawing/2014/main" id="{85C57BFE-C1B2-5615-78B1-91473FD22017}"/>
                          </a:ext>
                        </a:extLst>
                      </p:cNvPr>
                      <p:cNvPicPr/>
                      <p:nvPr/>
                    </p:nvPicPr>
                    <p:blipFill>
                      <a:blip r:embed="rId14"/>
                      <a:stretch>
                        <a:fillRect/>
                      </a:stretch>
                    </p:blipFill>
                    <p:spPr>
                      <a:xfrm>
                        <a:off x="100603" y="4835631"/>
                        <a:ext cx="2343150" cy="1263650"/>
                      </a:xfrm>
                      <a:prstGeom prst="rect">
                        <a:avLst/>
                      </a:prstGeom>
                    </p:spPr>
                  </p:pic>
                </p:oleObj>
              </mc:Fallback>
            </mc:AlternateContent>
          </a:graphicData>
        </a:graphic>
      </p:graphicFrame>
      <p:graphicFrame>
        <p:nvGraphicFramePr>
          <p:cNvPr id="36" name="Object 35">
            <a:extLst>
              <a:ext uri="{FF2B5EF4-FFF2-40B4-BE49-F238E27FC236}">
                <a16:creationId xmlns="" xmlns:a16="http://schemas.microsoft.com/office/drawing/2014/main" id="{F36295C4-373F-AB45-2590-3E3D9EFBA441}"/>
              </a:ext>
            </a:extLst>
          </p:cNvPr>
          <p:cNvGraphicFramePr>
            <a:graphicFrameLocks noChangeAspect="1"/>
          </p:cNvGraphicFramePr>
          <p:nvPr>
            <p:extLst>
              <p:ext uri="{D42A27DB-BD31-4B8C-83A1-F6EECF244321}">
                <p14:modId xmlns:p14="http://schemas.microsoft.com/office/powerpoint/2010/main" val="160080484"/>
              </p:ext>
            </p:extLst>
          </p:nvPr>
        </p:nvGraphicFramePr>
        <p:xfrm>
          <a:off x="6770392" y="5381498"/>
          <a:ext cx="5357813" cy="1152525"/>
        </p:xfrm>
        <a:graphic>
          <a:graphicData uri="http://schemas.openxmlformats.org/presentationml/2006/ole">
            <mc:AlternateContent xmlns:mc="http://schemas.openxmlformats.org/markup-compatibility/2006">
              <mc:Choice xmlns:v="urn:schemas-microsoft-com:vml" Requires="v">
                <p:oleObj spid="_x0000_s15380" name="Equation" r:id="rId15" imgW="1828800" imgH="393480" progId="Equation.DSMT4">
                  <p:embed/>
                </p:oleObj>
              </mc:Choice>
              <mc:Fallback>
                <p:oleObj name="Equation" r:id="rId15" imgW="1828800" imgH="393480" progId="Equation.DSMT4">
                  <p:embed/>
                  <p:pic>
                    <p:nvPicPr>
                      <p:cNvPr id="35" name="Object 34">
                        <a:extLst>
                          <a:ext uri="{FF2B5EF4-FFF2-40B4-BE49-F238E27FC236}">
                            <a16:creationId xmlns="" xmlns:a16="http://schemas.microsoft.com/office/drawing/2014/main" id="{0BBF99EC-77B7-28A4-EF1A-DA7F5D010584}"/>
                          </a:ext>
                        </a:extLst>
                      </p:cNvPr>
                      <p:cNvPicPr/>
                      <p:nvPr/>
                    </p:nvPicPr>
                    <p:blipFill>
                      <a:blip r:embed="rId16"/>
                      <a:stretch>
                        <a:fillRect/>
                      </a:stretch>
                    </p:blipFill>
                    <p:spPr>
                      <a:xfrm>
                        <a:off x="6770392" y="5381498"/>
                        <a:ext cx="5357813" cy="1152525"/>
                      </a:xfrm>
                      <a:prstGeom prst="rect">
                        <a:avLst/>
                      </a:prstGeom>
                    </p:spPr>
                  </p:pic>
                </p:oleObj>
              </mc:Fallback>
            </mc:AlternateContent>
          </a:graphicData>
        </a:graphic>
      </p:graphicFrame>
      <p:graphicFrame>
        <p:nvGraphicFramePr>
          <p:cNvPr id="37" name="Object 36">
            <a:extLst>
              <a:ext uri="{FF2B5EF4-FFF2-40B4-BE49-F238E27FC236}">
                <a16:creationId xmlns="" xmlns:a16="http://schemas.microsoft.com/office/drawing/2014/main" id="{C8DA018B-A64C-D792-A52F-CE04B87428E1}"/>
              </a:ext>
            </a:extLst>
          </p:cNvPr>
          <p:cNvGraphicFramePr>
            <a:graphicFrameLocks noChangeAspect="1"/>
          </p:cNvGraphicFramePr>
          <p:nvPr>
            <p:extLst>
              <p:ext uri="{D42A27DB-BD31-4B8C-83A1-F6EECF244321}">
                <p14:modId xmlns:p14="http://schemas.microsoft.com/office/powerpoint/2010/main" val="1727395276"/>
              </p:ext>
            </p:extLst>
          </p:nvPr>
        </p:nvGraphicFramePr>
        <p:xfrm>
          <a:off x="2328411" y="4843833"/>
          <a:ext cx="3160713" cy="1263650"/>
        </p:xfrm>
        <a:graphic>
          <a:graphicData uri="http://schemas.openxmlformats.org/presentationml/2006/ole">
            <mc:AlternateContent xmlns:mc="http://schemas.openxmlformats.org/markup-compatibility/2006">
              <mc:Choice xmlns:v="urn:schemas-microsoft-com:vml" Requires="v">
                <p:oleObj spid="_x0000_s15381" name="Equation" r:id="rId17" imgW="1079280" imgH="431640" progId="Equation.DSMT4">
                  <p:embed/>
                </p:oleObj>
              </mc:Choice>
              <mc:Fallback>
                <p:oleObj name="Equation" r:id="rId17" imgW="1079280" imgH="431640" progId="Equation.DSMT4">
                  <p:embed/>
                  <p:pic>
                    <p:nvPicPr>
                      <p:cNvPr id="35" name="Object 34">
                        <a:extLst>
                          <a:ext uri="{FF2B5EF4-FFF2-40B4-BE49-F238E27FC236}">
                            <a16:creationId xmlns="" xmlns:a16="http://schemas.microsoft.com/office/drawing/2014/main" id="{0BBF99EC-77B7-28A4-EF1A-DA7F5D010584}"/>
                          </a:ext>
                        </a:extLst>
                      </p:cNvPr>
                      <p:cNvPicPr/>
                      <p:nvPr/>
                    </p:nvPicPr>
                    <p:blipFill>
                      <a:blip r:embed="rId18"/>
                      <a:stretch>
                        <a:fillRect/>
                      </a:stretch>
                    </p:blipFill>
                    <p:spPr>
                      <a:xfrm>
                        <a:off x="2328411" y="4843833"/>
                        <a:ext cx="3160713" cy="1263650"/>
                      </a:xfrm>
                      <a:prstGeom prst="rect">
                        <a:avLst/>
                      </a:prstGeom>
                    </p:spPr>
                  </p:pic>
                </p:oleObj>
              </mc:Fallback>
            </mc:AlternateContent>
          </a:graphicData>
        </a:graphic>
      </p:graphicFrame>
      <p:graphicFrame>
        <p:nvGraphicFramePr>
          <p:cNvPr id="38" name="Object 37">
            <a:extLst>
              <a:ext uri="{FF2B5EF4-FFF2-40B4-BE49-F238E27FC236}">
                <a16:creationId xmlns="" xmlns:a16="http://schemas.microsoft.com/office/drawing/2014/main" id="{BB217188-52FE-8C37-8527-80120C85D3F3}"/>
              </a:ext>
            </a:extLst>
          </p:cNvPr>
          <p:cNvGraphicFramePr>
            <a:graphicFrameLocks noChangeAspect="1"/>
          </p:cNvGraphicFramePr>
          <p:nvPr>
            <p:extLst>
              <p:ext uri="{D42A27DB-BD31-4B8C-83A1-F6EECF244321}">
                <p14:modId xmlns:p14="http://schemas.microsoft.com/office/powerpoint/2010/main" val="349814598"/>
              </p:ext>
            </p:extLst>
          </p:nvPr>
        </p:nvGraphicFramePr>
        <p:xfrm>
          <a:off x="6497506" y="4126083"/>
          <a:ext cx="3459162" cy="1263650"/>
        </p:xfrm>
        <a:graphic>
          <a:graphicData uri="http://schemas.openxmlformats.org/presentationml/2006/ole">
            <mc:AlternateContent xmlns:mc="http://schemas.openxmlformats.org/markup-compatibility/2006">
              <mc:Choice xmlns:v="urn:schemas-microsoft-com:vml" Requires="v">
                <p:oleObj spid="_x0000_s15382" name="Equation" r:id="rId19" imgW="1180800" imgH="431640" progId="Equation.DSMT4">
                  <p:embed/>
                </p:oleObj>
              </mc:Choice>
              <mc:Fallback>
                <p:oleObj name="Equation" r:id="rId19" imgW="1180800" imgH="431640" progId="Equation.DSMT4">
                  <p:embed/>
                  <p:pic>
                    <p:nvPicPr>
                      <p:cNvPr id="35" name="Object 34">
                        <a:extLst>
                          <a:ext uri="{FF2B5EF4-FFF2-40B4-BE49-F238E27FC236}">
                            <a16:creationId xmlns="" xmlns:a16="http://schemas.microsoft.com/office/drawing/2014/main" id="{0BBF99EC-77B7-28A4-EF1A-DA7F5D010584}"/>
                          </a:ext>
                        </a:extLst>
                      </p:cNvPr>
                      <p:cNvPicPr/>
                      <p:nvPr/>
                    </p:nvPicPr>
                    <p:blipFill>
                      <a:blip r:embed="rId20"/>
                      <a:stretch>
                        <a:fillRect/>
                      </a:stretch>
                    </p:blipFill>
                    <p:spPr>
                      <a:xfrm>
                        <a:off x="6497506" y="4126083"/>
                        <a:ext cx="3459162" cy="1263650"/>
                      </a:xfrm>
                      <a:prstGeom prst="rect">
                        <a:avLst/>
                      </a:prstGeom>
                    </p:spPr>
                  </p:pic>
                </p:oleObj>
              </mc:Fallback>
            </mc:AlternateContent>
          </a:graphicData>
        </a:graphic>
      </p:graphicFrame>
      <p:pic>
        <p:nvPicPr>
          <p:cNvPr id="26" name="Google Shape;476;p7">
            <a:extLst>
              <a:ext uri="{FF2B5EF4-FFF2-40B4-BE49-F238E27FC236}">
                <a16:creationId xmlns="" xmlns:a16="http://schemas.microsoft.com/office/drawing/2014/main" id="{4E641F26-E5D2-1F7F-B20C-CA2CFF09FAE8}"/>
              </a:ext>
            </a:extLst>
          </p:cNvPr>
          <p:cNvPicPr preferRelativeResize="0"/>
          <p:nvPr/>
        </p:nvPicPr>
        <p:blipFill rotWithShape="1">
          <a:blip r:embed="rId21">
            <a:alphaModFix/>
          </a:blip>
          <a:srcRect/>
          <a:stretch/>
        </p:blipFill>
        <p:spPr>
          <a:xfrm>
            <a:off x="206676" y="2645065"/>
            <a:ext cx="788894" cy="836363"/>
          </a:xfrm>
          <a:prstGeom prst="rect">
            <a:avLst/>
          </a:prstGeom>
          <a:noFill/>
          <a:ln>
            <a:noFill/>
          </a:ln>
        </p:spPr>
      </p:pic>
      <p:cxnSp>
        <p:nvCxnSpPr>
          <p:cNvPr id="4" name="Straight Connector 3">
            <a:extLst>
              <a:ext uri="{FF2B5EF4-FFF2-40B4-BE49-F238E27FC236}">
                <a16:creationId xmlns="" xmlns:a16="http://schemas.microsoft.com/office/drawing/2014/main" id="{4B8B3191-DB96-AF2C-AEEF-00C9DCD70136}"/>
              </a:ext>
            </a:extLst>
          </p:cNvPr>
          <p:cNvCxnSpPr/>
          <p:nvPr/>
        </p:nvCxnSpPr>
        <p:spPr>
          <a:xfrm>
            <a:off x="6096000" y="4811343"/>
            <a:ext cx="0" cy="172268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randombar(horizontal)">
                                      <p:cBhvr>
                                        <p:cTn id="46" dur="500"/>
                                        <p:tgtEl>
                                          <p:spTgt spid="35"/>
                                        </p:tgtEl>
                                      </p:cBhvr>
                                    </p:animEffect>
                                  </p:childTnLst>
                                </p:cTn>
                              </p:par>
                            </p:childTnLst>
                          </p:cTn>
                        </p:par>
                        <p:par>
                          <p:cTn id="47" fill="hold">
                            <p:stCondLst>
                              <p:cond delay="500"/>
                            </p:stCondLst>
                            <p:childTnLst>
                              <p:par>
                                <p:cTn id="48" presetID="14" presetClass="entr" presetSubtype="1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randombar(horizontal)">
                                      <p:cBhvr>
                                        <p:cTn id="50" dur="500"/>
                                        <p:tgtEl>
                                          <p:spTgt spid="4"/>
                                        </p:tgtEl>
                                      </p:cBhvr>
                                    </p:animEffect>
                                  </p:childTnLst>
                                </p:cTn>
                              </p:par>
                              <p:par>
                                <p:cTn id="51" presetID="14" presetClass="entr" presetSubtype="1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randombar(horizontal)">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randombar(horizontal)">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477078" y="1366641"/>
            <a:ext cx="11459818" cy="1384954"/>
          </a:xfrm>
          <a:prstGeom prst="rect">
            <a:avLst/>
          </a:prstGeom>
          <a:noFill/>
          <a:ln>
            <a:noFill/>
          </a:ln>
        </p:spPr>
        <p:txBody>
          <a:bodyPr spcFirstLastPara="1" wrap="square" lIns="91425" tIns="45700" rIns="91425" bIns="45700" anchor="t" anchorCtr="0">
            <a:spAutoFit/>
          </a:bodyPr>
          <a:lstStyle/>
          <a:p>
            <a:r>
              <a:rPr lang="en-US" sz="2800">
                <a:solidFill>
                  <a:schemeClr val="dk1"/>
                </a:solidFill>
                <a:latin typeface="Times New Roman" panose="02020603050405020304" pitchFamily="18" charset="0"/>
                <a:cs typeface="Times New Roman" panose="02020603050405020304" pitchFamily="18" charset="0"/>
                <a:sym typeface="Times New Roman"/>
              </a:rPr>
              <a:t>Một tòa nhà cao tầng có hai tầng hầm. Tầng hầm B1 có chiều cao 2,7 m. Tầng hầm B2 có chiều cao bằng     tầng hầm B1. Tính chiều cao tầng hầm của tòa nhà so với mặt đất.</a:t>
            </a:r>
            <a:endParaRPr sz="2800">
              <a:latin typeface="Times New Roman" panose="02020603050405020304" pitchFamily="18" charset="0"/>
              <a:cs typeface="Times New Roman" panose="02020603050405020304" pitchFamily="18" charset="0"/>
            </a:endParaRPr>
          </a:p>
        </p:txBody>
      </p:sp>
      <p:sp>
        <p:nvSpPr>
          <p:cNvPr id="97" name="Google Shape;97;p2"/>
          <p:cNvSpPr/>
          <p:nvPr/>
        </p:nvSpPr>
        <p:spPr>
          <a:xfrm>
            <a:off x="0" y="42048"/>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pic>
        <p:nvPicPr>
          <p:cNvPr id="98" name="Google Shape;98;p2" descr="child001 - 04 01"/>
          <p:cNvPicPr preferRelativeResize="0"/>
          <p:nvPr/>
        </p:nvPicPr>
        <p:blipFill rotWithShape="1">
          <a:blip r:embed="rId4">
            <a:alphaModFix/>
          </a:blip>
          <a:srcRect/>
          <a:stretch/>
        </p:blipFill>
        <p:spPr>
          <a:xfrm>
            <a:off x="11072734" y="86724"/>
            <a:ext cx="1006366" cy="861847"/>
          </a:xfrm>
          <a:prstGeom prst="rect">
            <a:avLst/>
          </a:prstGeom>
          <a:noFill/>
          <a:ln>
            <a:noFill/>
          </a:ln>
        </p:spPr>
      </p:pic>
      <p:pic>
        <p:nvPicPr>
          <p:cNvPr id="99" name="Google Shape;99;p2" descr="child001 - 04 02"/>
          <p:cNvPicPr preferRelativeResize="0"/>
          <p:nvPr/>
        </p:nvPicPr>
        <p:blipFill rotWithShape="1">
          <a:blip r:embed="rId5">
            <a:alphaModFix/>
          </a:blip>
          <a:srcRect/>
          <a:stretch/>
        </p:blipFill>
        <p:spPr>
          <a:xfrm>
            <a:off x="202098" y="20105"/>
            <a:ext cx="769937" cy="1219200"/>
          </a:xfrm>
          <a:prstGeom prst="rect">
            <a:avLst/>
          </a:prstGeom>
          <a:noFill/>
          <a:ln>
            <a:noFill/>
          </a:ln>
        </p:spPr>
      </p:pic>
      <p:sp>
        <p:nvSpPr>
          <p:cNvPr id="100" name="Google Shape;100;p2"/>
          <p:cNvSpPr/>
          <p:nvPr/>
        </p:nvSpPr>
        <p:spPr>
          <a:xfrm>
            <a:off x="3352801" y="36800"/>
            <a:ext cx="6177639" cy="685800"/>
          </a:xfrm>
          <a:prstGeom prst="rect">
            <a:avLst/>
          </a:prstGeom>
        </p:spPr>
        <p:txBody>
          <a:bodyPr>
            <a:prstTxWarp prst="textPlain">
              <a:avLst/>
            </a:prstTxWarp>
          </a:bodyPr>
          <a:lstStyle/>
          <a:p>
            <a:pPr lvl="0" algn="ctr"/>
            <a:r>
              <a:rPr b="1">
                <a:ln w="10525" cap="flat" cmpd="sng">
                  <a:solidFill>
                    <a:srgbClr val="7D7D7D"/>
                  </a:solidFill>
                  <a:prstDash val="solid"/>
                  <a:round/>
                  <a:headEnd type="none" w="sm" len="sm"/>
                  <a:tailEnd type="none" w="sm" len="sm"/>
                </a:ln>
                <a:solidFill>
                  <a:srgbClr val="FF0000"/>
                </a:solidFill>
                <a:latin typeface="Calibri"/>
              </a:rPr>
              <a:t>KHỞI ĐỘNG</a:t>
            </a:r>
          </a:p>
        </p:txBody>
      </p:sp>
      <p:pic>
        <p:nvPicPr>
          <p:cNvPr id="101" name="Google Shape;101;p2"/>
          <p:cNvPicPr preferRelativeResize="0"/>
          <p:nvPr/>
        </p:nvPicPr>
        <p:blipFill rotWithShape="1">
          <a:blip r:embed="rId6">
            <a:alphaModFix/>
          </a:blip>
          <a:srcRect/>
          <a:stretch/>
        </p:blipFill>
        <p:spPr>
          <a:xfrm>
            <a:off x="5918200" y="2448518"/>
            <a:ext cx="914400" cy="198438"/>
          </a:xfrm>
          <a:prstGeom prst="rect">
            <a:avLst/>
          </a:prstGeom>
          <a:noFill/>
          <a:ln>
            <a:noFill/>
          </a:ln>
        </p:spPr>
      </p:pic>
      <p:graphicFrame>
        <p:nvGraphicFramePr>
          <p:cNvPr id="10" name="Object 9">
            <a:extLst>
              <a:ext uri="{FF2B5EF4-FFF2-40B4-BE49-F238E27FC236}">
                <a16:creationId xmlns="" xmlns:a16="http://schemas.microsoft.com/office/drawing/2014/main" id="{EA312C16-746D-E12A-FC67-C4D50F51A9E2}"/>
              </a:ext>
            </a:extLst>
          </p:cNvPr>
          <p:cNvGraphicFramePr>
            <a:graphicFrameLocks noChangeAspect="1"/>
          </p:cNvGraphicFramePr>
          <p:nvPr>
            <p:extLst>
              <p:ext uri="{D42A27DB-BD31-4B8C-83A1-F6EECF244321}">
                <p14:modId xmlns:p14="http://schemas.microsoft.com/office/powerpoint/2010/main" val="867617099"/>
              </p:ext>
            </p:extLst>
          </p:nvPr>
        </p:nvGraphicFramePr>
        <p:xfrm>
          <a:off x="6814131" y="4064094"/>
          <a:ext cx="3781584" cy="854899"/>
        </p:xfrm>
        <a:graphic>
          <a:graphicData uri="http://schemas.openxmlformats.org/presentationml/2006/ole">
            <mc:AlternateContent xmlns:mc="http://schemas.openxmlformats.org/markup-compatibility/2006">
              <mc:Choice xmlns:v="urn:schemas-microsoft-com:vml" Requires="v">
                <p:oleObj spid="_x0000_s23557" name="Equation" r:id="rId7" imgW="2095200" imgH="393480" progId="Equation.DSMT4">
                  <p:embed/>
                </p:oleObj>
              </mc:Choice>
              <mc:Fallback>
                <p:oleObj name="Equation" r:id="rId7" imgW="2095200" imgH="393480" progId="Equation.DSMT4">
                  <p:embed/>
                  <p:pic>
                    <p:nvPicPr>
                      <p:cNvPr id="0" name=""/>
                      <p:cNvPicPr/>
                      <p:nvPr/>
                    </p:nvPicPr>
                    <p:blipFill>
                      <a:blip r:embed="rId8"/>
                      <a:stretch>
                        <a:fillRect/>
                      </a:stretch>
                    </p:blipFill>
                    <p:spPr>
                      <a:xfrm>
                        <a:off x="6814131" y="4064094"/>
                        <a:ext cx="3781584" cy="854899"/>
                      </a:xfrm>
                      <a:prstGeom prst="rect">
                        <a:avLst/>
                      </a:prstGeom>
                    </p:spPr>
                  </p:pic>
                </p:oleObj>
              </mc:Fallback>
            </mc:AlternateContent>
          </a:graphicData>
        </a:graphic>
      </p:graphicFrame>
      <p:graphicFrame>
        <p:nvGraphicFramePr>
          <p:cNvPr id="11" name="Object 10">
            <a:extLst>
              <a:ext uri="{FF2B5EF4-FFF2-40B4-BE49-F238E27FC236}">
                <a16:creationId xmlns="" xmlns:a16="http://schemas.microsoft.com/office/drawing/2014/main" id="{9245D61C-7B8A-83B1-2829-3980D46D9C06}"/>
              </a:ext>
            </a:extLst>
          </p:cNvPr>
          <p:cNvGraphicFramePr>
            <a:graphicFrameLocks noChangeAspect="1"/>
          </p:cNvGraphicFramePr>
          <p:nvPr>
            <p:extLst>
              <p:ext uri="{D42A27DB-BD31-4B8C-83A1-F6EECF244321}">
                <p14:modId xmlns:p14="http://schemas.microsoft.com/office/powerpoint/2010/main" val="1818259791"/>
              </p:ext>
            </p:extLst>
          </p:nvPr>
        </p:nvGraphicFramePr>
        <p:xfrm>
          <a:off x="4465184" y="1775378"/>
          <a:ext cx="245240" cy="736877"/>
        </p:xfrm>
        <a:graphic>
          <a:graphicData uri="http://schemas.openxmlformats.org/presentationml/2006/ole">
            <mc:AlternateContent xmlns:mc="http://schemas.openxmlformats.org/markup-compatibility/2006">
              <mc:Choice xmlns:v="urn:schemas-microsoft-com:vml" Requires="v">
                <p:oleObj spid="_x0000_s23558" name="Equation" r:id="rId9" imgW="152280" imgH="393480" progId="Equation.DSMT4">
                  <p:embed/>
                </p:oleObj>
              </mc:Choice>
              <mc:Fallback>
                <p:oleObj name="Equation" r:id="rId9" imgW="152280" imgH="393480" progId="Equation.DSMT4">
                  <p:embed/>
                  <p:pic>
                    <p:nvPicPr>
                      <p:cNvPr id="0" name=""/>
                      <p:cNvPicPr/>
                      <p:nvPr/>
                    </p:nvPicPr>
                    <p:blipFill>
                      <a:blip r:embed="rId10"/>
                      <a:stretch>
                        <a:fillRect/>
                      </a:stretch>
                    </p:blipFill>
                    <p:spPr>
                      <a:xfrm>
                        <a:off x="4465184" y="1775378"/>
                        <a:ext cx="245240" cy="736877"/>
                      </a:xfrm>
                      <a:prstGeom prst="rect">
                        <a:avLst/>
                      </a:prstGeom>
                    </p:spPr>
                  </p:pic>
                </p:oleObj>
              </mc:Fallback>
            </mc:AlternateContent>
          </a:graphicData>
        </a:graphic>
      </p:graphicFrame>
      <p:sp>
        <p:nvSpPr>
          <p:cNvPr id="13" name="TextBox 12">
            <a:extLst>
              <a:ext uri="{FF2B5EF4-FFF2-40B4-BE49-F238E27FC236}">
                <a16:creationId xmlns="" xmlns:a16="http://schemas.microsoft.com/office/drawing/2014/main" id="{FBF9D202-FC6A-066D-6CD6-3EDF997F1BFF}"/>
              </a:ext>
            </a:extLst>
          </p:cNvPr>
          <p:cNvSpPr txBox="1"/>
          <p:nvPr/>
        </p:nvSpPr>
        <p:spPr>
          <a:xfrm>
            <a:off x="1524000" y="3333559"/>
            <a:ext cx="4687614"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Chiều cao tầng hầm B2 bằng:</a:t>
            </a:r>
          </a:p>
        </p:txBody>
      </p:sp>
      <p:sp>
        <p:nvSpPr>
          <p:cNvPr id="14" name="TextBox 13">
            <a:extLst>
              <a:ext uri="{FF2B5EF4-FFF2-40B4-BE49-F238E27FC236}">
                <a16:creationId xmlns="" xmlns:a16="http://schemas.microsoft.com/office/drawing/2014/main" id="{4AE1ECC2-DB2C-2E1A-EF11-571E621CBAFA}"/>
              </a:ext>
            </a:extLst>
          </p:cNvPr>
          <p:cNvSpPr txBox="1"/>
          <p:nvPr/>
        </p:nvSpPr>
        <p:spPr>
          <a:xfrm>
            <a:off x="5417476" y="2538913"/>
            <a:ext cx="116664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Giải</a:t>
            </a:r>
          </a:p>
        </p:txBody>
      </p:sp>
      <p:graphicFrame>
        <p:nvGraphicFramePr>
          <p:cNvPr id="15" name="Object 14">
            <a:extLst>
              <a:ext uri="{FF2B5EF4-FFF2-40B4-BE49-F238E27FC236}">
                <a16:creationId xmlns="" xmlns:a16="http://schemas.microsoft.com/office/drawing/2014/main" id="{1D883F63-9C6E-2015-EFCA-0ABEE3056EA7}"/>
              </a:ext>
            </a:extLst>
          </p:cNvPr>
          <p:cNvGraphicFramePr>
            <a:graphicFrameLocks noChangeAspect="1"/>
          </p:cNvGraphicFramePr>
          <p:nvPr>
            <p:extLst>
              <p:ext uri="{D42A27DB-BD31-4B8C-83A1-F6EECF244321}">
                <p14:modId xmlns:p14="http://schemas.microsoft.com/office/powerpoint/2010/main" val="3601955038"/>
              </p:ext>
            </p:extLst>
          </p:nvPr>
        </p:nvGraphicFramePr>
        <p:xfrm>
          <a:off x="6096000" y="3170323"/>
          <a:ext cx="3678620" cy="934299"/>
        </p:xfrm>
        <a:graphic>
          <a:graphicData uri="http://schemas.openxmlformats.org/presentationml/2006/ole">
            <mc:AlternateContent xmlns:mc="http://schemas.openxmlformats.org/markup-compatibility/2006">
              <mc:Choice xmlns:v="urn:schemas-microsoft-com:vml" Requires="v">
                <p:oleObj spid="_x0000_s23559" name="Equation" r:id="rId11" imgW="1803240" imgH="393480" progId="Equation.DSMT4">
                  <p:embed/>
                </p:oleObj>
              </mc:Choice>
              <mc:Fallback>
                <p:oleObj name="Equation" r:id="rId11" imgW="1803240" imgH="393480" progId="Equation.DSMT4">
                  <p:embed/>
                  <p:pic>
                    <p:nvPicPr>
                      <p:cNvPr id="0" name=""/>
                      <p:cNvPicPr/>
                      <p:nvPr/>
                    </p:nvPicPr>
                    <p:blipFill>
                      <a:blip r:embed="rId12"/>
                      <a:stretch>
                        <a:fillRect/>
                      </a:stretch>
                    </p:blipFill>
                    <p:spPr>
                      <a:xfrm>
                        <a:off x="6096000" y="3170323"/>
                        <a:ext cx="3678620" cy="934299"/>
                      </a:xfrm>
                      <a:prstGeom prst="rect">
                        <a:avLst/>
                      </a:prstGeom>
                    </p:spPr>
                  </p:pic>
                </p:oleObj>
              </mc:Fallback>
            </mc:AlternateContent>
          </a:graphicData>
        </a:graphic>
      </p:graphicFrame>
      <p:sp>
        <p:nvSpPr>
          <p:cNvPr id="17" name="TextBox 16">
            <a:extLst>
              <a:ext uri="{FF2B5EF4-FFF2-40B4-BE49-F238E27FC236}">
                <a16:creationId xmlns="" xmlns:a16="http://schemas.microsoft.com/office/drawing/2014/main" id="{1572A540-8B8A-0658-BB08-B3478DFA75DE}"/>
              </a:ext>
            </a:extLst>
          </p:cNvPr>
          <p:cNvSpPr txBox="1"/>
          <p:nvPr/>
        </p:nvSpPr>
        <p:spPr>
          <a:xfrm>
            <a:off x="1524001" y="4163862"/>
            <a:ext cx="5662633"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Chiều cao hai tầng hầm của tòa nhà </a:t>
            </a:r>
          </a:p>
        </p:txBody>
      </p:sp>
      <p:sp>
        <p:nvSpPr>
          <p:cNvPr id="19" name="Google Shape;100;p2">
            <a:extLst>
              <a:ext uri="{FF2B5EF4-FFF2-40B4-BE49-F238E27FC236}">
                <a16:creationId xmlns="" xmlns:a16="http://schemas.microsoft.com/office/drawing/2014/main" id="{0267225F-8C3C-F95A-6E51-166EAC39A96A}"/>
              </a:ext>
            </a:extLst>
          </p:cNvPr>
          <p:cNvSpPr/>
          <p:nvPr/>
        </p:nvSpPr>
        <p:spPr>
          <a:xfrm>
            <a:off x="3352801" y="5261"/>
            <a:ext cx="6177639" cy="685800"/>
          </a:xfrm>
          <a:prstGeom prst="rect">
            <a:avLst/>
          </a:prstGeom>
        </p:spPr>
        <p:txBody>
          <a:bodyPr>
            <a:prstTxWarp prst="textPlain">
              <a:avLst/>
            </a:prstTxWarp>
          </a:bodyPr>
          <a:lstStyle/>
          <a:p>
            <a:pPr lvl="0" algn="ctr"/>
            <a:r>
              <a:rPr b="1">
                <a:ln w="10525" cap="flat" cmpd="sng">
                  <a:solidFill>
                    <a:srgbClr val="7D7D7D"/>
                  </a:solidFill>
                  <a:prstDash val="solid"/>
                  <a:round/>
                  <a:headEnd type="none" w="sm" len="sm"/>
                  <a:tailEnd type="none" w="sm" len="sm"/>
                </a:ln>
                <a:solidFill>
                  <a:srgbClr val="FF0000"/>
                </a:solidFill>
                <a:latin typeface="Calibri"/>
              </a:rPr>
              <a:t>KHỞI ĐỘNG</a:t>
            </a:r>
          </a:p>
        </p:txBody>
      </p:sp>
      <p:sp>
        <p:nvSpPr>
          <p:cNvPr id="21" name="TextBox 20">
            <a:extLst>
              <a:ext uri="{FF2B5EF4-FFF2-40B4-BE49-F238E27FC236}">
                <a16:creationId xmlns="" xmlns:a16="http://schemas.microsoft.com/office/drawing/2014/main" id="{5259323F-F17B-1AD5-74FA-7C8F0676E80D}"/>
              </a:ext>
            </a:extLst>
          </p:cNvPr>
          <p:cNvSpPr txBox="1"/>
          <p:nvPr/>
        </p:nvSpPr>
        <p:spPr>
          <a:xfrm>
            <a:off x="1603515" y="5026584"/>
            <a:ext cx="8686800" cy="954107"/>
          </a:xfrm>
          <a:prstGeom prst="rect">
            <a:avLst/>
          </a:prstGeom>
          <a:noFill/>
        </p:spPr>
        <p:txBody>
          <a:bodyPr wrap="square">
            <a:spAutoFit/>
          </a:bodyPr>
          <a:lstStyle/>
          <a:p>
            <a:r>
              <a:rPr lang="vi-VN" sz="2800">
                <a:latin typeface="+mj-lt"/>
              </a:rPr>
              <a:t>Khi nói về chiều cao của tầng hầm so với mặt đất ta thường dùng số âm để biểu thị</a:t>
            </a:r>
            <a:endParaRPr lang="en-US" sz="2800">
              <a:latin typeface="+mj-lt"/>
            </a:endParaRPr>
          </a:p>
        </p:txBody>
      </p:sp>
      <p:sp>
        <p:nvSpPr>
          <p:cNvPr id="23" name="TextBox 22">
            <a:extLst>
              <a:ext uri="{FF2B5EF4-FFF2-40B4-BE49-F238E27FC236}">
                <a16:creationId xmlns="" xmlns:a16="http://schemas.microsoft.com/office/drawing/2014/main" id="{65D3F07E-3877-0690-87CB-1D99640E448C}"/>
              </a:ext>
            </a:extLst>
          </p:cNvPr>
          <p:cNvSpPr txBox="1"/>
          <p:nvPr/>
        </p:nvSpPr>
        <p:spPr>
          <a:xfrm>
            <a:off x="1653210" y="6124284"/>
            <a:ext cx="8915401"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Vậy chiều cao tầng hầm của tòa nhà so với mặt đất là: -6,3m.</a:t>
            </a:r>
          </a:p>
        </p:txBody>
      </p:sp>
    </p:spTree>
    <p:extLst>
      <p:ext uri="{BB962C8B-B14F-4D97-AF65-F5344CB8AC3E}">
        <p14:creationId xmlns:p14="http://schemas.microsoft.com/office/powerpoint/2010/main" val="3821951453"/>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randombar(horizont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randombar(horizontal)">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2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 xmlns:a16="http://schemas.microsoft.com/office/drawing/2014/main" id="{F0CAAD38-A826-10DE-7966-91D1CFB35833}"/>
              </a:ext>
            </a:extLst>
          </p:cNvPr>
          <p:cNvSpPr txBox="1"/>
          <p:nvPr/>
        </p:nvSpPr>
        <p:spPr>
          <a:xfrm>
            <a:off x="151682" y="77003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 xmlns:a16="http://schemas.microsoft.com/office/drawing/2014/main"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 xmlns:a16="http://schemas.microsoft.com/office/drawing/2014/main"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 xmlns:a16="http://schemas.microsoft.com/office/drawing/2014/main" id="{321DD839-6E43-CC83-30D7-31E4B19EC525}"/>
              </a:ext>
            </a:extLst>
          </p:cNvPr>
          <p:cNvSpPr txBox="1"/>
          <p:nvPr/>
        </p:nvSpPr>
        <p:spPr>
          <a:xfrm>
            <a:off x="155708" y="114534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 xmlns:a16="http://schemas.microsoft.com/office/drawing/2014/main" id="{D8628A7D-2BC9-ECEF-E7EF-8C77E53C926D}"/>
              </a:ext>
            </a:extLst>
          </p:cNvPr>
          <p:cNvSpPr txBox="1"/>
          <p:nvPr/>
        </p:nvSpPr>
        <p:spPr>
          <a:xfrm>
            <a:off x="144332" y="148882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 xmlns:a16="http://schemas.microsoft.com/office/drawing/2014/main" id="{7C7AA347-28B4-515D-F0AE-2BD7F7620EF4}"/>
              </a:ext>
            </a:extLst>
          </p:cNvPr>
          <p:cNvSpPr txBox="1"/>
          <p:nvPr/>
        </p:nvSpPr>
        <p:spPr>
          <a:xfrm>
            <a:off x="127976" y="1893570"/>
            <a:ext cx="5968024"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4. Tính chất của phép nhân số hữu tỉ</a:t>
            </a:r>
            <a:endParaRPr sz="2800">
              <a:solidFill>
                <a:srgbClr val="FF0000"/>
              </a:solidFill>
              <a:latin typeface="Times New Roman"/>
              <a:ea typeface="Times New Roman"/>
              <a:cs typeface="Times New Roman"/>
              <a:sym typeface="Times New Roman"/>
            </a:endParaRPr>
          </a:p>
        </p:txBody>
      </p:sp>
      <p:sp>
        <p:nvSpPr>
          <p:cNvPr id="24" name="Google Shape;118;p4">
            <a:extLst>
              <a:ext uri="{FF2B5EF4-FFF2-40B4-BE49-F238E27FC236}">
                <a16:creationId xmlns="" xmlns:a16="http://schemas.microsoft.com/office/drawing/2014/main" id="{482ABAAF-C50E-C549-D1EC-00083BF97BE1}"/>
              </a:ext>
            </a:extLst>
          </p:cNvPr>
          <p:cNvSpPr txBox="1"/>
          <p:nvPr/>
        </p:nvSpPr>
        <p:spPr>
          <a:xfrm>
            <a:off x="127976" y="2221720"/>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5. Chia hai số hữu tỉ</a:t>
            </a:r>
            <a:endParaRPr sz="2800" b="1">
              <a:solidFill>
                <a:srgbClr val="FF0000"/>
              </a:solidFill>
              <a:latin typeface="Times New Roman"/>
              <a:ea typeface="Times New Roman"/>
              <a:cs typeface="Times New Roman"/>
              <a:sym typeface="Times New Roman"/>
            </a:endParaRPr>
          </a:p>
        </p:txBody>
      </p:sp>
      <p:sp>
        <p:nvSpPr>
          <p:cNvPr id="22" name="Google Shape;489;p8">
            <a:extLst>
              <a:ext uri="{FF2B5EF4-FFF2-40B4-BE49-F238E27FC236}">
                <a16:creationId xmlns="" xmlns:a16="http://schemas.microsoft.com/office/drawing/2014/main" id="{8CA4CDFF-D95D-59CE-0A92-E61DAC454190}"/>
              </a:ext>
            </a:extLst>
          </p:cNvPr>
          <p:cNvSpPr/>
          <p:nvPr/>
        </p:nvSpPr>
        <p:spPr>
          <a:xfrm>
            <a:off x="194212" y="2683899"/>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7 </a:t>
            </a:r>
            <a:endParaRPr sz="2400" b="1">
              <a:solidFill>
                <a:srgbClr val="A8289F"/>
              </a:solidFill>
              <a:latin typeface="Times New Roman"/>
              <a:ea typeface="Times New Roman"/>
              <a:cs typeface="Times New Roman"/>
              <a:sym typeface="Times New Roman"/>
            </a:endParaRPr>
          </a:p>
        </p:txBody>
      </p:sp>
      <p:sp>
        <p:nvSpPr>
          <p:cNvPr id="27" name="TextBox 26">
            <a:extLst>
              <a:ext uri="{FF2B5EF4-FFF2-40B4-BE49-F238E27FC236}">
                <a16:creationId xmlns="" xmlns:a16="http://schemas.microsoft.com/office/drawing/2014/main" id="{9FEA683B-3129-5973-278A-3802438E21BD}"/>
              </a:ext>
            </a:extLst>
          </p:cNvPr>
          <p:cNvSpPr txBox="1"/>
          <p:nvPr/>
        </p:nvSpPr>
        <p:spPr>
          <a:xfrm>
            <a:off x="2254347" y="2611296"/>
            <a:ext cx="9830971" cy="954107"/>
          </a:xfrm>
          <a:prstGeom prst="rect">
            <a:avLst/>
          </a:prstGeom>
          <a:noFill/>
        </p:spPr>
        <p:txBody>
          <a:bodyPr wrap="square">
            <a:spAutoFit/>
          </a:bodyPr>
          <a:lstStyle/>
          <a:p>
            <a:pPr algn="just"/>
            <a:r>
              <a:rPr lang="en-US" sz="2800">
                <a:latin typeface="Times New Roman" panose="02020603050405020304" pitchFamily="18" charset="0"/>
                <a:cs typeface="Times New Roman" panose="02020603050405020304" pitchFamily="18" charset="0"/>
              </a:rPr>
              <a:t>Một căn phòng hình chữ nhật có chiều rộng là      , chiều dài là      . Tính tỉ số giữa chiều dài và chiều rộng của căn phòng đó</a:t>
            </a:r>
            <a:r>
              <a:rPr lang="vi-VN" sz="2800">
                <a:latin typeface="Times New Roman" panose="02020603050405020304" pitchFamily="18" charset="0"/>
                <a:cs typeface="Times New Roman" panose="02020603050405020304" pitchFamily="18" charset="0"/>
              </a:rPr>
              <a:t>?</a:t>
            </a:r>
          </a:p>
        </p:txBody>
      </p:sp>
      <p:graphicFrame>
        <p:nvGraphicFramePr>
          <p:cNvPr id="3" name="Object 2">
            <a:extLst>
              <a:ext uri="{FF2B5EF4-FFF2-40B4-BE49-F238E27FC236}">
                <a16:creationId xmlns="" xmlns:a16="http://schemas.microsoft.com/office/drawing/2014/main" id="{97A1FE8D-010B-D54B-DFB5-605ABD24DE57}"/>
              </a:ext>
            </a:extLst>
          </p:cNvPr>
          <p:cNvGraphicFramePr>
            <a:graphicFrameLocks noChangeAspect="1"/>
          </p:cNvGraphicFramePr>
          <p:nvPr>
            <p:extLst>
              <p:ext uri="{D42A27DB-BD31-4B8C-83A1-F6EECF244321}">
                <p14:modId xmlns:p14="http://schemas.microsoft.com/office/powerpoint/2010/main" val="2023762467"/>
              </p:ext>
            </p:extLst>
          </p:nvPr>
        </p:nvGraphicFramePr>
        <p:xfrm>
          <a:off x="8983491" y="2560902"/>
          <a:ext cx="558074" cy="666694"/>
        </p:xfrm>
        <a:graphic>
          <a:graphicData uri="http://schemas.openxmlformats.org/presentationml/2006/ole">
            <mc:AlternateContent xmlns:mc="http://schemas.openxmlformats.org/markup-compatibility/2006">
              <mc:Choice xmlns:v="urn:schemas-microsoft-com:vml" Requires="v">
                <p:oleObj spid="_x0000_s16394" name="Equation" r:id="rId6" imgW="330120" imgH="393480" progId="Equation.DSMT4">
                  <p:embed/>
                </p:oleObj>
              </mc:Choice>
              <mc:Fallback>
                <p:oleObj name="Equation" r:id="rId6" imgW="330120" imgH="393480" progId="Equation.DSMT4">
                  <p:embed/>
                  <p:pic>
                    <p:nvPicPr>
                      <p:cNvPr id="0" name=""/>
                      <p:cNvPicPr/>
                      <p:nvPr/>
                    </p:nvPicPr>
                    <p:blipFill>
                      <a:blip r:embed="rId7"/>
                      <a:stretch>
                        <a:fillRect/>
                      </a:stretch>
                    </p:blipFill>
                    <p:spPr>
                      <a:xfrm>
                        <a:off x="8983491" y="2560902"/>
                        <a:ext cx="558074" cy="666694"/>
                      </a:xfrm>
                      <a:prstGeom prst="rect">
                        <a:avLst/>
                      </a:prstGeom>
                    </p:spPr>
                  </p:pic>
                </p:oleObj>
              </mc:Fallback>
            </mc:AlternateContent>
          </a:graphicData>
        </a:graphic>
      </p:graphicFrame>
      <p:graphicFrame>
        <p:nvGraphicFramePr>
          <p:cNvPr id="29" name="Object 28">
            <a:extLst>
              <a:ext uri="{FF2B5EF4-FFF2-40B4-BE49-F238E27FC236}">
                <a16:creationId xmlns="" xmlns:a16="http://schemas.microsoft.com/office/drawing/2014/main" id="{37928FD6-D29E-853C-B926-E120B712FEFB}"/>
              </a:ext>
            </a:extLst>
          </p:cNvPr>
          <p:cNvGraphicFramePr>
            <a:graphicFrameLocks noChangeAspect="1"/>
          </p:cNvGraphicFramePr>
          <p:nvPr>
            <p:extLst>
              <p:ext uri="{D42A27DB-BD31-4B8C-83A1-F6EECF244321}">
                <p14:modId xmlns:p14="http://schemas.microsoft.com/office/powerpoint/2010/main" val="3408989859"/>
              </p:ext>
            </p:extLst>
          </p:nvPr>
        </p:nvGraphicFramePr>
        <p:xfrm>
          <a:off x="11368088" y="2600325"/>
          <a:ext cx="601662" cy="666750"/>
        </p:xfrm>
        <a:graphic>
          <a:graphicData uri="http://schemas.openxmlformats.org/presentationml/2006/ole">
            <mc:AlternateContent xmlns:mc="http://schemas.openxmlformats.org/markup-compatibility/2006">
              <mc:Choice xmlns:v="urn:schemas-microsoft-com:vml" Requires="v">
                <p:oleObj spid="_x0000_s16395" name="Equation" r:id="rId8" imgW="355320" imgH="393480" progId="Equation.DSMT4">
                  <p:embed/>
                </p:oleObj>
              </mc:Choice>
              <mc:Fallback>
                <p:oleObj name="Equation" r:id="rId8" imgW="355320" imgH="393480" progId="Equation.DSMT4">
                  <p:embed/>
                  <p:pic>
                    <p:nvPicPr>
                      <p:cNvPr id="3" name="Object 2">
                        <a:extLst>
                          <a:ext uri="{FF2B5EF4-FFF2-40B4-BE49-F238E27FC236}">
                            <a16:creationId xmlns="" xmlns:a16="http://schemas.microsoft.com/office/drawing/2014/main" id="{97A1FE8D-010B-D54B-DFB5-605ABD24DE57}"/>
                          </a:ext>
                        </a:extLst>
                      </p:cNvPr>
                      <p:cNvPicPr/>
                      <p:nvPr/>
                    </p:nvPicPr>
                    <p:blipFill>
                      <a:blip r:embed="rId9"/>
                      <a:stretch>
                        <a:fillRect/>
                      </a:stretch>
                    </p:blipFill>
                    <p:spPr>
                      <a:xfrm>
                        <a:off x="11368088" y="2600325"/>
                        <a:ext cx="601662" cy="666750"/>
                      </a:xfrm>
                      <a:prstGeom prst="rect">
                        <a:avLst/>
                      </a:prstGeom>
                    </p:spPr>
                  </p:pic>
                </p:oleObj>
              </mc:Fallback>
            </mc:AlternateContent>
          </a:graphicData>
        </a:graphic>
      </p:graphicFrame>
      <p:sp>
        <p:nvSpPr>
          <p:cNvPr id="30" name="TextBox 29">
            <a:extLst>
              <a:ext uri="{FF2B5EF4-FFF2-40B4-BE49-F238E27FC236}">
                <a16:creationId xmlns="" xmlns:a16="http://schemas.microsoft.com/office/drawing/2014/main" id="{B5AD86B8-A250-C59C-C00B-02A9B74B68FC}"/>
              </a:ext>
            </a:extLst>
          </p:cNvPr>
          <p:cNvSpPr txBox="1"/>
          <p:nvPr/>
        </p:nvSpPr>
        <p:spPr>
          <a:xfrm>
            <a:off x="845933" y="4264683"/>
            <a:ext cx="8579078"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Tỉ số giữa chiều dài và chiều rộng của căn phòng đó</a:t>
            </a:r>
            <a:r>
              <a:rPr lang="en-US" sz="2800">
                <a:effectLst/>
                <a:latin typeface="Times New Roman" panose="02020603050405020304" pitchFamily="18" charset="0"/>
                <a:cs typeface="Times New Roman" panose="02020603050405020304" pitchFamily="18" charset="0"/>
              </a:rPr>
              <a:t> là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1" name="Object 30">
            <a:extLst>
              <a:ext uri="{FF2B5EF4-FFF2-40B4-BE49-F238E27FC236}">
                <a16:creationId xmlns="" xmlns:a16="http://schemas.microsoft.com/office/drawing/2014/main" id="{5F4B9D57-026A-1B7D-95D9-F1A0C5342BD6}"/>
              </a:ext>
            </a:extLst>
          </p:cNvPr>
          <p:cNvGraphicFramePr>
            <a:graphicFrameLocks noChangeAspect="1"/>
          </p:cNvGraphicFramePr>
          <p:nvPr>
            <p:extLst>
              <p:ext uri="{D42A27DB-BD31-4B8C-83A1-F6EECF244321}">
                <p14:modId xmlns:p14="http://schemas.microsoft.com/office/powerpoint/2010/main" val="3668269797"/>
              </p:ext>
            </p:extLst>
          </p:nvPr>
        </p:nvGraphicFramePr>
        <p:xfrm>
          <a:off x="3173413" y="4864100"/>
          <a:ext cx="3586162" cy="989013"/>
        </p:xfrm>
        <a:graphic>
          <a:graphicData uri="http://schemas.openxmlformats.org/presentationml/2006/ole">
            <mc:AlternateContent xmlns:mc="http://schemas.openxmlformats.org/markup-compatibility/2006">
              <mc:Choice xmlns:v="urn:schemas-microsoft-com:vml" Requires="v">
                <p:oleObj spid="_x0000_s16396" name="Equation" r:id="rId10" imgW="1346040" imgH="393480" progId="Equation.DSMT4">
                  <p:embed/>
                </p:oleObj>
              </mc:Choice>
              <mc:Fallback>
                <p:oleObj name="Equation" r:id="rId10" imgW="1346040" imgH="393480" progId="Equation.DSMT4">
                  <p:embed/>
                  <p:pic>
                    <p:nvPicPr>
                      <p:cNvPr id="18" name="Object 17">
                        <a:extLst>
                          <a:ext uri="{FF2B5EF4-FFF2-40B4-BE49-F238E27FC236}">
                            <a16:creationId xmlns="" xmlns:a16="http://schemas.microsoft.com/office/drawing/2014/main" id="{F335CD62-EB46-63EF-7B09-3B30A04E8127}"/>
                          </a:ext>
                        </a:extLst>
                      </p:cNvPr>
                      <p:cNvPicPr>
                        <a:picLocks noChangeAspect="1" noChangeArrowheads="1"/>
                      </p:cNvPicPr>
                      <p:nvPr/>
                    </p:nvPicPr>
                    <p:blipFill>
                      <a:blip r:embed="rId11"/>
                      <a:srcRect/>
                      <a:stretch>
                        <a:fillRect/>
                      </a:stretch>
                    </p:blipFill>
                    <p:spPr bwMode="auto">
                      <a:xfrm>
                        <a:off x="3173413" y="4864100"/>
                        <a:ext cx="3586162" cy="989013"/>
                      </a:xfrm>
                      <a:prstGeom prst="rect">
                        <a:avLst/>
                      </a:prstGeom>
                      <a:noFill/>
                    </p:spPr>
                  </p:pic>
                </p:oleObj>
              </mc:Fallback>
            </mc:AlternateContent>
          </a:graphicData>
        </a:graphic>
      </p:graphicFrame>
      <p:sp>
        <p:nvSpPr>
          <p:cNvPr id="32" name="TextBox 31">
            <a:extLst>
              <a:ext uri="{FF2B5EF4-FFF2-40B4-BE49-F238E27FC236}">
                <a16:creationId xmlns="" xmlns:a16="http://schemas.microsoft.com/office/drawing/2014/main" id="{C2E85188-FDBF-5B4F-3632-C84F05EF7EFA}"/>
              </a:ext>
            </a:extLst>
          </p:cNvPr>
          <p:cNvSpPr txBox="1"/>
          <p:nvPr/>
        </p:nvSpPr>
        <p:spPr>
          <a:xfrm>
            <a:off x="910510" y="5877748"/>
            <a:ext cx="8825023" cy="523220"/>
          </a:xfrm>
          <a:prstGeom prst="rect">
            <a:avLst/>
          </a:prstGeom>
          <a:noFill/>
        </p:spPr>
        <p:txBody>
          <a:bodyPr wrap="square">
            <a:spAutoFit/>
          </a:bodyPr>
          <a:lstStyle/>
          <a:p>
            <a:r>
              <a:rPr lang="en-US" sz="2800">
                <a:effectLst/>
                <a:latin typeface="Times New Roman" panose="02020603050405020304" pitchFamily="18" charset="0"/>
                <a:cs typeface="Times New Roman" panose="02020603050405020304" pitchFamily="18" charset="0"/>
              </a:rPr>
              <a:t>Vậy </a:t>
            </a:r>
            <a:r>
              <a:rPr lang="en-US" sz="2800">
                <a:latin typeface="Times New Roman" panose="02020603050405020304" pitchFamily="18" charset="0"/>
                <a:cs typeface="Times New Roman" panose="02020603050405020304" pitchFamily="18" charset="0"/>
              </a:rPr>
              <a:t>tỉ số giữa chiều dài và chiều rộng của căn phòng  đó là: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9" name="Object 38">
            <a:extLst>
              <a:ext uri="{FF2B5EF4-FFF2-40B4-BE49-F238E27FC236}">
                <a16:creationId xmlns="" xmlns:a16="http://schemas.microsoft.com/office/drawing/2014/main" id="{5C91BA25-9044-4D5B-BF74-F4EEA70B4E88}"/>
              </a:ext>
            </a:extLst>
          </p:cNvPr>
          <p:cNvGraphicFramePr>
            <a:graphicFrameLocks noChangeAspect="1"/>
          </p:cNvGraphicFramePr>
          <p:nvPr>
            <p:extLst>
              <p:ext uri="{D42A27DB-BD31-4B8C-83A1-F6EECF244321}">
                <p14:modId xmlns:p14="http://schemas.microsoft.com/office/powerpoint/2010/main" val="3766526292"/>
              </p:ext>
            </p:extLst>
          </p:nvPr>
        </p:nvGraphicFramePr>
        <p:xfrm>
          <a:off x="9818688" y="5635625"/>
          <a:ext cx="574675" cy="990600"/>
        </p:xfrm>
        <a:graphic>
          <a:graphicData uri="http://schemas.openxmlformats.org/presentationml/2006/ole">
            <mc:AlternateContent xmlns:mc="http://schemas.openxmlformats.org/markup-compatibility/2006">
              <mc:Choice xmlns:v="urn:schemas-microsoft-com:vml" Requires="v">
                <p:oleObj spid="_x0000_s16397" name="Equation" r:id="rId12" imgW="215640" imgH="393480" progId="Equation.DSMT4">
                  <p:embed/>
                </p:oleObj>
              </mc:Choice>
              <mc:Fallback>
                <p:oleObj name="Equation" r:id="rId12" imgW="215640" imgH="393480" progId="Equation.DSMT4">
                  <p:embed/>
                  <p:pic>
                    <p:nvPicPr>
                      <p:cNvPr id="38" name="Object 37">
                        <a:extLst>
                          <a:ext uri="{FF2B5EF4-FFF2-40B4-BE49-F238E27FC236}">
                            <a16:creationId xmlns="" xmlns:a16="http://schemas.microsoft.com/office/drawing/2014/main" id="{9A75611B-1D17-C9FB-CDAF-4D27D992E0FF}"/>
                          </a:ext>
                        </a:extLst>
                      </p:cNvPr>
                      <p:cNvPicPr>
                        <a:picLocks noChangeAspect="1" noChangeArrowheads="1"/>
                      </p:cNvPicPr>
                      <p:nvPr/>
                    </p:nvPicPr>
                    <p:blipFill>
                      <a:blip r:embed="rId13"/>
                      <a:srcRect/>
                      <a:stretch>
                        <a:fillRect/>
                      </a:stretch>
                    </p:blipFill>
                    <p:spPr bwMode="auto">
                      <a:xfrm>
                        <a:off x="9818688" y="5635625"/>
                        <a:ext cx="574675" cy="990600"/>
                      </a:xfrm>
                      <a:prstGeom prst="rect">
                        <a:avLst/>
                      </a:prstGeom>
                      <a:noFill/>
                    </p:spPr>
                  </p:pic>
                </p:oleObj>
              </mc:Fallback>
            </mc:AlternateContent>
          </a:graphicData>
        </a:graphic>
      </p:graphicFrame>
      <p:pic>
        <p:nvPicPr>
          <p:cNvPr id="40" name="Picture 2">
            <a:extLst>
              <a:ext uri="{FF2B5EF4-FFF2-40B4-BE49-F238E27FC236}">
                <a16:creationId xmlns="" xmlns:a16="http://schemas.microsoft.com/office/drawing/2014/main" id="{B3D3B77F-EE82-45A1-1F38-151638B47F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Google Shape;121;p4">
            <a:extLst>
              <a:ext uri="{FF2B5EF4-FFF2-40B4-BE49-F238E27FC236}">
                <a16:creationId xmlns="" xmlns:a16="http://schemas.microsoft.com/office/drawing/2014/main" id="{F3CCFDD1-46A7-255A-FE7F-B5E7F779063E}"/>
              </a:ext>
            </a:extLst>
          </p:cNvPr>
          <p:cNvSpPr txBox="1"/>
          <p:nvPr/>
        </p:nvSpPr>
        <p:spPr>
          <a:xfrm>
            <a:off x="4713926" y="3565285"/>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Tree>
    <p:extLst>
      <p:ext uri="{BB962C8B-B14F-4D97-AF65-F5344CB8AC3E}">
        <p14:creationId xmlns:p14="http://schemas.microsoft.com/office/powerpoint/2010/main" val="40171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randombar(horizont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randombar(horizont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randombar(horizontal)">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randombar(horizontal)">
                                      <p:cBhvr>
                                        <p:cTn id="4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30" grpId="0"/>
      <p:bldP spid="32"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 xmlns:a16="http://schemas.microsoft.com/office/drawing/2014/main" id="{531F7791-29BA-1419-A9DA-80F87E69DDE9}"/>
              </a:ext>
            </a:extLst>
          </p:cNvPr>
          <p:cNvSpPr/>
          <p:nvPr/>
        </p:nvSpPr>
        <p:spPr>
          <a:xfrm>
            <a:off x="0" y="119416"/>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 xmlns:a16="http://schemas.microsoft.com/office/drawing/2014/main" id="{3798B6D0-AC61-0553-A7D5-B045C5BC0B9F}"/>
              </a:ext>
            </a:extLst>
          </p:cNvPr>
          <p:cNvSpPr txBox="1">
            <a:spLocks noGrp="1"/>
          </p:cNvSpPr>
          <p:nvPr>
            <p:ph type="title"/>
          </p:nvPr>
        </p:nvSpPr>
        <p:spPr>
          <a:xfrm>
            <a:off x="2560983" y="225184"/>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 xmlns:a16="http://schemas.microsoft.com/office/drawing/2014/main" id="{F0CAAD38-A826-10DE-7966-91D1CFB35833}"/>
              </a:ext>
            </a:extLst>
          </p:cNvPr>
          <p:cNvSpPr txBox="1"/>
          <p:nvPr/>
        </p:nvSpPr>
        <p:spPr>
          <a:xfrm>
            <a:off x="151682" y="724319"/>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 xmlns:a16="http://schemas.microsoft.com/office/drawing/2014/main"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 xmlns:a16="http://schemas.microsoft.com/office/drawing/2014/main"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1" name="Google Shape;118;p4">
            <a:extLst>
              <a:ext uri="{FF2B5EF4-FFF2-40B4-BE49-F238E27FC236}">
                <a16:creationId xmlns="" xmlns:a16="http://schemas.microsoft.com/office/drawing/2014/main" id="{321DD839-6E43-CC83-30D7-31E4B19EC525}"/>
              </a:ext>
            </a:extLst>
          </p:cNvPr>
          <p:cNvSpPr txBox="1"/>
          <p:nvPr/>
        </p:nvSpPr>
        <p:spPr>
          <a:xfrm>
            <a:off x="125228" y="1038669"/>
            <a:ext cx="604961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2. Tính chất của phép cộng số hữu tỉ</a:t>
            </a:r>
            <a:endParaRPr sz="2800">
              <a:solidFill>
                <a:srgbClr val="FF0000"/>
              </a:solidFill>
              <a:latin typeface="Times New Roman"/>
              <a:ea typeface="Times New Roman"/>
              <a:cs typeface="Times New Roman"/>
              <a:sym typeface="Times New Roman"/>
            </a:endParaRPr>
          </a:p>
        </p:txBody>
      </p:sp>
      <p:sp>
        <p:nvSpPr>
          <p:cNvPr id="6" name="Rectangle 3">
            <a:extLst>
              <a:ext uri="{FF2B5EF4-FFF2-40B4-BE49-F238E27FC236}">
                <a16:creationId xmlns="" xmlns:a16="http://schemas.microsoft.com/office/drawing/2014/main" id="{E4AA0596-D157-E100-10A7-87021B22B95D}"/>
              </a:ext>
            </a:extLst>
          </p:cNvPr>
          <p:cNvSpPr>
            <a:spLocks noChangeArrowheads="1"/>
          </p:cNvSpPr>
          <p:nvPr/>
        </p:nvSpPr>
        <p:spPr bwMode="auto">
          <a:xfrm>
            <a:off x="3259013" y="32485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Google Shape;118;p4">
            <a:extLst>
              <a:ext uri="{FF2B5EF4-FFF2-40B4-BE49-F238E27FC236}">
                <a16:creationId xmlns="" xmlns:a16="http://schemas.microsoft.com/office/drawing/2014/main" id="{D8628A7D-2BC9-ECEF-E7EF-8C77E53C926D}"/>
              </a:ext>
            </a:extLst>
          </p:cNvPr>
          <p:cNvSpPr txBox="1"/>
          <p:nvPr/>
        </p:nvSpPr>
        <p:spPr>
          <a:xfrm>
            <a:off x="144332" y="1351661"/>
            <a:ext cx="3636098"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3. Nhân hai số hữu tỉ</a:t>
            </a:r>
            <a:endParaRPr sz="2800">
              <a:solidFill>
                <a:srgbClr val="FF0000"/>
              </a:solidFill>
              <a:latin typeface="Times New Roman"/>
              <a:ea typeface="Times New Roman"/>
              <a:cs typeface="Times New Roman"/>
              <a:sym typeface="Times New Roman"/>
            </a:endParaRPr>
          </a:p>
        </p:txBody>
      </p:sp>
      <p:sp>
        <p:nvSpPr>
          <p:cNvPr id="21" name="Google Shape;118;p4">
            <a:extLst>
              <a:ext uri="{FF2B5EF4-FFF2-40B4-BE49-F238E27FC236}">
                <a16:creationId xmlns="" xmlns:a16="http://schemas.microsoft.com/office/drawing/2014/main" id="{7C7AA347-28B4-515D-F0AE-2BD7F7620EF4}"/>
              </a:ext>
            </a:extLst>
          </p:cNvPr>
          <p:cNvSpPr txBox="1"/>
          <p:nvPr/>
        </p:nvSpPr>
        <p:spPr>
          <a:xfrm>
            <a:off x="127976" y="1695450"/>
            <a:ext cx="5526064" cy="52318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4. Tính chất của phép nhân số hữu tỉ</a:t>
            </a:r>
            <a:endParaRPr sz="2800">
              <a:solidFill>
                <a:srgbClr val="FF0000"/>
              </a:solidFill>
              <a:latin typeface="Times New Roman"/>
              <a:ea typeface="Times New Roman"/>
              <a:cs typeface="Times New Roman"/>
              <a:sym typeface="Times New Roman"/>
            </a:endParaRPr>
          </a:p>
        </p:txBody>
      </p:sp>
      <p:sp>
        <p:nvSpPr>
          <p:cNvPr id="24" name="Google Shape;118;p4">
            <a:extLst>
              <a:ext uri="{FF2B5EF4-FFF2-40B4-BE49-F238E27FC236}">
                <a16:creationId xmlns="" xmlns:a16="http://schemas.microsoft.com/office/drawing/2014/main" id="{482ABAAF-C50E-C549-D1EC-00083BF97BE1}"/>
              </a:ext>
            </a:extLst>
          </p:cNvPr>
          <p:cNvSpPr txBox="1"/>
          <p:nvPr/>
        </p:nvSpPr>
        <p:spPr>
          <a:xfrm>
            <a:off x="143216" y="2038840"/>
            <a:ext cx="363609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5. Chia hai số hữu tỉ</a:t>
            </a:r>
            <a:endParaRPr sz="2800" b="1">
              <a:solidFill>
                <a:srgbClr val="FF0000"/>
              </a:solidFill>
              <a:latin typeface="Times New Roman"/>
              <a:ea typeface="Times New Roman"/>
              <a:cs typeface="Times New Roman"/>
              <a:sym typeface="Times New Roman"/>
            </a:endParaRPr>
          </a:p>
        </p:txBody>
      </p:sp>
      <p:sp>
        <p:nvSpPr>
          <p:cNvPr id="22" name="Google Shape;489;p8">
            <a:extLst>
              <a:ext uri="{FF2B5EF4-FFF2-40B4-BE49-F238E27FC236}">
                <a16:creationId xmlns="" xmlns:a16="http://schemas.microsoft.com/office/drawing/2014/main" id="{8CA4CDFF-D95D-59CE-0A92-E61DAC454190}"/>
              </a:ext>
            </a:extLst>
          </p:cNvPr>
          <p:cNvSpPr/>
          <p:nvPr/>
        </p:nvSpPr>
        <p:spPr>
          <a:xfrm>
            <a:off x="270412" y="2485779"/>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Vận dụng 3 </a:t>
            </a:r>
            <a:endParaRPr sz="2400" b="1">
              <a:solidFill>
                <a:srgbClr val="A8289F"/>
              </a:solidFill>
              <a:latin typeface="Times New Roman"/>
              <a:ea typeface="Times New Roman"/>
              <a:cs typeface="Times New Roman"/>
              <a:sym typeface="Times New Roman"/>
            </a:endParaRPr>
          </a:p>
        </p:txBody>
      </p:sp>
      <p:sp>
        <p:nvSpPr>
          <p:cNvPr id="27" name="TextBox 26">
            <a:extLst>
              <a:ext uri="{FF2B5EF4-FFF2-40B4-BE49-F238E27FC236}">
                <a16:creationId xmlns="" xmlns:a16="http://schemas.microsoft.com/office/drawing/2014/main" id="{9FEA683B-3129-5973-278A-3802438E21BD}"/>
              </a:ext>
            </a:extLst>
          </p:cNvPr>
          <p:cNvSpPr txBox="1"/>
          <p:nvPr/>
        </p:nvSpPr>
        <p:spPr>
          <a:xfrm>
            <a:off x="196229" y="2852624"/>
            <a:ext cx="11801559" cy="1384995"/>
          </a:xfrm>
          <a:prstGeom prst="rect">
            <a:avLst/>
          </a:prstGeom>
          <a:noFill/>
        </p:spPr>
        <p:txBody>
          <a:bodyPr wrap="square">
            <a:spAutoFit/>
          </a:bodyPr>
          <a:lstStyle/>
          <a:p>
            <a:pPr algn="just"/>
            <a:r>
              <a:rPr lang="en-US" sz="2800">
                <a:latin typeface="Times New Roman" panose="02020603050405020304" pitchFamily="18" charset="0"/>
                <a:cs typeface="Times New Roman" panose="02020603050405020304" pitchFamily="18" charset="0"/>
              </a:rPr>
              <a:t>Một kho có 45 tấn gạo. Người quản lí kho đã xuất đi       số gạo để cứu trợ đồng bào bị bão lụt, sau đó bán đi      tấn, cuối cùng nhập them 8 tấn nữa. Tính số gạo còn lại trong kho?</a:t>
            </a:r>
            <a:endParaRPr lang="vi-VN" sz="2800">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 xmlns:a16="http://schemas.microsoft.com/office/drawing/2014/main" id="{97A1FE8D-010B-D54B-DFB5-605ABD24DE57}"/>
              </a:ext>
            </a:extLst>
          </p:cNvPr>
          <p:cNvGraphicFramePr>
            <a:graphicFrameLocks noChangeAspect="1"/>
          </p:cNvGraphicFramePr>
          <p:nvPr>
            <p:extLst>
              <p:ext uri="{D42A27DB-BD31-4B8C-83A1-F6EECF244321}">
                <p14:modId xmlns:p14="http://schemas.microsoft.com/office/powerpoint/2010/main" val="3163526507"/>
              </p:ext>
            </p:extLst>
          </p:nvPr>
        </p:nvGraphicFramePr>
        <p:xfrm>
          <a:off x="8069001" y="2733495"/>
          <a:ext cx="326037" cy="772905"/>
        </p:xfrm>
        <a:graphic>
          <a:graphicData uri="http://schemas.openxmlformats.org/presentationml/2006/ole">
            <mc:AlternateContent xmlns:mc="http://schemas.openxmlformats.org/markup-compatibility/2006">
              <mc:Choice xmlns:v="urn:schemas-microsoft-com:vml" Requires="v">
                <p:oleObj spid="_x0000_s17420" name="Equation" r:id="rId6" imgW="139680" imgH="393480" progId="Equation.DSMT4">
                  <p:embed/>
                </p:oleObj>
              </mc:Choice>
              <mc:Fallback>
                <p:oleObj name="Equation" r:id="rId6" imgW="139680" imgH="393480" progId="Equation.DSMT4">
                  <p:embed/>
                  <p:pic>
                    <p:nvPicPr>
                      <p:cNvPr id="3" name="Object 2">
                        <a:extLst>
                          <a:ext uri="{FF2B5EF4-FFF2-40B4-BE49-F238E27FC236}">
                            <a16:creationId xmlns="" xmlns:a16="http://schemas.microsoft.com/office/drawing/2014/main" id="{97A1FE8D-010B-D54B-DFB5-605ABD24DE57}"/>
                          </a:ext>
                        </a:extLst>
                      </p:cNvPr>
                      <p:cNvPicPr/>
                      <p:nvPr/>
                    </p:nvPicPr>
                    <p:blipFill>
                      <a:blip r:embed="rId7"/>
                      <a:stretch>
                        <a:fillRect/>
                      </a:stretch>
                    </p:blipFill>
                    <p:spPr>
                      <a:xfrm>
                        <a:off x="8069001" y="2733495"/>
                        <a:ext cx="326037" cy="772905"/>
                      </a:xfrm>
                      <a:prstGeom prst="rect">
                        <a:avLst/>
                      </a:prstGeom>
                    </p:spPr>
                  </p:pic>
                </p:oleObj>
              </mc:Fallback>
            </mc:AlternateContent>
          </a:graphicData>
        </a:graphic>
      </p:graphicFrame>
      <p:graphicFrame>
        <p:nvGraphicFramePr>
          <p:cNvPr id="29" name="Object 28">
            <a:extLst>
              <a:ext uri="{FF2B5EF4-FFF2-40B4-BE49-F238E27FC236}">
                <a16:creationId xmlns="" xmlns:a16="http://schemas.microsoft.com/office/drawing/2014/main" id="{37928FD6-D29E-853C-B926-E120B712FEFB}"/>
              </a:ext>
            </a:extLst>
          </p:cNvPr>
          <p:cNvGraphicFramePr>
            <a:graphicFrameLocks noChangeAspect="1"/>
          </p:cNvGraphicFramePr>
          <p:nvPr>
            <p:extLst>
              <p:ext uri="{D42A27DB-BD31-4B8C-83A1-F6EECF244321}">
                <p14:modId xmlns:p14="http://schemas.microsoft.com/office/powerpoint/2010/main" val="1082494498"/>
              </p:ext>
            </p:extLst>
          </p:nvPr>
        </p:nvGraphicFramePr>
        <p:xfrm>
          <a:off x="4387376" y="3166204"/>
          <a:ext cx="466441" cy="762277"/>
        </p:xfrm>
        <a:graphic>
          <a:graphicData uri="http://schemas.openxmlformats.org/presentationml/2006/ole">
            <mc:AlternateContent xmlns:mc="http://schemas.openxmlformats.org/markup-compatibility/2006">
              <mc:Choice xmlns:v="urn:schemas-microsoft-com:vml" Requires="v">
                <p:oleObj spid="_x0000_s17421" name="Equation" r:id="rId8" imgW="241200" imgH="393480" progId="Equation.DSMT4">
                  <p:embed/>
                </p:oleObj>
              </mc:Choice>
              <mc:Fallback>
                <p:oleObj name="Equation" r:id="rId8" imgW="241200" imgH="393480" progId="Equation.DSMT4">
                  <p:embed/>
                  <p:pic>
                    <p:nvPicPr>
                      <p:cNvPr id="29" name="Object 28">
                        <a:extLst>
                          <a:ext uri="{FF2B5EF4-FFF2-40B4-BE49-F238E27FC236}">
                            <a16:creationId xmlns="" xmlns:a16="http://schemas.microsoft.com/office/drawing/2014/main" id="{37928FD6-D29E-853C-B926-E120B712FEFB}"/>
                          </a:ext>
                        </a:extLst>
                      </p:cNvPr>
                      <p:cNvPicPr/>
                      <p:nvPr/>
                    </p:nvPicPr>
                    <p:blipFill>
                      <a:blip r:embed="rId9"/>
                      <a:stretch>
                        <a:fillRect/>
                      </a:stretch>
                    </p:blipFill>
                    <p:spPr>
                      <a:xfrm>
                        <a:off x="4387376" y="3166204"/>
                        <a:ext cx="466441" cy="762277"/>
                      </a:xfrm>
                      <a:prstGeom prst="rect">
                        <a:avLst/>
                      </a:prstGeom>
                    </p:spPr>
                  </p:pic>
                </p:oleObj>
              </mc:Fallback>
            </mc:AlternateContent>
          </a:graphicData>
        </a:graphic>
      </p:graphicFrame>
      <p:sp>
        <p:nvSpPr>
          <p:cNvPr id="32" name="TextBox 31">
            <a:extLst>
              <a:ext uri="{FF2B5EF4-FFF2-40B4-BE49-F238E27FC236}">
                <a16:creationId xmlns="" xmlns:a16="http://schemas.microsoft.com/office/drawing/2014/main" id="{C2E85188-FDBF-5B4F-3632-C84F05EF7EFA}"/>
              </a:ext>
            </a:extLst>
          </p:cNvPr>
          <p:cNvSpPr txBox="1"/>
          <p:nvPr/>
        </p:nvSpPr>
        <p:spPr>
          <a:xfrm>
            <a:off x="849551" y="5923468"/>
            <a:ext cx="4911170" cy="523220"/>
          </a:xfrm>
          <a:prstGeom prst="rect">
            <a:avLst/>
          </a:prstGeom>
          <a:noFill/>
        </p:spPr>
        <p:txBody>
          <a:bodyPr wrap="square">
            <a:spAutoFit/>
          </a:bodyPr>
          <a:lstStyle/>
          <a:p>
            <a:r>
              <a:rPr lang="en-US" sz="2800">
                <a:effectLst/>
                <a:latin typeface="Times New Roman" panose="02020603050405020304" pitchFamily="18" charset="0"/>
                <a:cs typeface="Times New Roman" panose="02020603050405020304" pitchFamily="18" charset="0"/>
              </a:rPr>
              <a:t>Vậy </a:t>
            </a:r>
            <a:r>
              <a:rPr lang="en-US" sz="2800">
                <a:latin typeface="Times New Roman" panose="02020603050405020304" pitchFamily="18" charset="0"/>
                <a:cs typeface="Times New Roman" panose="02020603050405020304" pitchFamily="18" charset="0"/>
              </a:rPr>
              <a:t>số gạo còn lại trong kho là: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9" name="Object 38">
            <a:extLst>
              <a:ext uri="{FF2B5EF4-FFF2-40B4-BE49-F238E27FC236}">
                <a16:creationId xmlns="" xmlns:a16="http://schemas.microsoft.com/office/drawing/2014/main" id="{5C91BA25-9044-4D5B-BF74-F4EEA70B4E88}"/>
              </a:ext>
            </a:extLst>
          </p:cNvPr>
          <p:cNvGraphicFramePr>
            <a:graphicFrameLocks noChangeAspect="1"/>
          </p:cNvGraphicFramePr>
          <p:nvPr>
            <p:extLst>
              <p:ext uri="{D42A27DB-BD31-4B8C-83A1-F6EECF244321}">
                <p14:modId xmlns:p14="http://schemas.microsoft.com/office/powerpoint/2010/main" val="2774320241"/>
              </p:ext>
            </p:extLst>
          </p:nvPr>
        </p:nvGraphicFramePr>
        <p:xfrm>
          <a:off x="5511800" y="5801360"/>
          <a:ext cx="658813" cy="879475"/>
        </p:xfrm>
        <a:graphic>
          <a:graphicData uri="http://schemas.openxmlformats.org/presentationml/2006/ole">
            <mc:AlternateContent xmlns:mc="http://schemas.openxmlformats.org/markup-compatibility/2006">
              <mc:Choice xmlns:v="urn:schemas-microsoft-com:vml" Requires="v">
                <p:oleObj spid="_x0000_s17422" name="Equation" r:id="rId10" imgW="279360" imgH="393480" progId="Equation.DSMT4">
                  <p:embed/>
                </p:oleObj>
              </mc:Choice>
              <mc:Fallback>
                <p:oleObj name="Equation" r:id="rId10" imgW="279360" imgH="393480" progId="Equation.DSMT4">
                  <p:embed/>
                  <p:pic>
                    <p:nvPicPr>
                      <p:cNvPr id="39" name="Object 38">
                        <a:extLst>
                          <a:ext uri="{FF2B5EF4-FFF2-40B4-BE49-F238E27FC236}">
                            <a16:creationId xmlns="" xmlns:a16="http://schemas.microsoft.com/office/drawing/2014/main" id="{5C91BA25-9044-4D5B-BF74-F4EEA70B4E88}"/>
                          </a:ext>
                        </a:extLst>
                      </p:cNvPr>
                      <p:cNvPicPr>
                        <a:picLocks noChangeAspect="1" noChangeArrowheads="1"/>
                      </p:cNvPicPr>
                      <p:nvPr/>
                    </p:nvPicPr>
                    <p:blipFill>
                      <a:blip r:embed="rId11"/>
                      <a:srcRect/>
                      <a:stretch>
                        <a:fillRect/>
                      </a:stretch>
                    </p:blipFill>
                    <p:spPr bwMode="auto">
                      <a:xfrm>
                        <a:off x="5511800" y="5801360"/>
                        <a:ext cx="658813" cy="879475"/>
                      </a:xfrm>
                      <a:prstGeom prst="rect">
                        <a:avLst/>
                      </a:prstGeom>
                      <a:noFill/>
                    </p:spPr>
                  </p:pic>
                </p:oleObj>
              </mc:Fallback>
            </mc:AlternateContent>
          </a:graphicData>
        </a:graphic>
      </p:graphicFrame>
      <p:pic>
        <p:nvPicPr>
          <p:cNvPr id="40" name="Picture 2">
            <a:extLst>
              <a:ext uri="{FF2B5EF4-FFF2-40B4-BE49-F238E27FC236}">
                <a16:creationId xmlns="" xmlns:a16="http://schemas.microsoft.com/office/drawing/2014/main" id="{B3D3B77F-EE82-45A1-1F38-151638B47F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Google Shape;121;p4">
            <a:extLst>
              <a:ext uri="{FF2B5EF4-FFF2-40B4-BE49-F238E27FC236}">
                <a16:creationId xmlns="" xmlns:a16="http://schemas.microsoft.com/office/drawing/2014/main" id="{F3CCFDD1-46A7-255A-FE7F-B5E7F779063E}"/>
              </a:ext>
            </a:extLst>
          </p:cNvPr>
          <p:cNvSpPr txBox="1"/>
          <p:nvPr/>
        </p:nvSpPr>
        <p:spPr>
          <a:xfrm>
            <a:off x="4800027" y="3837857"/>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
        <p:nvSpPr>
          <p:cNvPr id="26" name="TextBox 25">
            <a:extLst>
              <a:ext uri="{FF2B5EF4-FFF2-40B4-BE49-F238E27FC236}">
                <a16:creationId xmlns="" xmlns:a16="http://schemas.microsoft.com/office/drawing/2014/main" id="{90731F3E-44F0-11FD-B44B-91DF6E7C4E11}"/>
              </a:ext>
            </a:extLst>
          </p:cNvPr>
          <p:cNvSpPr txBox="1"/>
          <p:nvPr/>
        </p:nvSpPr>
        <p:spPr>
          <a:xfrm>
            <a:off x="644800" y="4217439"/>
            <a:ext cx="6271260" cy="523220"/>
          </a:xfrm>
          <a:prstGeom prst="rect">
            <a:avLst/>
          </a:prstGeom>
          <a:noFill/>
        </p:spPr>
        <p:txBody>
          <a:bodyPr wrap="square">
            <a:spAutoFit/>
          </a:bodyPr>
          <a:lstStyle/>
          <a:p>
            <a:r>
              <a:rPr lang="en-US" sz="2800">
                <a:solidFill>
                  <a:srgbClr val="333333"/>
                </a:solidFill>
                <a:latin typeface="Times New Roman" panose="02020603050405020304" pitchFamily="18" charset="0"/>
                <a:cs typeface="Times New Roman" panose="02020603050405020304" pitchFamily="18" charset="0"/>
              </a:rPr>
              <a:t>S</a:t>
            </a:r>
            <a:r>
              <a:rPr lang="en-US" sz="2800" b="0" i="0">
                <a:solidFill>
                  <a:srgbClr val="333333"/>
                </a:solidFill>
                <a:effectLst/>
                <a:latin typeface="Times New Roman" panose="02020603050405020304" pitchFamily="18" charset="0"/>
                <a:cs typeface="Times New Roman" panose="02020603050405020304" pitchFamily="18" charset="0"/>
              </a:rPr>
              <a:t>ố gạo để cứu trợ là                 (tấn)</a:t>
            </a:r>
            <a:endParaRPr lang="en-US" sz="2800">
              <a:latin typeface="Times New Roman" panose="02020603050405020304" pitchFamily="18" charset="0"/>
              <a:cs typeface="Times New Roman" panose="02020603050405020304" pitchFamily="18" charset="0"/>
            </a:endParaRPr>
          </a:p>
        </p:txBody>
      </p:sp>
      <p:graphicFrame>
        <p:nvGraphicFramePr>
          <p:cNvPr id="28" name="Object 27">
            <a:extLst>
              <a:ext uri="{FF2B5EF4-FFF2-40B4-BE49-F238E27FC236}">
                <a16:creationId xmlns="" xmlns:a16="http://schemas.microsoft.com/office/drawing/2014/main" id="{A7D9F748-7B8B-4AE6-D652-CBDFA940DA5C}"/>
              </a:ext>
            </a:extLst>
          </p:cNvPr>
          <p:cNvGraphicFramePr>
            <a:graphicFrameLocks noChangeAspect="1"/>
          </p:cNvGraphicFramePr>
          <p:nvPr>
            <p:extLst>
              <p:ext uri="{D42A27DB-BD31-4B8C-83A1-F6EECF244321}">
                <p14:modId xmlns:p14="http://schemas.microsoft.com/office/powerpoint/2010/main" val="1675391722"/>
              </p:ext>
            </p:extLst>
          </p:nvPr>
        </p:nvGraphicFramePr>
        <p:xfrm>
          <a:off x="3672634" y="4080848"/>
          <a:ext cx="1433767" cy="857786"/>
        </p:xfrm>
        <a:graphic>
          <a:graphicData uri="http://schemas.openxmlformats.org/presentationml/2006/ole">
            <mc:AlternateContent xmlns:mc="http://schemas.openxmlformats.org/markup-compatibility/2006">
              <mc:Choice xmlns:v="urn:schemas-microsoft-com:vml" Requires="v">
                <p:oleObj spid="_x0000_s17423" name="Equation" r:id="rId13" imgW="622080" imgH="393480" progId="Equation.DSMT4">
                  <p:embed/>
                </p:oleObj>
              </mc:Choice>
              <mc:Fallback>
                <p:oleObj name="Equation" r:id="rId13" imgW="622080" imgH="393480" progId="Equation.DSMT4">
                  <p:embed/>
                  <p:pic>
                    <p:nvPicPr>
                      <p:cNvPr id="39" name="Object 38">
                        <a:extLst>
                          <a:ext uri="{FF2B5EF4-FFF2-40B4-BE49-F238E27FC236}">
                            <a16:creationId xmlns="" xmlns:a16="http://schemas.microsoft.com/office/drawing/2014/main" id="{5C91BA25-9044-4D5B-BF74-F4EEA70B4E88}"/>
                          </a:ext>
                        </a:extLst>
                      </p:cNvPr>
                      <p:cNvPicPr>
                        <a:picLocks noChangeAspect="1" noChangeArrowheads="1"/>
                      </p:cNvPicPr>
                      <p:nvPr/>
                    </p:nvPicPr>
                    <p:blipFill>
                      <a:blip r:embed="rId14"/>
                      <a:srcRect/>
                      <a:stretch>
                        <a:fillRect/>
                      </a:stretch>
                    </p:blipFill>
                    <p:spPr bwMode="auto">
                      <a:xfrm>
                        <a:off x="3672634" y="4080848"/>
                        <a:ext cx="1433767" cy="857786"/>
                      </a:xfrm>
                      <a:prstGeom prst="rect">
                        <a:avLst/>
                      </a:prstGeom>
                      <a:noFill/>
                    </p:spPr>
                  </p:pic>
                </p:oleObj>
              </mc:Fallback>
            </mc:AlternateContent>
          </a:graphicData>
        </a:graphic>
      </p:graphicFrame>
      <p:sp>
        <p:nvSpPr>
          <p:cNvPr id="33" name="TextBox 32">
            <a:extLst>
              <a:ext uri="{FF2B5EF4-FFF2-40B4-BE49-F238E27FC236}">
                <a16:creationId xmlns="" xmlns:a16="http://schemas.microsoft.com/office/drawing/2014/main" id="{B18CCABB-C7C0-1ED3-7332-5098E621A142}"/>
              </a:ext>
            </a:extLst>
          </p:cNvPr>
          <p:cNvSpPr txBox="1"/>
          <p:nvPr/>
        </p:nvSpPr>
        <p:spPr>
          <a:xfrm>
            <a:off x="689530" y="4741611"/>
            <a:ext cx="4416871" cy="523220"/>
          </a:xfrm>
          <a:prstGeom prst="rect">
            <a:avLst/>
          </a:prstGeom>
          <a:noFill/>
        </p:spPr>
        <p:txBody>
          <a:bodyPr wrap="square">
            <a:spAutoFit/>
          </a:bodyPr>
          <a:lstStyle/>
          <a:p>
            <a:r>
              <a:rPr lang="en-US" sz="2800">
                <a:solidFill>
                  <a:srgbClr val="333333"/>
                </a:solidFill>
                <a:latin typeface="Times New Roman" panose="02020603050405020304" pitchFamily="18" charset="0"/>
                <a:cs typeface="Times New Roman" panose="02020603050405020304" pitchFamily="18" charset="0"/>
              </a:rPr>
              <a:t>S</a:t>
            </a:r>
            <a:r>
              <a:rPr lang="en-US" sz="2800" b="0" i="0">
                <a:solidFill>
                  <a:srgbClr val="333333"/>
                </a:solidFill>
                <a:effectLst/>
                <a:latin typeface="Times New Roman" panose="02020603050405020304" pitchFamily="18" charset="0"/>
                <a:cs typeface="Times New Roman" panose="02020603050405020304" pitchFamily="18" charset="0"/>
              </a:rPr>
              <a:t>ố gạo </a:t>
            </a:r>
            <a:r>
              <a:rPr lang="en-US" sz="2800">
                <a:solidFill>
                  <a:srgbClr val="333333"/>
                </a:solidFill>
                <a:latin typeface="Times New Roman" panose="02020603050405020304" pitchFamily="18" charset="0"/>
                <a:cs typeface="Times New Roman" panose="02020603050405020304" pitchFamily="18" charset="0"/>
              </a:rPr>
              <a:t>còn lại trong kho </a:t>
            </a:r>
            <a:r>
              <a:rPr lang="en-US" sz="2800" b="0" i="0">
                <a:solidFill>
                  <a:srgbClr val="333333"/>
                </a:solidFill>
                <a:effectLst/>
                <a:latin typeface="Times New Roman" panose="02020603050405020304" pitchFamily="18" charset="0"/>
                <a:cs typeface="Times New Roman" panose="02020603050405020304" pitchFamily="18" charset="0"/>
              </a:rPr>
              <a:t>là:                                                   </a:t>
            </a:r>
            <a:endParaRPr lang="en-US" sz="2800">
              <a:latin typeface="Times New Roman" panose="02020603050405020304" pitchFamily="18" charset="0"/>
              <a:cs typeface="Times New Roman" panose="02020603050405020304" pitchFamily="18" charset="0"/>
            </a:endParaRPr>
          </a:p>
        </p:txBody>
      </p:sp>
      <p:graphicFrame>
        <p:nvGraphicFramePr>
          <p:cNvPr id="34" name="Object 33">
            <a:extLst>
              <a:ext uri="{FF2B5EF4-FFF2-40B4-BE49-F238E27FC236}">
                <a16:creationId xmlns="" xmlns:a16="http://schemas.microsoft.com/office/drawing/2014/main" id="{3223987A-9F15-C1C0-0E26-48789C9AB615}"/>
              </a:ext>
            </a:extLst>
          </p:cNvPr>
          <p:cNvGraphicFramePr>
            <a:graphicFrameLocks noChangeAspect="1"/>
          </p:cNvGraphicFramePr>
          <p:nvPr>
            <p:extLst>
              <p:ext uri="{D42A27DB-BD31-4B8C-83A1-F6EECF244321}">
                <p14:modId xmlns:p14="http://schemas.microsoft.com/office/powerpoint/2010/main" val="337320682"/>
              </p:ext>
            </p:extLst>
          </p:nvPr>
        </p:nvGraphicFramePr>
        <p:xfrm>
          <a:off x="1059498" y="5125085"/>
          <a:ext cx="8099742" cy="855443"/>
        </p:xfrm>
        <a:graphic>
          <a:graphicData uri="http://schemas.openxmlformats.org/presentationml/2006/ole">
            <mc:AlternateContent xmlns:mc="http://schemas.openxmlformats.org/markup-compatibility/2006">
              <mc:Choice xmlns:v="urn:schemas-microsoft-com:vml" Requires="v">
                <p:oleObj spid="_x0000_s17424" name="Equation" r:id="rId15" imgW="3200400" imgH="393480" progId="Equation.DSMT4">
                  <p:embed/>
                </p:oleObj>
              </mc:Choice>
              <mc:Fallback>
                <p:oleObj name="Equation" r:id="rId15" imgW="3200400" imgH="393480" progId="Equation.DSMT4">
                  <p:embed/>
                  <p:pic>
                    <p:nvPicPr>
                      <p:cNvPr id="39" name="Object 38">
                        <a:extLst>
                          <a:ext uri="{FF2B5EF4-FFF2-40B4-BE49-F238E27FC236}">
                            <a16:creationId xmlns="" xmlns:a16="http://schemas.microsoft.com/office/drawing/2014/main" id="{5C91BA25-9044-4D5B-BF74-F4EEA70B4E88}"/>
                          </a:ext>
                        </a:extLst>
                      </p:cNvPr>
                      <p:cNvPicPr>
                        <a:picLocks noChangeAspect="1" noChangeArrowheads="1"/>
                      </p:cNvPicPr>
                      <p:nvPr/>
                    </p:nvPicPr>
                    <p:blipFill>
                      <a:blip r:embed="rId16"/>
                      <a:srcRect/>
                      <a:stretch>
                        <a:fillRect/>
                      </a:stretch>
                    </p:blipFill>
                    <p:spPr bwMode="auto">
                      <a:xfrm>
                        <a:off x="1059498" y="5125085"/>
                        <a:ext cx="8099742" cy="855443"/>
                      </a:xfrm>
                      <a:prstGeom prst="rect">
                        <a:avLst/>
                      </a:prstGeom>
                      <a:noFill/>
                    </p:spPr>
                  </p:pic>
                </p:oleObj>
              </mc:Fallback>
            </mc:AlternateContent>
          </a:graphicData>
        </a:graphic>
      </p:graphicFrame>
      <p:sp>
        <p:nvSpPr>
          <p:cNvPr id="4" name="TextBox 3">
            <a:extLst>
              <a:ext uri="{FF2B5EF4-FFF2-40B4-BE49-F238E27FC236}">
                <a16:creationId xmlns="" xmlns:a16="http://schemas.microsoft.com/office/drawing/2014/main" id="{03DBF131-AFCC-44FB-1E52-D3ACBAFFAF7A}"/>
              </a:ext>
            </a:extLst>
          </p:cNvPr>
          <p:cNvSpPr txBox="1"/>
          <p:nvPr/>
        </p:nvSpPr>
        <p:spPr>
          <a:xfrm>
            <a:off x="9063508" y="5203642"/>
            <a:ext cx="99711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(tấn)</a:t>
            </a:r>
          </a:p>
        </p:txBody>
      </p:sp>
      <p:sp>
        <p:nvSpPr>
          <p:cNvPr id="35" name="TextBox 34">
            <a:extLst>
              <a:ext uri="{FF2B5EF4-FFF2-40B4-BE49-F238E27FC236}">
                <a16:creationId xmlns="" xmlns:a16="http://schemas.microsoft.com/office/drawing/2014/main" id="{2BC0B649-8744-1AF1-0F20-699E0D1504AA}"/>
              </a:ext>
            </a:extLst>
          </p:cNvPr>
          <p:cNvSpPr txBox="1"/>
          <p:nvPr/>
        </p:nvSpPr>
        <p:spPr>
          <a:xfrm>
            <a:off x="6124976" y="5923468"/>
            <a:ext cx="9623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(tấn)</a:t>
            </a:r>
          </a:p>
        </p:txBody>
      </p:sp>
    </p:spTree>
    <p:extLst>
      <p:ext uri="{BB962C8B-B14F-4D97-AF65-F5344CB8AC3E}">
        <p14:creationId xmlns:p14="http://schemas.microsoft.com/office/powerpoint/2010/main" val="203770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randombar(horizont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par>
                                <p:cTn id="31" presetID="14" presetClass="entr" presetSubtype="1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randombar(horizontal)">
                                      <p:cBhvr>
                                        <p:cTn id="43" dur="500"/>
                                        <p:tgtEl>
                                          <p:spTgt spid="3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randombar(horizontal)">
                                      <p:cBhvr>
                                        <p:cTn id="51" dur="500"/>
                                        <p:tgtEl>
                                          <p:spTgt spid="32"/>
                                        </p:tgtEl>
                                      </p:cBhvr>
                                    </p:animEffect>
                                  </p:childTnLst>
                                </p:cTn>
                              </p:par>
                              <p:par>
                                <p:cTn id="52" presetID="14" presetClass="entr" presetSubtype="1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randombar(horizontal)">
                                      <p:cBhvr>
                                        <p:cTn id="54" dur="500"/>
                                        <p:tgtEl>
                                          <p:spTgt spid="39"/>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randombar(horizontal)">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32" grpId="0"/>
      <p:bldP spid="41" grpId="0"/>
      <p:bldP spid="26" grpId="0"/>
      <p:bldP spid="33" grpId="0"/>
      <p:bldP spid="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181"/>
            <a:ext cx="12178792" cy="6820817"/>
          </a:xfrm>
          <a:prstGeom prst="rect">
            <a:avLst/>
          </a:prstGeom>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4925185" y="5371516"/>
            <a:ext cx="6875876" cy="15236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5" action="ppaction://hlinksldjump"/>
          </p:cNvPr>
          <p:cNvSpPr/>
          <p:nvPr/>
        </p:nvSpPr>
        <p:spPr>
          <a:xfrm>
            <a:off x="5708993" y="5769778"/>
            <a:ext cx="5308260" cy="584775"/>
          </a:xfrm>
          <a:prstGeom prst="rect">
            <a:avLst/>
          </a:prstGeom>
          <a:noFill/>
        </p:spPr>
        <p:txBody>
          <a:bodyPr wrap="square" lIns="91440" tIns="45720" rIns="91440" bIns="45720">
            <a:spAutoFit/>
          </a:bodyPr>
          <a:lstStyle/>
          <a:p>
            <a:pPr algn="ct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Palatino Linotype" pitchFamily="18" charset="0"/>
              </a:rPr>
              <a:t>THỬ TÀI TRẠNG TÍ</a:t>
            </a:r>
          </a:p>
        </p:txBody>
      </p:sp>
      <p:pic>
        <p:nvPicPr>
          <p:cNvPr id="7" name="Picture 6">
            <a:hlinkClick r:id="rId5" action="ppaction://hlinksldjump"/>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13826" y="1"/>
            <a:ext cx="1571625" cy="1571625"/>
          </a:xfrm>
          <a:prstGeom prst="rect">
            <a:avLst/>
          </a:prstGeom>
        </p:spPr>
      </p:pic>
    </p:spTree>
    <p:extLst>
      <p:ext uri="{BB962C8B-B14F-4D97-AF65-F5344CB8AC3E}">
        <p14:creationId xmlns:p14="http://schemas.microsoft.com/office/powerpoint/2010/main" val="332026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6" presetClass="emph" presetSubtype="0" repeatCount="indefinite" fill="hold" grpId="1" nodeType="with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FF0000"/>
                </a:solidFill>
                <a:latin typeface="Times New Roman" panose="02020603050405020304" pitchFamily="18" charset="0"/>
                <a:cs typeface="Times New Roman" panose="02020603050405020304" pitchFamily="18" charset="0"/>
              </a:rPr>
              <a:t>GIỚI THIỆU</a:t>
            </a:r>
            <a:endParaRPr lang="vi-VN" b="1">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D2E5103A-D6A1-48FD-3900-4B5398836290}"/>
              </a:ext>
            </a:extLst>
          </p:cNvPr>
          <p:cNvPicPr>
            <a:picLocks noChangeAspect="1"/>
          </p:cNvPicPr>
          <p:nvPr/>
        </p:nvPicPr>
        <p:blipFill>
          <a:blip r:embed="rId2">
            <a:lum bright="70000" contrast="-70000"/>
          </a:blip>
          <a:stretch>
            <a:fillRect/>
          </a:stretch>
        </p:blipFill>
        <p:spPr>
          <a:xfrm>
            <a:off x="5568" y="17992"/>
            <a:ext cx="12180864" cy="6822015"/>
          </a:xfrm>
          <a:prstGeom prst="rect">
            <a:avLst/>
          </a:prstGeom>
        </p:spPr>
      </p:pic>
      <p:sp>
        <p:nvSpPr>
          <p:cNvPr id="3" name="Content Placeholder 2"/>
          <p:cNvSpPr>
            <a:spLocks noGrp="1"/>
          </p:cNvSpPr>
          <p:nvPr>
            <p:ph idx="1"/>
          </p:nvPr>
        </p:nvSpPr>
        <p:spPr>
          <a:xfrm>
            <a:off x="609600" y="1550506"/>
            <a:ext cx="10972800" cy="3279912"/>
          </a:xfrm>
        </p:spPr>
        <p:txBody>
          <a:bodyPr/>
          <a:lstStyle/>
          <a:p>
            <a:pPr marL="114300" indent="0" algn="ctr">
              <a:buNone/>
            </a:pPr>
            <a:r>
              <a:rPr lang="en-US"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GIỚI THIỆU</a:t>
            </a:r>
          </a:p>
          <a:p>
            <a:pPr algn="just"/>
            <a:r>
              <a:rPr lang="en-US">
                <a:solidFill>
                  <a:srgbClr val="002060"/>
                </a:solidFill>
                <a:latin typeface="Times New Roman" panose="02020603050405020304" pitchFamily="18" charset="0"/>
                <a:cs typeface="Times New Roman" panose="02020603050405020304" pitchFamily="18" charset="0"/>
              </a:rPr>
              <a:t>Một hôm nhóm bạn Trạng Tí, </a:t>
            </a:r>
            <a:r>
              <a:rPr lang="vi-VN">
                <a:solidFill>
                  <a:srgbClr val="002060"/>
                </a:solidFill>
                <a:latin typeface="Times New Roman" panose="02020603050405020304" pitchFamily="18" charset="0"/>
                <a:cs typeface="Times New Roman" panose="02020603050405020304" pitchFamily="18" charset="0"/>
              </a:rPr>
              <a:t>Sửu Ẹo, Dần Béo và Cả Mẹo</a:t>
            </a:r>
            <a:r>
              <a:rPr lang="en-US">
                <a:solidFill>
                  <a:srgbClr val="002060"/>
                </a:solidFill>
                <a:latin typeface="Times New Roman" panose="02020603050405020304" pitchFamily="18" charset="0"/>
                <a:cs typeface="Times New Roman" panose="02020603050405020304" pitchFamily="18" charset="0"/>
              </a:rPr>
              <a:t>, muốn xin phép đi chơi nhưng thầy Đồ Kiết yêu cầu phải trả lời đúng các câu hỏi thì nhóm bạn sẽ được đi chơi</a:t>
            </a:r>
          </a:p>
          <a:p>
            <a:pPr algn="just"/>
            <a:r>
              <a:rPr lang="en-US">
                <a:solidFill>
                  <a:srgbClr val="002060"/>
                </a:solidFill>
                <a:latin typeface="Times New Roman" panose="02020603050405020304" pitchFamily="18" charset="0"/>
                <a:cs typeface="Times New Roman" panose="02020603050405020304" pitchFamily="18" charset="0"/>
              </a:rPr>
              <a:t>Các em hãy giúp nhóm bạn được đi chơi bằng cách vượt qua hết các câu hỏi của thầy Đồ Kiết nhé!</a:t>
            </a:r>
          </a:p>
          <a:p>
            <a:pPr marL="114300" indent="0" algn="just">
              <a:buNone/>
            </a:pP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1999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92678"/>
            <a:ext cx="9144000" cy="5565322"/>
          </a:xfrm>
          <a:prstGeom prst="rect">
            <a:avLst/>
          </a:prstGeom>
        </p:spPr>
      </p:pic>
      <p:pic>
        <p:nvPicPr>
          <p:cNvPr id="1026" name="1" descr="HÃ¬nh áº£nh cÃ³ liÃªn quan">
            <a:hlinkClick r:id="rId4" action="ppaction://hlinksldjump"/>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657"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6" name="2" descr="HÃ¬nh áº£nh cÃ³ liÃªn quan">
            <a:hlinkClick r:id="rId6" action="ppaction://hlinksldjump"/>
          </p:cNvPr>
          <p:cNvPicPr>
            <a:picLocks noChangeAspect="1" noChangeArrowheads="1"/>
          </p:cNvPicPr>
          <p:nvPr/>
        </p:nvPicPr>
        <p:blipFill>
          <a:blip r:embed="rId5"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0885"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7" name="3" descr="HÃ¬nh áº£nh cÃ³ liÃªn quan">
            <a:hlinkClick r:id="rId7" action="ppaction://hlinksldjump"/>
          </p:cNvPr>
          <p:cNvPicPr>
            <a:picLocks noChangeAspect="1" noChangeArrowheads="1"/>
          </p:cNvPicPr>
          <p:nvPr/>
        </p:nvPicPr>
        <p:blipFill>
          <a:blip r:embed="rId5"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1985" y="108856"/>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8" name="4" descr="HÃ¬nh áº£nh cÃ³ liÃªn quan">
            <a:hlinkClick r:id="rId8" action="ppaction://hlinksldjump"/>
          </p:cNvPr>
          <p:cNvPicPr>
            <a:picLocks noChangeAspect="1" noChangeArrowheads="1"/>
          </p:cNvPicPr>
          <p:nvPr/>
        </p:nvPicPr>
        <p:blipFill>
          <a:blip r:embed="rId5"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6302829" y="109107"/>
            <a:ext cx="675978" cy="678996"/>
          </a:xfrm>
          <a:prstGeom prst="rect">
            <a:avLst/>
          </a:prstGeom>
          <a:noFill/>
          <a:extLst>
            <a:ext uri="{909E8E84-426E-40DD-AFC4-6F175D3DCCD1}">
              <a14:hiddenFill xmlns:a14="http://schemas.microsoft.com/office/drawing/2010/main">
                <a:solidFill>
                  <a:srgbClr val="FFFFFF"/>
                </a:solidFill>
              </a14:hiddenFill>
            </a:ext>
          </a:extLst>
        </p:spPr>
      </p:pic>
      <p:pic>
        <p:nvPicPr>
          <p:cNvPr id="10" name="6" descr="HÃ¬nh áº£nh cÃ³ liÃªn quan">
            <a:hlinkClick r:id="rId9" action="ppaction://hlinksldjump"/>
          </p:cNvPr>
          <p:cNvPicPr>
            <a:picLocks noChangeAspect="1" noChangeArrowheads="1"/>
          </p:cNvPicPr>
          <p:nvPr/>
        </p:nvPicPr>
        <p:blipFill>
          <a:blip r:embed="rId5"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01496" y="108856"/>
            <a:ext cx="675978" cy="67899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906485" y="835613"/>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1</a:t>
            </a:r>
            <a:endParaRPr lang="vi-VN" b="1">
              <a:solidFill>
                <a:srgbClr val="FF0000"/>
              </a:solidFill>
            </a:endParaRPr>
          </a:p>
        </p:txBody>
      </p:sp>
      <p:sp>
        <p:nvSpPr>
          <p:cNvPr id="12" name="Oval 11"/>
          <p:cNvSpPr/>
          <p:nvPr/>
        </p:nvSpPr>
        <p:spPr>
          <a:xfrm>
            <a:off x="3975994" y="822074"/>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2</a:t>
            </a:r>
            <a:endParaRPr lang="vi-VN" b="1">
              <a:solidFill>
                <a:srgbClr val="FF0000"/>
              </a:solidFill>
            </a:endParaRPr>
          </a:p>
        </p:txBody>
      </p:sp>
      <p:sp>
        <p:nvSpPr>
          <p:cNvPr id="13" name="Oval 12"/>
          <p:cNvSpPr/>
          <p:nvPr/>
        </p:nvSpPr>
        <p:spPr>
          <a:xfrm>
            <a:off x="5171777" y="822074"/>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3</a:t>
            </a:r>
            <a:endParaRPr lang="vi-VN" b="1">
              <a:solidFill>
                <a:srgbClr val="FF0000"/>
              </a:solidFill>
            </a:endParaRPr>
          </a:p>
        </p:txBody>
      </p:sp>
      <p:sp>
        <p:nvSpPr>
          <p:cNvPr id="14" name="Oval 13"/>
          <p:cNvSpPr/>
          <p:nvPr/>
        </p:nvSpPr>
        <p:spPr>
          <a:xfrm>
            <a:off x="6457938" y="815621"/>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4</a:t>
            </a:r>
            <a:endParaRPr lang="vi-VN" b="1">
              <a:solidFill>
                <a:srgbClr val="FF0000"/>
              </a:solidFill>
            </a:endParaRPr>
          </a:p>
        </p:txBody>
      </p:sp>
      <p:sp>
        <p:nvSpPr>
          <p:cNvPr id="16" name="Oval 15"/>
          <p:cNvSpPr/>
          <p:nvPr/>
        </p:nvSpPr>
        <p:spPr>
          <a:xfrm>
            <a:off x="7656361" y="815621"/>
            <a:ext cx="365760" cy="3657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rgbClr val="FF0000"/>
                </a:solidFill>
              </a:rPr>
              <a:t>5</a:t>
            </a:r>
            <a:endParaRPr lang="vi-VN" b="1">
              <a:solidFill>
                <a:srgbClr val="FF0000"/>
              </a:solidFill>
            </a:endParaRPr>
          </a:p>
        </p:txBody>
      </p:sp>
      <p:pic>
        <p:nvPicPr>
          <p:cNvPr id="17" name="Picture 16"/>
          <p:cNvPicPr>
            <a:picLocks noChangeAspect="1"/>
          </p:cNvPicPr>
          <p:nvPr/>
        </p:nvPicPr>
        <p:blipFill rotWithShape="1">
          <a:blip r:embed="rId10">
            <a:extLst>
              <a:ext uri="{BEBA8EAE-BF5A-486C-A8C5-ECC9F3942E4B}">
                <a14:imgProps xmlns:a14="http://schemas.microsoft.com/office/drawing/2010/main">
                  <a14:imgLayer r:embed="rId11">
                    <a14:imgEffect>
                      <a14:backgroundRemoval t="9896" b="93403" l="67383" r="98340">
                        <a14:foregroundMark x1="71582" y1="51563" x2="71582" y2="51563"/>
                        <a14:foregroundMark x1="72852" y1="62500" x2="72852" y2="62500"/>
                        <a14:backgroundMark x1="72754" y1="64583" x2="72754" y2="64583"/>
                        <a14:backgroundMark x1="72656" y1="63194" x2="72656" y2="63194"/>
                        <a14:backgroundMark x1="78711" y1="31597" x2="78711" y2="31597"/>
                        <a14:backgroundMark x1="75391" y1="48958" x2="75391" y2="48958"/>
                      </a14:backgroundRemoval>
                    </a14:imgEffect>
                  </a14:imgLayer>
                </a14:imgProps>
              </a:ext>
              <a:ext uri="{28A0092B-C50C-407E-A947-70E740481C1C}">
                <a14:useLocalDpi xmlns:a14="http://schemas.microsoft.com/office/drawing/2010/main" val="0"/>
              </a:ext>
            </a:extLst>
          </a:blip>
          <a:srcRect l="68258" t="15576" b="6771"/>
          <a:stretch/>
        </p:blipFill>
        <p:spPr>
          <a:xfrm>
            <a:off x="7765498" y="2144485"/>
            <a:ext cx="2902503" cy="4321629"/>
          </a:xfrm>
          <a:prstGeom prst="rect">
            <a:avLst/>
          </a:prstGeom>
        </p:spPr>
      </p:pic>
      <p:pic>
        <p:nvPicPr>
          <p:cNvPr id="19" name="Picture 18"/>
          <p:cNvPicPr>
            <a:picLocks noChangeAspect="1"/>
          </p:cNvPicPr>
          <p:nvPr/>
        </p:nvPicPr>
        <p:blipFill rotWithShape="1">
          <a:blip r:embed="rId12">
            <a:extLst>
              <a:ext uri="{BEBA8EAE-BF5A-486C-A8C5-ECC9F3942E4B}">
                <a14:imgProps xmlns:a14="http://schemas.microsoft.com/office/drawing/2010/main">
                  <a14:imgLayer r:embed="rId11">
                    <a14:imgEffect>
                      <a14:backgroundRemoval t="9896" b="90625" l="38574" r="58008">
                        <a14:backgroundMark x1="55273" y1="85938" x2="55273" y2="85938"/>
                        <a14:backgroundMark x1="41992" y1="80382" x2="41992" y2="80382"/>
                        <a14:backgroundMark x1="43262" y1="73958" x2="43262" y2="73958"/>
                        <a14:backgroundMark x1="42285" y1="55556" x2="42285" y2="55556"/>
                        <a14:backgroundMark x1="40137" y1="54340" x2="40137" y2="54340"/>
                        <a14:backgroundMark x1="41797" y1="56424" x2="41797" y2="56424"/>
                        <a14:backgroundMark x1="46191" y1="17708" x2="46191" y2="17708"/>
                        <a14:backgroundMark x1="46875" y1="24653" x2="46875" y2="24653"/>
                        <a14:backgroundMark x1="46094" y1="31424" x2="46094" y2="31424"/>
                        <a14:backgroundMark x1="47070" y1="31944" x2="47070" y2="31944"/>
                        <a14:backgroundMark x1="46289" y1="43924" x2="46289" y2="43924"/>
                      </a14:backgroundRemoval>
                    </a14:imgEffect>
                  </a14:imgLayer>
                </a14:imgProps>
              </a:ext>
              <a:ext uri="{28A0092B-C50C-407E-A947-70E740481C1C}">
                <a14:useLocalDpi xmlns:a14="http://schemas.microsoft.com/office/drawing/2010/main" val="0"/>
              </a:ext>
            </a:extLst>
          </a:blip>
          <a:srcRect l="39286" t="38972" r="41548" b="4891"/>
          <a:stretch/>
        </p:blipFill>
        <p:spPr>
          <a:xfrm>
            <a:off x="5106461" y="3439886"/>
            <a:ext cx="1752600" cy="3124201"/>
          </a:xfrm>
          <a:prstGeom prst="rect">
            <a:avLst/>
          </a:prstGeom>
        </p:spPr>
      </p:pic>
      <p:pic>
        <p:nvPicPr>
          <p:cNvPr id="20" name="Picture 19"/>
          <p:cNvPicPr>
            <a:picLocks noChangeAspect="1"/>
          </p:cNvPicPr>
          <p:nvPr/>
        </p:nvPicPr>
        <p:blipFill rotWithShape="1">
          <a:blip r:embed="rId13">
            <a:extLst>
              <a:ext uri="{BEBA8EAE-BF5A-486C-A8C5-ECC9F3942E4B}">
                <a14:imgProps xmlns:a14="http://schemas.microsoft.com/office/drawing/2010/main">
                  <a14:imgLayer r:embed="rId11">
                    <a14:imgEffect>
                      <a14:backgroundRemoval t="9896" b="95139" l="977" r="23730">
                        <a14:foregroundMark x1="12695" y1="55729" x2="12695" y2="55729"/>
                        <a14:foregroundMark x1="12598" y1="52083" x2="12598" y2="52083"/>
                        <a14:foregroundMark x1="16504" y1="54861" x2="16504" y2="54861"/>
                        <a14:foregroundMark x1="11230" y1="50174" x2="11230" y2="50174"/>
                        <a14:foregroundMark x1="9375" y1="51215" x2="9375" y2="51215"/>
                        <a14:foregroundMark x1="7422" y1="52778" x2="7422" y2="52778"/>
                        <a14:foregroundMark x1="2930" y1="71181" x2="2930" y2="71181"/>
                        <a14:foregroundMark x1="12793" y1="52951" x2="12793" y2="52951"/>
                        <a14:foregroundMark x1="15820" y1="56597" x2="15820" y2="56597"/>
                        <a14:backgroundMark x1="15137" y1="32292" x2="15137" y2="32292"/>
                        <a14:backgroundMark x1="14648" y1="20833" x2="14648" y2="20833"/>
                        <a14:backgroundMark x1="16895" y1="30208" x2="16895" y2="30208"/>
                        <a14:backgroundMark x1="17480" y1="45833" x2="17480" y2="45833"/>
                        <a14:backgroundMark x1="15332" y1="44097" x2="15332" y2="44097"/>
                        <a14:backgroundMark x1="18555" y1="63021" x2="18555" y2="63021"/>
                        <a14:backgroundMark x1="16797" y1="44965" x2="16797" y2="44965"/>
                        <a14:backgroundMark x1="21387" y1="72743" x2="21387" y2="72743"/>
                        <a14:backgroundMark x1="22070" y1="68576" x2="22070" y2="68576"/>
                        <a14:backgroundMark x1="20508" y1="71181" x2="20508" y2="71181"/>
                        <a14:backgroundMark x1="20996" y1="68576" x2="20996" y2="68576"/>
                        <a14:backgroundMark x1="16797" y1="49306" x2="16797" y2="49306"/>
                        <a14:backgroundMark x1="15723" y1="46354" x2="15723" y2="46354"/>
                      </a14:backgroundRemoval>
                    </a14:imgEffect>
                  </a14:imgLayer>
                </a14:imgProps>
              </a:ext>
              <a:ext uri="{28A0092B-C50C-407E-A947-70E740481C1C}">
                <a14:useLocalDpi xmlns:a14="http://schemas.microsoft.com/office/drawing/2010/main" val="0"/>
              </a:ext>
            </a:extLst>
          </a:blip>
          <a:srcRect t="45004" r="74722"/>
          <a:stretch/>
        </p:blipFill>
        <p:spPr>
          <a:xfrm>
            <a:off x="1578428" y="3797300"/>
            <a:ext cx="2311400" cy="3060700"/>
          </a:xfrm>
          <a:prstGeom prst="rect">
            <a:avLst/>
          </a:prstGeom>
        </p:spPr>
      </p:pic>
      <p:pic>
        <p:nvPicPr>
          <p:cNvPr id="21" name="Picture 20"/>
          <p:cNvPicPr>
            <a:picLocks noChangeAspect="1"/>
          </p:cNvPicPr>
          <p:nvPr/>
        </p:nvPicPr>
        <p:blipFill rotWithShape="1">
          <a:blip r:embed="rId14">
            <a:extLst>
              <a:ext uri="{28A0092B-C50C-407E-A947-70E740481C1C}">
                <a14:useLocalDpi xmlns:a14="http://schemas.microsoft.com/office/drawing/2010/main" val="0"/>
              </a:ext>
            </a:extLst>
          </a:blip>
          <a:srcRect l="18691" t="43471" r="62619" b="2348"/>
          <a:stretch/>
        </p:blipFill>
        <p:spPr>
          <a:xfrm>
            <a:off x="3228144" y="3705996"/>
            <a:ext cx="1709057" cy="3015343"/>
          </a:xfrm>
          <a:prstGeom prst="rect">
            <a:avLst/>
          </a:prstGeom>
        </p:spPr>
      </p:pic>
      <p:pic>
        <p:nvPicPr>
          <p:cNvPr id="22" name="Picture 2" descr="Káº¿t quáº£ hÃ¬nh áº£nh cho tráº¡ng tÃ­">
            <a:hlinkClick r:id="rId15" action="ppaction://hlinksldjump"/>
          </p:cNvPr>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65275" y="33956"/>
            <a:ext cx="1134382" cy="7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02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6"/>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2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2000" fill="hold"/>
                                        <p:tgtEl>
                                          <p:spTgt spid="10"/>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19"/>
                                        </p:tgtEl>
                                        <p:attrNameLst>
                                          <p:attrName>r</p:attrName>
                                        </p:attrNameLst>
                                      </p:cBhvr>
                                    </p:animRot>
                                    <p:animRot by="-240000">
                                      <p:cBhvr>
                                        <p:cTn id="23" dur="200" fill="hold">
                                          <p:stCondLst>
                                            <p:cond delay="200"/>
                                          </p:stCondLst>
                                        </p:cTn>
                                        <p:tgtEl>
                                          <p:spTgt spid="19"/>
                                        </p:tgtEl>
                                        <p:attrNameLst>
                                          <p:attrName>r</p:attrName>
                                        </p:attrNameLst>
                                      </p:cBhvr>
                                    </p:animRot>
                                    <p:animRot by="240000">
                                      <p:cBhvr>
                                        <p:cTn id="24" dur="200" fill="hold">
                                          <p:stCondLst>
                                            <p:cond delay="400"/>
                                          </p:stCondLst>
                                        </p:cTn>
                                        <p:tgtEl>
                                          <p:spTgt spid="19"/>
                                        </p:tgtEl>
                                        <p:attrNameLst>
                                          <p:attrName>r</p:attrName>
                                        </p:attrNameLst>
                                      </p:cBhvr>
                                    </p:animRot>
                                    <p:animRot by="-240000">
                                      <p:cBhvr>
                                        <p:cTn id="25" dur="200" fill="hold">
                                          <p:stCondLst>
                                            <p:cond delay="600"/>
                                          </p:stCondLst>
                                        </p:cTn>
                                        <p:tgtEl>
                                          <p:spTgt spid="19"/>
                                        </p:tgtEl>
                                        <p:attrNameLst>
                                          <p:attrName>r</p:attrName>
                                        </p:attrNameLst>
                                      </p:cBhvr>
                                    </p:animRot>
                                    <p:animRot by="120000">
                                      <p:cBhvr>
                                        <p:cTn id="26" dur="200" fill="hold">
                                          <p:stCondLst>
                                            <p:cond delay="800"/>
                                          </p:stCondLst>
                                        </p:cTn>
                                        <p:tgtEl>
                                          <p:spTgt spid="19"/>
                                        </p:tgtEl>
                                        <p:attrNameLst>
                                          <p:attrName>r</p:attrName>
                                        </p:attrNameLst>
                                      </p:cBhvr>
                                    </p:animRot>
                                  </p:childTnLst>
                                </p:cTn>
                              </p:par>
                              <p:par>
                                <p:cTn id="27" presetID="26" presetClass="emph" presetSubtype="0" repeatCount="indefinite" fill="hold" nodeType="withEffect">
                                  <p:stCondLst>
                                    <p:cond delay="0"/>
                                  </p:stCondLst>
                                  <p:childTnLst>
                                    <p:animEffect transition="out" filter="fade">
                                      <p:cBhvr>
                                        <p:cTn id="28" dur="3000" tmFilter="0, 0; .2, .5; .8, .5; 1, 0"/>
                                        <p:tgtEl>
                                          <p:spTgt spid="20"/>
                                        </p:tgtEl>
                                      </p:cBhvr>
                                    </p:animEffect>
                                    <p:animScale>
                                      <p:cBhvr>
                                        <p:cTn id="29" dur="1500" autoRev="1" fill="hold"/>
                                        <p:tgtEl>
                                          <p:spTgt spid="20"/>
                                        </p:tgtEl>
                                      </p:cBhvr>
                                      <p:by x="105000" y="105000"/>
                                    </p:animScale>
                                  </p:childTnLst>
                                </p:cTn>
                              </p:par>
                              <p:par>
                                <p:cTn id="30" presetID="32" presetClass="emph" presetSubtype="0" repeatCount="indefinite" fill="hold" nodeType="withEffect">
                                  <p:stCondLst>
                                    <p:cond delay="0"/>
                                  </p:stCondLst>
                                  <p:endCondLst>
                                    <p:cond evt="onNext" delay="0">
                                      <p:tgtEl>
                                        <p:sldTgt/>
                                      </p:tgtEl>
                                    </p:cond>
                                  </p:endCondLst>
                                  <p:childTnLst>
                                    <p:animRot by="120000">
                                      <p:cBhvr>
                                        <p:cTn id="31" dur="100" fill="hold">
                                          <p:stCondLst>
                                            <p:cond delay="0"/>
                                          </p:stCondLst>
                                        </p:cTn>
                                        <p:tgtEl>
                                          <p:spTgt spid="21"/>
                                        </p:tgtEl>
                                        <p:attrNameLst>
                                          <p:attrName>r</p:attrName>
                                        </p:attrNameLst>
                                      </p:cBhvr>
                                    </p:animRot>
                                    <p:animRot by="-240000">
                                      <p:cBhvr>
                                        <p:cTn id="32" dur="200" fill="hold">
                                          <p:stCondLst>
                                            <p:cond delay="200"/>
                                          </p:stCondLst>
                                        </p:cTn>
                                        <p:tgtEl>
                                          <p:spTgt spid="21"/>
                                        </p:tgtEl>
                                        <p:attrNameLst>
                                          <p:attrName>r</p:attrName>
                                        </p:attrNameLst>
                                      </p:cBhvr>
                                    </p:animRot>
                                    <p:animRot by="240000">
                                      <p:cBhvr>
                                        <p:cTn id="33" dur="200" fill="hold">
                                          <p:stCondLst>
                                            <p:cond delay="400"/>
                                          </p:stCondLst>
                                        </p:cTn>
                                        <p:tgtEl>
                                          <p:spTgt spid="21"/>
                                        </p:tgtEl>
                                        <p:attrNameLst>
                                          <p:attrName>r</p:attrName>
                                        </p:attrNameLst>
                                      </p:cBhvr>
                                    </p:animRot>
                                    <p:animRot by="-240000">
                                      <p:cBhvr>
                                        <p:cTn id="34" dur="200" fill="hold">
                                          <p:stCondLst>
                                            <p:cond delay="600"/>
                                          </p:stCondLst>
                                        </p:cTn>
                                        <p:tgtEl>
                                          <p:spTgt spid="21"/>
                                        </p:tgtEl>
                                        <p:attrNameLst>
                                          <p:attrName>r</p:attrName>
                                        </p:attrNameLst>
                                      </p:cBhvr>
                                    </p:animRot>
                                    <p:animRot by="120000">
                                      <p:cBhvr>
                                        <p:cTn id="35"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4"/>
                    </p:tgtEl>
                  </p:cond>
                </p:stCondLst>
                <p:endSync evt="end" delay="0">
                  <p:rtn val="all"/>
                </p:endSync>
                <p:childTnLst>
                  <p:par>
                    <p:cTn id="37" fill="hold">
                      <p:stCondLst>
                        <p:cond delay="0"/>
                      </p:stCondLst>
                      <p:childTnLst>
                        <p:par>
                          <p:cTn id="38" fill="hold">
                            <p:stCondLst>
                              <p:cond delay="0"/>
                            </p:stCondLst>
                            <p:childTnLst>
                              <p:par>
                                <p:cTn id="39" presetID="47" presetClass="exit" presetSubtype="0" fill="hold" grpId="0" nodeType="clickEffect">
                                  <p:stCondLst>
                                    <p:cond delay="0"/>
                                  </p:stCondLst>
                                  <p:childTnLst>
                                    <p:animEffect transition="out" filter="fade">
                                      <p:cBhvr>
                                        <p:cTn id="40" dur="1000"/>
                                        <p:tgtEl>
                                          <p:spTgt spid="14"/>
                                        </p:tgtEl>
                                      </p:cBhvr>
                                    </p:animEffect>
                                    <p:anim calcmode="lin" valueType="num">
                                      <p:cBhvr>
                                        <p:cTn id="41" dur="1000"/>
                                        <p:tgtEl>
                                          <p:spTgt spid="14"/>
                                        </p:tgtEl>
                                        <p:attrNameLst>
                                          <p:attrName>ppt_x</p:attrName>
                                        </p:attrNameLst>
                                      </p:cBhvr>
                                      <p:tavLst>
                                        <p:tav tm="0">
                                          <p:val>
                                            <p:strVal val="ppt_x"/>
                                          </p:val>
                                        </p:tav>
                                        <p:tav tm="100000">
                                          <p:val>
                                            <p:strVal val="ppt_x"/>
                                          </p:val>
                                        </p:tav>
                                      </p:tavLst>
                                    </p:anim>
                                    <p:anim calcmode="lin" valueType="num">
                                      <p:cBhvr>
                                        <p:cTn id="42" dur="1000"/>
                                        <p:tgtEl>
                                          <p:spTgt spid="14"/>
                                        </p:tgtEl>
                                        <p:attrNameLst>
                                          <p:attrName>ppt_y</p:attrName>
                                        </p:attrNameLst>
                                      </p:cBhvr>
                                      <p:tavLst>
                                        <p:tav tm="0">
                                          <p:val>
                                            <p:strVal val="ppt_y"/>
                                          </p:val>
                                        </p:tav>
                                        <p:tav tm="100000">
                                          <p:val>
                                            <p:strVal val="ppt_y-.1"/>
                                          </p:val>
                                        </p:tav>
                                      </p:tavLst>
                                    </p:anim>
                                    <p:set>
                                      <p:cBhvr>
                                        <p:cTn id="4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47" presetClass="exit" presetSubtype="0" fill="hold" grpId="0" nodeType="clickEffect">
                                  <p:stCondLst>
                                    <p:cond delay="0"/>
                                  </p:stCondLst>
                                  <p:childTnLst>
                                    <p:animEffect transition="out" filter="fade">
                                      <p:cBhvr>
                                        <p:cTn id="48" dur="1000"/>
                                        <p:tgtEl>
                                          <p:spTgt spid="12"/>
                                        </p:tgtEl>
                                      </p:cBhvr>
                                    </p:animEffect>
                                    <p:anim calcmode="lin" valueType="num">
                                      <p:cBhvr>
                                        <p:cTn id="49" dur="1000"/>
                                        <p:tgtEl>
                                          <p:spTgt spid="12"/>
                                        </p:tgtEl>
                                        <p:attrNameLst>
                                          <p:attrName>ppt_x</p:attrName>
                                        </p:attrNameLst>
                                      </p:cBhvr>
                                      <p:tavLst>
                                        <p:tav tm="0">
                                          <p:val>
                                            <p:strVal val="ppt_x"/>
                                          </p:val>
                                        </p:tav>
                                        <p:tav tm="100000">
                                          <p:val>
                                            <p:strVal val="ppt_x"/>
                                          </p:val>
                                        </p:tav>
                                      </p:tavLst>
                                    </p:anim>
                                    <p:anim calcmode="lin" valueType="num">
                                      <p:cBhvr>
                                        <p:cTn id="50" dur="1000"/>
                                        <p:tgtEl>
                                          <p:spTgt spid="12"/>
                                        </p:tgtEl>
                                        <p:attrNameLst>
                                          <p:attrName>ppt_y</p:attrName>
                                        </p:attrNameLst>
                                      </p:cBhvr>
                                      <p:tavLst>
                                        <p:tav tm="0">
                                          <p:val>
                                            <p:strVal val="ppt_y"/>
                                          </p:val>
                                        </p:tav>
                                        <p:tav tm="100000">
                                          <p:val>
                                            <p:strVal val="ppt_y-.1"/>
                                          </p:val>
                                        </p:tav>
                                      </p:tavLst>
                                    </p:anim>
                                    <p:set>
                                      <p:cBhvr>
                                        <p:cTn id="51"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47" presetClass="exit" presetSubtype="0" fill="hold" grpId="0" nodeType="clickEffect">
                                  <p:stCondLst>
                                    <p:cond delay="0"/>
                                  </p:stCondLst>
                                  <p:childTnLst>
                                    <p:animEffect transition="out" filter="fade">
                                      <p:cBhvr>
                                        <p:cTn id="56" dur="1000"/>
                                        <p:tgtEl>
                                          <p:spTgt spid="13"/>
                                        </p:tgtEl>
                                      </p:cBhvr>
                                    </p:animEffect>
                                    <p:anim calcmode="lin" valueType="num">
                                      <p:cBhvr>
                                        <p:cTn id="57" dur="1000"/>
                                        <p:tgtEl>
                                          <p:spTgt spid="13"/>
                                        </p:tgtEl>
                                        <p:attrNameLst>
                                          <p:attrName>ppt_x</p:attrName>
                                        </p:attrNameLst>
                                      </p:cBhvr>
                                      <p:tavLst>
                                        <p:tav tm="0">
                                          <p:val>
                                            <p:strVal val="ppt_x"/>
                                          </p:val>
                                        </p:tav>
                                        <p:tav tm="100000">
                                          <p:val>
                                            <p:strVal val="ppt_x"/>
                                          </p:val>
                                        </p:tav>
                                      </p:tavLst>
                                    </p:anim>
                                    <p:anim calcmode="lin" valueType="num">
                                      <p:cBhvr>
                                        <p:cTn id="58" dur="1000"/>
                                        <p:tgtEl>
                                          <p:spTgt spid="13"/>
                                        </p:tgtEl>
                                        <p:attrNameLst>
                                          <p:attrName>ppt_y</p:attrName>
                                        </p:attrNameLst>
                                      </p:cBhvr>
                                      <p:tavLst>
                                        <p:tav tm="0">
                                          <p:val>
                                            <p:strVal val="ppt_y"/>
                                          </p:val>
                                        </p:tav>
                                        <p:tav tm="100000">
                                          <p:val>
                                            <p:strVal val="ppt_y-.1"/>
                                          </p:val>
                                        </p:tav>
                                      </p:tavLst>
                                    </p:anim>
                                    <p:set>
                                      <p:cBhvr>
                                        <p:cTn id="59"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6"/>
                    </p:tgtEl>
                  </p:cond>
                </p:stCondLst>
                <p:endSync evt="end" delay="0">
                  <p:rtn val="all"/>
                </p:endSync>
                <p:childTnLst>
                  <p:par>
                    <p:cTn id="61" fill="hold">
                      <p:stCondLst>
                        <p:cond delay="0"/>
                      </p:stCondLst>
                      <p:childTnLst>
                        <p:par>
                          <p:cTn id="62" fill="hold">
                            <p:stCondLst>
                              <p:cond delay="0"/>
                            </p:stCondLst>
                            <p:childTnLst>
                              <p:par>
                                <p:cTn id="63" presetID="47" presetClass="exit" presetSubtype="0" fill="hold" grpId="0" nodeType="clickEffect">
                                  <p:stCondLst>
                                    <p:cond delay="0"/>
                                  </p:stCondLst>
                                  <p:childTnLst>
                                    <p:animEffect transition="out" filter="fade">
                                      <p:cBhvr>
                                        <p:cTn id="64" dur="1000"/>
                                        <p:tgtEl>
                                          <p:spTgt spid="16"/>
                                        </p:tgtEl>
                                      </p:cBhvr>
                                    </p:animEffect>
                                    <p:anim calcmode="lin" valueType="num">
                                      <p:cBhvr>
                                        <p:cTn id="65" dur="1000"/>
                                        <p:tgtEl>
                                          <p:spTgt spid="16"/>
                                        </p:tgtEl>
                                        <p:attrNameLst>
                                          <p:attrName>ppt_x</p:attrName>
                                        </p:attrNameLst>
                                      </p:cBhvr>
                                      <p:tavLst>
                                        <p:tav tm="0">
                                          <p:val>
                                            <p:strVal val="ppt_x"/>
                                          </p:val>
                                        </p:tav>
                                        <p:tav tm="100000">
                                          <p:val>
                                            <p:strVal val="ppt_x"/>
                                          </p:val>
                                        </p:tav>
                                      </p:tavLst>
                                    </p:anim>
                                    <p:anim calcmode="lin" valueType="num">
                                      <p:cBhvr>
                                        <p:cTn id="66" dur="1000"/>
                                        <p:tgtEl>
                                          <p:spTgt spid="16"/>
                                        </p:tgtEl>
                                        <p:attrNameLst>
                                          <p:attrName>ppt_y</p:attrName>
                                        </p:attrNameLst>
                                      </p:cBhvr>
                                      <p:tavLst>
                                        <p:tav tm="0">
                                          <p:val>
                                            <p:strVal val="ppt_y"/>
                                          </p:val>
                                        </p:tav>
                                        <p:tav tm="100000">
                                          <p:val>
                                            <p:strVal val="ppt_y-.1"/>
                                          </p:val>
                                        </p:tav>
                                      </p:tavLst>
                                    </p:anim>
                                    <p:set>
                                      <p:cBhvr>
                                        <p:cTn id="6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8" restart="whenNotActive" fill="hold" evtFilter="cancelBubble" nodeType="interactiveSeq">
                <p:stCondLst>
                  <p:cond evt="onClick" delay="0">
                    <p:tgtEl>
                      <p:spTgt spid="1026"/>
                    </p:tgtEl>
                  </p:cond>
                </p:stCondLst>
                <p:endSync evt="end" delay="0">
                  <p:rtn val="all"/>
                </p:endSync>
                <p:childTnLst>
                  <p:par>
                    <p:cTn id="69" fill="hold">
                      <p:stCondLst>
                        <p:cond delay="0"/>
                      </p:stCondLst>
                      <p:childTnLst>
                        <p:par>
                          <p:cTn id="70" fill="hold">
                            <p:stCondLst>
                              <p:cond delay="0"/>
                            </p:stCondLst>
                            <p:childTnLst>
                              <p:par>
                                <p:cTn id="71" presetID="42" presetClass="exit" presetSubtype="0" fill="hold" nodeType="clickEffect">
                                  <p:stCondLst>
                                    <p:cond delay="0"/>
                                  </p:stCondLst>
                                  <p:childTnLst>
                                    <p:animEffect transition="out" filter="fade">
                                      <p:cBhvr>
                                        <p:cTn id="72" dur="1000"/>
                                        <p:tgtEl>
                                          <p:spTgt spid="1026"/>
                                        </p:tgtEl>
                                      </p:cBhvr>
                                    </p:animEffect>
                                    <p:anim calcmode="lin" valueType="num">
                                      <p:cBhvr>
                                        <p:cTn id="73" dur="1000"/>
                                        <p:tgtEl>
                                          <p:spTgt spid="1026"/>
                                        </p:tgtEl>
                                        <p:attrNameLst>
                                          <p:attrName>ppt_x</p:attrName>
                                        </p:attrNameLst>
                                      </p:cBhvr>
                                      <p:tavLst>
                                        <p:tav tm="0">
                                          <p:val>
                                            <p:strVal val="ppt_x"/>
                                          </p:val>
                                        </p:tav>
                                        <p:tav tm="100000">
                                          <p:val>
                                            <p:strVal val="ppt_x"/>
                                          </p:val>
                                        </p:tav>
                                      </p:tavLst>
                                    </p:anim>
                                    <p:anim calcmode="lin" valueType="num">
                                      <p:cBhvr>
                                        <p:cTn id="74" dur="1000"/>
                                        <p:tgtEl>
                                          <p:spTgt spid="1026"/>
                                        </p:tgtEl>
                                        <p:attrNameLst>
                                          <p:attrName>ppt_y</p:attrName>
                                        </p:attrNameLst>
                                      </p:cBhvr>
                                      <p:tavLst>
                                        <p:tav tm="0">
                                          <p:val>
                                            <p:strVal val="ppt_y"/>
                                          </p:val>
                                        </p:tav>
                                        <p:tav tm="100000">
                                          <p:val>
                                            <p:strVal val="ppt_y+.1"/>
                                          </p:val>
                                        </p:tav>
                                      </p:tavLst>
                                    </p:anim>
                                    <p:set>
                                      <p:cBhvr>
                                        <p:cTn id="75" dur="1" fill="hold">
                                          <p:stCondLst>
                                            <p:cond delay="9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76" restart="whenNotActive" fill="hold" evtFilter="cancelBubble" nodeType="interactiveSeq">
                <p:stCondLst>
                  <p:cond evt="onClick" delay="0">
                    <p:tgtEl>
                      <p:spTgt spid="6"/>
                    </p:tgtEl>
                  </p:cond>
                </p:stCondLst>
                <p:endSync evt="end" delay="0">
                  <p:rtn val="all"/>
                </p:endSync>
                <p:childTnLst>
                  <p:par>
                    <p:cTn id="77" fill="hold">
                      <p:stCondLst>
                        <p:cond delay="0"/>
                      </p:stCondLst>
                      <p:childTnLst>
                        <p:par>
                          <p:cTn id="78" fill="hold">
                            <p:stCondLst>
                              <p:cond delay="0"/>
                            </p:stCondLst>
                            <p:childTnLst>
                              <p:par>
                                <p:cTn id="79" presetID="42" presetClass="exit" presetSubtype="0" fill="hold" nodeType="clickEffect">
                                  <p:stCondLst>
                                    <p:cond delay="0"/>
                                  </p:stCondLst>
                                  <p:childTnLst>
                                    <p:animEffect transition="out" filter="fade">
                                      <p:cBhvr>
                                        <p:cTn id="80" dur="1000"/>
                                        <p:tgtEl>
                                          <p:spTgt spid="6"/>
                                        </p:tgtEl>
                                      </p:cBhvr>
                                    </p:animEffect>
                                    <p:anim calcmode="lin" valueType="num">
                                      <p:cBhvr>
                                        <p:cTn id="81" dur="1000"/>
                                        <p:tgtEl>
                                          <p:spTgt spid="6"/>
                                        </p:tgtEl>
                                        <p:attrNameLst>
                                          <p:attrName>ppt_x</p:attrName>
                                        </p:attrNameLst>
                                      </p:cBhvr>
                                      <p:tavLst>
                                        <p:tav tm="0">
                                          <p:val>
                                            <p:strVal val="ppt_x"/>
                                          </p:val>
                                        </p:tav>
                                        <p:tav tm="100000">
                                          <p:val>
                                            <p:strVal val="ppt_x"/>
                                          </p:val>
                                        </p:tav>
                                      </p:tavLst>
                                    </p:anim>
                                    <p:anim calcmode="lin" valueType="num">
                                      <p:cBhvr>
                                        <p:cTn id="82" dur="1000"/>
                                        <p:tgtEl>
                                          <p:spTgt spid="6"/>
                                        </p:tgtEl>
                                        <p:attrNameLst>
                                          <p:attrName>ppt_y</p:attrName>
                                        </p:attrNameLst>
                                      </p:cBhvr>
                                      <p:tavLst>
                                        <p:tav tm="0">
                                          <p:val>
                                            <p:strVal val="ppt_y"/>
                                          </p:val>
                                        </p:tav>
                                        <p:tav tm="100000">
                                          <p:val>
                                            <p:strVal val="ppt_y+.1"/>
                                          </p:val>
                                        </p:tav>
                                      </p:tavLst>
                                    </p:anim>
                                    <p:set>
                                      <p:cBhvr>
                                        <p:cTn id="83"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4" restart="whenNotActive" fill="hold" evtFilter="cancelBubble" nodeType="interactiveSeq">
                <p:stCondLst>
                  <p:cond evt="onClick" delay="0">
                    <p:tgtEl>
                      <p:spTgt spid="7"/>
                    </p:tgtEl>
                  </p:cond>
                </p:stCondLst>
                <p:endSync evt="end" delay="0">
                  <p:rtn val="all"/>
                </p:endSync>
                <p:childTnLst>
                  <p:par>
                    <p:cTn id="85" fill="hold">
                      <p:stCondLst>
                        <p:cond delay="0"/>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7"/>
                                        </p:tgtEl>
                                      </p:cBhvr>
                                    </p:animEffect>
                                    <p:anim calcmode="lin" valueType="num">
                                      <p:cBhvr>
                                        <p:cTn id="89" dur="1000"/>
                                        <p:tgtEl>
                                          <p:spTgt spid="7"/>
                                        </p:tgtEl>
                                        <p:attrNameLst>
                                          <p:attrName>ppt_x</p:attrName>
                                        </p:attrNameLst>
                                      </p:cBhvr>
                                      <p:tavLst>
                                        <p:tav tm="0">
                                          <p:val>
                                            <p:strVal val="ppt_x"/>
                                          </p:val>
                                        </p:tav>
                                        <p:tav tm="100000">
                                          <p:val>
                                            <p:strVal val="ppt_x"/>
                                          </p:val>
                                        </p:tav>
                                      </p:tavLst>
                                    </p:anim>
                                    <p:anim calcmode="lin" valueType="num">
                                      <p:cBhvr>
                                        <p:cTn id="90" dur="1000"/>
                                        <p:tgtEl>
                                          <p:spTgt spid="7"/>
                                        </p:tgtEl>
                                        <p:attrNameLst>
                                          <p:attrName>ppt_y</p:attrName>
                                        </p:attrNameLst>
                                      </p:cBhvr>
                                      <p:tavLst>
                                        <p:tav tm="0">
                                          <p:val>
                                            <p:strVal val="ppt_y"/>
                                          </p:val>
                                        </p:tav>
                                        <p:tav tm="100000">
                                          <p:val>
                                            <p:strVal val="ppt_y+.1"/>
                                          </p:val>
                                        </p:tav>
                                      </p:tavLst>
                                    </p:anim>
                                    <p:set>
                                      <p:cBhvr>
                                        <p:cTn id="91"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92" restart="whenNotActive" fill="hold" evtFilter="cancelBubble" nodeType="interactiveSeq">
                <p:stCondLst>
                  <p:cond evt="onClick" delay="0">
                    <p:tgtEl>
                      <p:spTgt spid="8"/>
                    </p:tgtEl>
                  </p:cond>
                </p:stCondLst>
                <p:endSync evt="end" delay="0">
                  <p:rtn val="all"/>
                </p:endSync>
                <p:childTnLst>
                  <p:par>
                    <p:cTn id="93" fill="hold">
                      <p:stCondLst>
                        <p:cond delay="0"/>
                      </p:stCondLst>
                      <p:childTnLst>
                        <p:par>
                          <p:cTn id="94" fill="hold">
                            <p:stCondLst>
                              <p:cond delay="0"/>
                            </p:stCondLst>
                            <p:childTnLst>
                              <p:par>
                                <p:cTn id="95" presetID="42" presetClass="exit" presetSubtype="0" fill="hold" nodeType="clickEffect">
                                  <p:stCondLst>
                                    <p:cond delay="0"/>
                                  </p:stCondLst>
                                  <p:childTnLst>
                                    <p:animEffect transition="out" filter="fade">
                                      <p:cBhvr>
                                        <p:cTn id="96" dur="1000"/>
                                        <p:tgtEl>
                                          <p:spTgt spid="8"/>
                                        </p:tgtEl>
                                      </p:cBhvr>
                                    </p:animEffect>
                                    <p:anim calcmode="lin" valueType="num">
                                      <p:cBhvr>
                                        <p:cTn id="97" dur="1000"/>
                                        <p:tgtEl>
                                          <p:spTgt spid="8"/>
                                        </p:tgtEl>
                                        <p:attrNameLst>
                                          <p:attrName>ppt_x</p:attrName>
                                        </p:attrNameLst>
                                      </p:cBhvr>
                                      <p:tavLst>
                                        <p:tav tm="0">
                                          <p:val>
                                            <p:strVal val="ppt_x"/>
                                          </p:val>
                                        </p:tav>
                                        <p:tav tm="100000">
                                          <p:val>
                                            <p:strVal val="ppt_x"/>
                                          </p:val>
                                        </p:tav>
                                      </p:tavLst>
                                    </p:anim>
                                    <p:anim calcmode="lin" valueType="num">
                                      <p:cBhvr>
                                        <p:cTn id="98" dur="1000"/>
                                        <p:tgtEl>
                                          <p:spTgt spid="8"/>
                                        </p:tgtEl>
                                        <p:attrNameLst>
                                          <p:attrName>ppt_y</p:attrName>
                                        </p:attrNameLst>
                                      </p:cBhvr>
                                      <p:tavLst>
                                        <p:tav tm="0">
                                          <p:val>
                                            <p:strVal val="ppt_y"/>
                                          </p:val>
                                        </p:tav>
                                        <p:tav tm="100000">
                                          <p:val>
                                            <p:strVal val="ppt_y+.1"/>
                                          </p:val>
                                        </p:tav>
                                      </p:tavLst>
                                    </p:anim>
                                    <p:set>
                                      <p:cBhvr>
                                        <p:cTn id="99"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00" restart="whenNotActive" fill="hold" evtFilter="cancelBubble" nodeType="interactiveSeq">
                <p:stCondLst>
                  <p:cond evt="onClick" delay="0">
                    <p:tgtEl>
                      <p:spTgt spid="10"/>
                    </p:tgtEl>
                  </p:cond>
                </p:stCondLst>
                <p:endSync evt="end" delay="0">
                  <p:rtn val="all"/>
                </p:endSync>
                <p:childTnLst>
                  <p:par>
                    <p:cTn id="101" fill="hold">
                      <p:stCondLst>
                        <p:cond delay="0"/>
                      </p:stCondLst>
                      <p:childTnLst>
                        <p:par>
                          <p:cTn id="102" fill="hold">
                            <p:stCondLst>
                              <p:cond delay="0"/>
                            </p:stCondLst>
                            <p:childTnLst>
                              <p:par>
                                <p:cTn id="103" presetID="42" presetClass="exit" presetSubtype="0" fill="hold" nodeType="clickEffect">
                                  <p:stCondLst>
                                    <p:cond delay="0"/>
                                  </p:stCondLst>
                                  <p:childTnLst>
                                    <p:animEffect transition="out" filter="fade">
                                      <p:cBhvr>
                                        <p:cTn id="104" dur="1000"/>
                                        <p:tgtEl>
                                          <p:spTgt spid="10"/>
                                        </p:tgtEl>
                                      </p:cBhvr>
                                    </p:animEffect>
                                    <p:anim calcmode="lin" valueType="num">
                                      <p:cBhvr>
                                        <p:cTn id="105" dur="1000"/>
                                        <p:tgtEl>
                                          <p:spTgt spid="10"/>
                                        </p:tgtEl>
                                        <p:attrNameLst>
                                          <p:attrName>ppt_x</p:attrName>
                                        </p:attrNameLst>
                                      </p:cBhvr>
                                      <p:tavLst>
                                        <p:tav tm="0">
                                          <p:val>
                                            <p:strVal val="ppt_x"/>
                                          </p:val>
                                        </p:tav>
                                        <p:tav tm="100000">
                                          <p:val>
                                            <p:strVal val="ppt_x"/>
                                          </p:val>
                                        </p:tav>
                                      </p:tavLst>
                                    </p:anim>
                                    <p:anim calcmode="lin" valueType="num">
                                      <p:cBhvr>
                                        <p:cTn id="106" dur="1000"/>
                                        <p:tgtEl>
                                          <p:spTgt spid="10"/>
                                        </p:tgtEl>
                                        <p:attrNameLst>
                                          <p:attrName>ppt_y</p:attrName>
                                        </p:attrNameLst>
                                      </p:cBhvr>
                                      <p:tavLst>
                                        <p:tav tm="0">
                                          <p:val>
                                            <p:strVal val="ppt_y"/>
                                          </p:val>
                                        </p:tav>
                                        <p:tav tm="100000">
                                          <p:val>
                                            <p:strVal val="ppt_y+.1"/>
                                          </p:val>
                                        </p:tav>
                                      </p:tavLst>
                                    </p:anim>
                                    <p:set>
                                      <p:cBhvr>
                                        <p:cTn id="10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08" restart="whenNotActive" fill="hold" evtFilter="cancelBubble" nodeType="interactiveSeq">
                <p:stCondLst>
                  <p:cond evt="onClick" delay="0">
                    <p:tgtEl>
                      <p:spTgt spid="5"/>
                    </p:tgtEl>
                  </p:cond>
                </p:stCondLst>
                <p:endSync evt="end" delay="0">
                  <p:rtn val="all"/>
                </p:endSync>
                <p:childTnLst>
                  <p:par>
                    <p:cTn id="109" fill="hold">
                      <p:stCondLst>
                        <p:cond delay="0"/>
                      </p:stCondLst>
                      <p:childTnLst>
                        <p:par>
                          <p:cTn id="110" fill="hold">
                            <p:stCondLst>
                              <p:cond delay="0"/>
                            </p:stCondLst>
                            <p:childTnLst>
                              <p:par>
                                <p:cTn id="111" presetID="47" presetClass="exit" presetSubtype="0" fill="hold" grpId="0" nodeType="clickEffect">
                                  <p:stCondLst>
                                    <p:cond delay="0"/>
                                  </p:stCondLst>
                                  <p:childTnLst>
                                    <p:animEffect transition="out" filter="fade">
                                      <p:cBhvr>
                                        <p:cTn id="112" dur="1000"/>
                                        <p:tgtEl>
                                          <p:spTgt spid="5"/>
                                        </p:tgtEl>
                                      </p:cBhvr>
                                    </p:animEffect>
                                    <p:anim calcmode="lin" valueType="num">
                                      <p:cBhvr>
                                        <p:cTn id="113" dur="1000"/>
                                        <p:tgtEl>
                                          <p:spTgt spid="5"/>
                                        </p:tgtEl>
                                        <p:attrNameLst>
                                          <p:attrName>ppt_x</p:attrName>
                                        </p:attrNameLst>
                                      </p:cBhvr>
                                      <p:tavLst>
                                        <p:tav tm="0">
                                          <p:val>
                                            <p:strVal val="ppt_x"/>
                                          </p:val>
                                        </p:tav>
                                        <p:tav tm="100000">
                                          <p:val>
                                            <p:strVal val="ppt_x"/>
                                          </p:val>
                                        </p:tav>
                                      </p:tavLst>
                                    </p:anim>
                                    <p:anim calcmode="lin" valueType="num">
                                      <p:cBhvr>
                                        <p:cTn id="114" dur="1000"/>
                                        <p:tgtEl>
                                          <p:spTgt spid="5"/>
                                        </p:tgtEl>
                                        <p:attrNameLst>
                                          <p:attrName>ppt_y</p:attrName>
                                        </p:attrNameLst>
                                      </p:cBhvr>
                                      <p:tavLst>
                                        <p:tav tm="0">
                                          <p:val>
                                            <p:strVal val="ppt_y"/>
                                          </p:val>
                                        </p:tav>
                                        <p:tav tm="100000">
                                          <p:val>
                                            <p:strVal val="ppt_y-.1"/>
                                          </p:val>
                                        </p:tav>
                                      </p:tavLst>
                                    </p:anim>
                                    <p:set>
                                      <p:cBhvr>
                                        <p:cTn id="11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12" grpId="0" animBg="1"/>
      <p:bldP spid="13" grpId="0" animBg="1"/>
      <p:bldP spid="14"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400">
                <a:solidFill>
                  <a:srgbClr val="FF0000"/>
                </a:solidFill>
              </a:rPr>
              <a:t>                     </a:t>
            </a:r>
            <a:r>
              <a:rPr lang="en-US" sz="2800">
                <a:solidFill>
                  <a:srgbClr val="FF0000"/>
                </a:solidFill>
                <a:latin typeface="Times New Roman" panose="02020603050405020304" pitchFamily="18" charset="0"/>
                <a:cs typeface="Times New Roman" panose="02020603050405020304" pitchFamily="18" charset="0"/>
              </a:rPr>
              <a:t>Câu 1: Tính  </a:t>
            </a:r>
            <a:endParaRPr lang="vi-VN" sz="2800">
              <a:solidFill>
                <a:srgbClr val="FF0000"/>
              </a:solidFill>
              <a:latin typeface="Times New Roman" panose="02020603050405020304" pitchFamily="18" charset="0"/>
              <a:cs typeface="Times New Roman" panose="02020603050405020304" pitchFamily="18" charset="0"/>
            </a:endParaRPr>
          </a:p>
        </p:txBody>
      </p:sp>
      <p:sp>
        <p:nvSpPr>
          <p:cNvPr id="13" name="A"/>
          <p:cNvSpPr/>
          <p:nvPr/>
        </p:nvSpPr>
        <p:spPr>
          <a:xfrm>
            <a:off x="1665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4143" y="627023"/>
            <a:ext cx="1721528" cy="2155353"/>
          </a:xfrm>
          <a:prstGeom prst="rect">
            <a:avLst/>
          </a:prstGeom>
        </p:spPr>
      </p:pic>
      <p:pic>
        <p:nvPicPr>
          <p:cNvPr id="1026" name="Picture 2" descr="Káº¿t quáº£ hÃ¬nh áº£nh cho tráº¡ng tÃ­">
            <a:hlinkClick r:id="rId6" action="ppaction://hlinksldjump"/>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a:extLst>
              <a:ext uri="{FF2B5EF4-FFF2-40B4-BE49-F238E27FC236}">
                <a16:creationId xmlns="" xmlns:a16="http://schemas.microsoft.com/office/drawing/2014/main" id="{36281100-502B-D693-298E-5DC1DCB88C52}"/>
              </a:ext>
            </a:extLst>
          </p:cNvPr>
          <p:cNvGraphicFramePr>
            <a:graphicFrameLocks noChangeAspect="1"/>
          </p:cNvGraphicFramePr>
          <p:nvPr>
            <p:extLst>
              <p:ext uri="{D42A27DB-BD31-4B8C-83A1-F6EECF244321}">
                <p14:modId xmlns:p14="http://schemas.microsoft.com/office/powerpoint/2010/main" val="3587201144"/>
              </p:ext>
            </p:extLst>
          </p:nvPr>
        </p:nvGraphicFramePr>
        <p:xfrm>
          <a:off x="5841478" y="1737291"/>
          <a:ext cx="1653045" cy="868549"/>
        </p:xfrm>
        <a:graphic>
          <a:graphicData uri="http://schemas.openxmlformats.org/presentationml/2006/ole">
            <mc:AlternateContent xmlns:mc="http://schemas.openxmlformats.org/markup-compatibility/2006">
              <mc:Choice xmlns:v="urn:schemas-microsoft-com:vml" Requires="v">
                <p:oleObj spid="_x0000_s18444" name="Equation" r:id="rId9" imgW="749160" imgH="393480" progId="Equation.DSMT4">
                  <p:embed/>
                </p:oleObj>
              </mc:Choice>
              <mc:Fallback>
                <p:oleObj name="Equation" r:id="rId9" imgW="749160" imgH="393480" progId="Equation.DSMT4">
                  <p:embed/>
                  <p:pic>
                    <p:nvPicPr>
                      <p:cNvPr id="0" name=""/>
                      <p:cNvPicPr/>
                      <p:nvPr/>
                    </p:nvPicPr>
                    <p:blipFill>
                      <a:blip r:embed="rId10"/>
                      <a:stretch>
                        <a:fillRect/>
                      </a:stretch>
                    </p:blipFill>
                    <p:spPr>
                      <a:xfrm>
                        <a:off x="5841478" y="1737291"/>
                        <a:ext cx="1653045" cy="868549"/>
                      </a:xfrm>
                      <a:prstGeom prst="rect">
                        <a:avLst/>
                      </a:prstGeom>
                    </p:spPr>
                  </p:pic>
                </p:oleObj>
              </mc:Fallback>
            </mc:AlternateContent>
          </a:graphicData>
        </a:graphic>
      </p:graphicFrame>
      <p:graphicFrame>
        <p:nvGraphicFramePr>
          <p:cNvPr id="10" name="Object 9">
            <a:extLst>
              <a:ext uri="{FF2B5EF4-FFF2-40B4-BE49-F238E27FC236}">
                <a16:creationId xmlns="" xmlns:a16="http://schemas.microsoft.com/office/drawing/2014/main" id="{3929CEAC-F990-1AD4-EFDC-F2DE39FADC68}"/>
              </a:ext>
            </a:extLst>
          </p:cNvPr>
          <p:cNvGraphicFramePr>
            <a:graphicFrameLocks noChangeAspect="1"/>
          </p:cNvGraphicFramePr>
          <p:nvPr>
            <p:extLst>
              <p:ext uri="{D42A27DB-BD31-4B8C-83A1-F6EECF244321}">
                <p14:modId xmlns:p14="http://schemas.microsoft.com/office/powerpoint/2010/main" val="3181542873"/>
              </p:ext>
            </p:extLst>
          </p:nvPr>
        </p:nvGraphicFramePr>
        <p:xfrm>
          <a:off x="3170238" y="3934750"/>
          <a:ext cx="504825" cy="868363"/>
        </p:xfrm>
        <a:graphic>
          <a:graphicData uri="http://schemas.openxmlformats.org/presentationml/2006/ole">
            <mc:AlternateContent xmlns:mc="http://schemas.openxmlformats.org/markup-compatibility/2006">
              <mc:Choice xmlns:v="urn:schemas-microsoft-com:vml" Requires="v">
                <p:oleObj spid="_x0000_s18445" name="Equation" r:id="rId11" imgW="228600" imgH="393480" progId="Equation.DSMT4">
                  <p:embed/>
                </p:oleObj>
              </mc:Choice>
              <mc:Fallback>
                <p:oleObj name="Equation" r:id="rId11" imgW="228600" imgH="393480" progId="Equation.DSMT4">
                  <p:embed/>
                  <p:pic>
                    <p:nvPicPr>
                      <p:cNvPr id="3" name="Object 2">
                        <a:extLst>
                          <a:ext uri="{FF2B5EF4-FFF2-40B4-BE49-F238E27FC236}">
                            <a16:creationId xmlns="" xmlns:a16="http://schemas.microsoft.com/office/drawing/2014/main" id="{36281100-502B-D693-298E-5DC1DCB88C52}"/>
                          </a:ext>
                        </a:extLst>
                      </p:cNvPr>
                      <p:cNvPicPr/>
                      <p:nvPr/>
                    </p:nvPicPr>
                    <p:blipFill>
                      <a:blip r:embed="rId12"/>
                      <a:stretch>
                        <a:fillRect/>
                      </a:stretch>
                    </p:blipFill>
                    <p:spPr>
                      <a:xfrm>
                        <a:off x="3170238" y="3934750"/>
                        <a:ext cx="504825" cy="868363"/>
                      </a:xfrm>
                      <a:prstGeom prst="rect">
                        <a:avLst/>
                      </a:prstGeom>
                    </p:spPr>
                  </p:pic>
                </p:oleObj>
              </mc:Fallback>
            </mc:AlternateContent>
          </a:graphicData>
        </a:graphic>
      </p:graphicFrame>
      <p:graphicFrame>
        <p:nvGraphicFramePr>
          <p:cNvPr id="11" name="Object 10">
            <a:extLst>
              <a:ext uri="{FF2B5EF4-FFF2-40B4-BE49-F238E27FC236}">
                <a16:creationId xmlns="" xmlns:a16="http://schemas.microsoft.com/office/drawing/2014/main" id="{DF31D412-8273-1622-A621-AF94A776ADFE}"/>
              </a:ext>
            </a:extLst>
          </p:cNvPr>
          <p:cNvGraphicFramePr>
            <a:graphicFrameLocks noChangeAspect="1"/>
          </p:cNvGraphicFramePr>
          <p:nvPr>
            <p:extLst>
              <p:ext uri="{D42A27DB-BD31-4B8C-83A1-F6EECF244321}">
                <p14:modId xmlns:p14="http://schemas.microsoft.com/office/powerpoint/2010/main" val="2479417005"/>
              </p:ext>
            </p:extLst>
          </p:nvPr>
        </p:nvGraphicFramePr>
        <p:xfrm>
          <a:off x="8194675" y="3903663"/>
          <a:ext cx="644525" cy="868362"/>
        </p:xfrm>
        <a:graphic>
          <a:graphicData uri="http://schemas.openxmlformats.org/presentationml/2006/ole">
            <mc:AlternateContent xmlns:mc="http://schemas.openxmlformats.org/markup-compatibility/2006">
              <mc:Choice xmlns:v="urn:schemas-microsoft-com:vml" Requires="v">
                <p:oleObj spid="_x0000_s18446" name="Equation" r:id="rId13" imgW="291960" imgH="393480" progId="Equation.DSMT4">
                  <p:embed/>
                </p:oleObj>
              </mc:Choice>
              <mc:Fallback>
                <p:oleObj name="Equation" r:id="rId13" imgW="291960" imgH="393480" progId="Equation.DSMT4">
                  <p:embed/>
                  <p:pic>
                    <p:nvPicPr>
                      <p:cNvPr id="10" name="Object 9">
                        <a:extLst>
                          <a:ext uri="{FF2B5EF4-FFF2-40B4-BE49-F238E27FC236}">
                            <a16:creationId xmlns="" xmlns:a16="http://schemas.microsoft.com/office/drawing/2014/main" id="{3929CEAC-F990-1AD4-EFDC-F2DE39FADC68}"/>
                          </a:ext>
                        </a:extLst>
                      </p:cNvPr>
                      <p:cNvPicPr/>
                      <p:nvPr/>
                    </p:nvPicPr>
                    <p:blipFill>
                      <a:blip r:embed="rId14"/>
                      <a:stretch>
                        <a:fillRect/>
                      </a:stretch>
                    </p:blipFill>
                    <p:spPr>
                      <a:xfrm>
                        <a:off x="8194675" y="3903663"/>
                        <a:ext cx="644525" cy="868362"/>
                      </a:xfrm>
                      <a:prstGeom prst="rect">
                        <a:avLst/>
                      </a:prstGeom>
                    </p:spPr>
                  </p:pic>
                </p:oleObj>
              </mc:Fallback>
            </mc:AlternateContent>
          </a:graphicData>
        </a:graphic>
      </p:graphicFrame>
      <p:graphicFrame>
        <p:nvGraphicFramePr>
          <p:cNvPr id="12" name="Object 11">
            <a:extLst>
              <a:ext uri="{FF2B5EF4-FFF2-40B4-BE49-F238E27FC236}">
                <a16:creationId xmlns="" xmlns:a16="http://schemas.microsoft.com/office/drawing/2014/main" id="{B9F3DE36-C2C7-321E-F39A-5AB775950580}"/>
              </a:ext>
            </a:extLst>
          </p:cNvPr>
          <p:cNvGraphicFramePr>
            <a:graphicFrameLocks noChangeAspect="1"/>
          </p:cNvGraphicFramePr>
          <p:nvPr>
            <p:extLst>
              <p:ext uri="{D42A27DB-BD31-4B8C-83A1-F6EECF244321}">
                <p14:modId xmlns:p14="http://schemas.microsoft.com/office/powerpoint/2010/main" val="2992676010"/>
              </p:ext>
            </p:extLst>
          </p:nvPr>
        </p:nvGraphicFramePr>
        <p:xfrm>
          <a:off x="3184525" y="5075238"/>
          <a:ext cx="476250" cy="868362"/>
        </p:xfrm>
        <a:graphic>
          <a:graphicData uri="http://schemas.openxmlformats.org/presentationml/2006/ole">
            <mc:AlternateContent xmlns:mc="http://schemas.openxmlformats.org/markup-compatibility/2006">
              <mc:Choice xmlns:v="urn:schemas-microsoft-com:vml" Requires="v">
                <p:oleObj spid="_x0000_s18447" name="Equation" r:id="rId15" imgW="215640" imgH="393480" progId="Equation.DSMT4">
                  <p:embed/>
                </p:oleObj>
              </mc:Choice>
              <mc:Fallback>
                <p:oleObj name="Equation" r:id="rId15" imgW="215640" imgH="393480" progId="Equation.DSMT4">
                  <p:embed/>
                  <p:pic>
                    <p:nvPicPr>
                      <p:cNvPr id="10" name="Object 9">
                        <a:extLst>
                          <a:ext uri="{FF2B5EF4-FFF2-40B4-BE49-F238E27FC236}">
                            <a16:creationId xmlns="" xmlns:a16="http://schemas.microsoft.com/office/drawing/2014/main" id="{3929CEAC-F990-1AD4-EFDC-F2DE39FADC68}"/>
                          </a:ext>
                        </a:extLst>
                      </p:cNvPr>
                      <p:cNvPicPr/>
                      <p:nvPr/>
                    </p:nvPicPr>
                    <p:blipFill>
                      <a:blip r:embed="rId16"/>
                      <a:stretch>
                        <a:fillRect/>
                      </a:stretch>
                    </p:blipFill>
                    <p:spPr>
                      <a:xfrm>
                        <a:off x="3184525" y="5075238"/>
                        <a:ext cx="476250" cy="868362"/>
                      </a:xfrm>
                      <a:prstGeom prst="rect">
                        <a:avLst/>
                      </a:prstGeom>
                    </p:spPr>
                  </p:pic>
                </p:oleObj>
              </mc:Fallback>
            </mc:AlternateContent>
          </a:graphicData>
        </a:graphic>
      </p:graphicFrame>
      <p:graphicFrame>
        <p:nvGraphicFramePr>
          <p:cNvPr id="17" name="Object 16">
            <a:extLst>
              <a:ext uri="{FF2B5EF4-FFF2-40B4-BE49-F238E27FC236}">
                <a16:creationId xmlns="" xmlns:a16="http://schemas.microsoft.com/office/drawing/2014/main" id="{58C9233E-C9A6-8F56-615C-ED5A7D19456B}"/>
              </a:ext>
            </a:extLst>
          </p:cNvPr>
          <p:cNvGraphicFramePr>
            <a:graphicFrameLocks noChangeAspect="1"/>
          </p:cNvGraphicFramePr>
          <p:nvPr>
            <p:extLst>
              <p:ext uri="{D42A27DB-BD31-4B8C-83A1-F6EECF244321}">
                <p14:modId xmlns:p14="http://schemas.microsoft.com/office/powerpoint/2010/main" val="3527019503"/>
              </p:ext>
            </p:extLst>
          </p:nvPr>
        </p:nvGraphicFramePr>
        <p:xfrm>
          <a:off x="8180388" y="5111750"/>
          <a:ext cx="673100" cy="868363"/>
        </p:xfrm>
        <a:graphic>
          <a:graphicData uri="http://schemas.openxmlformats.org/presentationml/2006/ole">
            <mc:AlternateContent xmlns:mc="http://schemas.openxmlformats.org/markup-compatibility/2006">
              <mc:Choice xmlns:v="urn:schemas-microsoft-com:vml" Requires="v">
                <p:oleObj spid="_x0000_s18448" name="Equation" r:id="rId17" imgW="304560" imgH="393480" progId="Equation.DSMT4">
                  <p:embed/>
                </p:oleObj>
              </mc:Choice>
              <mc:Fallback>
                <p:oleObj name="Equation" r:id="rId17" imgW="304560" imgH="393480" progId="Equation.DSMT4">
                  <p:embed/>
                  <p:pic>
                    <p:nvPicPr>
                      <p:cNvPr id="11" name="Object 10">
                        <a:extLst>
                          <a:ext uri="{FF2B5EF4-FFF2-40B4-BE49-F238E27FC236}">
                            <a16:creationId xmlns="" xmlns:a16="http://schemas.microsoft.com/office/drawing/2014/main" id="{DF31D412-8273-1622-A621-AF94A776ADFE}"/>
                          </a:ext>
                        </a:extLst>
                      </p:cNvPr>
                      <p:cNvPicPr/>
                      <p:nvPr/>
                    </p:nvPicPr>
                    <p:blipFill>
                      <a:blip r:embed="rId18"/>
                      <a:stretch>
                        <a:fillRect/>
                      </a:stretch>
                    </p:blipFill>
                    <p:spPr>
                      <a:xfrm>
                        <a:off x="8180388" y="5111750"/>
                        <a:ext cx="673100" cy="868363"/>
                      </a:xfrm>
                      <a:prstGeom prst="rect">
                        <a:avLst/>
                      </a:prstGeom>
                    </p:spPr>
                  </p:pic>
                </p:oleObj>
              </mc:Fallback>
            </mc:AlternateContent>
          </a:graphicData>
        </a:graphic>
      </p:graphicFrame>
    </p:spTree>
    <p:extLst>
      <p:ext uri="{BB962C8B-B14F-4D97-AF65-F5344CB8AC3E}">
        <p14:creationId xmlns:p14="http://schemas.microsoft.com/office/powerpoint/2010/main" val="586886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en-US" sz="2800">
                <a:solidFill>
                  <a:srgbClr val="FF0000"/>
                </a:solidFill>
                <a:latin typeface="Times New Roman" panose="02020603050405020304" pitchFamily="18" charset="0"/>
                <a:cs typeface="Times New Roman" panose="02020603050405020304" pitchFamily="18" charset="0"/>
              </a:rPr>
              <a:t>                   Câu 2: Tính</a:t>
            </a:r>
            <a:endParaRPr lang="vi-VN" sz="2800"/>
          </a:p>
        </p:txBody>
      </p:sp>
      <p:sp>
        <p:nvSpPr>
          <p:cNvPr id="13" name="A"/>
          <p:cNvSpPr/>
          <p:nvPr/>
        </p:nvSpPr>
        <p:spPr>
          <a:xfrm>
            <a:off x="1752602"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752602"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21" name="Picture 2" descr="Káº¿t quáº£ hÃ¬nh áº£nh cho tráº¡ng tÃ­">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378710" y="-460479"/>
            <a:ext cx="2381250" cy="2981325"/>
          </a:xfrm>
          <a:prstGeom prst="rect">
            <a:avLst/>
          </a:prstGeom>
        </p:spPr>
      </p:pic>
      <p:graphicFrame>
        <p:nvGraphicFramePr>
          <p:cNvPr id="3" name="Object 2">
            <a:extLst>
              <a:ext uri="{FF2B5EF4-FFF2-40B4-BE49-F238E27FC236}">
                <a16:creationId xmlns="" xmlns:a16="http://schemas.microsoft.com/office/drawing/2014/main" id="{7A7B39D4-B86A-C853-B673-A08C3F9AE6FC}"/>
              </a:ext>
            </a:extLst>
          </p:cNvPr>
          <p:cNvGraphicFramePr>
            <a:graphicFrameLocks noChangeAspect="1"/>
          </p:cNvGraphicFramePr>
          <p:nvPr>
            <p:extLst>
              <p:ext uri="{D42A27DB-BD31-4B8C-83A1-F6EECF244321}">
                <p14:modId xmlns:p14="http://schemas.microsoft.com/office/powerpoint/2010/main" val="1036225502"/>
              </p:ext>
            </p:extLst>
          </p:nvPr>
        </p:nvGraphicFramePr>
        <p:xfrm>
          <a:off x="5931913" y="1635038"/>
          <a:ext cx="1379537" cy="1035050"/>
        </p:xfrm>
        <a:graphic>
          <a:graphicData uri="http://schemas.openxmlformats.org/presentationml/2006/ole">
            <mc:AlternateContent xmlns:mc="http://schemas.openxmlformats.org/markup-compatibility/2006">
              <mc:Choice xmlns:v="urn:schemas-microsoft-com:vml" Requires="v">
                <p:oleObj spid="_x0000_s19470" name="Equation" r:id="rId9" imgW="698400" imgH="431640" progId="Equation.DSMT4">
                  <p:embed/>
                </p:oleObj>
              </mc:Choice>
              <mc:Fallback>
                <p:oleObj name="Equation" r:id="rId9" imgW="698400" imgH="431640" progId="Equation.DSMT4">
                  <p:embed/>
                  <p:pic>
                    <p:nvPicPr>
                      <p:cNvPr id="0" name=""/>
                      <p:cNvPicPr/>
                      <p:nvPr/>
                    </p:nvPicPr>
                    <p:blipFill>
                      <a:blip r:embed="rId10"/>
                      <a:stretch>
                        <a:fillRect/>
                      </a:stretch>
                    </p:blipFill>
                    <p:spPr>
                      <a:xfrm>
                        <a:off x="5931913" y="1635038"/>
                        <a:ext cx="1379537" cy="1035050"/>
                      </a:xfrm>
                      <a:prstGeom prst="rect">
                        <a:avLst/>
                      </a:prstGeom>
                    </p:spPr>
                  </p:pic>
                </p:oleObj>
              </mc:Fallback>
            </mc:AlternateContent>
          </a:graphicData>
        </a:graphic>
      </p:graphicFrame>
      <p:graphicFrame>
        <p:nvGraphicFramePr>
          <p:cNvPr id="4" name="Object 3">
            <a:extLst>
              <a:ext uri="{FF2B5EF4-FFF2-40B4-BE49-F238E27FC236}">
                <a16:creationId xmlns="" xmlns:a16="http://schemas.microsoft.com/office/drawing/2014/main" id="{4F390A6C-2ADD-F3CE-12AC-B74EE9FF7D62}"/>
              </a:ext>
            </a:extLst>
          </p:cNvPr>
          <p:cNvGraphicFramePr>
            <a:graphicFrameLocks noChangeAspect="1"/>
          </p:cNvGraphicFramePr>
          <p:nvPr>
            <p:extLst>
              <p:ext uri="{D42A27DB-BD31-4B8C-83A1-F6EECF244321}">
                <p14:modId xmlns:p14="http://schemas.microsoft.com/office/powerpoint/2010/main" val="2752094902"/>
              </p:ext>
            </p:extLst>
          </p:nvPr>
        </p:nvGraphicFramePr>
        <p:xfrm>
          <a:off x="6019800" y="3236913"/>
          <a:ext cx="152400" cy="381000"/>
        </p:xfrm>
        <a:graphic>
          <a:graphicData uri="http://schemas.openxmlformats.org/presentationml/2006/ole">
            <mc:AlternateContent xmlns:mc="http://schemas.openxmlformats.org/markup-compatibility/2006">
              <mc:Choice xmlns:v="urn:schemas-microsoft-com:vml" Requires="v">
                <p:oleObj spid="_x0000_s19471" name="Equation" r:id="rId11" imgW="152254" imgH="381558" progId="Equation.DSMT4">
                  <p:embed/>
                </p:oleObj>
              </mc:Choice>
              <mc:Fallback>
                <p:oleObj name="Equation" r:id="rId11" imgW="152254" imgH="381558" progId="Equation.DSMT4">
                  <p:embed/>
                  <p:pic>
                    <p:nvPicPr>
                      <p:cNvPr id="0" name=""/>
                      <p:cNvPicPr/>
                      <p:nvPr/>
                    </p:nvPicPr>
                    <p:blipFill>
                      <a:blip r:embed="rId12"/>
                      <a:stretch>
                        <a:fillRect/>
                      </a:stretch>
                    </p:blipFill>
                    <p:spPr>
                      <a:xfrm>
                        <a:off x="6019800" y="3236913"/>
                        <a:ext cx="152400" cy="381000"/>
                      </a:xfrm>
                      <a:prstGeom prst="rect">
                        <a:avLst/>
                      </a:prstGeom>
                    </p:spPr>
                  </p:pic>
                </p:oleObj>
              </mc:Fallback>
            </mc:AlternateContent>
          </a:graphicData>
        </a:graphic>
      </p:graphicFrame>
      <p:sp>
        <p:nvSpPr>
          <p:cNvPr id="7" name="Rectangle 2">
            <a:extLst>
              <a:ext uri="{FF2B5EF4-FFF2-40B4-BE49-F238E27FC236}">
                <a16:creationId xmlns="" xmlns:a16="http://schemas.microsoft.com/office/drawing/2014/main" id="{D6B8C63A-38B8-BDE2-CC05-D23E543C23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 xmlns:a16="http://schemas.microsoft.com/office/drawing/2014/main" id="{1E6EFE34-EA0A-9F86-A73B-AD1345C2109C}"/>
              </a:ext>
            </a:extLst>
          </p:cNvPr>
          <p:cNvGraphicFramePr>
            <a:graphicFrameLocks noChangeAspect="1"/>
          </p:cNvGraphicFramePr>
          <p:nvPr>
            <p:extLst>
              <p:ext uri="{D42A27DB-BD31-4B8C-83A1-F6EECF244321}">
                <p14:modId xmlns:p14="http://schemas.microsoft.com/office/powerpoint/2010/main" val="3036684755"/>
              </p:ext>
            </p:extLst>
          </p:nvPr>
        </p:nvGraphicFramePr>
        <p:xfrm>
          <a:off x="3772525" y="5145089"/>
          <a:ext cx="417090" cy="794660"/>
        </p:xfrm>
        <a:graphic>
          <a:graphicData uri="http://schemas.openxmlformats.org/presentationml/2006/ole">
            <mc:AlternateContent xmlns:mc="http://schemas.openxmlformats.org/markup-compatibility/2006">
              <mc:Choice xmlns:v="urn:schemas-microsoft-com:vml" Requires="v">
                <p:oleObj spid="_x0000_s19472" name="Equation" r:id="rId13" imgW="152280" imgH="393480" progId="Equation.DSMT4">
                  <p:embed/>
                </p:oleObj>
              </mc:Choice>
              <mc:Fallback>
                <p:oleObj name="Equation" r:id="rId13" imgW="152280" imgH="393480" progId="Equation.DSMT4">
                  <p:embed/>
                  <p:pic>
                    <p:nvPicPr>
                      <p:cNvPr id="0" name="Object 1"/>
                      <p:cNvPicPr>
                        <a:picLocks noChangeAspect="1" noChangeArrowheads="1"/>
                      </p:cNvPicPr>
                      <p:nvPr/>
                    </p:nvPicPr>
                    <p:blipFill>
                      <a:blip r:embed="rId14"/>
                      <a:srcRect/>
                      <a:stretch>
                        <a:fillRect/>
                      </a:stretch>
                    </p:blipFill>
                    <p:spPr bwMode="auto">
                      <a:xfrm>
                        <a:off x="3772525" y="5145089"/>
                        <a:ext cx="417090" cy="794660"/>
                      </a:xfrm>
                      <a:prstGeom prst="rect">
                        <a:avLst/>
                      </a:prstGeom>
                      <a:noFill/>
                    </p:spPr>
                  </p:pic>
                </p:oleObj>
              </mc:Fallback>
            </mc:AlternateContent>
          </a:graphicData>
        </a:graphic>
      </p:graphicFrame>
      <p:graphicFrame>
        <p:nvGraphicFramePr>
          <p:cNvPr id="17" name="Object 16">
            <a:extLst>
              <a:ext uri="{FF2B5EF4-FFF2-40B4-BE49-F238E27FC236}">
                <a16:creationId xmlns="" xmlns:a16="http://schemas.microsoft.com/office/drawing/2014/main" id="{A34B88E9-D62D-58EF-D119-6016F86003BC}"/>
              </a:ext>
            </a:extLst>
          </p:cNvPr>
          <p:cNvGraphicFramePr>
            <a:graphicFrameLocks noChangeAspect="1"/>
          </p:cNvGraphicFramePr>
          <p:nvPr>
            <p:extLst>
              <p:ext uri="{D42A27DB-BD31-4B8C-83A1-F6EECF244321}">
                <p14:modId xmlns:p14="http://schemas.microsoft.com/office/powerpoint/2010/main" val="1329811038"/>
              </p:ext>
            </p:extLst>
          </p:nvPr>
        </p:nvGraphicFramePr>
        <p:xfrm>
          <a:off x="3559175" y="3984625"/>
          <a:ext cx="592138" cy="793750"/>
        </p:xfrm>
        <a:graphic>
          <a:graphicData uri="http://schemas.openxmlformats.org/presentationml/2006/ole">
            <mc:AlternateContent xmlns:mc="http://schemas.openxmlformats.org/markup-compatibility/2006">
              <mc:Choice xmlns:v="urn:schemas-microsoft-com:vml" Requires="v">
                <p:oleObj spid="_x0000_s19473" name="Equation" r:id="rId15" imgW="215640" imgH="393480" progId="Equation.DSMT4">
                  <p:embed/>
                </p:oleObj>
              </mc:Choice>
              <mc:Fallback>
                <p:oleObj name="Equation" r:id="rId15" imgW="215640" imgH="393480" progId="Equation.DSMT4">
                  <p:embed/>
                  <p:pic>
                    <p:nvPicPr>
                      <p:cNvPr id="8" name="Object 7">
                        <a:extLst>
                          <a:ext uri="{FF2B5EF4-FFF2-40B4-BE49-F238E27FC236}">
                            <a16:creationId xmlns="" xmlns:a16="http://schemas.microsoft.com/office/drawing/2014/main" id="{1E6EFE34-EA0A-9F86-A73B-AD1345C2109C}"/>
                          </a:ext>
                        </a:extLst>
                      </p:cNvPr>
                      <p:cNvPicPr>
                        <a:picLocks noChangeAspect="1" noChangeArrowheads="1"/>
                      </p:cNvPicPr>
                      <p:nvPr/>
                    </p:nvPicPr>
                    <p:blipFill>
                      <a:blip r:embed="rId16"/>
                      <a:srcRect/>
                      <a:stretch>
                        <a:fillRect/>
                      </a:stretch>
                    </p:blipFill>
                    <p:spPr bwMode="auto">
                      <a:xfrm>
                        <a:off x="3559175" y="3984625"/>
                        <a:ext cx="592138" cy="793750"/>
                      </a:xfrm>
                      <a:prstGeom prst="rect">
                        <a:avLst/>
                      </a:prstGeom>
                      <a:noFill/>
                    </p:spPr>
                  </p:pic>
                </p:oleObj>
              </mc:Fallback>
            </mc:AlternateContent>
          </a:graphicData>
        </a:graphic>
      </p:graphicFrame>
      <p:graphicFrame>
        <p:nvGraphicFramePr>
          <p:cNvPr id="18" name="Object 17">
            <a:extLst>
              <a:ext uri="{FF2B5EF4-FFF2-40B4-BE49-F238E27FC236}">
                <a16:creationId xmlns="" xmlns:a16="http://schemas.microsoft.com/office/drawing/2014/main" id="{46004B2D-9C7D-77AB-468C-01DAFEB760BE}"/>
              </a:ext>
            </a:extLst>
          </p:cNvPr>
          <p:cNvGraphicFramePr>
            <a:graphicFrameLocks noChangeAspect="1"/>
          </p:cNvGraphicFramePr>
          <p:nvPr>
            <p:extLst>
              <p:ext uri="{D42A27DB-BD31-4B8C-83A1-F6EECF244321}">
                <p14:modId xmlns:p14="http://schemas.microsoft.com/office/powerpoint/2010/main" val="1097603993"/>
              </p:ext>
            </p:extLst>
          </p:nvPr>
        </p:nvGraphicFramePr>
        <p:xfrm>
          <a:off x="7997825" y="3995738"/>
          <a:ext cx="627063" cy="793750"/>
        </p:xfrm>
        <a:graphic>
          <a:graphicData uri="http://schemas.openxmlformats.org/presentationml/2006/ole">
            <mc:AlternateContent xmlns:mc="http://schemas.openxmlformats.org/markup-compatibility/2006">
              <mc:Choice xmlns:v="urn:schemas-microsoft-com:vml" Requires="v">
                <p:oleObj spid="_x0000_s19474" name="Equation" r:id="rId17" imgW="228600" imgH="393480" progId="Equation.DSMT4">
                  <p:embed/>
                </p:oleObj>
              </mc:Choice>
              <mc:Fallback>
                <p:oleObj name="Equation" r:id="rId17" imgW="228600" imgH="393480" progId="Equation.DSMT4">
                  <p:embed/>
                  <p:pic>
                    <p:nvPicPr>
                      <p:cNvPr id="17" name="Object 16">
                        <a:extLst>
                          <a:ext uri="{FF2B5EF4-FFF2-40B4-BE49-F238E27FC236}">
                            <a16:creationId xmlns="" xmlns:a16="http://schemas.microsoft.com/office/drawing/2014/main" id="{A34B88E9-D62D-58EF-D119-6016F86003BC}"/>
                          </a:ext>
                        </a:extLst>
                      </p:cNvPr>
                      <p:cNvPicPr>
                        <a:picLocks noChangeAspect="1" noChangeArrowheads="1"/>
                      </p:cNvPicPr>
                      <p:nvPr/>
                    </p:nvPicPr>
                    <p:blipFill>
                      <a:blip r:embed="rId18"/>
                      <a:srcRect/>
                      <a:stretch>
                        <a:fillRect/>
                      </a:stretch>
                    </p:blipFill>
                    <p:spPr bwMode="auto">
                      <a:xfrm>
                        <a:off x="7997825" y="3995738"/>
                        <a:ext cx="627063" cy="793750"/>
                      </a:xfrm>
                      <a:prstGeom prst="rect">
                        <a:avLst/>
                      </a:prstGeom>
                      <a:noFill/>
                    </p:spPr>
                  </p:pic>
                </p:oleObj>
              </mc:Fallback>
            </mc:AlternateContent>
          </a:graphicData>
        </a:graphic>
      </p:graphicFrame>
      <p:graphicFrame>
        <p:nvGraphicFramePr>
          <p:cNvPr id="19" name="Object 18">
            <a:extLst>
              <a:ext uri="{FF2B5EF4-FFF2-40B4-BE49-F238E27FC236}">
                <a16:creationId xmlns="" xmlns:a16="http://schemas.microsoft.com/office/drawing/2014/main" id="{DC88B8F9-B4CD-C18B-E56E-9B57255297BC}"/>
              </a:ext>
            </a:extLst>
          </p:cNvPr>
          <p:cNvGraphicFramePr>
            <a:graphicFrameLocks noChangeAspect="1"/>
          </p:cNvGraphicFramePr>
          <p:nvPr>
            <p:extLst>
              <p:ext uri="{D42A27DB-BD31-4B8C-83A1-F6EECF244321}">
                <p14:modId xmlns:p14="http://schemas.microsoft.com/office/powerpoint/2010/main" val="3121908930"/>
              </p:ext>
            </p:extLst>
          </p:nvPr>
        </p:nvGraphicFramePr>
        <p:xfrm>
          <a:off x="8102600" y="5165725"/>
          <a:ext cx="417513" cy="793750"/>
        </p:xfrm>
        <a:graphic>
          <a:graphicData uri="http://schemas.openxmlformats.org/presentationml/2006/ole">
            <mc:AlternateContent xmlns:mc="http://schemas.openxmlformats.org/markup-compatibility/2006">
              <mc:Choice xmlns:v="urn:schemas-microsoft-com:vml" Requires="v">
                <p:oleObj spid="_x0000_s19475" name="Equation" r:id="rId19" imgW="152280" imgH="393480" progId="Equation.DSMT4">
                  <p:embed/>
                </p:oleObj>
              </mc:Choice>
              <mc:Fallback>
                <p:oleObj name="Equation" r:id="rId19" imgW="152280" imgH="393480" progId="Equation.DSMT4">
                  <p:embed/>
                  <p:pic>
                    <p:nvPicPr>
                      <p:cNvPr id="18" name="Object 17">
                        <a:extLst>
                          <a:ext uri="{FF2B5EF4-FFF2-40B4-BE49-F238E27FC236}">
                            <a16:creationId xmlns="" xmlns:a16="http://schemas.microsoft.com/office/drawing/2014/main" id="{46004B2D-9C7D-77AB-468C-01DAFEB760BE}"/>
                          </a:ext>
                        </a:extLst>
                      </p:cNvPr>
                      <p:cNvPicPr>
                        <a:picLocks noChangeAspect="1" noChangeArrowheads="1"/>
                      </p:cNvPicPr>
                      <p:nvPr/>
                    </p:nvPicPr>
                    <p:blipFill>
                      <a:blip r:embed="rId20"/>
                      <a:srcRect/>
                      <a:stretch>
                        <a:fillRect/>
                      </a:stretch>
                    </p:blipFill>
                    <p:spPr bwMode="auto">
                      <a:xfrm>
                        <a:off x="8102600" y="5165725"/>
                        <a:ext cx="417513" cy="793750"/>
                      </a:xfrm>
                      <a:prstGeom prst="rect">
                        <a:avLst/>
                      </a:prstGeom>
                      <a:noFill/>
                    </p:spPr>
                  </p:pic>
                </p:oleObj>
              </mc:Fallback>
            </mc:AlternateContent>
          </a:graphicData>
        </a:graphic>
      </p:graphicFrame>
    </p:spTree>
    <p:extLst>
      <p:ext uri="{BB962C8B-B14F-4D97-AF65-F5344CB8AC3E}">
        <p14:creationId xmlns:p14="http://schemas.microsoft.com/office/powerpoint/2010/main" val="16759284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a:off x="1665516"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5" name="C"/>
          <p:cNvSpPr/>
          <p:nvPr/>
        </p:nvSpPr>
        <p:spPr>
          <a:xfrm flipH="1">
            <a:off x="6187395"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17" name="Picture 2" descr="Káº¿t quáº£ hÃ¬nh áº£nh cho tráº¡ng tÃ­">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04955" y="-246290"/>
            <a:ext cx="1914525" cy="2390775"/>
          </a:xfrm>
          <a:prstGeom prst="rect">
            <a:avLst/>
          </a:prstGeom>
        </p:spPr>
      </p:pic>
      <p:sp>
        <p:nvSpPr>
          <p:cNvPr id="4" name="Rectangle 2">
            <a:extLst>
              <a:ext uri="{FF2B5EF4-FFF2-40B4-BE49-F238E27FC236}">
                <a16:creationId xmlns="" xmlns:a16="http://schemas.microsoft.com/office/drawing/2014/main" id="{BAA2EB5D-C4E4-CFEF-F215-7B936784495E}"/>
              </a:ext>
            </a:extLst>
          </p:cNvPr>
          <p:cNvSpPr>
            <a:spLocks noChangeArrowheads="1"/>
          </p:cNvSpPr>
          <p:nvPr/>
        </p:nvSpPr>
        <p:spPr bwMode="auto">
          <a:xfrm>
            <a:off x="2931794" y="1621265"/>
            <a:ext cx="44566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3: Kết quả của phép tính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graphicFrame>
        <p:nvGraphicFramePr>
          <p:cNvPr id="6" name="Object 5">
            <a:extLst>
              <a:ext uri="{FF2B5EF4-FFF2-40B4-BE49-F238E27FC236}">
                <a16:creationId xmlns="" xmlns:a16="http://schemas.microsoft.com/office/drawing/2014/main" id="{396B40C2-7F48-DB63-5573-A76BF3EDF560}"/>
              </a:ext>
            </a:extLst>
          </p:cNvPr>
          <p:cNvGraphicFramePr>
            <a:graphicFrameLocks noChangeAspect="1"/>
          </p:cNvGraphicFramePr>
          <p:nvPr>
            <p:extLst>
              <p:ext uri="{D42A27DB-BD31-4B8C-83A1-F6EECF244321}">
                <p14:modId xmlns:p14="http://schemas.microsoft.com/office/powerpoint/2010/main" val="3327860638"/>
              </p:ext>
            </p:extLst>
          </p:nvPr>
        </p:nvGraphicFramePr>
        <p:xfrm>
          <a:off x="7288430" y="1493517"/>
          <a:ext cx="1190551" cy="918903"/>
        </p:xfrm>
        <a:graphic>
          <a:graphicData uri="http://schemas.openxmlformats.org/presentationml/2006/ole">
            <mc:AlternateContent xmlns:mc="http://schemas.openxmlformats.org/markup-compatibility/2006">
              <mc:Choice xmlns:v="urn:schemas-microsoft-com:vml" Requires="v">
                <p:oleObj spid="_x0000_s20494" name="Equation" r:id="rId9" imgW="558720" imgH="431640" progId="Equation.DSMT4">
                  <p:embed/>
                </p:oleObj>
              </mc:Choice>
              <mc:Fallback>
                <p:oleObj name="Equation" r:id="rId9" imgW="558720" imgH="431640" progId="Equation.DSMT4">
                  <p:embed/>
                  <p:pic>
                    <p:nvPicPr>
                      <p:cNvPr id="0" name="Object 1"/>
                      <p:cNvPicPr>
                        <a:picLocks noChangeAspect="1" noChangeArrowheads="1"/>
                      </p:cNvPicPr>
                      <p:nvPr/>
                    </p:nvPicPr>
                    <p:blipFill>
                      <a:blip r:embed="rId10"/>
                      <a:srcRect/>
                      <a:stretch>
                        <a:fillRect/>
                      </a:stretch>
                    </p:blipFill>
                    <p:spPr bwMode="auto">
                      <a:xfrm>
                        <a:off x="7288430" y="1493517"/>
                        <a:ext cx="1190551" cy="918903"/>
                      </a:xfrm>
                      <a:prstGeom prst="rect">
                        <a:avLst/>
                      </a:prstGeom>
                      <a:noFill/>
                    </p:spPr>
                  </p:pic>
                </p:oleObj>
              </mc:Fallback>
            </mc:AlternateContent>
          </a:graphicData>
        </a:graphic>
      </p:graphicFrame>
      <p:sp>
        <p:nvSpPr>
          <p:cNvPr id="7" name="Rectangle 3">
            <a:extLst>
              <a:ext uri="{FF2B5EF4-FFF2-40B4-BE49-F238E27FC236}">
                <a16:creationId xmlns="" xmlns:a16="http://schemas.microsoft.com/office/drawing/2014/main" id="{030A8D6A-3C3E-7CFF-E617-A3F4EB9B954A}"/>
              </a:ext>
            </a:extLst>
          </p:cNvPr>
          <p:cNvSpPr>
            <a:spLocks noChangeArrowheads="1"/>
          </p:cNvSpPr>
          <p:nvPr/>
        </p:nvSpPr>
        <p:spPr bwMode="auto">
          <a:xfrm>
            <a:off x="6614669" y="753676"/>
            <a:ext cx="2231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30238"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30238"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30238"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30238"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30238"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30238"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30238"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fr-FR"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Object 7">
            <a:extLst>
              <a:ext uri="{FF2B5EF4-FFF2-40B4-BE49-F238E27FC236}">
                <a16:creationId xmlns="" xmlns:a16="http://schemas.microsoft.com/office/drawing/2014/main" id="{B360D5CB-5EDB-A315-8401-687E44F7FAB6}"/>
              </a:ext>
            </a:extLst>
          </p:cNvPr>
          <p:cNvGraphicFramePr>
            <a:graphicFrameLocks noChangeAspect="1"/>
          </p:cNvGraphicFramePr>
          <p:nvPr>
            <p:extLst>
              <p:ext uri="{D42A27DB-BD31-4B8C-83A1-F6EECF244321}">
                <p14:modId xmlns:p14="http://schemas.microsoft.com/office/powerpoint/2010/main" val="3302655346"/>
              </p:ext>
            </p:extLst>
          </p:nvPr>
        </p:nvGraphicFramePr>
        <p:xfrm>
          <a:off x="5799138" y="3032125"/>
          <a:ext cx="593725" cy="792163"/>
        </p:xfrm>
        <a:graphic>
          <a:graphicData uri="http://schemas.openxmlformats.org/presentationml/2006/ole">
            <mc:AlternateContent xmlns:mc="http://schemas.openxmlformats.org/markup-compatibility/2006">
              <mc:Choice xmlns:v="urn:schemas-microsoft-com:vml" Requires="v">
                <p:oleObj spid="_x0000_s20495" name="Equation" r:id="rId11" imgW="593005" imgH="792775" progId="Equation.DSMT4">
                  <p:embed/>
                </p:oleObj>
              </mc:Choice>
              <mc:Fallback>
                <p:oleObj name="Equation" r:id="rId11" imgW="593005" imgH="792775" progId="Equation.DSMT4">
                  <p:embed/>
                  <p:pic>
                    <p:nvPicPr>
                      <p:cNvPr id="0" name=""/>
                      <p:cNvPicPr/>
                      <p:nvPr/>
                    </p:nvPicPr>
                    <p:blipFill>
                      <a:blip r:embed="rId12"/>
                      <a:stretch>
                        <a:fillRect/>
                      </a:stretch>
                    </p:blipFill>
                    <p:spPr>
                      <a:xfrm>
                        <a:off x="5799138" y="3032125"/>
                        <a:ext cx="593725" cy="792163"/>
                      </a:xfrm>
                      <a:prstGeom prst="rect">
                        <a:avLst/>
                      </a:prstGeom>
                    </p:spPr>
                  </p:pic>
                </p:oleObj>
              </mc:Fallback>
            </mc:AlternateContent>
          </a:graphicData>
        </a:graphic>
      </p:graphicFrame>
      <p:graphicFrame>
        <p:nvGraphicFramePr>
          <p:cNvPr id="18" name="Object 17">
            <a:extLst>
              <a:ext uri="{FF2B5EF4-FFF2-40B4-BE49-F238E27FC236}">
                <a16:creationId xmlns="" xmlns:a16="http://schemas.microsoft.com/office/drawing/2014/main" id="{CC0E89CB-C3C4-9A70-3FA1-A0CB9CCB03EF}"/>
              </a:ext>
            </a:extLst>
          </p:cNvPr>
          <p:cNvGraphicFramePr>
            <a:graphicFrameLocks noChangeAspect="1"/>
          </p:cNvGraphicFramePr>
          <p:nvPr>
            <p:extLst>
              <p:ext uri="{D42A27DB-BD31-4B8C-83A1-F6EECF244321}">
                <p14:modId xmlns:p14="http://schemas.microsoft.com/office/powerpoint/2010/main" val="4077338855"/>
              </p:ext>
            </p:extLst>
          </p:nvPr>
        </p:nvGraphicFramePr>
        <p:xfrm>
          <a:off x="3541713" y="3984625"/>
          <a:ext cx="627062" cy="793750"/>
        </p:xfrm>
        <a:graphic>
          <a:graphicData uri="http://schemas.openxmlformats.org/presentationml/2006/ole">
            <mc:AlternateContent xmlns:mc="http://schemas.openxmlformats.org/markup-compatibility/2006">
              <mc:Choice xmlns:v="urn:schemas-microsoft-com:vml" Requires="v">
                <p:oleObj spid="_x0000_s20496" name="Equation" r:id="rId13" imgW="228600" imgH="393480" progId="Equation.DSMT4">
                  <p:embed/>
                </p:oleObj>
              </mc:Choice>
              <mc:Fallback>
                <p:oleObj name="Equation" r:id="rId13" imgW="228600" imgH="393480" progId="Equation.DSMT4">
                  <p:embed/>
                  <p:pic>
                    <p:nvPicPr>
                      <p:cNvPr id="17" name="Object 16">
                        <a:extLst>
                          <a:ext uri="{FF2B5EF4-FFF2-40B4-BE49-F238E27FC236}">
                            <a16:creationId xmlns="" xmlns:a16="http://schemas.microsoft.com/office/drawing/2014/main" id="{A34B88E9-D62D-58EF-D119-6016F86003BC}"/>
                          </a:ext>
                        </a:extLst>
                      </p:cNvPr>
                      <p:cNvPicPr>
                        <a:picLocks noChangeAspect="1" noChangeArrowheads="1"/>
                      </p:cNvPicPr>
                      <p:nvPr/>
                    </p:nvPicPr>
                    <p:blipFill>
                      <a:blip r:embed="rId14"/>
                      <a:srcRect/>
                      <a:stretch>
                        <a:fillRect/>
                      </a:stretch>
                    </p:blipFill>
                    <p:spPr bwMode="auto">
                      <a:xfrm>
                        <a:off x="3541713" y="3984625"/>
                        <a:ext cx="627062" cy="793750"/>
                      </a:xfrm>
                      <a:prstGeom prst="rect">
                        <a:avLst/>
                      </a:prstGeom>
                      <a:noFill/>
                    </p:spPr>
                  </p:pic>
                </p:oleObj>
              </mc:Fallback>
            </mc:AlternateContent>
          </a:graphicData>
        </a:graphic>
      </p:graphicFrame>
      <p:graphicFrame>
        <p:nvGraphicFramePr>
          <p:cNvPr id="19" name="Object 18">
            <a:extLst>
              <a:ext uri="{FF2B5EF4-FFF2-40B4-BE49-F238E27FC236}">
                <a16:creationId xmlns="" xmlns:a16="http://schemas.microsoft.com/office/drawing/2014/main" id="{FAD83A46-AA10-E04F-F57E-7F5964701109}"/>
              </a:ext>
            </a:extLst>
          </p:cNvPr>
          <p:cNvGraphicFramePr>
            <a:graphicFrameLocks noChangeAspect="1"/>
          </p:cNvGraphicFramePr>
          <p:nvPr>
            <p:extLst>
              <p:ext uri="{D42A27DB-BD31-4B8C-83A1-F6EECF244321}">
                <p14:modId xmlns:p14="http://schemas.microsoft.com/office/powerpoint/2010/main" val="2768365100"/>
              </p:ext>
            </p:extLst>
          </p:nvPr>
        </p:nvGraphicFramePr>
        <p:xfrm>
          <a:off x="8062913" y="3984625"/>
          <a:ext cx="835025" cy="793750"/>
        </p:xfrm>
        <a:graphic>
          <a:graphicData uri="http://schemas.openxmlformats.org/presentationml/2006/ole">
            <mc:AlternateContent xmlns:mc="http://schemas.openxmlformats.org/markup-compatibility/2006">
              <mc:Choice xmlns:v="urn:schemas-microsoft-com:vml" Requires="v">
                <p:oleObj spid="_x0000_s20497" name="Equation" r:id="rId15" imgW="304560" imgH="393480" progId="Equation.DSMT4">
                  <p:embed/>
                </p:oleObj>
              </mc:Choice>
              <mc:Fallback>
                <p:oleObj name="Equation" r:id="rId15" imgW="304560" imgH="393480" progId="Equation.DSMT4">
                  <p:embed/>
                  <p:pic>
                    <p:nvPicPr>
                      <p:cNvPr id="18" name="Object 17">
                        <a:extLst>
                          <a:ext uri="{FF2B5EF4-FFF2-40B4-BE49-F238E27FC236}">
                            <a16:creationId xmlns="" xmlns:a16="http://schemas.microsoft.com/office/drawing/2014/main" id="{CC0E89CB-C3C4-9A70-3FA1-A0CB9CCB03EF}"/>
                          </a:ext>
                        </a:extLst>
                      </p:cNvPr>
                      <p:cNvPicPr>
                        <a:picLocks noChangeAspect="1" noChangeArrowheads="1"/>
                      </p:cNvPicPr>
                      <p:nvPr/>
                    </p:nvPicPr>
                    <p:blipFill>
                      <a:blip r:embed="rId16"/>
                      <a:srcRect/>
                      <a:stretch>
                        <a:fillRect/>
                      </a:stretch>
                    </p:blipFill>
                    <p:spPr bwMode="auto">
                      <a:xfrm>
                        <a:off x="8062913" y="3984625"/>
                        <a:ext cx="835025" cy="793750"/>
                      </a:xfrm>
                      <a:prstGeom prst="rect">
                        <a:avLst/>
                      </a:prstGeom>
                      <a:noFill/>
                    </p:spPr>
                  </p:pic>
                </p:oleObj>
              </mc:Fallback>
            </mc:AlternateContent>
          </a:graphicData>
        </a:graphic>
      </p:graphicFrame>
      <p:graphicFrame>
        <p:nvGraphicFramePr>
          <p:cNvPr id="20" name="Object 19">
            <a:extLst>
              <a:ext uri="{FF2B5EF4-FFF2-40B4-BE49-F238E27FC236}">
                <a16:creationId xmlns="" xmlns:a16="http://schemas.microsoft.com/office/drawing/2014/main" id="{789A419D-E8DC-4573-63A1-42680DD38EE9}"/>
              </a:ext>
            </a:extLst>
          </p:cNvPr>
          <p:cNvGraphicFramePr>
            <a:graphicFrameLocks noChangeAspect="1"/>
          </p:cNvGraphicFramePr>
          <p:nvPr>
            <p:extLst>
              <p:ext uri="{D42A27DB-BD31-4B8C-83A1-F6EECF244321}">
                <p14:modId xmlns:p14="http://schemas.microsoft.com/office/powerpoint/2010/main" val="2257462312"/>
              </p:ext>
            </p:extLst>
          </p:nvPr>
        </p:nvGraphicFramePr>
        <p:xfrm>
          <a:off x="3646488" y="5148263"/>
          <a:ext cx="382587" cy="793750"/>
        </p:xfrm>
        <a:graphic>
          <a:graphicData uri="http://schemas.openxmlformats.org/presentationml/2006/ole">
            <mc:AlternateContent xmlns:mc="http://schemas.openxmlformats.org/markup-compatibility/2006">
              <mc:Choice xmlns:v="urn:schemas-microsoft-com:vml" Requires="v">
                <p:oleObj spid="_x0000_s20498" name="Equation" r:id="rId17" imgW="139680" imgH="393480" progId="Equation.DSMT4">
                  <p:embed/>
                </p:oleObj>
              </mc:Choice>
              <mc:Fallback>
                <p:oleObj name="Equation" r:id="rId17" imgW="139680" imgH="393480" progId="Equation.DSMT4">
                  <p:embed/>
                  <p:pic>
                    <p:nvPicPr>
                      <p:cNvPr id="18" name="Object 17">
                        <a:extLst>
                          <a:ext uri="{FF2B5EF4-FFF2-40B4-BE49-F238E27FC236}">
                            <a16:creationId xmlns="" xmlns:a16="http://schemas.microsoft.com/office/drawing/2014/main" id="{CC0E89CB-C3C4-9A70-3FA1-A0CB9CCB03EF}"/>
                          </a:ext>
                        </a:extLst>
                      </p:cNvPr>
                      <p:cNvPicPr>
                        <a:picLocks noChangeAspect="1" noChangeArrowheads="1"/>
                      </p:cNvPicPr>
                      <p:nvPr/>
                    </p:nvPicPr>
                    <p:blipFill>
                      <a:blip r:embed="rId18"/>
                      <a:srcRect/>
                      <a:stretch>
                        <a:fillRect/>
                      </a:stretch>
                    </p:blipFill>
                    <p:spPr bwMode="auto">
                      <a:xfrm>
                        <a:off x="3646488" y="5148263"/>
                        <a:ext cx="382587" cy="793750"/>
                      </a:xfrm>
                      <a:prstGeom prst="rect">
                        <a:avLst/>
                      </a:prstGeom>
                      <a:noFill/>
                    </p:spPr>
                  </p:pic>
                </p:oleObj>
              </mc:Fallback>
            </mc:AlternateContent>
          </a:graphicData>
        </a:graphic>
      </p:graphicFrame>
      <p:graphicFrame>
        <p:nvGraphicFramePr>
          <p:cNvPr id="21" name="Object 20">
            <a:extLst>
              <a:ext uri="{FF2B5EF4-FFF2-40B4-BE49-F238E27FC236}">
                <a16:creationId xmlns="" xmlns:a16="http://schemas.microsoft.com/office/drawing/2014/main" id="{9B0C5B84-CFBB-66DE-6393-83DD79E0FA36}"/>
              </a:ext>
            </a:extLst>
          </p:cNvPr>
          <p:cNvGraphicFramePr>
            <a:graphicFrameLocks noChangeAspect="1"/>
          </p:cNvGraphicFramePr>
          <p:nvPr>
            <p:extLst>
              <p:ext uri="{D42A27DB-BD31-4B8C-83A1-F6EECF244321}">
                <p14:modId xmlns:p14="http://schemas.microsoft.com/office/powerpoint/2010/main" val="2389258893"/>
              </p:ext>
            </p:extLst>
          </p:nvPr>
        </p:nvGraphicFramePr>
        <p:xfrm>
          <a:off x="8378711" y="5148263"/>
          <a:ext cx="382587" cy="793750"/>
        </p:xfrm>
        <a:graphic>
          <a:graphicData uri="http://schemas.openxmlformats.org/presentationml/2006/ole">
            <mc:AlternateContent xmlns:mc="http://schemas.openxmlformats.org/markup-compatibility/2006">
              <mc:Choice xmlns:v="urn:schemas-microsoft-com:vml" Requires="v">
                <p:oleObj spid="_x0000_s20499" name="Equation" r:id="rId19" imgW="139680" imgH="393480" progId="Equation.DSMT4">
                  <p:embed/>
                </p:oleObj>
              </mc:Choice>
              <mc:Fallback>
                <p:oleObj name="Equation" r:id="rId19" imgW="139680" imgH="393480" progId="Equation.DSMT4">
                  <p:embed/>
                  <p:pic>
                    <p:nvPicPr>
                      <p:cNvPr id="20" name="Object 19">
                        <a:extLst>
                          <a:ext uri="{FF2B5EF4-FFF2-40B4-BE49-F238E27FC236}">
                            <a16:creationId xmlns="" xmlns:a16="http://schemas.microsoft.com/office/drawing/2014/main" id="{789A419D-E8DC-4573-63A1-42680DD38EE9}"/>
                          </a:ext>
                        </a:extLst>
                      </p:cNvPr>
                      <p:cNvPicPr>
                        <a:picLocks noChangeAspect="1" noChangeArrowheads="1"/>
                      </p:cNvPicPr>
                      <p:nvPr/>
                    </p:nvPicPr>
                    <p:blipFill>
                      <a:blip r:embed="rId20"/>
                      <a:srcRect/>
                      <a:stretch>
                        <a:fillRect/>
                      </a:stretch>
                    </p:blipFill>
                    <p:spPr bwMode="auto">
                      <a:xfrm>
                        <a:off x="8378711" y="5148263"/>
                        <a:ext cx="382587" cy="793750"/>
                      </a:xfrm>
                      <a:prstGeom prst="rect">
                        <a:avLst/>
                      </a:prstGeom>
                      <a:noFill/>
                    </p:spPr>
                  </p:pic>
                </p:oleObj>
              </mc:Fallback>
            </mc:AlternateContent>
          </a:graphicData>
        </a:graphic>
      </p:graphicFrame>
    </p:spTree>
    <p:extLst>
      <p:ext uri="{BB962C8B-B14F-4D97-AF65-F5344CB8AC3E}">
        <p14:creationId xmlns:p14="http://schemas.microsoft.com/office/powerpoint/2010/main" val="17589223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5"/>
                                        </p:tgtEl>
                                      </p:cBhvr>
                                    </p:animEffect>
                                    <p:animScale>
                                      <p:cBhvr>
                                        <p:cTn id="21" dur="250" autoRev="1" fill="hold"/>
                                        <p:tgtEl>
                                          <p:spTgt spid="15"/>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flipH="1">
            <a:off x="6209165"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Một phân số lớn hơn 0</a:t>
            </a:r>
            <a:endParaRPr lang="vi-VN" sz="2800">
              <a:latin typeface="Times New Roman" panose="02020603050405020304" pitchFamily="18" charset="0"/>
              <a:cs typeface="Times New Roman" panose="02020603050405020304" pitchFamily="18" charset="0"/>
            </a:endParaRPr>
          </a:p>
        </p:txBody>
      </p:sp>
      <p:sp>
        <p:nvSpPr>
          <p:cNvPr id="14" name="B"/>
          <p:cNvSpPr/>
          <p:nvPr/>
        </p:nvSpPr>
        <p:spPr>
          <a:xfrm>
            <a:off x="1687287" y="5165567"/>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Một số nguyên dương</a:t>
            </a:r>
            <a:endParaRPr lang="vi-VN" sz="2800">
              <a:latin typeface="Times New Roman" panose="02020603050405020304" pitchFamily="18" charset="0"/>
              <a:cs typeface="Times New Roman" panose="02020603050405020304" pitchFamily="18" charset="0"/>
            </a:endParaRPr>
          </a:p>
        </p:txBody>
      </p:sp>
      <p:sp>
        <p:nvSpPr>
          <p:cNvPr id="16" name="D"/>
          <p:cNvSpPr/>
          <p:nvPr/>
        </p:nvSpPr>
        <p:spPr>
          <a:xfrm flipH="1">
            <a:off x="6209166" y="514894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Một phân số nhỏ hơn 0</a:t>
            </a:r>
            <a:endParaRPr lang="vi-VN" sz="2800">
              <a:latin typeface="Times New Roman" panose="02020603050405020304" pitchFamily="18" charset="0"/>
              <a:cs typeface="Times New Roman" panose="02020603050405020304" pitchFamily="18" charset="0"/>
            </a:endParaRPr>
          </a:p>
        </p:txBody>
      </p:sp>
      <p:sp>
        <p:nvSpPr>
          <p:cNvPr id="21" name="B"/>
          <p:cNvSpPr/>
          <p:nvPr/>
        </p:nvSpPr>
        <p:spPr>
          <a:xfrm>
            <a:off x="1682980"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Một số nguyên âm</a:t>
            </a:r>
            <a:endParaRPr lang="vi-VN" sz="2800">
              <a:latin typeface="Times New Roman" panose="02020603050405020304" pitchFamily="18" charset="0"/>
              <a:cs typeface="Times New Roman" panose="02020603050405020304" pitchFamily="18" charset="0"/>
            </a:endParaRPr>
          </a:p>
        </p:txBody>
      </p:sp>
      <p:pic>
        <p:nvPicPr>
          <p:cNvPr id="15" name="Picture 2" descr="Káº¿t quáº£ hÃ¬nh áº£nh cho tráº¡ng tÃ­">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64088" y="-109370"/>
            <a:ext cx="1984169" cy="2484180"/>
          </a:xfrm>
          <a:prstGeom prst="rect">
            <a:avLst/>
          </a:prstGeom>
        </p:spPr>
      </p:pic>
      <p:sp>
        <p:nvSpPr>
          <p:cNvPr id="9" name="Rectangle 2">
            <a:extLst>
              <a:ext uri="{FF2B5EF4-FFF2-40B4-BE49-F238E27FC236}">
                <a16:creationId xmlns="" xmlns:a16="http://schemas.microsoft.com/office/drawing/2014/main" id="{0D00AA15-F664-88F9-6870-6D727C1CFD01}"/>
              </a:ext>
            </a:extLst>
          </p:cNvPr>
          <p:cNvSpPr>
            <a:spLocks noChangeArrowheads="1"/>
          </p:cNvSpPr>
          <p:nvPr/>
        </p:nvSpPr>
        <p:spPr bwMode="auto">
          <a:xfrm>
            <a:off x="2734877" y="1854025"/>
            <a:ext cx="68788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4: Kết quả của phép tính          là: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graphicFrame>
        <p:nvGraphicFramePr>
          <p:cNvPr id="10" name="Object 9">
            <a:extLst>
              <a:ext uri="{FF2B5EF4-FFF2-40B4-BE49-F238E27FC236}">
                <a16:creationId xmlns="" xmlns:a16="http://schemas.microsoft.com/office/drawing/2014/main" id="{7933EF39-1C0F-F515-EA3F-1C9374B5B38E}"/>
              </a:ext>
            </a:extLst>
          </p:cNvPr>
          <p:cNvGraphicFramePr>
            <a:graphicFrameLocks noChangeAspect="1"/>
          </p:cNvGraphicFramePr>
          <p:nvPr>
            <p:extLst>
              <p:ext uri="{D42A27DB-BD31-4B8C-83A1-F6EECF244321}">
                <p14:modId xmlns:p14="http://schemas.microsoft.com/office/powerpoint/2010/main" val="1820564441"/>
              </p:ext>
            </p:extLst>
          </p:nvPr>
        </p:nvGraphicFramePr>
        <p:xfrm>
          <a:off x="7109213" y="1716400"/>
          <a:ext cx="649287" cy="838200"/>
        </p:xfrm>
        <a:graphic>
          <a:graphicData uri="http://schemas.openxmlformats.org/presentationml/2006/ole">
            <mc:AlternateContent xmlns:mc="http://schemas.openxmlformats.org/markup-compatibility/2006">
              <mc:Choice xmlns:v="urn:schemas-microsoft-com:vml" Requires="v">
                <p:oleObj spid="_x0000_s21508" name="Equation" r:id="rId9" imgW="304560" imgH="393480" progId="Equation.DSMT4">
                  <p:embed/>
                </p:oleObj>
              </mc:Choice>
              <mc:Fallback>
                <p:oleObj name="Equation" r:id="rId9" imgW="304560" imgH="393480" progId="Equation.DSMT4">
                  <p:embed/>
                  <p:pic>
                    <p:nvPicPr>
                      <p:cNvPr id="6" name="Object 5">
                        <a:extLst>
                          <a:ext uri="{FF2B5EF4-FFF2-40B4-BE49-F238E27FC236}">
                            <a16:creationId xmlns="" xmlns:a16="http://schemas.microsoft.com/office/drawing/2014/main" id="{396B40C2-7F48-DB63-5573-A76BF3EDF560}"/>
                          </a:ext>
                        </a:extLst>
                      </p:cNvPr>
                      <p:cNvPicPr>
                        <a:picLocks noChangeAspect="1" noChangeArrowheads="1"/>
                      </p:cNvPicPr>
                      <p:nvPr/>
                    </p:nvPicPr>
                    <p:blipFill>
                      <a:blip r:embed="rId10"/>
                      <a:srcRect/>
                      <a:stretch>
                        <a:fillRect/>
                      </a:stretch>
                    </p:blipFill>
                    <p:spPr bwMode="auto">
                      <a:xfrm>
                        <a:off x="7109213" y="1716400"/>
                        <a:ext cx="649287" cy="838200"/>
                      </a:xfrm>
                      <a:prstGeom prst="rect">
                        <a:avLst/>
                      </a:prstGeom>
                      <a:noFill/>
                    </p:spPr>
                  </p:pic>
                </p:oleObj>
              </mc:Fallback>
            </mc:AlternateContent>
          </a:graphicData>
        </a:graphic>
      </p:graphicFrame>
    </p:spTree>
    <p:extLst>
      <p:ext uri="{BB962C8B-B14F-4D97-AF65-F5344CB8AC3E}">
        <p14:creationId xmlns:p14="http://schemas.microsoft.com/office/powerpoint/2010/main" val="2053250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childTnLst>
        </p:cTn>
      </p:par>
    </p:tnLst>
    <p:bldLst>
      <p:bldP spid="13" grpId="0" animBg="1"/>
      <p:bldP spid="14" grpId="0" animBg="1"/>
      <p:bldP spid="16"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2349" y="77832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3" name="A"/>
          <p:cNvSpPr/>
          <p:nvPr/>
        </p:nvSpPr>
        <p:spPr>
          <a:xfrm flipH="1">
            <a:off x="6328909"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4" name="B"/>
          <p:cNvSpPr/>
          <p:nvPr/>
        </p:nvSpPr>
        <p:spPr>
          <a:xfrm>
            <a:off x="1687287" y="514894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16" name="D"/>
          <p:cNvSpPr/>
          <p:nvPr/>
        </p:nvSpPr>
        <p:spPr>
          <a:xfrm flipH="1">
            <a:off x="6328910" y="398417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
        <p:nvSpPr>
          <p:cNvPr id="21" name="B"/>
          <p:cNvSpPr/>
          <p:nvPr/>
        </p:nvSpPr>
        <p:spPr>
          <a:xfrm>
            <a:off x="1682980" y="398417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pic>
        <p:nvPicPr>
          <p:cNvPr id="15" name="Picture 2" descr="Káº¿t quáº£ hÃ¬nh áº£nh cho tráº¡ng tÃ­">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2260" b="96875" l="2500" r="72262">
                        <a14:backgroundMark x1="6071" y1="47356" x2="6071" y2="47356"/>
                      </a14:backgroundRemoval>
                    </a14:imgEffect>
                  </a14:imgLayer>
                </a14:imgProps>
              </a:ext>
              <a:ext uri="{28A0092B-C50C-407E-A947-70E740481C1C}">
                <a14:useLocalDpi xmlns:a14="http://schemas.microsoft.com/office/drawing/2010/main" val="0"/>
              </a:ext>
            </a:extLst>
          </a:blip>
          <a:srcRect r="25482"/>
          <a:stretch/>
        </p:blipFill>
        <p:spPr bwMode="auto">
          <a:xfrm>
            <a:off x="1530349" y="0"/>
            <a:ext cx="1134382" cy="7538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05405" y="304800"/>
            <a:ext cx="1721528" cy="2155353"/>
          </a:xfrm>
          <a:prstGeom prst="rect">
            <a:avLst/>
          </a:prstGeom>
        </p:spPr>
      </p:pic>
      <p:sp>
        <p:nvSpPr>
          <p:cNvPr id="9" name="Rectangle 2">
            <a:extLst>
              <a:ext uri="{FF2B5EF4-FFF2-40B4-BE49-F238E27FC236}">
                <a16:creationId xmlns="" xmlns:a16="http://schemas.microsoft.com/office/drawing/2014/main" id="{2DB1CE1A-5EF6-6482-FEB3-0082C596CD0F}"/>
              </a:ext>
            </a:extLst>
          </p:cNvPr>
          <p:cNvSpPr>
            <a:spLocks noChangeArrowheads="1"/>
          </p:cNvSpPr>
          <p:nvPr/>
        </p:nvSpPr>
        <p:spPr bwMode="auto">
          <a:xfrm>
            <a:off x="2689993" y="1854025"/>
            <a:ext cx="69685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fr-FR"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 5: Kết quả của phép tính           là:              </a:t>
            </a:r>
            <a:endParaRPr kumimoji="0" lang="fr-FR" altLang="en-US" sz="2800" b="0" i="0" u="none" strike="noStrike" cap="none" normalizeH="0" baseline="0">
              <a:ln>
                <a:noFill/>
              </a:ln>
              <a:solidFill>
                <a:srgbClr val="FF0000"/>
              </a:solidFill>
              <a:effectLst/>
              <a:latin typeface="Arial" panose="020B0604020202020204" pitchFamily="34" charset="0"/>
            </a:endParaRPr>
          </a:p>
        </p:txBody>
      </p:sp>
      <p:graphicFrame>
        <p:nvGraphicFramePr>
          <p:cNvPr id="11" name="Object 10">
            <a:extLst>
              <a:ext uri="{FF2B5EF4-FFF2-40B4-BE49-F238E27FC236}">
                <a16:creationId xmlns="" xmlns:a16="http://schemas.microsoft.com/office/drawing/2014/main" id="{EDEE055A-AF48-BADF-2105-020B52B04BE0}"/>
              </a:ext>
            </a:extLst>
          </p:cNvPr>
          <p:cNvGraphicFramePr>
            <a:graphicFrameLocks noChangeAspect="1"/>
          </p:cNvGraphicFramePr>
          <p:nvPr>
            <p:extLst>
              <p:ext uri="{D42A27DB-BD31-4B8C-83A1-F6EECF244321}">
                <p14:modId xmlns:p14="http://schemas.microsoft.com/office/powerpoint/2010/main" val="2361075303"/>
              </p:ext>
            </p:extLst>
          </p:nvPr>
        </p:nvGraphicFramePr>
        <p:xfrm>
          <a:off x="6980150" y="1716088"/>
          <a:ext cx="974725" cy="838200"/>
        </p:xfrm>
        <a:graphic>
          <a:graphicData uri="http://schemas.openxmlformats.org/presentationml/2006/ole">
            <mc:AlternateContent xmlns:mc="http://schemas.openxmlformats.org/markup-compatibility/2006">
              <mc:Choice xmlns:v="urn:schemas-microsoft-com:vml" Requires="v">
                <p:oleObj spid="_x0000_s22546" name="Equation" r:id="rId9" imgW="457200" imgH="393480" progId="Equation.DSMT4">
                  <p:embed/>
                </p:oleObj>
              </mc:Choice>
              <mc:Fallback>
                <p:oleObj name="Equation" r:id="rId9" imgW="457200" imgH="393480" progId="Equation.DSMT4">
                  <p:embed/>
                  <p:pic>
                    <p:nvPicPr>
                      <p:cNvPr id="10" name="Object 9">
                        <a:extLst>
                          <a:ext uri="{FF2B5EF4-FFF2-40B4-BE49-F238E27FC236}">
                            <a16:creationId xmlns="" xmlns:a16="http://schemas.microsoft.com/office/drawing/2014/main" id="{BE403709-4D11-CBBB-2C1B-12C10B6E365F}"/>
                          </a:ext>
                        </a:extLst>
                      </p:cNvPr>
                      <p:cNvPicPr>
                        <a:picLocks noChangeAspect="1" noChangeArrowheads="1"/>
                      </p:cNvPicPr>
                      <p:nvPr/>
                    </p:nvPicPr>
                    <p:blipFill>
                      <a:blip r:embed="rId10"/>
                      <a:srcRect/>
                      <a:stretch>
                        <a:fillRect/>
                      </a:stretch>
                    </p:blipFill>
                    <p:spPr bwMode="auto">
                      <a:xfrm>
                        <a:off x="6980150" y="1716088"/>
                        <a:ext cx="974725" cy="838200"/>
                      </a:xfrm>
                      <a:prstGeom prst="rect">
                        <a:avLst/>
                      </a:prstGeom>
                      <a:noFill/>
                    </p:spPr>
                  </p:pic>
                </p:oleObj>
              </mc:Fallback>
            </mc:AlternateContent>
          </a:graphicData>
        </a:graphic>
      </p:graphicFrame>
      <p:graphicFrame>
        <p:nvGraphicFramePr>
          <p:cNvPr id="2" name="Object 1">
            <a:extLst>
              <a:ext uri="{FF2B5EF4-FFF2-40B4-BE49-F238E27FC236}">
                <a16:creationId xmlns="" xmlns:a16="http://schemas.microsoft.com/office/drawing/2014/main" id="{71CFAC11-17A8-F4C5-7BA4-815A49D3D8C8}"/>
              </a:ext>
            </a:extLst>
          </p:cNvPr>
          <p:cNvGraphicFramePr>
            <a:graphicFrameLocks noChangeAspect="1"/>
          </p:cNvGraphicFramePr>
          <p:nvPr>
            <p:extLst>
              <p:ext uri="{D42A27DB-BD31-4B8C-83A1-F6EECF244321}">
                <p14:modId xmlns:p14="http://schemas.microsoft.com/office/powerpoint/2010/main" val="1095944018"/>
              </p:ext>
            </p:extLst>
          </p:nvPr>
        </p:nvGraphicFramePr>
        <p:xfrm>
          <a:off x="5903913" y="3030538"/>
          <a:ext cx="382587" cy="793750"/>
        </p:xfrm>
        <a:graphic>
          <a:graphicData uri="http://schemas.openxmlformats.org/presentationml/2006/ole">
            <mc:AlternateContent xmlns:mc="http://schemas.openxmlformats.org/markup-compatibility/2006">
              <mc:Choice xmlns:v="urn:schemas-microsoft-com:vml" Requires="v">
                <p:oleObj spid="_x0000_s22547" name="Equation" r:id="rId11" imgW="382503" imgH="794217" progId="Equation.DSMT4">
                  <p:embed/>
                </p:oleObj>
              </mc:Choice>
              <mc:Fallback>
                <p:oleObj name="Equation" r:id="rId11" imgW="382503" imgH="794217" progId="Equation.DSMT4">
                  <p:embed/>
                  <p:pic>
                    <p:nvPicPr>
                      <p:cNvPr id="0" name=""/>
                      <p:cNvPicPr/>
                      <p:nvPr/>
                    </p:nvPicPr>
                    <p:blipFill>
                      <a:blip r:embed="rId12"/>
                      <a:stretch>
                        <a:fillRect/>
                      </a:stretch>
                    </p:blipFill>
                    <p:spPr>
                      <a:xfrm>
                        <a:off x="5903913" y="3030538"/>
                        <a:ext cx="382587" cy="793750"/>
                      </a:xfrm>
                      <a:prstGeom prst="rect">
                        <a:avLst/>
                      </a:prstGeom>
                    </p:spPr>
                  </p:pic>
                </p:oleObj>
              </mc:Fallback>
            </mc:AlternateContent>
          </a:graphicData>
        </a:graphic>
      </p:graphicFrame>
      <p:graphicFrame>
        <p:nvGraphicFramePr>
          <p:cNvPr id="3" name="Object 2">
            <a:extLst>
              <a:ext uri="{FF2B5EF4-FFF2-40B4-BE49-F238E27FC236}">
                <a16:creationId xmlns="" xmlns:a16="http://schemas.microsoft.com/office/drawing/2014/main" id="{A1ED0313-40C2-8FAD-2317-908D6B4CF333}"/>
              </a:ext>
            </a:extLst>
          </p:cNvPr>
          <p:cNvGraphicFramePr>
            <a:graphicFrameLocks noChangeAspect="1"/>
          </p:cNvGraphicFramePr>
          <p:nvPr>
            <p:extLst>
              <p:ext uri="{D42A27DB-BD31-4B8C-83A1-F6EECF244321}">
                <p14:modId xmlns:p14="http://schemas.microsoft.com/office/powerpoint/2010/main" val="1795085254"/>
              </p:ext>
            </p:extLst>
          </p:nvPr>
        </p:nvGraphicFramePr>
        <p:xfrm>
          <a:off x="5903913" y="3030538"/>
          <a:ext cx="382587" cy="793750"/>
        </p:xfrm>
        <a:graphic>
          <a:graphicData uri="http://schemas.openxmlformats.org/presentationml/2006/ole">
            <mc:AlternateContent xmlns:mc="http://schemas.openxmlformats.org/markup-compatibility/2006">
              <mc:Choice xmlns:v="urn:schemas-microsoft-com:vml" Requires="v">
                <p:oleObj spid="_x0000_s22548" name="Equation" r:id="rId13" imgW="382503" imgH="794217" progId="Equation.DSMT4">
                  <p:embed/>
                </p:oleObj>
              </mc:Choice>
              <mc:Fallback>
                <p:oleObj name="Equation" r:id="rId13" imgW="382503" imgH="794217" progId="Equation.DSMT4">
                  <p:embed/>
                  <p:pic>
                    <p:nvPicPr>
                      <p:cNvPr id="0" name=""/>
                      <p:cNvPicPr/>
                      <p:nvPr/>
                    </p:nvPicPr>
                    <p:blipFill>
                      <a:blip r:embed="rId14"/>
                      <a:stretch>
                        <a:fillRect/>
                      </a:stretch>
                    </p:blipFill>
                    <p:spPr>
                      <a:xfrm>
                        <a:off x="5903913" y="3030538"/>
                        <a:ext cx="382587" cy="793750"/>
                      </a:xfrm>
                      <a:prstGeom prst="rect">
                        <a:avLst/>
                      </a:prstGeom>
                    </p:spPr>
                  </p:pic>
                </p:oleObj>
              </mc:Fallback>
            </mc:AlternateContent>
          </a:graphicData>
        </a:graphic>
      </p:graphicFrame>
      <p:graphicFrame>
        <p:nvGraphicFramePr>
          <p:cNvPr id="17" name="Object 16">
            <a:extLst>
              <a:ext uri="{FF2B5EF4-FFF2-40B4-BE49-F238E27FC236}">
                <a16:creationId xmlns="" xmlns:a16="http://schemas.microsoft.com/office/drawing/2014/main" id="{A306650C-8E61-3652-872A-E3EEAEF75FAF}"/>
              </a:ext>
            </a:extLst>
          </p:cNvPr>
          <p:cNvGraphicFramePr>
            <a:graphicFrameLocks noChangeAspect="1"/>
          </p:cNvGraphicFramePr>
          <p:nvPr>
            <p:extLst>
              <p:ext uri="{D42A27DB-BD31-4B8C-83A1-F6EECF244321}">
                <p14:modId xmlns:p14="http://schemas.microsoft.com/office/powerpoint/2010/main" val="2165107191"/>
              </p:ext>
            </p:extLst>
          </p:nvPr>
        </p:nvGraphicFramePr>
        <p:xfrm>
          <a:off x="8361363" y="5148263"/>
          <a:ext cx="417512" cy="793750"/>
        </p:xfrm>
        <a:graphic>
          <a:graphicData uri="http://schemas.openxmlformats.org/presentationml/2006/ole">
            <mc:AlternateContent xmlns:mc="http://schemas.openxmlformats.org/markup-compatibility/2006">
              <mc:Choice xmlns:v="urn:schemas-microsoft-com:vml" Requires="v">
                <p:oleObj spid="_x0000_s22549" name="Equation" r:id="rId15" imgW="152280" imgH="393480" progId="Equation.DSMT4">
                  <p:embed/>
                </p:oleObj>
              </mc:Choice>
              <mc:Fallback>
                <p:oleObj name="Equation" r:id="rId15" imgW="152280" imgH="393480" progId="Equation.DSMT4">
                  <p:embed/>
                  <p:pic>
                    <p:nvPicPr>
                      <p:cNvPr id="21" name="Object 20">
                        <a:extLst>
                          <a:ext uri="{FF2B5EF4-FFF2-40B4-BE49-F238E27FC236}">
                            <a16:creationId xmlns="" xmlns:a16="http://schemas.microsoft.com/office/drawing/2014/main" id="{9B0C5B84-CFBB-66DE-6393-83DD79E0FA36}"/>
                          </a:ext>
                        </a:extLst>
                      </p:cNvPr>
                      <p:cNvPicPr>
                        <a:picLocks noChangeAspect="1" noChangeArrowheads="1"/>
                      </p:cNvPicPr>
                      <p:nvPr/>
                    </p:nvPicPr>
                    <p:blipFill>
                      <a:blip r:embed="rId16"/>
                      <a:srcRect/>
                      <a:stretch>
                        <a:fillRect/>
                      </a:stretch>
                    </p:blipFill>
                    <p:spPr bwMode="auto">
                      <a:xfrm>
                        <a:off x="8361363" y="5148263"/>
                        <a:ext cx="417512" cy="793750"/>
                      </a:xfrm>
                      <a:prstGeom prst="rect">
                        <a:avLst/>
                      </a:prstGeom>
                      <a:noFill/>
                    </p:spPr>
                  </p:pic>
                </p:oleObj>
              </mc:Fallback>
            </mc:AlternateContent>
          </a:graphicData>
        </a:graphic>
      </p:graphicFrame>
      <p:graphicFrame>
        <p:nvGraphicFramePr>
          <p:cNvPr id="18" name="Object 17">
            <a:extLst>
              <a:ext uri="{FF2B5EF4-FFF2-40B4-BE49-F238E27FC236}">
                <a16:creationId xmlns="" xmlns:a16="http://schemas.microsoft.com/office/drawing/2014/main" id="{26768867-2568-08FE-F142-28C102DB55E6}"/>
              </a:ext>
            </a:extLst>
          </p:cNvPr>
          <p:cNvGraphicFramePr>
            <a:graphicFrameLocks noChangeAspect="1"/>
          </p:cNvGraphicFramePr>
          <p:nvPr>
            <p:extLst>
              <p:ext uri="{D42A27DB-BD31-4B8C-83A1-F6EECF244321}">
                <p14:modId xmlns:p14="http://schemas.microsoft.com/office/powerpoint/2010/main" val="1794540883"/>
              </p:ext>
            </p:extLst>
          </p:nvPr>
        </p:nvGraphicFramePr>
        <p:xfrm>
          <a:off x="3543300" y="4016375"/>
          <a:ext cx="625475" cy="793750"/>
        </p:xfrm>
        <a:graphic>
          <a:graphicData uri="http://schemas.openxmlformats.org/presentationml/2006/ole">
            <mc:AlternateContent xmlns:mc="http://schemas.openxmlformats.org/markup-compatibility/2006">
              <mc:Choice xmlns:v="urn:schemas-microsoft-com:vml" Requires="v">
                <p:oleObj spid="_x0000_s22550" name="Equation" r:id="rId17" imgW="228600" imgH="393480" progId="Equation.DSMT4">
                  <p:embed/>
                </p:oleObj>
              </mc:Choice>
              <mc:Fallback>
                <p:oleObj name="Equation" r:id="rId17" imgW="228600" imgH="393480" progId="Equation.DSMT4">
                  <p:embed/>
                  <p:pic>
                    <p:nvPicPr>
                      <p:cNvPr id="17" name="Object 16">
                        <a:extLst>
                          <a:ext uri="{FF2B5EF4-FFF2-40B4-BE49-F238E27FC236}">
                            <a16:creationId xmlns="" xmlns:a16="http://schemas.microsoft.com/office/drawing/2014/main" id="{A306650C-8E61-3652-872A-E3EEAEF75FAF}"/>
                          </a:ext>
                        </a:extLst>
                      </p:cNvPr>
                      <p:cNvPicPr>
                        <a:picLocks noChangeAspect="1" noChangeArrowheads="1"/>
                      </p:cNvPicPr>
                      <p:nvPr/>
                    </p:nvPicPr>
                    <p:blipFill>
                      <a:blip r:embed="rId18"/>
                      <a:srcRect/>
                      <a:stretch>
                        <a:fillRect/>
                      </a:stretch>
                    </p:blipFill>
                    <p:spPr bwMode="auto">
                      <a:xfrm>
                        <a:off x="3543300" y="4016375"/>
                        <a:ext cx="625475" cy="793750"/>
                      </a:xfrm>
                      <a:prstGeom prst="rect">
                        <a:avLst/>
                      </a:prstGeom>
                      <a:noFill/>
                    </p:spPr>
                  </p:pic>
                </p:oleObj>
              </mc:Fallback>
            </mc:AlternateContent>
          </a:graphicData>
        </a:graphic>
      </p:graphicFrame>
      <p:graphicFrame>
        <p:nvGraphicFramePr>
          <p:cNvPr id="4" name="Object 3">
            <a:extLst>
              <a:ext uri="{FF2B5EF4-FFF2-40B4-BE49-F238E27FC236}">
                <a16:creationId xmlns="" xmlns:a16="http://schemas.microsoft.com/office/drawing/2014/main" id="{6D74278E-283D-A559-8724-2943493DC8C7}"/>
              </a:ext>
            </a:extLst>
          </p:cNvPr>
          <p:cNvGraphicFramePr>
            <a:graphicFrameLocks noChangeAspect="1"/>
          </p:cNvGraphicFramePr>
          <p:nvPr>
            <p:extLst>
              <p:ext uri="{D42A27DB-BD31-4B8C-83A1-F6EECF244321}">
                <p14:modId xmlns:p14="http://schemas.microsoft.com/office/powerpoint/2010/main" val="1608801322"/>
              </p:ext>
            </p:extLst>
          </p:nvPr>
        </p:nvGraphicFramePr>
        <p:xfrm>
          <a:off x="5903913" y="3030538"/>
          <a:ext cx="382587" cy="793750"/>
        </p:xfrm>
        <a:graphic>
          <a:graphicData uri="http://schemas.openxmlformats.org/presentationml/2006/ole">
            <mc:AlternateContent xmlns:mc="http://schemas.openxmlformats.org/markup-compatibility/2006">
              <mc:Choice xmlns:v="urn:schemas-microsoft-com:vml" Requires="v">
                <p:oleObj spid="_x0000_s22551" name="Equation" r:id="rId19" imgW="382503" imgH="794217" progId="Equation.DSMT4">
                  <p:embed/>
                </p:oleObj>
              </mc:Choice>
              <mc:Fallback>
                <p:oleObj name="Equation" r:id="rId19" imgW="382503" imgH="794217" progId="Equation.DSMT4">
                  <p:embed/>
                  <p:pic>
                    <p:nvPicPr>
                      <p:cNvPr id="0" name=""/>
                      <p:cNvPicPr/>
                      <p:nvPr/>
                    </p:nvPicPr>
                    <p:blipFill>
                      <a:blip r:embed="rId20"/>
                      <a:stretch>
                        <a:fillRect/>
                      </a:stretch>
                    </p:blipFill>
                    <p:spPr>
                      <a:xfrm>
                        <a:off x="5903913" y="3030538"/>
                        <a:ext cx="382587" cy="793750"/>
                      </a:xfrm>
                      <a:prstGeom prst="rect">
                        <a:avLst/>
                      </a:prstGeom>
                    </p:spPr>
                  </p:pic>
                </p:oleObj>
              </mc:Fallback>
            </mc:AlternateContent>
          </a:graphicData>
        </a:graphic>
      </p:graphicFrame>
      <p:graphicFrame>
        <p:nvGraphicFramePr>
          <p:cNvPr id="19" name="Object 18">
            <a:extLst>
              <a:ext uri="{FF2B5EF4-FFF2-40B4-BE49-F238E27FC236}">
                <a16:creationId xmlns="" xmlns:a16="http://schemas.microsoft.com/office/drawing/2014/main" id="{EF10DA63-E090-62DA-97CE-35E317856B77}"/>
              </a:ext>
            </a:extLst>
          </p:cNvPr>
          <p:cNvGraphicFramePr>
            <a:graphicFrameLocks noChangeAspect="1"/>
          </p:cNvGraphicFramePr>
          <p:nvPr>
            <p:extLst>
              <p:ext uri="{D42A27DB-BD31-4B8C-83A1-F6EECF244321}">
                <p14:modId xmlns:p14="http://schemas.microsoft.com/office/powerpoint/2010/main" val="1187234343"/>
              </p:ext>
            </p:extLst>
          </p:nvPr>
        </p:nvGraphicFramePr>
        <p:xfrm>
          <a:off x="8395249" y="3982582"/>
          <a:ext cx="417512" cy="793750"/>
        </p:xfrm>
        <a:graphic>
          <a:graphicData uri="http://schemas.openxmlformats.org/presentationml/2006/ole">
            <mc:AlternateContent xmlns:mc="http://schemas.openxmlformats.org/markup-compatibility/2006">
              <mc:Choice xmlns:v="urn:schemas-microsoft-com:vml" Requires="v">
                <p:oleObj spid="_x0000_s22552" name="Equation" r:id="rId21" imgW="152280" imgH="393480" progId="Equation.DSMT4">
                  <p:embed/>
                </p:oleObj>
              </mc:Choice>
              <mc:Fallback>
                <p:oleObj name="Equation" r:id="rId21" imgW="152280" imgH="393480" progId="Equation.DSMT4">
                  <p:embed/>
                  <p:pic>
                    <p:nvPicPr>
                      <p:cNvPr id="17" name="Object 16">
                        <a:extLst>
                          <a:ext uri="{FF2B5EF4-FFF2-40B4-BE49-F238E27FC236}">
                            <a16:creationId xmlns="" xmlns:a16="http://schemas.microsoft.com/office/drawing/2014/main" id="{A306650C-8E61-3652-872A-E3EEAEF75FAF}"/>
                          </a:ext>
                        </a:extLst>
                      </p:cNvPr>
                      <p:cNvPicPr>
                        <a:picLocks noChangeAspect="1" noChangeArrowheads="1"/>
                      </p:cNvPicPr>
                      <p:nvPr/>
                    </p:nvPicPr>
                    <p:blipFill>
                      <a:blip r:embed="rId22"/>
                      <a:srcRect/>
                      <a:stretch>
                        <a:fillRect/>
                      </a:stretch>
                    </p:blipFill>
                    <p:spPr bwMode="auto">
                      <a:xfrm>
                        <a:off x="8395249" y="3982582"/>
                        <a:ext cx="417512" cy="793750"/>
                      </a:xfrm>
                      <a:prstGeom prst="rect">
                        <a:avLst/>
                      </a:prstGeom>
                      <a:noFill/>
                    </p:spPr>
                  </p:pic>
                </p:oleObj>
              </mc:Fallback>
            </mc:AlternateContent>
          </a:graphicData>
        </a:graphic>
      </p:graphicFrame>
      <p:graphicFrame>
        <p:nvGraphicFramePr>
          <p:cNvPr id="20" name="Object 19">
            <a:extLst>
              <a:ext uri="{FF2B5EF4-FFF2-40B4-BE49-F238E27FC236}">
                <a16:creationId xmlns="" xmlns:a16="http://schemas.microsoft.com/office/drawing/2014/main" id="{B957428A-1608-D1FC-203D-368C0B0E3FBA}"/>
              </a:ext>
            </a:extLst>
          </p:cNvPr>
          <p:cNvGraphicFramePr>
            <a:graphicFrameLocks noChangeAspect="1"/>
          </p:cNvGraphicFramePr>
          <p:nvPr>
            <p:extLst>
              <p:ext uri="{D42A27DB-BD31-4B8C-83A1-F6EECF244321}">
                <p14:modId xmlns:p14="http://schemas.microsoft.com/office/powerpoint/2010/main" val="2226344184"/>
              </p:ext>
            </p:extLst>
          </p:nvPr>
        </p:nvGraphicFramePr>
        <p:xfrm>
          <a:off x="3751263" y="5190600"/>
          <a:ext cx="417512" cy="793750"/>
        </p:xfrm>
        <a:graphic>
          <a:graphicData uri="http://schemas.openxmlformats.org/presentationml/2006/ole">
            <mc:AlternateContent xmlns:mc="http://schemas.openxmlformats.org/markup-compatibility/2006">
              <mc:Choice xmlns:v="urn:schemas-microsoft-com:vml" Requires="v">
                <p:oleObj spid="_x0000_s22553" name="Equation" r:id="rId23" imgW="152280" imgH="393480" progId="Equation.DSMT4">
                  <p:embed/>
                </p:oleObj>
              </mc:Choice>
              <mc:Fallback>
                <p:oleObj name="Equation" r:id="rId23" imgW="152280" imgH="393480" progId="Equation.DSMT4">
                  <p:embed/>
                  <p:pic>
                    <p:nvPicPr>
                      <p:cNvPr id="19" name="Object 18">
                        <a:extLst>
                          <a:ext uri="{FF2B5EF4-FFF2-40B4-BE49-F238E27FC236}">
                            <a16:creationId xmlns="" xmlns:a16="http://schemas.microsoft.com/office/drawing/2014/main" id="{EF10DA63-E090-62DA-97CE-35E317856B77}"/>
                          </a:ext>
                        </a:extLst>
                      </p:cNvPr>
                      <p:cNvPicPr>
                        <a:picLocks noChangeAspect="1" noChangeArrowheads="1"/>
                      </p:cNvPicPr>
                      <p:nvPr/>
                    </p:nvPicPr>
                    <p:blipFill>
                      <a:blip r:embed="rId24"/>
                      <a:srcRect/>
                      <a:stretch>
                        <a:fillRect/>
                      </a:stretch>
                    </p:blipFill>
                    <p:spPr bwMode="auto">
                      <a:xfrm>
                        <a:off x="3751263" y="5190600"/>
                        <a:ext cx="417512" cy="793750"/>
                      </a:xfrm>
                      <a:prstGeom prst="rect">
                        <a:avLst/>
                      </a:prstGeom>
                      <a:noFill/>
                    </p:spPr>
                  </p:pic>
                </p:oleObj>
              </mc:Fallback>
            </mc:AlternateContent>
          </a:graphicData>
        </a:graphic>
      </p:graphicFrame>
    </p:spTree>
    <p:extLst>
      <p:ext uri="{BB962C8B-B14F-4D97-AF65-F5344CB8AC3E}">
        <p14:creationId xmlns:p14="http://schemas.microsoft.com/office/powerpoint/2010/main" val="9955845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
                                        </p:tgtEl>
                                        <p:attrNameLst>
                                          <p:attrName>style.color</p:attrName>
                                        </p:attrNameLst>
                                      </p:cBhvr>
                                      <p:by>
                                        <p:hsl h="0" s="12549" l="25098"/>
                                      </p:by>
                                    </p:animClr>
                                    <p:animClr clrSpc="hsl" dir="cw">
                                      <p:cBhvr>
                                        <p:cTn id="7" dur="500" fill="hold"/>
                                        <p:tgtEl>
                                          <p:spTgt spid="13"/>
                                        </p:tgtEl>
                                        <p:attrNameLst>
                                          <p:attrName>fillcolor</p:attrName>
                                        </p:attrNameLst>
                                      </p:cBhvr>
                                      <p:by>
                                        <p:hsl h="0" s="12549" l="25098"/>
                                      </p:by>
                                    </p:animClr>
                                    <p:animClr clrSpc="hsl" dir="cw">
                                      <p:cBhvr>
                                        <p:cTn id="8" dur="500" fill="hold"/>
                                        <p:tgtEl>
                                          <p:spTgt spid="13"/>
                                        </p:tgtEl>
                                        <p:attrNameLst>
                                          <p:attrName>stroke.color</p:attrName>
                                        </p:attrNameLst>
                                      </p:cBhvr>
                                      <p:by>
                                        <p:hsl h="0" s="12549" l="25098"/>
                                      </p:by>
                                    </p:animClr>
                                    <p:set>
                                      <p:cBhvr>
                                        <p:cTn id="9" dur="500" fill="hold"/>
                                        <p:tgtEl>
                                          <p:spTgt spid="13"/>
                                        </p:tgtEl>
                                        <p:attrNameLst>
                                          <p:attrName>fill.type</p:attrName>
                                        </p:attrNameLst>
                                      </p:cBhvr>
                                      <p:to>
                                        <p:strVal val="solid"/>
                                      </p:to>
                                    </p:set>
                                  </p:childTnLst>
                                  <p:subTnLst>
                                    <p:animClr clrSpc="rgb" dir="cw">
                                      <p:cBhvr override="childStyle">
                                        <p:cTn dur="1" fill="hold" display="0" masterRel="nextClick" afterEffect="1"/>
                                        <p:tgtEl>
                                          <p:spTgt spid="13"/>
                                        </p:tgtEl>
                                        <p:attrNameLst>
                                          <p:attrName>ppt_c</p:attrName>
                                        </p:attrNameLst>
                                      </p:cBhvr>
                                      <p:to>
                                        <a:schemeClr val="accent2"/>
                                      </p:to>
                                    </p:animClr>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4"/>
                                        </p:tgtEl>
                                      </p:cBhvr>
                                    </p:animEffect>
                                    <p:animScale>
                                      <p:cBhvr>
                                        <p:cTn id="15" dur="250" autoRev="1" fill="hold"/>
                                        <p:tgtEl>
                                          <p:spTgt spid="14"/>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6"/>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6"/>
                                        </p:tgtEl>
                                      </p:cBhvr>
                                    </p:animEffect>
                                    <p:animScale>
                                      <p:cBhvr>
                                        <p:cTn id="21" dur="250" autoRev="1" fill="hold"/>
                                        <p:tgtEl>
                                          <p:spTgt spid="16"/>
                                        </p:tgtEl>
                                      </p:cBhvr>
                                      <p:by x="105000" y="105000"/>
                                    </p:animScale>
                                  </p:childTnLst>
                                  <p:subTnLst>
                                    <p:audio>
                                      <p:cMediaNode>
                                        <p:cTn display="0" masterRel="sameClick">
                                          <p:stCondLst>
                                            <p:cond evt="begin" delay="0">
                                              <p:tn val="1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21"/>
                                        </p:tgtEl>
                                      </p:cBhvr>
                                    </p:animEffect>
                                    <p:animScale>
                                      <p:cBhvr>
                                        <p:cTn id="27" dur="250" autoRev="1" fill="hold"/>
                                        <p:tgtEl>
                                          <p:spTgt spid="21"/>
                                        </p:tgtEl>
                                      </p:cBhvr>
                                      <p:by x="105000" y="105000"/>
                                    </p:animScale>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childTnLst>
        </p:cTn>
      </p:par>
    </p:tnLst>
    <p:bldLst>
      <p:bldP spid="13" grpId="0" animBg="1"/>
      <p:bldP spid="14" grpId="0" animBg="1"/>
      <p:bldP spid="16"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7" name="Google Shape;117;p4"/>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118" name="Google Shape;118;p4"/>
          <p:cNvSpPr txBox="1"/>
          <p:nvPr/>
        </p:nvSpPr>
        <p:spPr>
          <a:xfrm>
            <a:off x="87514" y="1176123"/>
            <a:ext cx="4051109" cy="52322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số hữu tỉ</a:t>
            </a:r>
            <a:endParaRPr sz="2800" b="1">
              <a:solidFill>
                <a:srgbClr val="FF0000"/>
              </a:solidFill>
              <a:latin typeface="Times New Roman"/>
              <a:ea typeface="Times New Roman"/>
              <a:cs typeface="Times New Roman"/>
              <a:sym typeface="Times New Roman"/>
            </a:endParaRPr>
          </a:p>
        </p:txBody>
      </p:sp>
      <p:pic>
        <p:nvPicPr>
          <p:cNvPr id="119" name="Google Shape;119;p4" descr="child001 - 04 01"/>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120" name="Google Shape;120;p4" descr="child001 - 04 02"/>
          <p:cNvPicPr preferRelativeResize="0"/>
          <p:nvPr/>
        </p:nvPicPr>
        <p:blipFill rotWithShape="1">
          <a:blip r:embed="rId5">
            <a:alphaModFix/>
          </a:blip>
          <a:srcRect/>
          <a:stretch/>
        </p:blipFill>
        <p:spPr>
          <a:xfrm>
            <a:off x="224633" y="119149"/>
            <a:ext cx="769937" cy="1219200"/>
          </a:xfrm>
          <a:prstGeom prst="rect">
            <a:avLst/>
          </a:prstGeom>
          <a:noFill/>
          <a:ln>
            <a:noFill/>
          </a:ln>
        </p:spPr>
      </p:pic>
      <p:sp>
        <p:nvSpPr>
          <p:cNvPr id="121" name="Google Shape;121;p4"/>
          <p:cNvSpPr txBox="1"/>
          <p:nvPr/>
        </p:nvSpPr>
        <p:spPr>
          <a:xfrm>
            <a:off x="5585792" y="3206770"/>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
        <p:nvSpPr>
          <p:cNvPr id="2" name="Rectangle 2">
            <a:extLst>
              <a:ext uri="{FF2B5EF4-FFF2-40B4-BE49-F238E27FC236}">
                <a16:creationId xmlns="" xmlns:a16="http://schemas.microsoft.com/office/drawing/2014/main" id="{5CEB6EC8-6EAF-90AC-16B9-9B23BC26B5A8}"/>
              </a:ext>
            </a:extLst>
          </p:cNvPr>
          <p:cNvSpPr>
            <a:spLocks noChangeArrowheads="1"/>
          </p:cNvSpPr>
          <p:nvPr/>
        </p:nvSpPr>
        <p:spPr bwMode="auto">
          <a:xfrm>
            <a:off x="153788" y="2351317"/>
            <a:ext cx="118844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Từ mặt nước biển, một thiết bị khảo sát lặn xuống      m. Sau đó thiết bị tiếp tục lặn xuống thêm 5,4 m nữa. Hỏi khi đó thiết bị khảo sát ở độ cao bao nhiêu mét so với mực nước biển?</a:t>
            </a:r>
            <a:r>
              <a:rPr lang="en-US" altLang="en-US" sz="2400">
                <a:solidFill>
                  <a:schemeClr val="tx1"/>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 xmlns:a16="http://schemas.microsoft.com/office/drawing/2014/main" id="{61F7A0F2-A9F0-A09E-ADA9-F860AE6BC94A}"/>
              </a:ext>
            </a:extLst>
          </p:cNvPr>
          <p:cNvSpPr>
            <a:spLocks noChangeArrowheads="1"/>
          </p:cNvSpPr>
          <p:nvPr/>
        </p:nvSpPr>
        <p:spPr bwMode="auto">
          <a:xfrm>
            <a:off x="1524000" y="3050759"/>
            <a:ext cx="2616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1800">
              <a:solidFill>
                <a:schemeClr val="tx1"/>
              </a:solidFill>
              <a:latin typeface="Arial" panose="020B0604020202020204" pitchFamily="34" charset="0"/>
            </a:endParaRPr>
          </a:p>
        </p:txBody>
      </p:sp>
      <p:sp>
        <p:nvSpPr>
          <p:cNvPr id="17" name="Google Shape;122;p4">
            <a:extLst>
              <a:ext uri="{FF2B5EF4-FFF2-40B4-BE49-F238E27FC236}">
                <a16:creationId xmlns="" xmlns:a16="http://schemas.microsoft.com/office/drawing/2014/main" id="{35010FC1-7FE7-27C7-483B-87800EF50C03}"/>
              </a:ext>
            </a:extLst>
          </p:cNvPr>
          <p:cNvSpPr/>
          <p:nvPr/>
        </p:nvSpPr>
        <p:spPr>
          <a:xfrm>
            <a:off x="6771765" y="1252646"/>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graphicFrame>
        <p:nvGraphicFramePr>
          <p:cNvPr id="6" name="Object 5">
            <a:extLst>
              <a:ext uri="{FF2B5EF4-FFF2-40B4-BE49-F238E27FC236}">
                <a16:creationId xmlns="" xmlns:a16="http://schemas.microsoft.com/office/drawing/2014/main" id="{16AAF770-F75E-2A26-E375-E422D6126C60}"/>
              </a:ext>
            </a:extLst>
          </p:cNvPr>
          <p:cNvGraphicFramePr>
            <a:graphicFrameLocks noChangeAspect="1"/>
          </p:cNvGraphicFramePr>
          <p:nvPr>
            <p:extLst>
              <p:ext uri="{D42A27DB-BD31-4B8C-83A1-F6EECF244321}">
                <p14:modId xmlns:p14="http://schemas.microsoft.com/office/powerpoint/2010/main" val="1668182481"/>
              </p:ext>
            </p:extLst>
          </p:nvPr>
        </p:nvGraphicFramePr>
        <p:xfrm>
          <a:off x="3726827" y="4097338"/>
          <a:ext cx="4614862" cy="863600"/>
        </p:xfrm>
        <a:graphic>
          <a:graphicData uri="http://schemas.openxmlformats.org/presentationml/2006/ole">
            <mc:AlternateContent xmlns:mc="http://schemas.openxmlformats.org/markup-compatibility/2006">
              <mc:Choice xmlns:v="urn:schemas-microsoft-com:vml" Requires="v">
                <p:oleObj spid="_x0000_s2056" name="Equation" r:id="rId6" imgW="2438280" imgH="431640" progId="Equation.DSMT4">
                  <p:embed/>
                </p:oleObj>
              </mc:Choice>
              <mc:Fallback>
                <p:oleObj name="Equation" r:id="rId6" imgW="2438280" imgH="431640" progId="Equation.DSMT4">
                  <p:embed/>
                  <p:pic>
                    <p:nvPicPr>
                      <p:cNvPr id="0" name="Object 5"/>
                      <p:cNvPicPr>
                        <a:picLocks noChangeAspect="1" noChangeArrowheads="1"/>
                      </p:cNvPicPr>
                      <p:nvPr/>
                    </p:nvPicPr>
                    <p:blipFill>
                      <a:blip r:embed="rId7"/>
                      <a:srcRect/>
                      <a:stretch>
                        <a:fillRect/>
                      </a:stretch>
                    </p:blipFill>
                    <p:spPr bwMode="auto">
                      <a:xfrm>
                        <a:off x="3726827" y="4097338"/>
                        <a:ext cx="4614862" cy="863600"/>
                      </a:xfrm>
                      <a:prstGeom prst="rect">
                        <a:avLst/>
                      </a:prstGeom>
                      <a:noFill/>
                    </p:spPr>
                  </p:pic>
                </p:oleObj>
              </mc:Fallback>
            </mc:AlternateContent>
          </a:graphicData>
        </a:graphic>
      </p:graphicFrame>
      <p:graphicFrame>
        <p:nvGraphicFramePr>
          <p:cNvPr id="7" name="Object 6">
            <a:extLst>
              <a:ext uri="{FF2B5EF4-FFF2-40B4-BE49-F238E27FC236}">
                <a16:creationId xmlns="" xmlns:a16="http://schemas.microsoft.com/office/drawing/2014/main" id="{A0126B32-6656-5784-45EB-F658CEC8BE8F}"/>
              </a:ext>
            </a:extLst>
          </p:cNvPr>
          <p:cNvGraphicFramePr>
            <a:graphicFrameLocks noChangeAspect="1"/>
          </p:cNvGraphicFramePr>
          <p:nvPr>
            <p:extLst>
              <p:ext uri="{D42A27DB-BD31-4B8C-83A1-F6EECF244321}">
                <p14:modId xmlns:p14="http://schemas.microsoft.com/office/powerpoint/2010/main" val="1754700789"/>
              </p:ext>
            </p:extLst>
          </p:nvPr>
        </p:nvGraphicFramePr>
        <p:xfrm>
          <a:off x="7569750" y="4938918"/>
          <a:ext cx="1220788" cy="863600"/>
        </p:xfrm>
        <a:graphic>
          <a:graphicData uri="http://schemas.openxmlformats.org/presentationml/2006/ole">
            <mc:AlternateContent xmlns:mc="http://schemas.openxmlformats.org/markup-compatibility/2006">
              <mc:Choice xmlns:v="urn:schemas-microsoft-com:vml" Requires="v">
                <p:oleObj spid="_x0000_s2057" name="Equation" r:id="rId8" imgW="533160" imgH="393480" progId="Equation.DSMT4">
                  <p:embed/>
                </p:oleObj>
              </mc:Choice>
              <mc:Fallback>
                <p:oleObj name="Equation" r:id="rId8" imgW="533160" imgH="393480" progId="Equation.DSMT4">
                  <p:embed/>
                  <p:pic>
                    <p:nvPicPr>
                      <p:cNvPr id="0" name="Object 4"/>
                      <p:cNvPicPr>
                        <a:picLocks noChangeAspect="1" noChangeArrowheads="1"/>
                      </p:cNvPicPr>
                      <p:nvPr/>
                    </p:nvPicPr>
                    <p:blipFill>
                      <a:blip r:embed="rId9"/>
                      <a:srcRect/>
                      <a:stretch>
                        <a:fillRect/>
                      </a:stretch>
                    </p:blipFill>
                    <p:spPr bwMode="auto">
                      <a:xfrm>
                        <a:off x="7569750" y="4938918"/>
                        <a:ext cx="1220788" cy="863600"/>
                      </a:xfrm>
                      <a:prstGeom prst="rect">
                        <a:avLst/>
                      </a:prstGeom>
                      <a:noFill/>
                    </p:spPr>
                  </p:pic>
                </p:oleObj>
              </mc:Fallback>
            </mc:AlternateContent>
          </a:graphicData>
        </a:graphic>
      </p:graphicFrame>
      <p:sp>
        <p:nvSpPr>
          <p:cNvPr id="8" name="Rectangle 6">
            <a:extLst>
              <a:ext uri="{FF2B5EF4-FFF2-40B4-BE49-F238E27FC236}">
                <a16:creationId xmlns="" xmlns:a16="http://schemas.microsoft.com/office/drawing/2014/main" id="{8A280294-8978-85A8-2E91-163C80ABF195}"/>
              </a:ext>
            </a:extLst>
          </p:cNvPr>
          <p:cNvSpPr>
            <a:spLocks noChangeArrowheads="1"/>
          </p:cNvSpPr>
          <p:nvPr/>
        </p:nvSpPr>
        <p:spPr bwMode="auto">
          <a:xfrm>
            <a:off x="3810000" y="3655382"/>
            <a:ext cx="65053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Thiết bị khảo sát ở độ cao so với mực nước biển là:</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9" name="Rectangle 7">
            <a:extLst>
              <a:ext uri="{FF2B5EF4-FFF2-40B4-BE49-F238E27FC236}">
                <a16:creationId xmlns="" xmlns:a16="http://schemas.microsoft.com/office/drawing/2014/main" id="{0210271D-8FB5-F172-1D71-563598AAB2BB}"/>
              </a:ext>
            </a:extLst>
          </p:cNvPr>
          <p:cNvSpPr>
            <a:spLocks noChangeArrowheads="1"/>
          </p:cNvSpPr>
          <p:nvPr/>
        </p:nvSpPr>
        <p:spPr bwMode="auto">
          <a:xfrm>
            <a:off x="3761899" y="5114529"/>
            <a:ext cx="39118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Vậy thiết bị khảo sát ở độ cao </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10" name="Rectangle 8">
            <a:extLst>
              <a:ext uri="{FF2B5EF4-FFF2-40B4-BE49-F238E27FC236}">
                <a16:creationId xmlns="" xmlns:a16="http://schemas.microsoft.com/office/drawing/2014/main" id="{487E1ECA-52E5-9E23-938F-0621C8EABBB5}"/>
              </a:ext>
            </a:extLst>
          </p:cNvPr>
          <p:cNvSpPr>
            <a:spLocks noChangeArrowheads="1"/>
          </p:cNvSpPr>
          <p:nvPr/>
        </p:nvSpPr>
        <p:spPr bwMode="auto">
          <a:xfrm>
            <a:off x="8843508" y="5077837"/>
            <a:ext cx="2937022"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so với mực nước biển.</a:t>
            </a:r>
            <a:endParaRPr lang="en-US" altLang="en-US" sz="2400">
              <a:solidFill>
                <a:schemeClr val="tx1"/>
              </a:solidFill>
              <a:latin typeface="Times New Roman" panose="02020603050405020304" pitchFamily="18" charset="0"/>
              <a:cs typeface="Times New Roman" panose="02020603050405020304" pitchFamily="18" charset="0"/>
            </a:endParaRPr>
          </a:p>
        </p:txBody>
      </p:sp>
      <p:graphicFrame>
        <p:nvGraphicFramePr>
          <p:cNvPr id="24" name="Object 23">
            <a:extLst>
              <a:ext uri="{FF2B5EF4-FFF2-40B4-BE49-F238E27FC236}">
                <a16:creationId xmlns="" xmlns:a16="http://schemas.microsoft.com/office/drawing/2014/main" id="{E63F98E7-BD3A-CF87-2F9A-B4104505D2DF}"/>
              </a:ext>
            </a:extLst>
          </p:cNvPr>
          <p:cNvGraphicFramePr>
            <a:graphicFrameLocks noChangeAspect="1"/>
          </p:cNvGraphicFramePr>
          <p:nvPr>
            <p:extLst>
              <p:ext uri="{D42A27DB-BD31-4B8C-83A1-F6EECF244321}">
                <p14:modId xmlns:p14="http://schemas.microsoft.com/office/powerpoint/2010/main" val="1626373505"/>
              </p:ext>
            </p:extLst>
          </p:nvPr>
        </p:nvGraphicFramePr>
        <p:xfrm>
          <a:off x="6345815" y="2221501"/>
          <a:ext cx="425950" cy="748735"/>
        </p:xfrm>
        <a:graphic>
          <a:graphicData uri="http://schemas.openxmlformats.org/presentationml/2006/ole">
            <mc:AlternateContent xmlns:mc="http://schemas.openxmlformats.org/markup-compatibility/2006">
              <mc:Choice xmlns:v="urn:schemas-microsoft-com:vml" Requires="v">
                <p:oleObj spid="_x0000_s2058" name="Equation" r:id="rId10" imgW="215713" imgH="393359" progId="Equation.DSMT4">
                  <p:embed/>
                </p:oleObj>
              </mc:Choice>
              <mc:Fallback>
                <p:oleObj name="Equation" r:id="rId10" imgW="215713" imgH="393359" progId="Equation.DSMT4">
                  <p:embed/>
                  <p:pic>
                    <p:nvPicPr>
                      <p:cNvPr id="3" name="Object 2">
                        <a:extLst>
                          <a:ext uri="{FF2B5EF4-FFF2-40B4-BE49-F238E27FC236}">
                            <a16:creationId xmlns="" xmlns:a16="http://schemas.microsoft.com/office/drawing/2014/main" id="{3ECCBF98-DC98-0F27-A27B-D703A4F9A4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45815" y="2221501"/>
                        <a:ext cx="425950" cy="748735"/>
                      </a:xfrm>
                      <a:prstGeom prst="rect">
                        <a:avLst/>
                      </a:prstGeom>
                      <a:noFill/>
                    </p:spPr>
                  </p:pic>
                </p:oleObj>
              </mc:Fallback>
            </mc:AlternateContent>
          </a:graphicData>
        </a:graphic>
      </p:graphicFrame>
      <p:pic>
        <p:nvPicPr>
          <p:cNvPr id="26" name="Google Shape;137;p5">
            <a:extLst>
              <a:ext uri="{FF2B5EF4-FFF2-40B4-BE49-F238E27FC236}">
                <a16:creationId xmlns="" xmlns:a16="http://schemas.microsoft.com/office/drawing/2014/main" id="{5BE7C76B-5CD8-F5D0-1B35-7904C190A539}"/>
              </a:ext>
            </a:extLst>
          </p:cNvPr>
          <p:cNvPicPr preferRelativeResize="0">
            <a:picLocks noGrp="1"/>
          </p:cNvPicPr>
          <p:nvPr>
            <p:ph type="body" idx="1"/>
          </p:nvPr>
        </p:nvPicPr>
        <p:blipFill rotWithShape="1">
          <a:blip r:embed="rId12">
            <a:alphaModFix/>
          </a:blip>
          <a:srcRect/>
          <a:stretch/>
        </p:blipFill>
        <p:spPr>
          <a:xfrm>
            <a:off x="153788" y="1689222"/>
            <a:ext cx="670300" cy="683979"/>
          </a:xfrm>
          <a:prstGeom prst="rect">
            <a:avLst/>
          </a:prstGeom>
          <a:noFill/>
          <a:ln>
            <a:noFill/>
          </a:ln>
        </p:spPr>
      </p:pic>
      <p:sp>
        <p:nvSpPr>
          <p:cNvPr id="27" name="Google Shape;122;p4">
            <a:extLst>
              <a:ext uri="{FF2B5EF4-FFF2-40B4-BE49-F238E27FC236}">
                <a16:creationId xmlns="" xmlns:a16="http://schemas.microsoft.com/office/drawing/2014/main" id="{97FA7BB4-2368-3B4F-8A1B-9D607A120F54}"/>
              </a:ext>
            </a:extLst>
          </p:cNvPr>
          <p:cNvSpPr/>
          <p:nvPr/>
        </p:nvSpPr>
        <p:spPr>
          <a:xfrm>
            <a:off x="788660" y="1720015"/>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1 </a:t>
            </a:r>
            <a:endParaRPr sz="2400" b="1">
              <a:solidFill>
                <a:srgbClr val="A8289F"/>
              </a:solidFill>
              <a:latin typeface="Times New Roman"/>
              <a:ea typeface="Times New Roman"/>
              <a:cs typeface="Times New Roman"/>
              <a:sym typeface="Times New Roman"/>
            </a:endParaRPr>
          </a:p>
        </p:txBody>
      </p:sp>
      <p:pic>
        <p:nvPicPr>
          <p:cNvPr id="20" name="Picture 13">
            <a:extLst>
              <a:ext uri="{FF2B5EF4-FFF2-40B4-BE49-F238E27FC236}">
                <a16:creationId xmlns="" xmlns:a16="http://schemas.microsoft.com/office/drawing/2014/main" id="{37531EBC-3715-24BA-3323-D3FCA0706E9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a:extLst>
              <a:ext uri="{FF2B5EF4-FFF2-40B4-BE49-F238E27FC236}">
                <a16:creationId xmlns="" xmlns:a16="http://schemas.microsoft.com/office/drawing/2014/main" id="{D6F4056D-FA37-36B5-5F2E-CB292A4B0CA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 xmlns:a16="http://schemas.microsoft.com/office/drawing/2014/main" id="{3C026E22-1F76-90B7-FF45-5291C14D65F8}"/>
              </a:ext>
            </a:extLst>
          </p:cNvPr>
          <p:cNvPicPr>
            <a:picLocks noChangeAspect="1"/>
          </p:cNvPicPr>
          <p:nvPr/>
        </p:nvPicPr>
        <p:blipFill>
          <a:blip r:embed="rId14"/>
          <a:stretch>
            <a:fillRect/>
          </a:stretch>
        </p:blipFill>
        <p:spPr>
          <a:xfrm>
            <a:off x="153788" y="3293874"/>
            <a:ext cx="3429716" cy="2282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par>
                          <p:cTn id="26" fill="hold">
                            <p:stCondLst>
                              <p:cond delay="1000"/>
                            </p:stCondLst>
                            <p:childTnLst>
                              <p:par>
                                <p:cTn id="27" presetID="6" presetClass="entr" presetSubtype="32"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out)">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fade">
                                      <p:cBhvr>
                                        <p:cTn id="34" dur="500"/>
                                        <p:tgtEl>
                                          <p:spTgt spid="12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randombar(horizont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par>
                                <p:cTn id="50" presetID="14" presetClass="entr" presetSubtype="1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randombar(horizontal)">
                                      <p:cBhvr>
                                        <p:cTn id="52" dur="500"/>
                                        <p:tgtEl>
                                          <p:spTgt spid="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randombar(horizontal)">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027" y="2363190"/>
            <a:ext cx="2554432" cy="306531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8311" y="1886198"/>
            <a:ext cx="2554432" cy="3065318"/>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427" y="2515590"/>
            <a:ext cx="2554432" cy="306531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8334" y="1690997"/>
            <a:ext cx="2554432" cy="3065318"/>
          </a:xfrm>
          <a:prstGeom prst="rect">
            <a:avLst/>
          </a:prstGeom>
        </p:spPr>
      </p:pic>
    </p:spTree>
    <p:extLst>
      <p:ext uri="{BB962C8B-B14F-4D97-AF65-F5344CB8AC3E}">
        <p14:creationId xmlns:p14="http://schemas.microsoft.com/office/powerpoint/2010/main" val="2412686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divide">
            <a:extLst>
              <a:ext uri="{FF2B5EF4-FFF2-40B4-BE49-F238E27FC236}">
                <a16:creationId xmlns="" xmlns:a16="http://schemas.microsoft.com/office/drawing/2014/main" id="{C46AA570-EF8E-BBB9-8D17-BE34BD8859F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BACK027">
            <a:extLst>
              <a:ext uri="{FF2B5EF4-FFF2-40B4-BE49-F238E27FC236}">
                <a16:creationId xmlns="" xmlns:a16="http://schemas.microsoft.com/office/drawing/2014/main" id="{92A7B945-D5BE-BD45-F028-B9B6286A5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1143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5" descr="divide">
            <a:extLst>
              <a:ext uri="{FF2B5EF4-FFF2-40B4-BE49-F238E27FC236}">
                <a16:creationId xmlns="" xmlns:a16="http://schemas.microsoft.com/office/drawing/2014/main" id="{05CF59B1-31C3-0D20-00C6-11F81CAC2F5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jlgbook">
            <a:extLst>
              <a:ext uri="{FF2B5EF4-FFF2-40B4-BE49-F238E27FC236}">
                <a16:creationId xmlns="" xmlns:a16="http://schemas.microsoft.com/office/drawing/2014/main" id="{DCD28B16-839E-FC3C-5546-A3A476B3A8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6801" y="1371600"/>
            <a:ext cx="154781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AutoShape 6">
            <a:extLst>
              <a:ext uri="{FF2B5EF4-FFF2-40B4-BE49-F238E27FC236}">
                <a16:creationId xmlns="" xmlns:a16="http://schemas.microsoft.com/office/drawing/2014/main" id="{987EFE14-1FF5-F928-3645-A5106F9B2561}"/>
              </a:ext>
            </a:extLst>
          </p:cNvPr>
          <p:cNvSpPr>
            <a:spLocks noChangeArrowheads="1"/>
          </p:cNvSpPr>
          <p:nvPr/>
        </p:nvSpPr>
        <p:spPr bwMode="auto">
          <a:xfrm>
            <a:off x="8690112" y="827685"/>
            <a:ext cx="935038" cy="1116013"/>
          </a:xfrm>
          <a:prstGeom prst="star32">
            <a:avLst>
              <a:gd name="adj" fmla="val 13944"/>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2" name="TextBox 52">
            <a:extLst>
              <a:ext uri="{FF2B5EF4-FFF2-40B4-BE49-F238E27FC236}">
                <a16:creationId xmlns="" xmlns:a16="http://schemas.microsoft.com/office/drawing/2014/main" id="{823E19EE-8E33-B5B6-7474-DFB844FAB4D1}"/>
              </a:ext>
            </a:extLst>
          </p:cNvPr>
          <p:cNvSpPr txBox="1">
            <a:spLocks noChangeArrowheads="1"/>
          </p:cNvSpPr>
          <p:nvPr/>
        </p:nvSpPr>
        <p:spPr bwMode="auto">
          <a:xfrm>
            <a:off x="6797676" y="1277939"/>
            <a:ext cx="1127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14" name="Freeform 110">
            <a:extLst>
              <a:ext uri="{FF2B5EF4-FFF2-40B4-BE49-F238E27FC236}">
                <a16:creationId xmlns="" xmlns:a16="http://schemas.microsoft.com/office/drawing/2014/main" id="{E398E265-8666-3EF6-3839-1E276823B8E3}"/>
              </a:ext>
            </a:extLst>
          </p:cNvPr>
          <p:cNvSpPr>
            <a:spLocks/>
          </p:cNvSpPr>
          <p:nvPr/>
        </p:nvSpPr>
        <p:spPr bwMode="auto">
          <a:xfrm>
            <a:off x="4257676" y="1116013"/>
            <a:ext cx="430212" cy="4810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35857" name="TextBox 52">
            <a:extLst>
              <a:ext uri="{FF2B5EF4-FFF2-40B4-BE49-F238E27FC236}">
                <a16:creationId xmlns="" xmlns:a16="http://schemas.microsoft.com/office/drawing/2014/main" id="{6EE3E2CD-C821-EC05-D9AF-55768538B641}"/>
              </a:ext>
            </a:extLst>
          </p:cNvPr>
          <p:cNvSpPr txBox="1">
            <a:spLocks noChangeArrowheads="1"/>
          </p:cNvSpPr>
          <p:nvPr/>
        </p:nvSpPr>
        <p:spPr bwMode="auto">
          <a:xfrm>
            <a:off x="6265864" y="1090613"/>
            <a:ext cx="12017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19" name="Content Placeholder 2">
            <a:extLst>
              <a:ext uri="{FF2B5EF4-FFF2-40B4-BE49-F238E27FC236}">
                <a16:creationId xmlns="" xmlns:a16="http://schemas.microsoft.com/office/drawing/2014/main" id="{3888BE64-FACC-F52C-106A-2379B0470293}"/>
              </a:ext>
            </a:extLst>
          </p:cNvPr>
          <p:cNvSpPr txBox="1">
            <a:spLocks/>
          </p:cNvSpPr>
          <p:nvPr/>
        </p:nvSpPr>
        <p:spPr bwMode="auto">
          <a:xfrm>
            <a:off x="685801" y="2057400"/>
            <a:ext cx="107036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Đọc lại nội dung bài đã học</a:t>
            </a:r>
            <a:endParaRPr lang="en-US" altLang="en-US" sz="2800">
              <a:solidFill>
                <a:srgbClr val="0000FF"/>
              </a:solidFill>
              <a:ea typeface="Calibri" panose="020F0502020204030204" pitchFamily="34" charset="0"/>
              <a:cs typeface="Times New Roman" panose="02020603050405020304" pitchFamily="18" charset="0"/>
            </a:endParaRP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Làm bài tập: 1; 2; 3; 4; 5; 7; 8; 9 trang 15-16 SGK</a:t>
            </a:r>
          </a:p>
          <a:p>
            <a:pPr eaLnBrk="1" hangingPunct="1">
              <a:buFontTx/>
              <a:buChar char="-"/>
            </a:pPr>
            <a:r>
              <a:rPr lang="nl-NL"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Chuẩn bị cho tiết sau </a:t>
            </a:r>
            <a:r>
              <a:rPr lang="nl-NL" altLang="en-US" sz="28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3 Lũy thừa với số hữu tỉ”</a:t>
            </a:r>
            <a:endParaRPr lang="en-US" alt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52">
            <a:extLst>
              <a:ext uri="{FF2B5EF4-FFF2-40B4-BE49-F238E27FC236}">
                <a16:creationId xmlns="" xmlns:a16="http://schemas.microsoft.com/office/drawing/2014/main" id="{A5887A50-B3FE-A45D-C5C9-6660DF8649DC}"/>
              </a:ext>
            </a:extLst>
          </p:cNvPr>
          <p:cNvSpPr txBox="1">
            <a:spLocks noChangeArrowheads="1"/>
          </p:cNvSpPr>
          <p:nvPr/>
        </p:nvSpPr>
        <p:spPr bwMode="auto">
          <a:xfrm>
            <a:off x="2987676" y="1354137"/>
            <a:ext cx="11271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OPTION     </a:t>
            </a:r>
          </a:p>
        </p:txBody>
      </p:sp>
      <p:sp>
        <p:nvSpPr>
          <p:cNvPr id="21" name="TextBox 52">
            <a:extLst>
              <a:ext uri="{FF2B5EF4-FFF2-40B4-BE49-F238E27FC236}">
                <a16:creationId xmlns="" xmlns:a16="http://schemas.microsoft.com/office/drawing/2014/main" id="{4083E811-5336-B6BD-6B81-9887767D80BE}"/>
              </a:ext>
            </a:extLst>
          </p:cNvPr>
          <p:cNvSpPr txBox="1">
            <a:spLocks noChangeArrowheads="1"/>
          </p:cNvSpPr>
          <p:nvPr/>
        </p:nvSpPr>
        <p:spPr bwMode="auto">
          <a:xfrm>
            <a:off x="2776539" y="1333501"/>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sp>
        <p:nvSpPr>
          <p:cNvPr id="22" name="Freeform 110">
            <a:extLst>
              <a:ext uri="{FF2B5EF4-FFF2-40B4-BE49-F238E27FC236}">
                <a16:creationId xmlns="" xmlns:a16="http://schemas.microsoft.com/office/drawing/2014/main" id="{86A21400-0529-9AC2-2A33-62E47802F4A4}"/>
              </a:ext>
            </a:extLst>
          </p:cNvPr>
          <p:cNvSpPr>
            <a:spLocks/>
          </p:cNvSpPr>
          <p:nvPr/>
        </p:nvSpPr>
        <p:spPr bwMode="auto">
          <a:xfrm>
            <a:off x="1925638" y="1192213"/>
            <a:ext cx="430212" cy="4810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538" y="0"/>
                </a:moveTo>
                <a:cubicBezTo>
                  <a:pt x="5492" y="0"/>
                  <a:pt x="4650" y="756"/>
                  <a:pt x="4650" y="1693"/>
                </a:cubicBezTo>
                <a:cubicBezTo>
                  <a:pt x="4650" y="2630"/>
                  <a:pt x="5492" y="3386"/>
                  <a:pt x="6538" y="3386"/>
                </a:cubicBezTo>
                <a:cubicBezTo>
                  <a:pt x="7583" y="3386"/>
                  <a:pt x="8425" y="2630"/>
                  <a:pt x="8425" y="1693"/>
                </a:cubicBezTo>
                <a:cubicBezTo>
                  <a:pt x="8425" y="756"/>
                  <a:pt x="7583" y="0"/>
                  <a:pt x="6538" y="0"/>
                </a:cubicBezTo>
                <a:close/>
                <a:moveTo>
                  <a:pt x="17944" y="1907"/>
                </a:moveTo>
                <a:cubicBezTo>
                  <a:pt x="16731" y="1907"/>
                  <a:pt x="15738" y="2779"/>
                  <a:pt x="15738" y="3867"/>
                </a:cubicBezTo>
                <a:cubicBezTo>
                  <a:pt x="15738" y="4955"/>
                  <a:pt x="16731" y="5846"/>
                  <a:pt x="17944" y="5846"/>
                </a:cubicBezTo>
                <a:cubicBezTo>
                  <a:pt x="19157" y="5846"/>
                  <a:pt x="20130" y="4955"/>
                  <a:pt x="20130" y="3867"/>
                </a:cubicBezTo>
                <a:cubicBezTo>
                  <a:pt x="20130" y="2779"/>
                  <a:pt x="19157" y="1907"/>
                  <a:pt x="17944" y="1907"/>
                </a:cubicBezTo>
                <a:close/>
                <a:moveTo>
                  <a:pt x="1351" y="2228"/>
                </a:moveTo>
                <a:cubicBezTo>
                  <a:pt x="847" y="2228"/>
                  <a:pt x="457" y="2595"/>
                  <a:pt x="457" y="3048"/>
                </a:cubicBezTo>
                <a:cubicBezTo>
                  <a:pt x="457" y="3500"/>
                  <a:pt x="847" y="3867"/>
                  <a:pt x="1351" y="3867"/>
                </a:cubicBezTo>
                <a:cubicBezTo>
                  <a:pt x="1855" y="3867"/>
                  <a:pt x="2265" y="3500"/>
                  <a:pt x="2265" y="3048"/>
                </a:cubicBezTo>
                <a:cubicBezTo>
                  <a:pt x="2265" y="2595"/>
                  <a:pt x="1855" y="2228"/>
                  <a:pt x="1351" y="2228"/>
                </a:cubicBezTo>
                <a:close/>
                <a:moveTo>
                  <a:pt x="12320" y="5650"/>
                </a:moveTo>
                <a:cubicBezTo>
                  <a:pt x="9800" y="5650"/>
                  <a:pt x="7750" y="7470"/>
                  <a:pt x="7750" y="9731"/>
                </a:cubicBezTo>
                <a:cubicBezTo>
                  <a:pt x="7750" y="9821"/>
                  <a:pt x="7750" y="9920"/>
                  <a:pt x="7750" y="10016"/>
                </a:cubicBezTo>
                <a:cubicBezTo>
                  <a:pt x="10007" y="9031"/>
                  <a:pt x="12732" y="9863"/>
                  <a:pt x="13830" y="11887"/>
                </a:cubicBezTo>
                <a:cubicBezTo>
                  <a:pt x="14091" y="12367"/>
                  <a:pt x="14231" y="12887"/>
                  <a:pt x="14268" y="13420"/>
                </a:cubicBezTo>
                <a:cubicBezTo>
                  <a:pt x="16539" y="12441"/>
                  <a:pt x="17505" y="10004"/>
                  <a:pt x="16414" y="7966"/>
                </a:cubicBezTo>
                <a:cubicBezTo>
                  <a:pt x="15656" y="6552"/>
                  <a:pt x="14069" y="5654"/>
                  <a:pt x="12320" y="5650"/>
                </a:cubicBezTo>
                <a:close/>
                <a:moveTo>
                  <a:pt x="3636" y="5774"/>
                </a:moveTo>
                <a:cubicBezTo>
                  <a:pt x="2124" y="5774"/>
                  <a:pt x="914" y="6877"/>
                  <a:pt x="914" y="8234"/>
                </a:cubicBezTo>
                <a:cubicBezTo>
                  <a:pt x="914" y="9590"/>
                  <a:pt x="2124" y="10693"/>
                  <a:pt x="3636" y="10693"/>
                </a:cubicBezTo>
                <a:cubicBezTo>
                  <a:pt x="5149" y="10693"/>
                  <a:pt x="6379" y="9590"/>
                  <a:pt x="6379" y="8234"/>
                </a:cubicBezTo>
                <a:cubicBezTo>
                  <a:pt x="6379" y="6877"/>
                  <a:pt x="5149" y="5774"/>
                  <a:pt x="3636" y="5774"/>
                </a:cubicBezTo>
                <a:close/>
                <a:moveTo>
                  <a:pt x="4093" y="6737"/>
                </a:moveTo>
                <a:cubicBezTo>
                  <a:pt x="4766" y="6737"/>
                  <a:pt x="5325" y="7221"/>
                  <a:pt x="5325" y="7824"/>
                </a:cubicBezTo>
                <a:cubicBezTo>
                  <a:pt x="5325" y="7974"/>
                  <a:pt x="5176" y="8109"/>
                  <a:pt x="5008" y="8109"/>
                </a:cubicBezTo>
                <a:cubicBezTo>
                  <a:pt x="4840" y="8109"/>
                  <a:pt x="4709" y="7975"/>
                  <a:pt x="4709" y="7824"/>
                </a:cubicBezTo>
                <a:cubicBezTo>
                  <a:pt x="4709" y="7522"/>
                  <a:pt x="4430" y="7289"/>
                  <a:pt x="4093" y="7289"/>
                </a:cubicBezTo>
                <a:cubicBezTo>
                  <a:pt x="3925" y="7289"/>
                  <a:pt x="3795" y="7155"/>
                  <a:pt x="3795" y="7004"/>
                </a:cubicBezTo>
                <a:cubicBezTo>
                  <a:pt x="3795" y="6853"/>
                  <a:pt x="3925" y="6737"/>
                  <a:pt x="4093" y="6737"/>
                </a:cubicBezTo>
                <a:close/>
                <a:moveTo>
                  <a:pt x="12916" y="6737"/>
                </a:moveTo>
                <a:cubicBezTo>
                  <a:pt x="14429" y="6737"/>
                  <a:pt x="15658" y="7840"/>
                  <a:pt x="15659" y="9196"/>
                </a:cubicBezTo>
                <a:cubicBezTo>
                  <a:pt x="15659" y="9347"/>
                  <a:pt x="15528" y="9463"/>
                  <a:pt x="15360" y="9463"/>
                </a:cubicBezTo>
                <a:cubicBezTo>
                  <a:pt x="15192" y="9463"/>
                  <a:pt x="15042" y="9347"/>
                  <a:pt x="15042" y="9196"/>
                </a:cubicBezTo>
                <a:cubicBezTo>
                  <a:pt x="15042" y="8141"/>
                  <a:pt x="14092" y="7289"/>
                  <a:pt x="12916" y="7289"/>
                </a:cubicBezTo>
                <a:cubicBezTo>
                  <a:pt x="12748" y="7289"/>
                  <a:pt x="12618" y="7155"/>
                  <a:pt x="12618" y="7004"/>
                </a:cubicBezTo>
                <a:cubicBezTo>
                  <a:pt x="12618" y="6853"/>
                  <a:pt x="12748" y="6737"/>
                  <a:pt x="12916" y="6737"/>
                </a:cubicBezTo>
                <a:close/>
                <a:moveTo>
                  <a:pt x="9737" y="10141"/>
                </a:moveTo>
                <a:cubicBezTo>
                  <a:pt x="7553" y="10141"/>
                  <a:pt x="5763" y="11728"/>
                  <a:pt x="5763" y="13687"/>
                </a:cubicBezTo>
                <a:cubicBezTo>
                  <a:pt x="5763" y="15646"/>
                  <a:pt x="7553" y="17234"/>
                  <a:pt x="9737" y="17234"/>
                </a:cubicBezTo>
                <a:cubicBezTo>
                  <a:pt x="11921" y="17234"/>
                  <a:pt x="13691" y="15646"/>
                  <a:pt x="13691" y="13687"/>
                </a:cubicBezTo>
                <a:cubicBezTo>
                  <a:pt x="13691" y="11728"/>
                  <a:pt x="11921" y="10141"/>
                  <a:pt x="9737" y="10141"/>
                </a:cubicBezTo>
                <a:close/>
                <a:moveTo>
                  <a:pt x="10333" y="11246"/>
                </a:moveTo>
                <a:cubicBezTo>
                  <a:pt x="11509" y="11246"/>
                  <a:pt x="12459" y="12098"/>
                  <a:pt x="12459" y="13152"/>
                </a:cubicBezTo>
                <a:cubicBezTo>
                  <a:pt x="12459" y="13303"/>
                  <a:pt x="12329" y="13420"/>
                  <a:pt x="12161" y="13420"/>
                </a:cubicBezTo>
                <a:cubicBezTo>
                  <a:pt x="11993" y="13420"/>
                  <a:pt x="11863" y="13303"/>
                  <a:pt x="11863" y="13152"/>
                </a:cubicBezTo>
                <a:cubicBezTo>
                  <a:pt x="11863" y="12399"/>
                  <a:pt x="11173" y="11780"/>
                  <a:pt x="10333" y="11780"/>
                </a:cubicBezTo>
                <a:cubicBezTo>
                  <a:pt x="10165" y="11780"/>
                  <a:pt x="10035" y="11664"/>
                  <a:pt x="10035" y="11513"/>
                </a:cubicBezTo>
                <a:cubicBezTo>
                  <a:pt x="10035" y="11362"/>
                  <a:pt x="10165" y="11246"/>
                  <a:pt x="10333" y="11246"/>
                </a:cubicBezTo>
                <a:close/>
                <a:moveTo>
                  <a:pt x="19613" y="12867"/>
                </a:moveTo>
                <a:cubicBezTo>
                  <a:pt x="19109" y="12867"/>
                  <a:pt x="18699" y="13235"/>
                  <a:pt x="18699" y="13687"/>
                </a:cubicBezTo>
                <a:cubicBezTo>
                  <a:pt x="18699" y="14139"/>
                  <a:pt x="19109" y="14507"/>
                  <a:pt x="19613" y="14507"/>
                </a:cubicBezTo>
                <a:cubicBezTo>
                  <a:pt x="20117" y="14507"/>
                  <a:pt x="20527" y="14139"/>
                  <a:pt x="20527" y="13687"/>
                </a:cubicBezTo>
                <a:cubicBezTo>
                  <a:pt x="20527" y="13235"/>
                  <a:pt x="20117" y="12867"/>
                  <a:pt x="19613" y="12867"/>
                </a:cubicBezTo>
                <a:close/>
                <a:moveTo>
                  <a:pt x="2424" y="15879"/>
                </a:moveTo>
                <a:cubicBezTo>
                  <a:pt x="1080" y="15879"/>
                  <a:pt x="0" y="16848"/>
                  <a:pt x="0" y="18053"/>
                </a:cubicBezTo>
                <a:cubicBezTo>
                  <a:pt x="0" y="19259"/>
                  <a:pt x="1080" y="20246"/>
                  <a:pt x="2424" y="20246"/>
                </a:cubicBezTo>
                <a:cubicBezTo>
                  <a:pt x="3768" y="20246"/>
                  <a:pt x="4868" y="19259"/>
                  <a:pt x="4868" y="18053"/>
                </a:cubicBezTo>
                <a:cubicBezTo>
                  <a:pt x="4868" y="16848"/>
                  <a:pt x="3768" y="15879"/>
                  <a:pt x="2424" y="15879"/>
                </a:cubicBezTo>
                <a:close/>
                <a:moveTo>
                  <a:pt x="18560" y="16147"/>
                </a:moveTo>
                <a:cubicBezTo>
                  <a:pt x="16879" y="16147"/>
                  <a:pt x="15500" y="17366"/>
                  <a:pt x="15500" y="18873"/>
                </a:cubicBezTo>
                <a:cubicBezTo>
                  <a:pt x="15500" y="20380"/>
                  <a:pt x="16879" y="21600"/>
                  <a:pt x="18560" y="21600"/>
                </a:cubicBezTo>
                <a:cubicBezTo>
                  <a:pt x="20240" y="21600"/>
                  <a:pt x="21600" y="20380"/>
                  <a:pt x="21600" y="18873"/>
                </a:cubicBezTo>
                <a:cubicBezTo>
                  <a:pt x="21600" y="17366"/>
                  <a:pt x="20240" y="16147"/>
                  <a:pt x="18560" y="16147"/>
                </a:cubicBezTo>
                <a:close/>
                <a:moveTo>
                  <a:pt x="18997" y="17198"/>
                </a:moveTo>
                <a:cubicBezTo>
                  <a:pt x="19781" y="17200"/>
                  <a:pt x="20426" y="17760"/>
                  <a:pt x="20428" y="18463"/>
                </a:cubicBezTo>
                <a:cubicBezTo>
                  <a:pt x="20426" y="18639"/>
                  <a:pt x="20266" y="18783"/>
                  <a:pt x="20070" y="18784"/>
                </a:cubicBezTo>
                <a:cubicBezTo>
                  <a:pt x="19874" y="18783"/>
                  <a:pt x="19714" y="18639"/>
                  <a:pt x="19712" y="18463"/>
                </a:cubicBezTo>
                <a:cubicBezTo>
                  <a:pt x="19712" y="18112"/>
                  <a:pt x="19388" y="17840"/>
                  <a:pt x="18997" y="17840"/>
                </a:cubicBezTo>
                <a:cubicBezTo>
                  <a:pt x="18800" y="17840"/>
                  <a:pt x="18659" y="17695"/>
                  <a:pt x="18659" y="17519"/>
                </a:cubicBezTo>
                <a:cubicBezTo>
                  <a:pt x="18659" y="17342"/>
                  <a:pt x="18800" y="17198"/>
                  <a:pt x="18997" y="17198"/>
                </a:cubicBezTo>
                <a:close/>
                <a:moveTo>
                  <a:pt x="7452" y="18873"/>
                </a:moveTo>
                <a:cubicBezTo>
                  <a:pt x="6948" y="18873"/>
                  <a:pt x="6538" y="19241"/>
                  <a:pt x="6538" y="19693"/>
                </a:cubicBezTo>
                <a:cubicBezTo>
                  <a:pt x="6538" y="20145"/>
                  <a:pt x="6948" y="20513"/>
                  <a:pt x="7452" y="20513"/>
                </a:cubicBezTo>
                <a:cubicBezTo>
                  <a:pt x="7956" y="20513"/>
                  <a:pt x="8366" y="20145"/>
                  <a:pt x="8366" y="19693"/>
                </a:cubicBezTo>
                <a:cubicBezTo>
                  <a:pt x="8366" y="19241"/>
                  <a:pt x="7956" y="18873"/>
                  <a:pt x="7452" y="1887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23" name="Rounded Rectangle">
            <a:extLst>
              <a:ext uri="{FF2B5EF4-FFF2-40B4-BE49-F238E27FC236}">
                <a16:creationId xmlns="" xmlns:a16="http://schemas.microsoft.com/office/drawing/2014/main" id="{85D75130-B4C8-4BA4-3756-2026F08AA582}"/>
              </a:ext>
            </a:extLst>
          </p:cNvPr>
          <p:cNvSpPr>
            <a:spLocks noChangeArrowheads="1"/>
          </p:cNvSpPr>
          <p:nvPr/>
        </p:nvSpPr>
        <p:spPr bwMode="auto">
          <a:xfrm>
            <a:off x="774700" y="1036637"/>
            <a:ext cx="3843338" cy="814388"/>
          </a:xfrm>
          <a:prstGeom prst="roundRect">
            <a:avLst>
              <a:gd name="adj" fmla="val 50000"/>
            </a:avLst>
          </a:prstGeom>
          <a:solidFill>
            <a:srgbClr val="0CB100"/>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4" name="Oval 7">
            <a:extLst>
              <a:ext uri="{FF2B5EF4-FFF2-40B4-BE49-F238E27FC236}">
                <a16:creationId xmlns="" xmlns:a16="http://schemas.microsoft.com/office/drawing/2014/main" id="{F6E5B8FE-C520-0E42-4A3D-9A43190E1405}"/>
              </a:ext>
            </a:extLst>
          </p:cNvPr>
          <p:cNvSpPr/>
          <p:nvPr/>
        </p:nvSpPr>
        <p:spPr>
          <a:xfrm>
            <a:off x="685800" y="990601"/>
            <a:ext cx="985838" cy="985837"/>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a:solidFill>
                <a:srgbClr val="FFFFFF"/>
              </a:solidFill>
            </a:endParaRPr>
          </a:p>
        </p:txBody>
      </p:sp>
      <p:sp>
        <p:nvSpPr>
          <p:cNvPr id="25" name="Oval 8">
            <a:extLst>
              <a:ext uri="{FF2B5EF4-FFF2-40B4-BE49-F238E27FC236}">
                <a16:creationId xmlns="" xmlns:a16="http://schemas.microsoft.com/office/drawing/2014/main" id="{B361B0B5-7BF8-D09D-4B18-3E8BD021D98C}"/>
              </a:ext>
            </a:extLst>
          </p:cNvPr>
          <p:cNvSpPr>
            <a:spLocks noChangeArrowheads="1"/>
          </p:cNvSpPr>
          <p:nvPr/>
        </p:nvSpPr>
        <p:spPr bwMode="auto">
          <a:xfrm>
            <a:off x="774701" y="1081088"/>
            <a:ext cx="811213" cy="811213"/>
          </a:xfrm>
          <a:prstGeom prst="ellipse">
            <a:avLst/>
          </a:prstGeom>
          <a:gradFill rotWithShape="0">
            <a:gsLst>
              <a:gs pos="0">
                <a:srgbClr val="0CB100"/>
              </a:gs>
              <a:gs pos="46822">
                <a:srgbClr val="67CE02"/>
              </a:gs>
              <a:gs pos="99075">
                <a:srgbClr val="C3EA03"/>
              </a:gs>
              <a:gs pos="100000">
                <a:srgbClr val="C3EA03"/>
              </a:gs>
            </a:gsLst>
            <a:lin ang="1080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solidFill>
                <a:srgbClr val="FFFFFF"/>
              </a:solidFill>
              <a:latin typeface="Calibri" panose="020F0502020204030204" pitchFamily="34" charset="0"/>
            </a:endParaRPr>
          </a:p>
        </p:txBody>
      </p:sp>
      <p:sp>
        <p:nvSpPr>
          <p:cNvPr id="26" name="TextBox 52">
            <a:extLst>
              <a:ext uri="{FF2B5EF4-FFF2-40B4-BE49-F238E27FC236}">
                <a16:creationId xmlns="" xmlns:a16="http://schemas.microsoft.com/office/drawing/2014/main" id="{91D40167-A5F1-96B3-490A-7A19233BE62E}"/>
              </a:ext>
            </a:extLst>
          </p:cNvPr>
          <p:cNvSpPr txBox="1">
            <a:spLocks noChangeArrowheads="1"/>
          </p:cNvSpPr>
          <p:nvPr/>
        </p:nvSpPr>
        <p:spPr bwMode="auto">
          <a:xfrm>
            <a:off x="1676400" y="1354137"/>
            <a:ext cx="28654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a:solidFill>
                  <a:srgbClr val="FFFFFF"/>
                </a:solidFill>
                <a:latin typeface="Times New Roman" panose="02020603050405020304" pitchFamily="18" charset="0"/>
                <a:cs typeface="Times New Roman" panose="02020603050405020304" pitchFamily="18" charset="0"/>
              </a:rPr>
              <a:t>HƯỚNG DẪN VỀ NHÀ     </a:t>
            </a:r>
          </a:p>
        </p:txBody>
      </p:sp>
      <p:sp>
        <p:nvSpPr>
          <p:cNvPr id="27" name="TextBox 52">
            <a:extLst>
              <a:ext uri="{FF2B5EF4-FFF2-40B4-BE49-F238E27FC236}">
                <a16:creationId xmlns="" xmlns:a16="http://schemas.microsoft.com/office/drawing/2014/main" id="{9F5A9855-EC34-C9E0-EE03-ADBBC66511C7}"/>
              </a:ext>
            </a:extLst>
          </p:cNvPr>
          <p:cNvSpPr txBox="1">
            <a:spLocks noChangeArrowheads="1"/>
          </p:cNvSpPr>
          <p:nvPr/>
        </p:nvSpPr>
        <p:spPr bwMode="auto">
          <a:xfrm>
            <a:off x="2455864" y="1166813"/>
            <a:ext cx="1201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a:solidFill>
                  <a:srgbClr val="FFFFFF"/>
                </a:solidFill>
                <a:latin typeface="Times New Roman" panose="02020603050405020304" pitchFamily="18" charset="0"/>
                <a:cs typeface="Times New Roman" panose="02020603050405020304" pitchFamily="18" charset="0"/>
              </a:rPr>
              <a:t>HOẠT ĐỘNG     </a:t>
            </a:r>
          </a:p>
        </p:txBody>
      </p:sp>
      <p:pic>
        <p:nvPicPr>
          <p:cNvPr id="28" name="Picture 27">
            <a:extLst>
              <a:ext uri="{FF2B5EF4-FFF2-40B4-BE49-F238E27FC236}">
                <a16:creationId xmlns="" xmlns:a16="http://schemas.microsoft.com/office/drawing/2014/main" id="{86E88F0C-21B9-94DA-99BC-253A4A3407C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151" y="1236662"/>
            <a:ext cx="739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Google Shape;116;p4">
            <a:extLst>
              <a:ext uri="{FF2B5EF4-FFF2-40B4-BE49-F238E27FC236}">
                <a16:creationId xmlns="" xmlns:a16="http://schemas.microsoft.com/office/drawing/2014/main" id="{885DE3B4-D16F-1DFE-0182-840268961018}"/>
              </a:ext>
            </a:extLst>
          </p:cNvPr>
          <p:cNvSpPr/>
          <p:nvPr/>
        </p:nvSpPr>
        <p:spPr>
          <a:xfrm>
            <a:off x="0" y="75157"/>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31" name="Google Shape;117;p4">
            <a:extLst>
              <a:ext uri="{FF2B5EF4-FFF2-40B4-BE49-F238E27FC236}">
                <a16:creationId xmlns="" xmlns:a16="http://schemas.microsoft.com/office/drawing/2014/main" id="{ED19F821-6DB4-2431-0175-53C342156A50}"/>
              </a:ext>
            </a:extLst>
          </p:cNvPr>
          <p:cNvSpPr txBox="1">
            <a:spLocks noGrp="1"/>
          </p:cNvSpPr>
          <p:nvPr>
            <p:ph type="title"/>
          </p:nvPr>
        </p:nvSpPr>
        <p:spPr>
          <a:xfrm>
            <a:off x="2560983" y="180925"/>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pic>
        <p:nvPicPr>
          <p:cNvPr id="33" name="Google Shape;119;p4" descr="child001 - 04 01">
            <a:extLst>
              <a:ext uri="{FF2B5EF4-FFF2-40B4-BE49-F238E27FC236}">
                <a16:creationId xmlns="" xmlns:a16="http://schemas.microsoft.com/office/drawing/2014/main" id="{E41B88F1-DED6-6CB9-E548-5BAEFCD9752D}"/>
              </a:ext>
            </a:extLst>
          </p:cNvPr>
          <p:cNvPicPr preferRelativeResize="0"/>
          <p:nvPr/>
        </p:nvPicPr>
        <p:blipFill rotWithShape="1">
          <a:blip r:embed="rId6">
            <a:alphaModFix/>
          </a:blip>
          <a:srcRect/>
          <a:stretch/>
        </p:blipFill>
        <p:spPr>
          <a:xfrm>
            <a:off x="10836964" y="124706"/>
            <a:ext cx="1143000" cy="1116013"/>
          </a:xfrm>
          <a:prstGeom prst="rect">
            <a:avLst/>
          </a:prstGeom>
          <a:noFill/>
          <a:ln>
            <a:noFill/>
          </a:ln>
        </p:spPr>
      </p:pic>
      <p:pic>
        <p:nvPicPr>
          <p:cNvPr id="34" name="Google Shape;120;p4" descr="child001 - 04 02">
            <a:extLst>
              <a:ext uri="{FF2B5EF4-FFF2-40B4-BE49-F238E27FC236}">
                <a16:creationId xmlns="" xmlns:a16="http://schemas.microsoft.com/office/drawing/2014/main" id="{81DA0FCE-69C5-96FA-4A43-963FA88BE5CA}"/>
              </a:ext>
            </a:extLst>
          </p:cNvPr>
          <p:cNvPicPr preferRelativeResize="0"/>
          <p:nvPr/>
        </p:nvPicPr>
        <p:blipFill rotWithShape="1">
          <a:blip r:embed="rId7">
            <a:alphaModFix/>
          </a:blip>
          <a:srcRect/>
          <a:stretch/>
        </p:blipFill>
        <p:spPr>
          <a:xfrm>
            <a:off x="127976" y="-76200"/>
            <a:ext cx="782534" cy="11160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700"/>
                                        <p:tgtEl>
                                          <p:spTgt spid="24"/>
                                        </p:tgtEl>
                                      </p:cBhvr>
                                    </p:animEffect>
                                  </p:childTnLst>
                                </p:cTn>
                              </p:par>
                            </p:childTnLst>
                          </p:cTn>
                        </p:par>
                        <p:par>
                          <p:cTn id="8" fill="hold">
                            <p:stCondLst>
                              <p:cond delay="700"/>
                            </p:stCondLst>
                            <p:childTnLst>
                              <p:par>
                                <p:cTn id="9" presetID="4" presetClass="entr" presetSubtype="32" fill="hold" grpId="0" nodeType="afterEffect">
                                  <p:stCondLst>
                                    <p:cond delay="0"/>
                                  </p:stCondLst>
                                  <p:iterate>
                                    <p:tmAbs val="0"/>
                                  </p:iterate>
                                  <p:childTnLst>
                                    <p:set>
                                      <p:cBhvr>
                                        <p:cTn id="10" fill="hold"/>
                                        <p:tgtEl>
                                          <p:spTgt spid="25"/>
                                        </p:tgtEl>
                                        <p:attrNameLst>
                                          <p:attrName>style.visibility</p:attrName>
                                        </p:attrNameLst>
                                      </p:cBhvr>
                                      <p:to>
                                        <p:strVal val="visible"/>
                                      </p:to>
                                    </p:set>
                                    <p:animEffect transition="in" filter="box(out)">
                                      <p:cBhvr>
                                        <p:cTn id="11" dur="700"/>
                                        <p:tgtEl>
                                          <p:spTgt spid="25"/>
                                        </p:tgtEl>
                                      </p:cBhvr>
                                    </p:animEffect>
                                  </p:childTnLst>
                                </p:cTn>
                              </p:par>
                            </p:childTnLst>
                          </p:cTn>
                        </p:par>
                        <p:par>
                          <p:cTn id="12" fill="hold">
                            <p:stCondLst>
                              <p:cond delay="14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00"/>
                                        <p:tgtEl>
                                          <p:spTgt spid="28"/>
                                        </p:tgtEl>
                                      </p:cBhvr>
                                    </p:animEffect>
                                  </p:childTnLst>
                                </p:cTn>
                              </p:par>
                            </p:childTnLst>
                          </p:cTn>
                        </p:par>
                        <p:par>
                          <p:cTn id="16" fill="hold">
                            <p:stCondLst>
                              <p:cond delay="2100"/>
                            </p:stCondLst>
                            <p:childTnLst>
                              <p:par>
                                <p:cTn id="17" presetID="4" presetClass="entr" presetSubtype="32"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box(out)">
                                      <p:cBhvr>
                                        <p:cTn id="19" dur="700"/>
                                        <p:tgtEl>
                                          <p:spTgt spid="23"/>
                                        </p:tgtEl>
                                      </p:cBhvr>
                                    </p:animEffect>
                                  </p:childTnLst>
                                </p:cTn>
                              </p:par>
                            </p:childTnLst>
                          </p:cTn>
                        </p:par>
                        <p:par>
                          <p:cTn id="20" fill="hold">
                            <p:stCondLst>
                              <p:cond delay="2800"/>
                            </p:stCondLst>
                            <p:childTnLst>
                              <p:par>
                                <p:cTn id="21" presetID="4" presetClass="entr" presetSubtype="32" fill="hold" grpId="0" nodeType="after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700"/>
                                        <p:tgtEl>
                                          <p:spTgt spid="27"/>
                                        </p:tgtEl>
                                      </p:cBhvr>
                                    </p:animEffect>
                                  </p:childTnLst>
                                </p:cTn>
                              </p:par>
                            </p:childTnLst>
                          </p:cTn>
                        </p:par>
                        <p:par>
                          <p:cTn id="24" fill="hold">
                            <p:stCondLst>
                              <p:cond delay="3500"/>
                            </p:stCondLst>
                            <p:childTnLst>
                              <p:par>
                                <p:cTn id="25" presetID="4" presetClass="entr" presetSubtype="32" fill="hold" grpId="0" nodeType="afterEffect">
                                  <p:stCondLst>
                                    <p:cond delay="0"/>
                                  </p:stCondLst>
                                  <p:iterate>
                                    <p:tmAbs val="0"/>
                                  </p:iterate>
                                  <p:childTnLst>
                                    <p:set>
                                      <p:cBhvr>
                                        <p:cTn id="26" fill="hold"/>
                                        <p:tgtEl>
                                          <p:spTgt spid="26"/>
                                        </p:tgtEl>
                                        <p:attrNameLst>
                                          <p:attrName>style.visibility</p:attrName>
                                        </p:attrNameLst>
                                      </p:cBhvr>
                                      <p:to>
                                        <p:strVal val="visible"/>
                                      </p:to>
                                    </p:set>
                                    <p:animEffect transition="in" filter="box(out)">
                                      <p:cBhvr>
                                        <p:cTn id="27" dur="700"/>
                                        <p:tgtEl>
                                          <p:spTgt spid="26"/>
                                        </p:tgtEl>
                                      </p:cBhvr>
                                    </p:animEffect>
                                  </p:childTnLst>
                                </p:cTn>
                              </p:par>
                            </p:childTnLst>
                          </p:cTn>
                        </p:par>
                        <p:par>
                          <p:cTn id="28" fill="hold">
                            <p:stCondLst>
                              <p:cond delay="4200"/>
                            </p:stCondLst>
                            <p:childTnLst>
                              <p:par>
                                <p:cTn id="29" presetID="4" presetClass="entr" presetSubtype="32" fill="hold" grpId="0" nodeType="afterEffect">
                                  <p:stCondLst>
                                    <p:cond delay="0"/>
                                  </p:stCondLst>
                                  <p:iterate>
                                    <p:tmAbs val="0"/>
                                  </p:iterate>
                                  <p:childTnLst>
                                    <p:set>
                                      <p:cBhvr>
                                        <p:cTn id="30" fill="hold"/>
                                        <p:tgtEl>
                                          <p:spTgt spid="21"/>
                                        </p:tgtEl>
                                        <p:attrNameLst>
                                          <p:attrName>style.visibility</p:attrName>
                                        </p:attrNameLst>
                                      </p:cBhvr>
                                      <p:to>
                                        <p:strVal val="visible"/>
                                      </p:to>
                                    </p:set>
                                    <p:animEffect transition="in" filter="box(out)">
                                      <p:cBhvr>
                                        <p:cTn id="31" dur="700"/>
                                        <p:tgtEl>
                                          <p:spTgt spid="21"/>
                                        </p:tgtEl>
                                      </p:cBhvr>
                                    </p:animEffect>
                                  </p:childTnLst>
                                </p:cTn>
                              </p:par>
                            </p:childTnLst>
                          </p:cTn>
                        </p:par>
                        <p:par>
                          <p:cTn id="32" fill="hold">
                            <p:stCondLst>
                              <p:cond delay="4900"/>
                            </p:stCondLst>
                            <p:childTnLst>
                              <p:par>
                                <p:cTn id="33" presetID="4" presetClass="entr" presetSubtype="32" fill="hold" grpId="0" nodeType="afterEffect">
                                  <p:stCondLst>
                                    <p:cond delay="0"/>
                                  </p:stCondLst>
                                  <p:iterate>
                                    <p:tmAbs val="0"/>
                                  </p:iterate>
                                  <p:childTnLst>
                                    <p:set>
                                      <p:cBhvr>
                                        <p:cTn id="34" fill="hold"/>
                                        <p:tgtEl>
                                          <p:spTgt spid="20"/>
                                        </p:tgtEl>
                                        <p:attrNameLst>
                                          <p:attrName>style.visibility</p:attrName>
                                        </p:attrNameLst>
                                      </p:cBhvr>
                                      <p:to>
                                        <p:strVal val="visible"/>
                                      </p:to>
                                    </p:set>
                                    <p:animEffect transition="in" filter="box(out)">
                                      <p:cBhvr>
                                        <p:cTn id="35" dur="700"/>
                                        <p:tgtEl>
                                          <p:spTgt spid="20"/>
                                        </p:tgtEl>
                                      </p:cBhvr>
                                    </p:animEffect>
                                  </p:childTnLst>
                                </p:cTn>
                              </p:par>
                            </p:childTnLst>
                          </p:cTn>
                        </p:par>
                        <p:par>
                          <p:cTn id="36" fill="hold">
                            <p:stCondLst>
                              <p:cond delay="5600"/>
                            </p:stCondLst>
                            <p:childTnLst>
                              <p:par>
                                <p:cTn id="37" presetID="23" presetClass="entr" presetSubtype="16" fill="hold" nodeType="afterEffect">
                                  <p:stCondLst>
                                    <p:cond delay="0"/>
                                  </p:stCondLst>
                                  <p:iterate>
                                    <p:tmAbs val="0"/>
                                  </p:iterate>
                                  <p:childTnLst>
                                    <p:set>
                                      <p:cBhvr>
                                        <p:cTn id="38" fill="hold"/>
                                        <p:tgtEl>
                                          <p:spTgt spid="22"/>
                                        </p:tgtEl>
                                        <p:attrNameLst>
                                          <p:attrName>style.visibility</p:attrName>
                                        </p:attrNameLst>
                                      </p:cBhvr>
                                      <p:to>
                                        <p:strVal val="visible"/>
                                      </p:to>
                                    </p:set>
                                    <p:anim calcmode="lin" valueType="num">
                                      <p:cBhvr>
                                        <p:cTn id="39" dur="600" fill="hold"/>
                                        <p:tgtEl>
                                          <p:spTgt spid="22"/>
                                        </p:tgtEl>
                                        <p:attrNameLst>
                                          <p:attrName>ppt_w</p:attrName>
                                        </p:attrNameLst>
                                      </p:cBhvr>
                                      <p:tavLst>
                                        <p:tav tm="0">
                                          <p:val>
                                            <p:fltVal val="0"/>
                                          </p:val>
                                        </p:tav>
                                        <p:tav tm="100000">
                                          <p:val>
                                            <p:strVal val="#ppt_w"/>
                                          </p:val>
                                        </p:tav>
                                      </p:tavLst>
                                    </p:anim>
                                    <p:anim calcmode="lin" valueType="num">
                                      <p:cBhvr>
                                        <p:cTn id="40" dur="6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advAuto="0"/>
      <p:bldP spid="21" grpId="0" animBg="1" advAuto="0"/>
      <p:bldP spid="23" grpId="0" animBg="1" advAuto="0"/>
      <p:bldP spid="24" grpId="0" animBg="1" advAuto="0"/>
      <p:bldP spid="25" grpId="0" animBg="1" advAuto="0"/>
      <p:bldP spid="26" grpId="0" animBg="1" advAuto="0"/>
      <p:bldP spid="27"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4654"/>
            <a:ext cx="12192000" cy="6803346"/>
          </a:xfrm>
          <a:prstGeom prst="rect">
            <a:avLst/>
          </a:prstGeom>
        </p:spPr>
      </p:pic>
      <p:sp>
        <p:nvSpPr>
          <p:cNvPr id="6" name="WordArt 7"/>
          <p:cNvSpPr>
            <a:spLocks noChangeArrowheads="1" noChangeShapeType="1" noTextEdit="1"/>
          </p:cNvSpPr>
          <p:nvPr/>
        </p:nvSpPr>
        <p:spPr bwMode="auto">
          <a:xfrm>
            <a:off x="3394710" y="1543050"/>
            <a:ext cx="6419850" cy="94869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FF66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HẸN GẶP LẠI! </a:t>
            </a:r>
          </a:p>
        </p:txBody>
      </p:sp>
    </p:spTree>
    <p:extLst>
      <p:ext uri="{BB962C8B-B14F-4D97-AF65-F5344CB8AC3E}">
        <p14:creationId xmlns:p14="http://schemas.microsoft.com/office/powerpoint/2010/main" val="151141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5"/>
          <p:cNvSpPr txBox="1"/>
          <p:nvPr/>
        </p:nvSpPr>
        <p:spPr>
          <a:xfrm>
            <a:off x="267046" y="1317165"/>
            <a:ext cx="4426874"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số hữu tỉ</a:t>
            </a:r>
            <a:r>
              <a:rPr lang="en-US" sz="2800" b="1">
                <a:solidFill>
                  <a:srgbClr val="3399FF"/>
                </a:solidFill>
                <a:latin typeface="Times New Roman"/>
                <a:ea typeface="Times New Roman"/>
                <a:cs typeface="Times New Roman"/>
                <a:sym typeface="Times New Roman"/>
              </a:rPr>
              <a:t> </a:t>
            </a:r>
            <a:endParaRPr sz="2800" b="1">
              <a:solidFill>
                <a:srgbClr val="3399FF"/>
              </a:solidFill>
              <a:latin typeface="Times New Roman"/>
              <a:ea typeface="Times New Roman"/>
              <a:cs typeface="Times New Roman"/>
              <a:sym typeface="Times New Roman"/>
            </a:endParaRPr>
          </a:p>
        </p:txBody>
      </p:sp>
      <p:sp>
        <p:nvSpPr>
          <p:cNvPr id="26" name="Google Shape;122;p4">
            <a:extLst>
              <a:ext uri="{FF2B5EF4-FFF2-40B4-BE49-F238E27FC236}">
                <a16:creationId xmlns="" xmlns:a16="http://schemas.microsoft.com/office/drawing/2014/main" id="{F6779200-202B-815C-4772-ACC686665201}"/>
              </a:ext>
            </a:extLst>
          </p:cNvPr>
          <p:cNvSpPr/>
          <p:nvPr/>
        </p:nvSpPr>
        <p:spPr>
          <a:xfrm>
            <a:off x="599334" y="1893455"/>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1 </a:t>
            </a:r>
            <a:endParaRPr sz="2400" b="1">
              <a:solidFill>
                <a:srgbClr val="A8289F"/>
              </a:solidFill>
              <a:latin typeface="Times New Roman"/>
              <a:ea typeface="Times New Roman"/>
              <a:cs typeface="Times New Roman"/>
              <a:sym typeface="Times New Roman"/>
            </a:endParaRPr>
          </a:p>
        </p:txBody>
      </p:sp>
      <p:sp>
        <p:nvSpPr>
          <p:cNvPr id="29" name="Google Shape;116;p4">
            <a:extLst>
              <a:ext uri="{FF2B5EF4-FFF2-40B4-BE49-F238E27FC236}">
                <a16:creationId xmlns="" xmlns:a16="http://schemas.microsoft.com/office/drawing/2014/main" id="{80D60CE5-FB3A-5094-8CEF-5A8C2B0B6B29}"/>
              </a:ext>
            </a:extLst>
          </p:cNvPr>
          <p:cNvSpPr/>
          <p:nvPr/>
        </p:nvSpPr>
        <p:spPr>
          <a:xfrm>
            <a:off x="0" y="3048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30" name="Google Shape;117;p4">
            <a:extLst>
              <a:ext uri="{FF2B5EF4-FFF2-40B4-BE49-F238E27FC236}">
                <a16:creationId xmlns="" xmlns:a16="http://schemas.microsoft.com/office/drawing/2014/main" id="{A906DCDD-8450-457D-6588-571F3CBB40AC}"/>
              </a:ext>
            </a:extLst>
          </p:cNvPr>
          <p:cNvSpPr txBox="1">
            <a:spLocks noGrp="1"/>
          </p:cNvSpPr>
          <p:nvPr>
            <p:ph type="title"/>
          </p:nvPr>
        </p:nvSpPr>
        <p:spPr>
          <a:xfrm>
            <a:off x="268290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pic>
        <p:nvPicPr>
          <p:cNvPr id="31" name="Google Shape;119;p4" descr="child001 - 04 01">
            <a:extLst>
              <a:ext uri="{FF2B5EF4-FFF2-40B4-BE49-F238E27FC236}">
                <a16:creationId xmlns="" xmlns:a16="http://schemas.microsoft.com/office/drawing/2014/main" id="{2968E0F2-C679-4189-0AAF-1CF9BC52A29E}"/>
              </a:ext>
            </a:extLst>
          </p:cNvPr>
          <p:cNvPicPr preferRelativeResize="0"/>
          <p:nvPr/>
        </p:nvPicPr>
        <p:blipFill rotWithShape="1">
          <a:blip r:embed="rId4">
            <a:alphaModFix/>
          </a:blip>
          <a:srcRect/>
          <a:stretch/>
        </p:blipFill>
        <p:spPr>
          <a:xfrm>
            <a:off x="11049000" y="136197"/>
            <a:ext cx="1143000" cy="1116013"/>
          </a:xfrm>
          <a:prstGeom prst="rect">
            <a:avLst/>
          </a:prstGeom>
          <a:noFill/>
          <a:ln>
            <a:noFill/>
          </a:ln>
        </p:spPr>
      </p:pic>
      <p:pic>
        <p:nvPicPr>
          <p:cNvPr id="32" name="Google Shape;120;p4" descr="child001 - 04 02">
            <a:extLst>
              <a:ext uri="{FF2B5EF4-FFF2-40B4-BE49-F238E27FC236}">
                <a16:creationId xmlns="" xmlns:a16="http://schemas.microsoft.com/office/drawing/2014/main" id="{2418738B-E341-12D7-FCB5-2C30293C607A}"/>
              </a:ext>
            </a:extLst>
          </p:cNvPr>
          <p:cNvPicPr preferRelativeResize="0"/>
          <p:nvPr/>
        </p:nvPicPr>
        <p:blipFill rotWithShape="1">
          <a:blip r:embed="rId5">
            <a:alphaModFix/>
          </a:blip>
          <a:srcRect/>
          <a:stretch/>
        </p:blipFill>
        <p:spPr>
          <a:xfrm>
            <a:off x="267046" y="208280"/>
            <a:ext cx="769937" cy="1219200"/>
          </a:xfrm>
          <a:prstGeom prst="rect">
            <a:avLst/>
          </a:prstGeom>
          <a:noFill/>
          <a:ln>
            <a:noFill/>
          </a:ln>
        </p:spPr>
      </p:pic>
      <p:sp>
        <p:nvSpPr>
          <p:cNvPr id="6" name="Rectangle 2">
            <a:extLst>
              <a:ext uri="{FF2B5EF4-FFF2-40B4-BE49-F238E27FC236}">
                <a16:creationId xmlns="" xmlns:a16="http://schemas.microsoft.com/office/drawing/2014/main" id="{92D23194-3516-D807-8D24-BA3496048CF3}"/>
              </a:ext>
            </a:extLst>
          </p:cNvPr>
          <p:cNvSpPr>
            <a:spLocks noChangeArrowheads="1"/>
          </p:cNvSpPr>
          <p:nvPr/>
        </p:nvSpPr>
        <p:spPr bwMode="auto">
          <a:xfrm>
            <a:off x="1989483" y="2589313"/>
            <a:ext cx="229560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 xmlns:a16="http://schemas.microsoft.com/office/drawing/2014/main" id="{8624F860-CC84-551F-9DA4-49126BE46171}"/>
              </a:ext>
            </a:extLst>
          </p:cNvPr>
          <p:cNvGraphicFramePr>
            <a:graphicFrameLocks noChangeAspect="1"/>
          </p:cNvGraphicFramePr>
          <p:nvPr>
            <p:extLst>
              <p:ext uri="{D42A27DB-BD31-4B8C-83A1-F6EECF244321}">
                <p14:modId xmlns:p14="http://schemas.microsoft.com/office/powerpoint/2010/main" val="2965271296"/>
              </p:ext>
            </p:extLst>
          </p:nvPr>
        </p:nvGraphicFramePr>
        <p:xfrm>
          <a:off x="493713" y="2605088"/>
          <a:ext cx="1912603" cy="910274"/>
        </p:xfrm>
        <a:graphic>
          <a:graphicData uri="http://schemas.openxmlformats.org/presentationml/2006/ole">
            <mc:AlternateContent xmlns:mc="http://schemas.openxmlformats.org/markup-compatibility/2006">
              <mc:Choice xmlns:v="urn:schemas-microsoft-com:vml" Requires="v">
                <p:oleObj spid="_x0000_s3082" name="Equation" r:id="rId6" imgW="698400" imgH="393480" progId="Equation.DSMT4">
                  <p:embed/>
                </p:oleObj>
              </mc:Choice>
              <mc:Fallback>
                <p:oleObj name="Equation" r:id="rId6" imgW="698400" imgH="393480" progId="Equation.DSMT4">
                  <p:embed/>
                  <p:pic>
                    <p:nvPicPr>
                      <p:cNvPr id="0" name="Object 1"/>
                      <p:cNvPicPr>
                        <a:picLocks noChangeAspect="1" noChangeArrowheads="1"/>
                      </p:cNvPicPr>
                      <p:nvPr/>
                    </p:nvPicPr>
                    <p:blipFill>
                      <a:blip r:embed="rId7"/>
                      <a:srcRect/>
                      <a:stretch>
                        <a:fillRect/>
                      </a:stretch>
                    </p:blipFill>
                    <p:spPr bwMode="auto">
                      <a:xfrm>
                        <a:off x="493713" y="2605088"/>
                        <a:ext cx="1912603" cy="910274"/>
                      </a:xfrm>
                      <a:prstGeom prst="rect">
                        <a:avLst/>
                      </a:prstGeom>
                      <a:noFill/>
                    </p:spPr>
                  </p:pic>
                </p:oleObj>
              </mc:Fallback>
            </mc:AlternateContent>
          </a:graphicData>
        </a:graphic>
      </p:graphicFrame>
      <p:sp>
        <p:nvSpPr>
          <p:cNvPr id="8" name="Rectangle 4">
            <a:extLst>
              <a:ext uri="{FF2B5EF4-FFF2-40B4-BE49-F238E27FC236}">
                <a16:creationId xmlns="" xmlns:a16="http://schemas.microsoft.com/office/drawing/2014/main" id="{3B5D5DDC-1710-94FD-D96A-48C822137AB0}"/>
              </a:ext>
            </a:extLst>
          </p:cNvPr>
          <p:cNvSpPr>
            <a:spLocks noChangeArrowheads="1"/>
          </p:cNvSpPr>
          <p:nvPr/>
        </p:nvSpPr>
        <p:spPr bwMode="auto">
          <a:xfrm>
            <a:off x="6096001" y="297153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 xmlns:a16="http://schemas.microsoft.com/office/drawing/2014/main" id="{7D4F1E6E-8396-A1C1-FB33-740C028DD26A}"/>
              </a:ext>
            </a:extLst>
          </p:cNvPr>
          <p:cNvGraphicFramePr>
            <a:graphicFrameLocks noChangeAspect="1"/>
          </p:cNvGraphicFramePr>
          <p:nvPr>
            <p:extLst>
              <p:ext uri="{D42A27DB-BD31-4B8C-83A1-F6EECF244321}">
                <p14:modId xmlns:p14="http://schemas.microsoft.com/office/powerpoint/2010/main" val="3444092909"/>
              </p:ext>
            </p:extLst>
          </p:nvPr>
        </p:nvGraphicFramePr>
        <p:xfrm>
          <a:off x="6952826" y="2575942"/>
          <a:ext cx="2544100" cy="1085495"/>
        </p:xfrm>
        <a:graphic>
          <a:graphicData uri="http://schemas.openxmlformats.org/presentationml/2006/ole">
            <mc:AlternateContent xmlns:mc="http://schemas.openxmlformats.org/markup-compatibility/2006">
              <mc:Choice xmlns:v="urn:schemas-microsoft-com:vml" Requires="v">
                <p:oleObj spid="_x0000_s3083" name="Equation" r:id="rId8" imgW="990360" imgH="393480" progId="Equation.DSMT4">
                  <p:embed/>
                </p:oleObj>
              </mc:Choice>
              <mc:Fallback>
                <p:oleObj name="Equation" r:id="rId8" imgW="990360" imgH="393480" progId="Equation.DSMT4">
                  <p:embed/>
                  <p:pic>
                    <p:nvPicPr>
                      <p:cNvPr id="0" name="Object 3"/>
                      <p:cNvPicPr>
                        <a:picLocks noChangeAspect="1" noChangeArrowheads="1"/>
                      </p:cNvPicPr>
                      <p:nvPr/>
                    </p:nvPicPr>
                    <p:blipFill>
                      <a:blip r:embed="rId9"/>
                      <a:srcRect/>
                      <a:stretch>
                        <a:fillRect/>
                      </a:stretch>
                    </p:blipFill>
                    <p:spPr bwMode="auto">
                      <a:xfrm>
                        <a:off x="6952826" y="2575942"/>
                        <a:ext cx="2544100" cy="1085495"/>
                      </a:xfrm>
                      <a:prstGeom prst="rect">
                        <a:avLst/>
                      </a:prstGeom>
                      <a:noFill/>
                    </p:spPr>
                  </p:pic>
                </p:oleObj>
              </mc:Fallback>
            </mc:AlternateContent>
          </a:graphicData>
        </a:graphic>
      </p:graphicFrame>
      <p:pic>
        <p:nvPicPr>
          <p:cNvPr id="12" name="Picture 2">
            <a:extLst>
              <a:ext uri="{FF2B5EF4-FFF2-40B4-BE49-F238E27FC236}">
                <a16:creationId xmlns="" xmlns:a16="http://schemas.microsoft.com/office/drawing/2014/main" id="{5CE8532E-FC25-EFF2-D9D7-67633B90FA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04373" y="5466090"/>
            <a:ext cx="1383616"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a:extLst>
              <a:ext uri="{FF2B5EF4-FFF2-40B4-BE49-F238E27FC236}">
                <a16:creationId xmlns="" xmlns:a16="http://schemas.microsoft.com/office/drawing/2014/main" id="{3F716231-2F1F-538B-4051-997AE308004A}"/>
              </a:ext>
            </a:extLst>
          </p:cNvPr>
          <p:cNvSpPr>
            <a:spLocks noChangeArrowheads="1"/>
          </p:cNvSpPr>
          <p:nvPr/>
        </p:nvSpPr>
        <p:spPr bwMode="auto">
          <a:xfrm>
            <a:off x="352924" y="3785936"/>
            <a:ext cx="180022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 xmlns:a16="http://schemas.microsoft.com/office/drawing/2014/main" id="{E7E35399-0B83-2D5B-C911-1DACFCE5ADF1}"/>
              </a:ext>
            </a:extLst>
          </p:cNvPr>
          <p:cNvGraphicFramePr>
            <a:graphicFrameLocks noChangeAspect="1"/>
          </p:cNvGraphicFramePr>
          <p:nvPr>
            <p:extLst>
              <p:ext uri="{D42A27DB-BD31-4B8C-83A1-F6EECF244321}">
                <p14:modId xmlns:p14="http://schemas.microsoft.com/office/powerpoint/2010/main" val="2950031661"/>
              </p:ext>
            </p:extLst>
          </p:nvPr>
        </p:nvGraphicFramePr>
        <p:xfrm>
          <a:off x="424985" y="3661437"/>
          <a:ext cx="4110995" cy="1085494"/>
        </p:xfrm>
        <a:graphic>
          <a:graphicData uri="http://schemas.openxmlformats.org/presentationml/2006/ole">
            <mc:AlternateContent xmlns:mc="http://schemas.openxmlformats.org/markup-compatibility/2006">
              <mc:Choice xmlns:v="urn:schemas-microsoft-com:vml" Requires="v">
                <p:oleObj spid="_x0000_s3084" name="Equation" r:id="rId11" imgW="1688760" imgH="393480" progId="Equation.DSMT4">
                  <p:embed/>
                </p:oleObj>
              </mc:Choice>
              <mc:Fallback>
                <p:oleObj name="Equation" r:id="rId11" imgW="1688760" imgH="393480" progId="Equation.DSMT4">
                  <p:embed/>
                  <p:pic>
                    <p:nvPicPr>
                      <p:cNvPr id="0" name="Object 1"/>
                      <p:cNvPicPr>
                        <a:picLocks noChangeAspect="1" noChangeArrowheads="1"/>
                      </p:cNvPicPr>
                      <p:nvPr/>
                    </p:nvPicPr>
                    <p:blipFill>
                      <a:blip r:embed="rId12"/>
                      <a:srcRect/>
                      <a:stretch>
                        <a:fillRect/>
                      </a:stretch>
                    </p:blipFill>
                    <p:spPr bwMode="auto">
                      <a:xfrm>
                        <a:off x="424985" y="3661437"/>
                        <a:ext cx="4110995" cy="1085494"/>
                      </a:xfrm>
                      <a:prstGeom prst="rect">
                        <a:avLst/>
                      </a:prstGeom>
                      <a:noFill/>
                    </p:spPr>
                  </p:pic>
                </p:oleObj>
              </mc:Fallback>
            </mc:AlternateContent>
          </a:graphicData>
        </a:graphic>
      </p:graphicFrame>
      <p:graphicFrame>
        <p:nvGraphicFramePr>
          <p:cNvPr id="4" name="Object 3">
            <a:extLst>
              <a:ext uri="{FF2B5EF4-FFF2-40B4-BE49-F238E27FC236}">
                <a16:creationId xmlns="" xmlns:a16="http://schemas.microsoft.com/office/drawing/2014/main" id="{AE52A2B3-7709-01F6-5C83-9C13914A3DD9}"/>
              </a:ext>
            </a:extLst>
          </p:cNvPr>
          <p:cNvGraphicFramePr>
            <a:graphicFrameLocks noChangeAspect="1"/>
          </p:cNvGraphicFramePr>
          <p:nvPr>
            <p:extLst>
              <p:ext uri="{D42A27DB-BD31-4B8C-83A1-F6EECF244321}">
                <p14:modId xmlns:p14="http://schemas.microsoft.com/office/powerpoint/2010/main" val="3287867449"/>
              </p:ext>
            </p:extLst>
          </p:nvPr>
        </p:nvGraphicFramePr>
        <p:xfrm>
          <a:off x="7030720" y="3720868"/>
          <a:ext cx="4781818" cy="1255713"/>
        </p:xfrm>
        <a:graphic>
          <a:graphicData uri="http://schemas.openxmlformats.org/presentationml/2006/ole">
            <mc:AlternateContent xmlns:mc="http://schemas.openxmlformats.org/markup-compatibility/2006">
              <mc:Choice xmlns:v="urn:schemas-microsoft-com:vml" Requires="v">
                <p:oleObj spid="_x0000_s3085" name="Equation" r:id="rId13" imgW="2120760" imgH="431640" progId="Equation.DSMT4">
                  <p:embed/>
                </p:oleObj>
              </mc:Choice>
              <mc:Fallback>
                <p:oleObj name="Equation" r:id="rId13" imgW="2120760" imgH="431640" progId="Equation.DSMT4">
                  <p:embed/>
                  <p:pic>
                    <p:nvPicPr>
                      <p:cNvPr id="0" name=""/>
                      <p:cNvPicPr/>
                      <p:nvPr/>
                    </p:nvPicPr>
                    <p:blipFill>
                      <a:blip r:embed="rId14"/>
                      <a:stretch>
                        <a:fillRect/>
                      </a:stretch>
                    </p:blipFill>
                    <p:spPr>
                      <a:xfrm>
                        <a:off x="7030720" y="3720868"/>
                        <a:ext cx="4781818" cy="1255713"/>
                      </a:xfrm>
                      <a:prstGeom prst="rect">
                        <a:avLst/>
                      </a:prstGeom>
                    </p:spPr>
                  </p:pic>
                </p:oleObj>
              </mc:Fallback>
            </mc:AlternateContent>
          </a:graphicData>
        </a:graphic>
      </p:graphicFrame>
      <p:sp>
        <p:nvSpPr>
          <p:cNvPr id="5" name="Rectangle 4">
            <a:extLst>
              <a:ext uri="{FF2B5EF4-FFF2-40B4-BE49-F238E27FC236}">
                <a16:creationId xmlns="" xmlns:a16="http://schemas.microsoft.com/office/drawing/2014/main" id="{F22F28B1-1818-715D-0AB6-87DEF5F42D8A}"/>
              </a:ext>
            </a:extLst>
          </p:cNvPr>
          <p:cNvSpPr>
            <a:spLocks noChangeArrowheads="1"/>
          </p:cNvSpPr>
          <p:nvPr/>
        </p:nvSpPr>
        <p:spPr bwMode="auto">
          <a:xfrm>
            <a:off x="577513" y="59195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 xmlns:a16="http://schemas.microsoft.com/office/drawing/2014/main" id="{A750C2F3-D2FF-2192-8F3E-5E0D87135A5E}"/>
              </a:ext>
            </a:extLst>
          </p:cNvPr>
          <p:cNvSpPr>
            <a:spLocks noChangeArrowheads="1"/>
          </p:cNvSpPr>
          <p:nvPr/>
        </p:nvSpPr>
        <p:spPr bwMode="auto">
          <a:xfrm>
            <a:off x="577513" y="63545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5" name="Google Shape;122;p4">
            <a:extLst>
              <a:ext uri="{FF2B5EF4-FFF2-40B4-BE49-F238E27FC236}">
                <a16:creationId xmlns="" xmlns:a16="http://schemas.microsoft.com/office/drawing/2014/main" id="{A9DE34FD-7805-E3E5-A086-90C801748197}"/>
              </a:ext>
            </a:extLst>
          </p:cNvPr>
          <p:cNvSpPr/>
          <p:nvPr/>
        </p:nvSpPr>
        <p:spPr>
          <a:xfrm>
            <a:off x="477414" y="1577670"/>
            <a:ext cx="2083569"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Thực hành  2 </a:t>
            </a:r>
            <a:endParaRPr sz="2400" b="1">
              <a:solidFill>
                <a:srgbClr val="A8289F"/>
              </a:solidFill>
              <a:latin typeface="Times New Roman"/>
              <a:ea typeface="Times New Roman"/>
              <a:cs typeface="Times New Roman"/>
              <a:sym typeface="Times New Roman"/>
            </a:endParaRPr>
          </a:p>
        </p:txBody>
      </p:sp>
      <p:sp>
        <p:nvSpPr>
          <p:cNvPr id="466" name="Google Shape;116;p4">
            <a:extLst>
              <a:ext uri="{FF2B5EF4-FFF2-40B4-BE49-F238E27FC236}">
                <a16:creationId xmlns=""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 xmlns:a16="http://schemas.microsoft.com/office/drawing/2014/main"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 xmlns:a16="http://schemas.microsoft.com/office/drawing/2014/main" id="{F0CAAD38-A826-10DE-7966-91D1CFB35833}"/>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số hữu tỉ</a:t>
            </a:r>
            <a:endParaRPr sz="2800" b="1">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 xmlns:a16="http://schemas.microsoft.com/office/drawing/2014/main" id="{949B097E-3C0C-794E-1670-B1977D1D0CBA}"/>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 xmlns:a16="http://schemas.microsoft.com/office/drawing/2014/main" id="{8F7D0496-12A7-8410-0AAC-5ED5C865D7A3}"/>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471" name="Google Shape;122;p4">
            <a:extLst>
              <a:ext uri="{FF2B5EF4-FFF2-40B4-BE49-F238E27FC236}">
                <a16:creationId xmlns="" xmlns:a16="http://schemas.microsoft.com/office/drawing/2014/main" id="{89C22FEB-2E4A-580B-B229-6EA4F9D75E62}"/>
              </a:ext>
            </a:extLst>
          </p:cNvPr>
          <p:cNvSpPr/>
          <p:nvPr/>
        </p:nvSpPr>
        <p:spPr>
          <a:xfrm>
            <a:off x="6771765" y="1252646"/>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pic>
        <p:nvPicPr>
          <p:cNvPr id="472" name="Picture 13">
            <a:extLst>
              <a:ext uri="{FF2B5EF4-FFF2-40B4-BE49-F238E27FC236}">
                <a16:creationId xmlns="" xmlns:a16="http://schemas.microsoft.com/office/drawing/2014/main" id="{AABBE933-B183-0588-06E2-DC5C5C8949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40970" y="5203046"/>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 name="TextBox 472">
            <a:extLst>
              <a:ext uri="{FF2B5EF4-FFF2-40B4-BE49-F238E27FC236}">
                <a16:creationId xmlns="" xmlns:a16="http://schemas.microsoft.com/office/drawing/2014/main" id="{5FD21040-2660-670B-987A-471F44F37DAA}"/>
              </a:ext>
            </a:extLst>
          </p:cNvPr>
          <p:cNvSpPr txBox="1"/>
          <p:nvPr/>
        </p:nvSpPr>
        <p:spPr>
          <a:xfrm>
            <a:off x="477414" y="2004973"/>
            <a:ext cx="11502550" cy="1953420"/>
          </a:xfrm>
          <a:prstGeom prst="rect">
            <a:avLst/>
          </a:prstGeom>
          <a:noFill/>
        </p:spPr>
        <p:txBody>
          <a:bodyPr wrap="square">
            <a:spAutoFit/>
          </a:bodyPr>
          <a:lstStyle/>
          <a:p>
            <a:pPr>
              <a:lnSpc>
                <a:spcPct val="150000"/>
              </a:lnSpc>
            </a:pPr>
            <a:r>
              <a:rPr lang="vi-VN" sz="2800">
                <a:latin typeface="+mj-lt"/>
              </a:rPr>
              <a:t>Nhiệt độ hiện tại trong một kho lạnh là</a:t>
            </a:r>
            <a:r>
              <a:rPr lang="en-US" sz="2800">
                <a:latin typeface="+mj-lt"/>
              </a:rPr>
              <a:t>           </a:t>
            </a:r>
            <a:r>
              <a:rPr lang="vi-VN" sz="2800">
                <a:latin typeface="+mj-lt"/>
              </a:rPr>
              <a:t>  .</a:t>
            </a:r>
            <a:r>
              <a:rPr lang="en-US" sz="2800">
                <a:latin typeface="+mj-lt"/>
              </a:rPr>
              <a:t> </a:t>
            </a:r>
            <a:r>
              <a:rPr lang="vi-VN" sz="2800">
                <a:latin typeface="+mj-lt"/>
              </a:rPr>
              <a:t>Do yêu cầu bảo quản hàng hoá, người quản lí kho tiếp tục giảm độ lạnh của kho th</a:t>
            </a:r>
            <a:r>
              <a:rPr lang="en-US" sz="2800">
                <a:latin typeface="Times New Roman" panose="02020603050405020304" pitchFamily="18" charset="0"/>
                <a:cs typeface="Times New Roman" panose="02020603050405020304" pitchFamily="18" charset="0"/>
              </a:rPr>
              <a:t>ê</a:t>
            </a:r>
            <a:r>
              <a:rPr lang="vi-VN" sz="2800">
                <a:latin typeface="Times New Roman" panose="02020603050405020304" pitchFamily="18" charset="0"/>
                <a:cs typeface="Times New Roman" panose="02020603050405020304" pitchFamily="18" charset="0"/>
              </a:rPr>
              <a:t>m</a:t>
            </a:r>
            <a:r>
              <a:rPr lang="en-US" sz="2800">
                <a:latin typeface="+mj-lt"/>
              </a:rPr>
              <a:t>       </a:t>
            </a:r>
            <a:r>
              <a:rPr lang="vi-VN" sz="2800">
                <a:latin typeface="+mj-lt"/>
              </a:rPr>
              <a:t>  </a:t>
            </a:r>
            <a:r>
              <a:rPr lang="en-US" sz="2800">
                <a:latin typeface="+mj-lt"/>
              </a:rPr>
              <a:t>  </a:t>
            </a:r>
            <a:r>
              <a:rPr lang="vi-VN" sz="2800">
                <a:latin typeface="+mj-lt"/>
              </a:rPr>
              <a:t> nữa. Hỏi khi đó nhiệt độ trong kho là bao nhiêu độ C?</a:t>
            </a:r>
            <a:endParaRPr lang="en-US" sz="2800">
              <a:latin typeface="+mj-lt"/>
            </a:endParaRPr>
          </a:p>
        </p:txBody>
      </p:sp>
      <p:graphicFrame>
        <p:nvGraphicFramePr>
          <p:cNvPr id="3" name="Object 2">
            <a:extLst>
              <a:ext uri="{FF2B5EF4-FFF2-40B4-BE49-F238E27FC236}">
                <a16:creationId xmlns="" xmlns:a16="http://schemas.microsoft.com/office/drawing/2014/main" id="{A80277B7-DDBF-063F-D38E-6FFFED502487}"/>
              </a:ext>
            </a:extLst>
          </p:cNvPr>
          <p:cNvGraphicFramePr>
            <a:graphicFrameLocks noChangeAspect="1"/>
          </p:cNvGraphicFramePr>
          <p:nvPr>
            <p:extLst>
              <p:ext uri="{D42A27DB-BD31-4B8C-83A1-F6EECF244321}">
                <p14:modId xmlns:p14="http://schemas.microsoft.com/office/powerpoint/2010/main" val="2882211134"/>
              </p:ext>
            </p:extLst>
          </p:nvPr>
        </p:nvGraphicFramePr>
        <p:xfrm>
          <a:off x="6131090" y="2150745"/>
          <a:ext cx="1119941" cy="526174"/>
        </p:xfrm>
        <a:graphic>
          <a:graphicData uri="http://schemas.openxmlformats.org/presentationml/2006/ole">
            <mc:AlternateContent xmlns:mc="http://schemas.openxmlformats.org/markup-compatibility/2006">
              <mc:Choice xmlns:v="urn:schemas-microsoft-com:vml" Requires="v">
                <p:oleObj spid="_x0000_s4106" name="Equation" r:id="rId7" imgW="495000" imgH="203040" progId="Equation.DSMT4">
                  <p:embed/>
                </p:oleObj>
              </mc:Choice>
              <mc:Fallback>
                <p:oleObj name="Equation" r:id="rId7" imgW="495000" imgH="203040" progId="Equation.DSMT4">
                  <p:embed/>
                  <p:pic>
                    <p:nvPicPr>
                      <p:cNvPr id="0" name=""/>
                      <p:cNvPicPr/>
                      <p:nvPr/>
                    </p:nvPicPr>
                    <p:blipFill>
                      <a:blip r:embed="rId8"/>
                      <a:stretch>
                        <a:fillRect/>
                      </a:stretch>
                    </p:blipFill>
                    <p:spPr>
                      <a:xfrm>
                        <a:off x="6131090" y="2150745"/>
                        <a:ext cx="1119941" cy="526174"/>
                      </a:xfrm>
                      <a:prstGeom prst="rect">
                        <a:avLst/>
                      </a:prstGeom>
                    </p:spPr>
                  </p:pic>
                </p:oleObj>
              </mc:Fallback>
            </mc:AlternateContent>
          </a:graphicData>
        </a:graphic>
      </p:graphicFrame>
      <p:graphicFrame>
        <p:nvGraphicFramePr>
          <p:cNvPr id="4" name="Object 3">
            <a:extLst>
              <a:ext uri="{FF2B5EF4-FFF2-40B4-BE49-F238E27FC236}">
                <a16:creationId xmlns="" xmlns:a16="http://schemas.microsoft.com/office/drawing/2014/main" id="{FC0DAB82-9933-BF64-2403-D9D1B94C8018}"/>
              </a:ext>
            </a:extLst>
          </p:cNvPr>
          <p:cNvGraphicFramePr>
            <a:graphicFrameLocks noChangeAspect="1"/>
          </p:cNvGraphicFramePr>
          <p:nvPr>
            <p:extLst>
              <p:ext uri="{D42A27DB-BD31-4B8C-83A1-F6EECF244321}">
                <p14:modId xmlns:p14="http://schemas.microsoft.com/office/powerpoint/2010/main" val="2965134072"/>
              </p:ext>
            </p:extLst>
          </p:nvPr>
        </p:nvGraphicFramePr>
        <p:xfrm>
          <a:off x="9082088" y="2474913"/>
          <a:ext cx="792162" cy="1035050"/>
        </p:xfrm>
        <a:graphic>
          <a:graphicData uri="http://schemas.openxmlformats.org/presentationml/2006/ole">
            <mc:AlternateContent xmlns:mc="http://schemas.openxmlformats.org/markup-compatibility/2006">
              <mc:Choice xmlns:v="urn:schemas-microsoft-com:vml" Requires="v">
                <p:oleObj spid="_x0000_s4107" name="Equation" r:id="rId9" imgW="330120" imgH="393480" progId="Equation.DSMT4">
                  <p:embed/>
                </p:oleObj>
              </mc:Choice>
              <mc:Fallback>
                <p:oleObj name="Equation" r:id="rId9" imgW="330120" imgH="393480" progId="Equation.DSMT4">
                  <p:embed/>
                  <p:pic>
                    <p:nvPicPr>
                      <p:cNvPr id="0" name=""/>
                      <p:cNvPicPr/>
                      <p:nvPr/>
                    </p:nvPicPr>
                    <p:blipFill>
                      <a:blip r:embed="rId10"/>
                      <a:stretch>
                        <a:fillRect/>
                      </a:stretch>
                    </p:blipFill>
                    <p:spPr>
                      <a:xfrm>
                        <a:off x="9082088" y="2474913"/>
                        <a:ext cx="792162" cy="1035050"/>
                      </a:xfrm>
                      <a:prstGeom prst="rect">
                        <a:avLst/>
                      </a:prstGeom>
                    </p:spPr>
                  </p:pic>
                </p:oleObj>
              </mc:Fallback>
            </mc:AlternateContent>
          </a:graphicData>
        </a:graphic>
      </p:graphicFrame>
      <p:graphicFrame>
        <p:nvGraphicFramePr>
          <p:cNvPr id="474" name="Object 473">
            <a:extLst>
              <a:ext uri="{FF2B5EF4-FFF2-40B4-BE49-F238E27FC236}">
                <a16:creationId xmlns="" xmlns:a16="http://schemas.microsoft.com/office/drawing/2014/main" id="{80FF1548-B05F-FA50-A9FC-73453770A591}"/>
              </a:ext>
            </a:extLst>
          </p:cNvPr>
          <p:cNvGraphicFramePr>
            <a:graphicFrameLocks noChangeAspect="1"/>
          </p:cNvGraphicFramePr>
          <p:nvPr>
            <p:extLst>
              <p:ext uri="{D42A27DB-BD31-4B8C-83A1-F6EECF244321}">
                <p14:modId xmlns:p14="http://schemas.microsoft.com/office/powerpoint/2010/main" val="3979652382"/>
              </p:ext>
            </p:extLst>
          </p:nvPr>
        </p:nvGraphicFramePr>
        <p:xfrm>
          <a:off x="1678240" y="5097212"/>
          <a:ext cx="3907551" cy="929977"/>
        </p:xfrm>
        <a:graphic>
          <a:graphicData uri="http://schemas.openxmlformats.org/presentationml/2006/ole">
            <mc:AlternateContent xmlns:mc="http://schemas.openxmlformats.org/markup-compatibility/2006">
              <mc:Choice xmlns:v="urn:schemas-microsoft-com:vml" Requires="v">
                <p:oleObj spid="_x0000_s4108" name="Equation" r:id="rId11" imgW="1866600" imgH="393480" progId="Equation.DSMT4">
                  <p:embed/>
                </p:oleObj>
              </mc:Choice>
              <mc:Fallback>
                <p:oleObj name="Equation" r:id="rId11" imgW="1866600" imgH="393480" progId="Equation.DSMT4">
                  <p:embed/>
                  <p:pic>
                    <p:nvPicPr>
                      <p:cNvPr id="6" name="Object 5">
                        <a:extLst>
                          <a:ext uri="{FF2B5EF4-FFF2-40B4-BE49-F238E27FC236}">
                            <a16:creationId xmlns="" xmlns:a16="http://schemas.microsoft.com/office/drawing/2014/main" id="{16AAF770-F75E-2A26-E375-E422D6126C60}"/>
                          </a:ext>
                        </a:extLst>
                      </p:cNvPr>
                      <p:cNvPicPr>
                        <a:picLocks noChangeAspect="1" noChangeArrowheads="1"/>
                      </p:cNvPicPr>
                      <p:nvPr/>
                    </p:nvPicPr>
                    <p:blipFill>
                      <a:blip r:embed="rId12"/>
                      <a:srcRect/>
                      <a:stretch>
                        <a:fillRect/>
                      </a:stretch>
                    </p:blipFill>
                    <p:spPr bwMode="auto">
                      <a:xfrm>
                        <a:off x="1678240" y="5097212"/>
                        <a:ext cx="3907551" cy="929977"/>
                      </a:xfrm>
                      <a:prstGeom prst="rect">
                        <a:avLst/>
                      </a:prstGeom>
                      <a:noFill/>
                    </p:spPr>
                  </p:pic>
                </p:oleObj>
              </mc:Fallback>
            </mc:AlternateContent>
          </a:graphicData>
        </a:graphic>
      </p:graphicFrame>
      <p:graphicFrame>
        <p:nvGraphicFramePr>
          <p:cNvPr id="475" name="Object 474">
            <a:extLst>
              <a:ext uri="{FF2B5EF4-FFF2-40B4-BE49-F238E27FC236}">
                <a16:creationId xmlns="" xmlns:a16="http://schemas.microsoft.com/office/drawing/2014/main" id="{734889E2-874B-4772-901A-2E62DCA4ADD7}"/>
              </a:ext>
            </a:extLst>
          </p:cNvPr>
          <p:cNvGraphicFramePr>
            <a:graphicFrameLocks noChangeAspect="1"/>
          </p:cNvGraphicFramePr>
          <p:nvPr>
            <p:extLst>
              <p:ext uri="{D42A27DB-BD31-4B8C-83A1-F6EECF244321}">
                <p14:modId xmlns:p14="http://schemas.microsoft.com/office/powerpoint/2010/main" val="3147433269"/>
              </p:ext>
            </p:extLst>
          </p:nvPr>
        </p:nvGraphicFramePr>
        <p:xfrm>
          <a:off x="5953125" y="5969000"/>
          <a:ext cx="1104900" cy="863600"/>
        </p:xfrm>
        <a:graphic>
          <a:graphicData uri="http://schemas.openxmlformats.org/presentationml/2006/ole">
            <mc:AlternateContent xmlns:mc="http://schemas.openxmlformats.org/markup-compatibility/2006">
              <mc:Choice xmlns:v="urn:schemas-microsoft-com:vml" Requires="v">
                <p:oleObj spid="_x0000_s4109" name="Equation" r:id="rId13" imgW="482400" imgH="393480" progId="Equation.DSMT4">
                  <p:embed/>
                </p:oleObj>
              </mc:Choice>
              <mc:Fallback>
                <p:oleObj name="Equation" r:id="rId13" imgW="482400" imgH="393480" progId="Equation.DSMT4">
                  <p:embed/>
                  <p:pic>
                    <p:nvPicPr>
                      <p:cNvPr id="7" name="Object 6">
                        <a:extLst>
                          <a:ext uri="{FF2B5EF4-FFF2-40B4-BE49-F238E27FC236}">
                            <a16:creationId xmlns="" xmlns:a16="http://schemas.microsoft.com/office/drawing/2014/main" id="{A0126B32-6656-5784-45EB-F658CEC8BE8F}"/>
                          </a:ext>
                        </a:extLst>
                      </p:cNvPr>
                      <p:cNvPicPr>
                        <a:picLocks noChangeAspect="1" noChangeArrowheads="1"/>
                      </p:cNvPicPr>
                      <p:nvPr/>
                    </p:nvPicPr>
                    <p:blipFill>
                      <a:blip r:embed="rId14"/>
                      <a:srcRect/>
                      <a:stretch>
                        <a:fillRect/>
                      </a:stretch>
                    </p:blipFill>
                    <p:spPr bwMode="auto">
                      <a:xfrm>
                        <a:off x="5953125" y="5969000"/>
                        <a:ext cx="1104900" cy="863600"/>
                      </a:xfrm>
                      <a:prstGeom prst="rect">
                        <a:avLst/>
                      </a:prstGeom>
                      <a:noFill/>
                    </p:spPr>
                  </p:pic>
                </p:oleObj>
              </mc:Fallback>
            </mc:AlternateContent>
          </a:graphicData>
        </a:graphic>
      </p:graphicFrame>
      <p:sp>
        <p:nvSpPr>
          <p:cNvPr id="476" name="Rectangle 6">
            <a:extLst>
              <a:ext uri="{FF2B5EF4-FFF2-40B4-BE49-F238E27FC236}">
                <a16:creationId xmlns="" xmlns:a16="http://schemas.microsoft.com/office/drawing/2014/main" id="{F554D51D-0BC1-27F1-9458-E20107538311}"/>
              </a:ext>
            </a:extLst>
          </p:cNvPr>
          <p:cNvSpPr>
            <a:spLocks noChangeArrowheads="1"/>
          </p:cNvSpPr>
          <p:nvPr/>
        </p:nvSpPr>
        <p:spPr bwMode="auto">
          <a:xfrm>
            <a:off x="1524001" y="4490876"/>
            <a:ext cx="44406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Khi đó nhiệt độ trong kho  là:</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477" name="Rectangle 7">
            <a:extLst>
              <a:ext uri="{FF2B5EF4-FFF2-40B4-BE49-F238E27FC236}">
                <a16:creationId xmlns="" xmlns:a16="http://schemas.microsoft.com/office/drawing/2014/main" id="{6AA86B92-3FDE-4217-EF13-FA00EFC94B3E}"/>
              </a:ext>
            </a:extLst>
          </p:cNvPr>
          <p:cNvSpPr>
            <a:spLocks noChangeArrowheads="1"/>
          </p:cNvSpPr>
          <p:nvPr/>
        </p:nvSpPr>
        <p:spPr bwMode="auto">
          <a:xfrm>
            <a:off x="1605110" y="6061010"/>
            <a:ext cx="44406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Vậy khi đó nhiệt độ trong kho là: </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479" name="Google Shape;121;p4">
            <a:extLst>
              <a:ext uri="{FF2B5EF4-FFF2-40B4-BE49-F238E27FC236}">
                <a16:creationId xmlns="" xmlns:a16="http://schemas.microsoft.com/office/drawing/2014/main" id="{301D70C8-DEA9-C872-C2D4-611649FC44D8}"/>
              </a:ext>
            </a:extLst>
          </p:cNvPr>
          <p:cNvSpPr txBox="1"/>
          <p:nvPr/>
        </p:nvSpPr>
        <p:spPr>
          <a:xfrm>
            <a:off x="5585792" y="4008873"/>
            <a:ext cx="1530628" cy="523180"/>
          </a:xfrm>
          <a:prstGeom prst="rect">
            <a:avLst/>
          </a:prstGeom>
          <a:noFill/>
          <a:ln>
            <a:noFill/>
          </a:ln>
        </p:spPr>
        <p:txBody>
          <a:bodyPr spcFirstLastPara="1" wrap="square" lIns="91425" tIns="45700" rIns="91425" bIns="45700" anchor="t" anchorCtr="0">
            <a:spAutoFit/>
          </a:bodyPr>
          <a:lstStyle/>
          <a:p>
            <a:pPr algn="ctr"/>
            <a:r>
              <a:rPr lang="en-US" sz="2800" b="1">
                <a:solidFill>
                  <a:srgbClr val="FF0000"/>
                </a:solidFill>
                <a:latin typeface="Times New Roman"/>
                <a:ea typeface="Times New Roman"/>
                <a:cs typeface="Times New Roman"/>
                <a:sym typeface="Times New Roman"/>
              </a:rPr>
              <a:t>Giải:</a:t>
            </a:r>
            <a:endParaRPr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randombar(horizontal)">
                                      <p:cBhvr>
                                        <p:cTn id="7" dur="500"/>
                                        <p:tgtEl>
                                          <p:spTgt spid="46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73"/>
                                        </p:tgtEl>
                                        <p:attrNameLst>
                                          <p:attrName>style.visibility</p:attrName>
                                        </p:attrNameLst>
                                      </p:cBhvr>
                                      <p:to>
                                        <p:strVal val="visible"/>
                                      </p:to>
                                    </p:set>
                                    <p:animEffect transition="in" filter="randombar(horizontal)">
                                      <p:cBhvr>
                                        <p:cTn id="12" dur="500"/>
                                        <p:tgtEl>
                                          <p:spTgt spid="473"/>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71"/>
                                        </p:tgtEl>
                                        <p:attrNameLst>
                                          <p:attrName>style.visibility</p:attrName>
                                        </p:attrNameLst>
                                      </p:cBhvr>
                                      <p:to>
                                        <p:strVal val="visible"/>
                                      </p:to>
                                    </p:set>
                                    <p:animEffect transition="in" filter="fade">
                                      <p:cBhvr>
                                        <p:cTn id="23" dur="500"/>
                                        <p:tgtEl>
                                          <p:spTgt spid="47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79"/>
                                        </p:tgtEl>
                                        <p:attrNameLst>
                                          <p:attrName>style.visibility</p:attrName>
                                        </p:attrNameLst>
                                      </p:cBhvr>
                                      <p:to>
                                        <p:strVal val="visible"/>
                                      </p:to>
                                    </p:set>
                                    <p:animEffect transition="in" filter="fade">
                                      <p:cBhvr>
                                        <p:cTn id="28" dur="500"/>
                                        <p:tgtEl>
                                          <p:spTgt spid="47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76"/>
                                        </p:tgtEl>
                                        <p:attrNameLst>
                                          <p:attrName>style.visibility</p:attrName>
                                        </p:attrNameLst>
                                      </p:cBhvr>
                                      <p:to>
                                        <p:strVal val="visible"/>
                                      </p:to>
                                    </p:set>
                                    <p:animEffect transition="in" filter="randombar(horizontal)">
                                      <p:cBhvr>
                                        <p:cTn id="33" dur="500"/>
                                        <p:tgtEl>
                                          <p:spTgt spid="47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474"/>
                                        </p:tgtEl>
                                        <p:attrNameLst>
                                          <p:attrName>style.visibility</p:attrName>
                                        </p:attrNameLst>
                                      </p:cBhvr>
                                      <p:to>
                                        <p:strVal val="visible"/>
                                      </p:to>
                                    </p:set>
                                    <p:animEffect transition="in" filter="randombar(horizontal)">
                                      <p:cBhvr>
                                        <p:cTn id="38" dur="500"/>
                                        <p:tgtEl>
                                          <p:spTgt spid="47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77"/>
                                        </p:tgtEl>
                                        <p:attrNameLst>
                                          <p:attrName>style.visibility</p:attrName>
                                        </p:attrNameLst>
                                      </p:cBhvr>
                                      <p:to>
                                        <p:strVal val="visible"/>
                                      </p:to>
                                    </p:set>
                                    <p:animEffect transition="in" filter="randombar(horizontal)">
                                      <p:cBhvr>
                                        <p:cTn id="43" dur="500"/>
                                        <p:tgtEl>
                                          <p:spTgt spid="477"/>
                                        </p:tgtEl>
                                      </p:cBhvr>
                                    </p:animEffect>
                                  </p:childTnLst>
                                </p:cTn>
                              </p:par>
                              <p:par>
                                <p:cTn id="44" presetID="14" presetClass="entr" presetSubtype="10" fill="hold" nodeType="withEffect">
                                  <p:stCondLst>
                                    <p:cond delay="0"/>
                                  </p:stCondLst>
                                  <p:childTnLst>
                                    <p:set>
                                      <p:cBhvr>
                                        <p:cTn id="45" dur="1" fill="hold">
                                          <p:stCondLst>
                                            <p:cond delay="0"/>
                                          </p:stCondLst>
                                        </p:cTn>
                                        <p:tgtEl>
                                          <p:spTgt spid="475"/>
                                        </p:tgtEl>
                                        <p:attrNameLst>
                                          <p:attrName>style.visibility</p:attrName>
                                        </p:attrNameLst>
                                      </p:cBhvr>
                                      <p:to>
                                        <p:strVal val="visible"/>
                                      </p:to>
                                    </p:set>
                                    <p:animEffect transition="in" filter="randombar(horizontal)">
                                      <p:cBhvr>
                                        <p:cTn id="46" dur="500"/>
                                        <p:tgtEl>
                                          <p:spTgt spid="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0" animBg="1"/>
      <p:bldP spid="473" grpId="0"/>
      <p:bldP spid="476" grpId="0"/>
      <p:bldP spid="4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 xmlns:a16="http://schemas.microsoft.com/office/drawing/2014/main"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 xmlns:a16="http://schemas.microsoft.com/office/drawing/2014/main" id="{F0CAAD38-A826-10DE-7966-91D1CFB35833}"/>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1. Cộng, trừ hai số hữu tỉ</a:t>
            </a:r>
            <a:endParaRPr sz="2800" b="1">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 xmlns:a16="http://schemas.microsoft.com/office/drawing/2014/main" id="{949B097E-3C0C-794E-1670-B1977D1D0CBA}"/>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 xmlns:a16="http://schemas.microsoft.com/office/drawing/2014/main" id="{8F7D0496-12A7-8410-0AAC-5ED5C865D7A3}"/>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sp>
        <p:nvSpPr>
          <p:cNvPr id="2" name="Thought Bubble: Cloud 1">
            <a:extLst>
              <a:ext uri="{FF2B5EF4-FFF2-40B4-BE49-F238E27FC236}">
                <a16:creationId xmlns="" xmlns:a16="http://schemas.microsoft.com/office/drawing/2014/main" id="{5D128266-15D1-2F15-F144-852C24BE01E3}"/>
              </a:ext>
            </a:extLst>
          </p:cNvPr>
          <p:cNvSpPr/>
          <p:nvPr/>
        </p:nvSpPr>
        <p:spPr>
          <a:xfrm>
            <a:off x="6096000" y="3429000"/>
            <a:ext cx="3704492" cy="2436361"/>
          </a:xfrm>
          <a:prstGeom prst="cloudCallout">
            <a:avLst>
              <a:gd name="adj1" fmla="val 110180"/>
              <a:gd name="adj2" fmla="val 7928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a:solidFill>
                  <a:srgbClr val="C00000"/>
                </a:solidFill>
                <a:latin typeface="Times New Roman" panose="02020603050405020304" pitchFamily="18" charset="0"/>
                <a:cs typeface="Times New Roman" panose="02020603050405020304" pitchFamily="18" charset="0"/>
              </a:rPr>
              <a:t>Để cộng, trừ hai số hữu tỉ ta làm như thế nào?</a:t>
            </a:r>
          </a:p>
        </p:txBody>
      </p:sp>
      <p:sp>
        <p:nvSpPr>
          <p:cNvPr id="20" name="TextBox 19">
            <a:extLst>
              <a:ext uri="{FF2B5EF4-FFF2-40B4-BE49-F238E27FC236}">
                <a16:creationId xmlns="" xmlns:a16="http://schemas.microsoft.com/office/drawing/2014/main" id="{AD11384C-C908-CB94-9481-E81B24D1D67E}"/>
              </a:ext>
            </a:extLst>
          </p:cNvPr>
          <p:cNvSpPr txBox="1"/>
          <p:nvPr/>
        </p:nvSpPr>
        <p:spPr>
          <a:xfrm>
            <a:off x="1083364" y="1588170"/>
            <a:ext cx="10777329" cy="954107"/>
          </a:xfrm>
          <a:prstGeom prst="rect">
            <a:avLst/>
          </a:prstGeom>
          <a:noFill/>
        </p:spPr>
        <p:txBody>
          <a:bodyPr wrap="square">
            <a:spAutoFit/>
          </a:bodyPr>
          <a:lstStyle/>
          <a:p>
            <a:r>
              <a:rPr lang="vi-VN" sz="2800">
                <a:latin typeface="Times New Roman" panose="02020603050405020304" pitchFamily="18" charset="0"/>
                <a:cs typeface="Times New Roman" panose="02020603050405020304" pitchFamily="18" charset="0"/>
              </a:rPr>
              <a:t>Để cộng, trừ hai số hữu tỉ   ta có thể viết chúng dưới dạng hai phân số rồi áp dụng quy tắc  cộng, trừ phân số</a:t>
            </a:r>
            <a:r>
              <a:rPr lang="en-US" sz="2800">
                <a:latin typeface="Times New Roman" panose="02020603050405020304" pitchFamily="18" charset="0"/>
                <a:cs typeface="Times New Roman" panose="02020603050405020304" pitchFamily="18" charset="0"/>
              </a:rPr>
              <a:t>.</a:t>
            </a:r>
          </a:p>
        </p:txBody>
      </p:sp>
      <p:pic>
        <p:nvPicPr>
          <p:cNvPr id="21" name="Google Shape;476;p7">
            <a:extLst>
              <a:ext uri="{FF2B5EF4-FFF2-40B4-BE49-F238E27FC236}">
                <a16:creationId xmlns="" xmlns:a16="http://schemas.microsoft.com/office/drawing/2014/main" id="{CCABB83F-CD86-9FE0-2826-DB0276793EB8}"/>
              </a:ext>
            </a:extLst>
          </p:cNvPr>
          <p:cNvPicPr preferRelativeResize="0"/>
          <p:nvPr/>
        </p:nvPicPr>
        <p:blipFill rotWithShape="1">
          <a:blip r:embed="rId5">
            <a:alphaModFix/>
          </a:blip>
          <a:srcRect/>
          <a:stretch/>
        </p:blipFill>
        <p:spPr>
          <a:xfrm>
            <a:off x="121616" y="1398838"/>
            <a:ext cx="788894" cy="836363"/>
          </a:xfrm>
          <a:prstGeom prst="rect">
            <a:avLst/>
          </a:prstGeom>
          <a:noFill/>
          <a:ln>
            <a:noFill/>
          </a:ln>
        </p:spPr>
      </p:pic>
    </p:spTree>
    <p:extLst>
      <p:ext uri="{BB962C8B-B14F-4D97-AF65-F5344CB8AC3E}">
        <p14:creationId xmlns:p14="http://schemas.microsoft.com/office/powerpoint/2010/main" val="324333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 xmlns:a16="http://schemas.microsoft.com/office/drawing/2014/main"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 name="Google Shape;117;p4">
            <a:extLst>
              <a:ext uri="{FF2B5EF4-FFF2-40B4-BE49-F238E27FC236}">
                <a16:creationId xmlns="" xmlns:a16="http://schemas.microsoft.com/office/drawing/2014/main" id="{CAB92B90-4C4F-ABD8-C902-EB155157E6CD}"/>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12" name="Google Shape;118;p4">
            <a:extLst>
              <a:ext uri="{FF2B5EF4-FFF2-40B4-BE49-F238E27FC236}">
                <a16:creationId xmlns="" xmlns:a16="http://schemas.microsoft.com/office/drawing/2014/main" id="{14DF25D5-D246-C980-3895-650A9E354FD9}"/>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 xmlns:a16="http://schemas.microsoft.com/office/drawing/2014/main" id="{1A7E65BF-8967-45E6-3639-F198A9E79186}"/>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 xmlns:a16="http://schemas.microsoft.com/office/drawing/2014/main" id="{A9ED334E-242E-B5C1-575E-9CE016F8B5BF}"/>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5" name="Google Shape;118;p4">
            <a:extLst>
              <a:ext uri="{FF2B5EF4-FFF2-40B4-BE49-F238E27FC236}">
                <a16:creationId xmlns="" xmlns:a16="http://schemas.microsoft.com/office/drawing/2014/main" id="{268DF293-241C-C761-6CD2-F7931CA0189B}"/>
              </a:ext>
            </a:extLst>
          </p:cNvPr>
          <p:cNvSpPr txBox="1"/>
          <p:nvPr/>
        </p:nvSpPr>
        <p:spPr>
          <a:xfrm>
            <a:off x="163406" y="1472901"/>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pic>
        <p:nvPicPr>
          <p:cNvPr id="16" name="Google Shape;461;p6">
            <a:extLst>
              <a:ext uri="{FF2B5EF4-FFF2-40B4-BE49-F238E27FC236}">
                <a16:creationId xmlns="" xmlns:a16="http://schemas.microsoft.com/office/drawing/2014/main" id="{8C2D9237-8792-2F8E-57AD-918873F8E6CE}"/>
              </a:ext>
            </a:extLst>
          </p:cNvPr>
          <p:cNvPicPr preferRelativeResize="0"/>
          <p:nvPr/>
        </p:nvPicPr>
        <p:blipFill rotWithShape="1">
          <a:blip r:embed="rId6">
            <a:alphaModFix/>
          </a:blip>
          <a:srcRect/>
          <a:stretch/>
        </p:blipFill>
        <p:spPr>
          <a:xfrm>
            <a:off x="163406" y="1979144"/>
            <a:ext cx="796894" cy="812833"/>
          </a:xfrm>
          <a:prstGeom prst="rect">
            <a:avLst/>
          </a:prstGeom>
          <a:noFill/>
          <a:ln>
            <a:noFill/>
          </a:ln>
        </p:spPr>
      </p:pic>
      <p:sp>
        <p:nvSpPr>
          <p:cNvPr id="17" name="Google Shape;122;p4">
            <a:extLst>
              <a:ext uri="{FF2B5EF4-FFF2-40B4-BE49-F238E27FC236}">
                <a16:creationId xmlns="" xmlns:a16="http://schemas.microsoft.com/office/drawing/2014/main" id="{BE7FB0EB-E6EC-B8CC-06F1-224F5FECC39D}"/>
              </a:ext>
            </a:extLst>
          </p:cNvPr>
          <p:cNvSpPr/>
          <p:nvPr/>
        </p:nvSpPr>
        <p:spPr>
          <a:xfrm>
            <a:off x="1023120" y="2142043"/>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2 </a:t>
            </a:r>
            <a:endParaRPr sz="2400" b="1">
              <a:solidFill>
                <a:srgbClr val="A8289F"/>
              </a:solidFill>
              <a:latin typeface="Times New Roman"/>
              <a:ea typeface="Times New Roman"/>
              <a:cs typeface="Times New Roman"/>
              <a:sym typeface="Times New Roman"/>
            </a:endParaRPr>
          </a:p>
        </p:txBody>
      </p:sp>
      <p:pic>
        <p:nvPicPr>
          <p:cNvPr id="18" name="Picture 13">
            <a:extLst>
              <a:ext uri="{FF2B5EF4-FFF2-40B4-BE49-F238E27FC236}">
                <a16:creationId xmlns="" xmlns:a16="http://schemas.microsoft.com/office/drawing/2014/main" id="{56593C45-AEA1-6507-83D2-3FE2D130C2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 xmlns:a16="http://schemas.microsoft.com/office/drawing/2014/main" id="{3DD792CB-9D69-70C6-CBFA-95ECFCEBE514}"/>
              </a:ext>
            </a:extLst>
          </p:cNvPr>
          <p:cNvSpPr txBox="1"/>
          <p:nvPr/>
        </p:nvSpPr>
        <p:spPr>
          <a:xfrm>
            <a:off x="1254438" y="2791976"/>
            <a:ext cx="2592389"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Cho biểu thức  </a:t>
            </a:r>
          </a:p>
        </p:txBody>
      </p:sp>
      <p:sp>
        <p:nvSpPr>
          <p:cNvPr id="3" name="Rectangle 2">
            <a:extLst>
              <a:ext uri="{FF2B5EF4-FFF2-40B4-BE49-F238E27FC236}">
                <a16:creationId xmlns=""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 xmlns:a16="http://schemas.microsoft.com/office/drawing/2014/main" id="{99341ACD-951A-D3F2-5541-2230F53A433B}"/>
              </a:ext>
            </a:extLst>
          </p:cNvPr>
          <p:cNvGraphicFramePr>
            <a:graphicFrameLocks noChangeAspect="1"/>
          </p:cNvGraphicFramePr>
          <p:nvPr/>
        </p:nvGraphicFramePr>
        <p:xfrm>
          <a:off x="3503611" y="2635364"/>
          <a:ext cx="3647466" cy="939056"/>
        </p:xfrm>
        <a:graphic>
          <a:graphicData uri="http://schemas.openxmlformats.org/presentationml/2006/ole">
            <mc:AlternateContent xmlns:mc="http://schemas.openxmlformats.org/markup-compatibility/2006">
              <mc:Choice xmlns:v="urn:schemas-microsoft-com:vml" Requires="v">
                <p:oleObj spid="_x0000_s5124" name="Equation" r:id="rId8" imgW="1371600" imgH="431640" progId="Equation.DSMT4">
                  <p:embed/>
                </p:oleObj>
              </mc:Choice>
              <mc:Fallback>
                <p:oleObj name="Equation" r:id="rId8" imgW="1371600" imgH="431640" progId="Equation.DSMT4">
                  <p:embed/>
                  <p:pic>
                    <p:nvPicPr>
                      <p:cNvPr id="4" name="Object 3">
                        <a:extLst>
                          <a:ext uri="{FF2B5EF4-FFF2-40B4-BE49-F238E27FC236}">
                            <a16:creationId xmlns="" xmlns:a16="http://schemas.microsoft.com/office/drawing/2014/main" id="{99341ACD-951A-D3F2-5541-2230F53A433B}"/>
                          </a:ext>
                        </a:extLst>
                      </p:cNvPr>
                      <p:cNvPicPr>
                        <a:picLocks noChangeAspect="1" noChangeArrowheads="1"/>
                      </p:cNvPicPr>
                      <p:nvPr/>
                    </p:nvPicPr>
                    <p:blipFill>
                      <a:blip r:embed="rId9"/>
                      <a:srcRect/>
                      <a:stretch>
                        <a:fillRect/>
                      </a:stretch>
                    </p:blipFill>
                    <p:spPr bwMode="auto">
                      <a:xfrm>
                        <a:off x="3503611" y="2635364"/>
                        <a:ext cx="3647466" cy="939056"/>
                      </a:xfrm>
                      <a:prstGeom prst="rect">
                        <a:avLst/>
                      </a:prstGeom>
                      <a:noFill/>
                    </p:spPr>
                  </p:pic>
                </p:oleObj>
              </mc:Fallback>
            </mc:AlternateContent>
          </a:graphicData>
        </a:graphic>
      </p:graphicFrame>
      <p:sp>
        <p:nvSpPr>
          <p:cNvPr id="5" name="Rectangle 3">
            <a:extLst>
              <a:ext uri="{FF2B5EF4-FFF2-40B4-BE49-F238E27FC236}">
                <a16:creationId xmlns="" xmlns:a16="http://schemas.microsoft.com/office/drawing/2014/main" id="{1C64E1DD-F245-38CE-6E6D-51AE14B73773}"/>
              </a:ext>
            </a:extLst>
          </p:cNvPr>
          <p:cNvSpPr>
            <a:spLocks noChangeArrowheads="1"/>
          </p:cNvSpPr>
          <p:nvPr/>
        </p:nvSpPr>
        <p:spPr bwMode="auto">
          <a:xfrm>
            <a:off x="4595446" y="31312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Google Shape;122;p4">
            <a:extLst>
              <a:ext uri="{FF2B5EF4-FFF2-40B4-BE49-F238E27FC236}">
                <a16:creationId xmlns="" xmlns:a16="http://schemas.microsoft.com/office/drawing/2014/main" id="{6956C5DD-AC13-8F58-994E-389C30670A0D}"/>
              </a:ext>
            </a:extLst>
          </p:cNvPr>
          <p:cNvSpPr/>
          <p:nvPr/>
        </p:nvSpPr>
        <p:spPr>
          <a:xfrm>
            <a:off x="8084749" y="1532079"/>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
        <p:nvSpPr>
          <p:cNvPr id="26" name="TextBox 25">
            <a:extLst>
              <a:ext uri="{FF2B5EF4-FFF2-40B4-BE49-F238E27FC236}">
                <a16:creationId xmlns="" xmlns:a16="http://schemas.microsoft.com/office/drawing/2014/main" id="{4454B9B4-7794-D018-384D-ADA1AF3C4244}"/>
              </a:ext>
            </a:extLst>
          </p:cNvPr>
          <p:cNvSpPr txBox="1"/>
          <p:nvPr/>
        </p:nvSpPr>
        <p:spPr>
          <a:xfrm>
            <a:off x="1225064" y="3433372"/>
            <a:ext cx="6435968"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Hãy tính giá trị của M theo 2 cách:</a:t>
            </a:r>
          </a:p>
        </p:txBody>
      </p:sp>
      <p:sp>
        <p:nvSpPr>
          <p:cNvPr id="28" name="TextBox 27">
            <a:extLst>
              <a:ext uri="{FF2B5EF4-FFF2-40B4-BE49-F238E27FC236}">
                <a16:creationId xmlns="" xmlns:a16="http://schemas.microsoft.com/office/drawing/2014/main" id="{A24D2548-2D63-EF0E-225A-6A30B917ACCE}"/>
              </a:ext>
            </a:extLst>
          </p:cNvPr>
          <p:cNvSpPr txBox="1"/>
          <p:nvPr/>
        </p:nvSpPr>
        <p:spPr>
          <a:xfrm>
            <a:off x="1225063" y="4201647"/>
            <a:ext cx="8083059" cy="523220"/>
          </a:xfrm>
          <a:prstGeom prst="rect">
            <a:avLst/>
          </a:prstGeom>
          <a:noFill/>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Nhóm 1 – 2: </a:t>
            </a:r>
            <a:r>
              <a:rPr lang="en-US" sz="2800">
                <a:solidFill>
                  <a:schemeClr val="tx1"/>
                </a:solidFill>
                <a:latin typeface="Times New Roman" panose="02020603050405020304" pitchFamily="18" charset="0"/>
                <a:cs typeface="Times New Roman" panose="02020603050405020304" pitchFamily="18" charset="0"/>
              </a:rPr>
              <a:t> a) </a:t>
            </a:r>
            <a:r>
              <a:rPr lang="en-US" sz="2800">
                <a:latin typeface="Times New Roman" panose="02020603050405020304" pitchFamily="18" charset="0"/>
                <a:cs typeface="Times New Roman" panose="02020603050405020304" pitchFamily="18" charset="0"/>
              </a:rPr>
              <a:t>Thực hiện phép tính từ trái sang phải</a:t>
            </a:r>
          </a:p>
        </p:txBody>
      </p:sp>
      <p:sp>
        <p:nvSpPr>
          <p:cNvPr id="29" name="TextBox 28">
            <a:extLst>
              <a:ext uri="{FF2B5EF4-FFF2-40B4-BE49-F238E27FC236}">
                <a16:creationId xmlns="" xmlns:a16="http://schemas.microsoft.com/office/drawing/2014/main" id="{2A9017F7-0A19-ED3B-81BB-978FA7940E67}"/>
              </a:ext>
            </a:extLst>
          </p:cNvPr>
          <p:cNvSpPr txBox="1"/>
          <p:nvPr/>
        </p:nvSpPr>
        <p:spPr>
          <a:xfrm>
            <a:off x="1236787" y="4776075"/>
            <a:ext cx="10181490" cy="523220"/>
          </a:xfrm>
          <a:prstGeom prst="rect">
            <a:avLst/>
          </a:prstGeom>
          <a:noFill/>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Nhóm 3 – 4: </a:t>
            </a:r>
            <a:r>
              <a:rPr lang="en-US" sz="2800">
                <a:solidFill>
                  <a:schemeClr val="tx1"/>
                </a:solidFill>
                <a:latin typeface="Times New Roman" panose="02020603050405020304" pitchFamily="18" charset="0"/>
                <a:cs typeface="Times New Roman" panose="02020603050405020304" pitchFamily="18" charset="0"/>
              </a:rPr>
              <a:t> b) </a:t>
            </a:r>
            <a:r>
              <a:rPr lang="en-US" sz="2800">
                <a:latin typeface="Times New Roman" panose="02020603050405020304" pitchFamily="18" charset="0"/>
                <a:cs typeface="Times New Roman" panose="02020603050405020304" pitchFamily="18" charset="0"/>
              </a:rPr>
              <a:t>Nhóm các số hạng thích hợp rồi thực hiện phép tính</a:t>
            </a:r>
          </a:p>
        </p:txBody>
      </p:sp>
    </p:spTree>
    <p:extLst>
      <p:ext uri="{BB962C8B-B14F-4D97-AF65-F5344CB8AC3E}">
        <p14:creationId xmlns:p14="http://schemas.microsoft.com/office/powerpoint/2010/main" val="18864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randombar(horizontal)">
                                      <p:cBhvr>
                                        <p:cTn id="26" dur="500"/>
                                        <p:tgtEl>
                                          <p:spTgt spid="20"/>
                                        </p:tgtEl>
                                      </p:cBhvr>
                                    </p:animEffect>
                                  </p:childTnLst>
                                </p:cTn>
                              </p:par>
                              <p:par>
                                <p:cTn id="27" presetID="14" presetClass="entr" presetSubtype="1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par>
                          <p:cTn id="30" fill="hold">
                            <p:stCondLst>
                              <p:cond delay="500"/>
                            </p:stCondLst>
                            <p:childTnLst>
                              <p:par>
                                <p:cTn id="31" presetID="14" presetClass="entr" presetSubtype="1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randombar(horizont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randombar(horizontal)">
                                      <p:cBhvr>
                                        <p:cTn id="38" dur="500"/>
                                        <p:tgtEl>
                                          <p:spTgt spid="28"/>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6"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10" name="Google Shape;116;p4">
            <a:extLst>
              <a:ext uri="{FF2B5EF4-FFF2-40B4-BE49-F238E27FC236}">
                <a16:creationId xmlns="" xmlns:a16="http://schemas.microsoft.com/office/drawing/2014/main" id="{3017FC18-0D4C-A958-818F-C79BA68B5414}"/>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11" name="Google Shape;117;p4">
            <a:extLst>
              <a:ext uri="{FF2B5EF4-FFF2-40B4-BE49-F238E27FC236}">
                <a16:creationId xmlns="" xmlns:a16="http://schemas.microsoft.com/office/drawing/2014/main" id="{CAB92B90-4C4F-ABD8-C902-EB155157E6CD}"/>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12" name="Google Shape;118;p4">
            <a:extLst>
              <a:ext uri="{FF2B5EF4-FFF2-40B4-BE49-F238E27FC236}">
                <a16:creationId xmlns="" xmlns:a16="http://schemas.microsoft.com/office/drawing/2014/main" id="{14DF25D5-D246-C980-3895-650A9E354FD9}"/>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13" name="Google Shape;119;p4" descr="child001 - 04 01">
            <a:extLst>
              <a:ext uri="{FF2B5EF4-FFF2-40B4-BE49-F238E27FC236}">
                <a16:creationId xmlns="" xmlns:a16="http://schemas.microsoft.com/office/drawing/2014/main" id="{1A7E65BF-8967-45E6-3639-F198A9E79186}"/>
              </a:ext>
            </a:extLst>
          </p:cNvPr>
          <p:cNvPicPr preferRelativeResize="0"/>
          <p:nvPr/>
        </p:nvPicPr>
        <p:blipFill rotWithShape="1">
          <a:blip r:embed="rId4">
            <a:alphaModFix/>
          </a:blip>
          <a:srcRect/>
          <a:stretch/>
        </p:blipFill>
        <p:spPr>
          <a:xfrm>
            <a:off x="10836964" y="168965"/>
            <a:ext cx="1143000" cy="1116013"/>
          </a:xfrm>
          <a:prstGeom prst="rect">
            <a:avLst/>
          </a:prstGeom>
          <a:noFill/>
          <a:ln>
            <a:noFill/>
          </a:ln>
        </p:spPr>
      </p:pic>
      <p:pic>
        <p:nvPicPr>
          <p:cNvPr id="14" name="Google Shape;120;p4" descr="child001 - 04 02">
            <a:extLst>
              <a:ext uri="{FF2B5EF4-FFF2-40B4-BE49-F238E27FC236}">
                <a16:creationId xmlns="" xmlns:a16="http://schemas.microsoft.com/office/drawing/2014/main" id="{A9ED334E-242E-B5C1-575E-9CE016F8B5BF}"/>
              </a:ext>
            </a:extLst>
          </p:cNvPr>
          <p:cNvPicPr preferRelativeResize="0"/>
          <p:nvPr/>
        </p:nvPicPr>
        <p:blipFill rotWithShape="1">
          <a:blip r:embed="rId5">
            <a:alphaModFix/>
          </a:blip>
          <a:srcRect/>
          <a:stretch/>
        </p:blipFill>
        <p:spPr>
          <a:xfrm>
            <a:off x="127976" y="-31941"/>
            <a:ext cx="782534" cy="1116013"/>
          </a:xfrm>
          <a:prstGeom prst="rect">
            <a:avLst/>
          </a:prstGeom>
          <a:noFill/>
          <a:ln>
            <a:noFill/>
          </a:ln>
        </p:spPr>
      </p:pic>
      <p:sp>
        <p:nvSpPr>
          <p:cNvPr id="15" name="Google Shape;118;p4">
            <a:extLst>
              <a:ext uri="{FF2B5EF4-FFF2-40B4-BE49-F238E27FC236}">
                <a16:creationId xmlns="" xmlns:a16="http://schemas.microsoft.com/office/drawing/2014/main" id="{268DF293-241C-C761-6CD2-F7931CA0189B}"/>
              </a:ext>
            </a:extLst>
          </p:cNvPr>
          <p:cNvSpPr txBox="1"/>
          <p:nvPr/>
        </p:nvSpPr>
        <p:spPr>
          <a:xfrm>
            <a:off x="163406" y="1472901"/>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pic>
        <p:nvPicPr>
          <p:cNvPr id="16" name="Google Shape;461;p6">
            <a:extLst>
              <a:ext uri="{FF2B5EF4-FFF2-40B4-BE49-F238E27FC236}">
                <a16:creationId xmlns="" xmlns:a16="http://schemas.microsoft.com/office/drawing/2014/main" id="{8C2D9237-8792-2F8E-57AD-918873F8E6CE}"/>
              </a:ext>
            </a:extLst>
          </p:cNvPr>
          <p:cNvPicPr preferRelativeResize="0"/>
          <p:nvPr/>
        </p:nvPicPr>
        <p:blipFill rotWithShape="1">
          <a:blip r:embed="rId6">
            <a:alphaModFix/>
          </a:blip>
          <a:srcRect/>
          <a:stretch/>
        </p:blipFill>
        <p:spPr>
          <a:xfrm>
            <a:off x="163406" y="1979144"/>
            <a:ext cx="796894" cy="812833"/>
          </a:xfrm>
          <a:prstGeom prst="rect">
            <a:avLst/>
          </a:prstGeom>
          <a:noFill/>
          <a:ln>
            <a:noFill/>
          </a:ln>
        </p:spPr>
      </p:pic>
      <p:sp>
        <p:nvSpPr>
          <p:cNvPr id="17" name="Google Shape;122;p4">
            <a:extLst>
              <a:ext uri="{FF2B5EF4-FFF2-40B4-BE49-F238E27FC236}">
                <a16:creationId xmlns="" xmlns:a16="http://schemas.microsoft.com/office/drawing/2014/main" id="{BE7FB0EB-E6EC-B8CC-06F1-224F5FECC39D}"/>
              </a:ext>
            </a:extLst>
          </p:cNvPr>
          <p:cNvSpPr/>
          <p:nvPr/>
        </p:nvSpPr>
        <p:spPr>
          <a:xfrm>
            <a:off x="1023120" y="2142043"/>
            <a:ext cx="1993900" cy="468770"/>
          </a:xfrm>
          <a:prstGeom prst="homePlate">
            <a:avLst>
              <a:gd name="adj" fmla="val 50000"/>
            </a:avLst>
          </a:prstGeom>
          <a:solidFill>
            <a:srgbClr val="8CB3E3"/>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algn="ctr"/>
            <a:r>
              <a:rPr lang="en-US" sz="2400" b="1">
                <a:solidFill>
                  <a:srgbClr val="A8289F"/>
                </a:solidFill>
                <a:latin typeface="Times New Roman"/>
                <a:ea typeface="Times New Roman"/>
                <a:cs typeface="Times New Roman"/>
                <a:sym typeface="Times New Roman"/>
              </a:rPr>
              <a:t>Khám phá 2 </a:t>
            </a:r>
            <a:endParaRPr sz="2400" b="1">
              <a:solidFill>
                <a:srgbClr val="A8289F"/>
              </a:solidFill>
              <a:latin typeface="Times New Roman"/>
              <a:ea typeface="Times New Roman"/>
              <a:cs typeface="Times New Roman"/>
              <a:sym typeface="Times New Roman"/>
            </a:endParaRPr>
          </a:p>
        </p:txBody>
      </p:sp>
      <p:pic>
        <p:nvPicPr>
          <p:cNvPr id="18" name="Picture 13">
            <a:extLst>
              <a:ext uri="{FF2B5EF4-FFF2-40B4-BE49-F238E27FC236}">
                <a16:creationId xmlns="" xmlns:a16="http://schemas.microsoft.com/office/drawing/2014/main" id="{56593C45-AEA1-6507-83D2-3FE2D130C2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38182" y="5304183"/>
            <a:ext cx="1553818" cy="155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6A6B56FF-9A0C-D192-6DF4-A380BA8978C0}"/>
              </a:ext>
            </a:extLst>
          </p:cNvPr>
          <p:cNvSpPr>
            <a:spLocks noChangeArrowheads="1"/>
          </p:cNvSpPr>
          <p:nvPr/>
        </p:nvSpPr>
        <p:spPr bwMode="auto">
          <a:xfrm>
            <a:off x="4595446" y="26963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Google Shape;122;p4">
            <a:extLst>
              <a:ext uri="{FF2B5EF4-FFF2-40B4-BE49-F238E27FC236}">
                <a16:creationId xmlns="" xmlns:a16="http://schemas.microsoft.com/office/drawing/2014/main" id="{6956C5DD-AC13-8F58-994E-389C30670A0D}"/>
              </a:ext>
            </a:extLst>
          </p:cNvPr>
          <p:cNvSpPr/>
          <p:nvPr/>
        </p:nvSpPr>
        <p:spPr>
          <a:xfrm>
            <a:off x="8084749" y="1532079"/>
            <a:ext cx="2325853" cy="468770"/>
          </a:xfrm>
          <a:prstGeom prst="homePlate">
            <a:avLst>
              <a:gd name="adj" fmla="val 0"/>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Hoạt động nhóm </a:t>
            </a:r>
            <a:endParaRPr sz="2000" b="1">
              <a:solidFill>
                <a:srgbClr val="FFFF00"/>
              </a:solidFill>
              <a:latin typeface="Times New Roman"/>
              <a:ea typeface="Times New Roman"/>
              <a:cs typeface="Times New Roman"/>
              <a:sym typeface="Times New Roman"/>
            </a:endParaRPr>
          </a:p>
        </p:txBody>
      </p:sp>
      <p:sp>
        <p:nvSpPr>
          <p:cNvPr id="30" name="Google Shape;122;p4">
            <a:extLst>
              <a:ext uri="{FF2B5EF4-FFF2-40B4-BE49-F238E27FC236}">
                <a16:creationId xmlns="" xmlns:a16="http://schemas.microsoft.com/office/drawing/2014/main" id="{FEA186EB-5133-FBE8-6006-29BD8F39D825}"/>
              </a:ext>
            </a:extLst>
          </p:cNvPr>
          <p:cNvSpPr/>
          <p:nvPr/>
        </p:nvSpPr>
        <p:spPr>
          <a:xfrm>
            <a:off x="1260808" y="2791977"/>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1 - 2 </a:t>
            </a:r>
            <a:endParaRPr sz="2000" b="1">
              <a:solidFill>
                <a:srgbClr val="FFFF00"/>
              </a:solidFill>
              <a:latin typeface="Times New Roman"/>
              <a:ea typeface="Times New Roman"/>
              <a:cs typeface="Times New Roman"/>
              <a:sym typeface="Times New Roman"/>
            </a:endParaRPr>
          </a:p>
        </p:txBody>
      </p:sp>
      <p:sp>
        <p:nvSpPr>
          <p:cNvPr id="31" name="Google Shape;122;p4">
            <a:extLst>
              <a:ext uri="{FF2B5EF4-FFF2-40B4-BE49-F238E27FC236}">
                <a16:creationId xmlns="" xmlns:a16="http://schemas.microsoft.com/office/drawing/2014/main" id="{5B9DFBF6-CA1C-1EC3-2CAE-6852F346C4A0}"/>
              </a:ext>
            </a:extLst>
          </p:cNvPr>
          <p:cNvSpPr/>
          <p:nvPr/>
        </p:nvSpPr>
        <p:spPr>
          <a:xfrm>
            <a:off x="7251629" y="2793862"/>
            <a:ext cx="1993901" cy="339294"/>
          </a:xfrm>
          <a:prstGeom prst="homePlate">
            <a:avLst>
              <a:gd name="adj" fmla="val 0"/>
            </a:avLst>
          </a:prstGeom>
          <a:solidFill>
            <a:schemeClr val="accent1">
              <a:lumMod val="75000"/>
            </a:schemeClr>
          </a:solidFill>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spcFirstLastPara="1" wrap="square" lIns="91425" tIns="45700" rIns="91425" bIns="45700" anchor="ctr" anchorCtr="0">
            <a:noAutofit/>
          </a:bodyPr>
          <a:lstStyle/>
          <a:p>
            <a:pPr algn="ctr"/>
            <a:r>
              <a:rPr lang="en-US" sz="2000" b="1">
                <a:solidFill>
                  <a:srgbClr val="FFFF00"/>
                </a:solidFill>
                <a:latin typeface="Times New Roman"/>
                <a:ea typeface="Times New Roman"/>
                <a:cs typeface="Times New Roman"/>
                <a:sym typeface="Times New Roman"/>
              </a:rPr>
              <a:t>NHÓM 3 - 4 </a:t>
            </a:r>
            <a:endParaRPr sz="2000" b="1">
              <a:solidFill>
                <a:srgbClr val="FFFF00"/>
              </a:solidFill>
              <a:latin typeface="Times New Roman"/>
              <a:ea typeface="Times New Roman"/>
              <a:cs typeface="Times New Roman"/>
              <a:sym typeface="Times New Roman"/>
            </a:endParaRPr>
          </a:p>
        </p:txBody>
      </p:sp>
      <p:sp>
        <p:nvSpPr>
          <p:cNvPr id="8" name="Rectangle 5">
            <a:extLst>
              <a:ext uri="{FF2B5EF4-FFF2-40B4-BE49-F238E27FC236}">
                <a16:creationId xmlns="" xmlns:a16="http://schemas.microsoft.com/office/drawing/2014/main" id="{8EA489C7-CAA7-CDB6-2246-2817F477C6AA}"/>
              </a:ext>
            </a:extLst>
          </p:cNvPr>
          <p:cNvSpPr>
            <a:spLocks noChangeArrowheads="1"/>
          </p:cNvSpPr>
          <p:nvPr/>
        </p:nvSpPr>
        <p:spPr bwMode="auto">
          <a:xfrm>
            <a:off x="705679"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 xmlns:a16="http://schemas.microsoft.com/office/drawing/2014/main" id="{1C37E105-D11E-7AD6-E7FD-BDE6AE15540E}"/>
              </a:ext>
            </a:extLst>
          </p:cNvPr>
          <p:cNvGraphicFramePr>
            <a:graphicFrameLocks noChangeAspect="1"/>
          </p:cNvGraphicFramePr>
          <p:nvPr>
            <p:extLst>
              <p:ext uri="{D42A27DB-BD31-4B8C-83A1-F6EECF244321}">
                <p14:modId xmlns:p14="http://schemas.microsoft.com/office/powerpoint/2010/main" val="880731002"/>
              </p:ext>
            </p:extLst>
          </p:nvPr>
        </p:nvGraphicFramePr>
        <p:xfrm>
          <a:off x="566531" y="3312436"/>
          <a:ext cx="2882348" cy="3316956"/>
        </p:xfrm>
        <a:graphic>
          <a:graphicData uri="http://schemas.openxmlformats.org/presentationml/2006/ole">
            <mc:AlternateContent xmlns:mc="http://schemas.openxmlformats.org/markup-compatibility/2006">
              <mc:Choice xmlns:v="urn:schemas-microsoft-com:vml" Requires="v">
                <p:oleObj spid="_x0000_s6150" name="Equation" r:id="rId8" imgW="1193760" imgH="1942920" progId="Equation.DSMT4">
                  <p:embed/>
                </p:oleObj>
              </mc:Choice>
              <mc:Fallback>
                <p:oleObj name="Equation" r:id="rId8" imgW="1193760" imgH="1942920" progId="Equation.DSMT4">
                  <p:embed/>
                  <p:pic>
                    <p:nvPicPr>
                      <p:cNvPr id="0" name="Object 4"/>
                      <p:cNvPicPr>
                        <a:picLocks noChangeAspect="1" noChangeArrowheads="1"/>
                      </p:cNvPicPr>
                      <p:nvPr/>
                    </p:nvPicPr>
                    <p:blipFill>
                      <a:blip r:embed="rId9"/>
                      <a:srcRect/>
                      <a:stretch>
                        <a:fillRect/>
                      </a:stretch>
                    </p:blipFill>
                    <p:spPr bwMode="auto">
                      <a:xfrm>
                        <a:off x="566531" y="3312436"/>
                        <a:ext cx="2882348" cy="3316956"/>
                      </a:xfrm>
                      <a:prstGeom prst="rect">
                        <a:avLst/>
                      </a:prstGeom>
                      <a:noFill/>
                    </p:spPr>
                  </p:pic>
                </p:oleObj>
              </mc:Fallback>
            </mc:AlternateContent>
          </a:graphicData>
        </a:graphic>
      </p:graphicFrame>
      <p:sp>
        <p:nvSpPr>
          <p:cNvPr id="21" name="Rectangle 6">
            <a:extLst>
              <a:ext uri="{FF2B5EF4-FFF2-40B4-BE49-F238E27FC236}">
                <a16:creationId xmlns="" xmlns:a16="http://schemas.microsoft.com/office/drawing/2014/main" id="{83A99F25-F8F6-056A-C016-850E1496C576}"/>
              </a:ext>
            </a:extLst>
          </p:cNvPr>
          <p:cNvSpPr>
            <a:spLocks noChangeArrowheads="1"/>
          </p:cNvSpPr>
          <p:nvPr/>
        </p:nvSpPr>
        <p:spPr bwMode="auto">
          <a:xfrm>
            <a:off x="228159" y="56802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a:extLst>
              <a:ext uri="{FF2B5EF4-FFF2-40B4-BE49-F238E27FC236}">
                <a16:creationId xmlns="" xmlns:a16="http://schemas.microsoft.com/office/drawing/2014/main" id="{9093FE77-5809-7CD2-7BF9-9039263B5152}"/>
              </a:ext>
            </a:extLst>
          </p:cNvPr>
          <p:cNvSpPr>
            <a:spLocks noChangeArrowheads="1"/>
          </p:cNvSpPr>
          <p:nvPr/>
        </p:nvSpPr>
        <p:spPr bwMode="auto">
          <a:xfrm>
            <a:off x="5114898" y="37371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 xmlns:a16="http://schemas.microsoft.com/office/drawing/2014/main" id="{77D3056B-5E59-D860-FC1B-DBA24957B243}"/>
              </a:ext>
            </a:extLst>
          </p:cNvPr>
          <p:cNvGraphicFramePr>
            <a:graphicFrameLocks noChangeAspect="1"/>
          </p:cNvGraphicFramePr>
          <p:nvPr>
            <p:extLst>
              <p:ext uri="{D42A27DB-BD31-4B8C-83A1-F6EECF244321}">
                <p14:modId xmlns:p14="http://schemas.microsoft.com/office/powerpoint/2010/main" val="3855101793"/>
              </p:ext>
            </p:extLst>
          </p:nvPr>
        </p:nvGraphicFramePr>
        <p:xfrm>
          <a:off x="6989790" y="3562384"/>
          <a:ext cx="2692690" cy="2541669"/>
        </p:xfrm>
        <a:graphic>
          <a:graphicData uri="http://schemas.openxmlformats.org/presentationml/2006/ole">
            <mc:AlternateContent xmlns:mc="http://schemas.openxmlformats.org/markup-compatibility/2006">
              <mc:Choice xmlns:v="urn:schemas-microsoft-com:vml" Requires="v">
                <p:oleObj spid="_x0000_s6151" name="Equation" r:id="rId10" imgW="1181100" imgH="1295400" progId="Equation.DSMT4">
                  <p:embed/>
                </p:oleObj>
              </mc:Choice>
              <mc:Fallback>
                <p:oleObj name="Equation" r:id="rId10" imgW="1181100" imgH="1295400"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89790" y="3562384"/>
                        <a:ext cx="2692690" cy="2541669"/>
                      </a:xfrm>
                      <a:prstGeom prst="rect">
                        <a:avLst/>
                      </a:prstGeom>
                      <a:noFill/>
                    </p:spPr>
                  </p:pic>
                </p:oleObj>
              </mc:Fallback>
            </mc:AlternateContent>
          </a:graphicData>
        </a:graphic>
      </p:graphicFrame>
      <p:sp>
        <p:nvSpPr>
          <p:cNvPr id="25" name="Rectangle 9">
            <a:extLst>
              <a:ext uri="{FF2B5EF4-FFF2-40B4-BE49-F238E27FC236}">
                <a16:creationId xmlns="" xmlns:a16="http://schemas.microsoft.com/office/drawing/2014/main" id="{3F0B5EAD-0A5E-DF1A-30B8-8A4D14C76294}"/>
              </a:ext>
            </a:extLst>
          </p:cNvPr>
          <p:cNvSpPr>
            <a:spLocks noChangeArrowheads="1"/>
          </p:cNvSpPr>
          <p:nvPr/>
        </p:nvSpPr>
        <p:spPr bwMode="auto">
          <a:xfrm>
            <a:off x="5114898" y="50325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66" name="Google Shape;116;p4">
            <a:extLst>
              <a:ext uri="{FF2B5EF4-FFF2-40B4-BE49-F238E27FC236}">
                <a16:creationId xmlns="" xmlns:a16="http://schemas.microsoft.com/office/drawing/2014/main" id="{531F7791-29BA-1419-A9DA-80F87E69DDE9}"/>
              </a:ext>
            </a:extLst>
          </p:cNvPr>
          <p:cNvSpPr/>
          <p:nvPr/>
        </p:nvSpPr>
        <p:spPr>
          <a:xfrm>
            <a:off x="0" y="228600"/>
            <a:ext cx="12192000" cy="685800"/>
          </a:xfrm>
          <a:prstGeom prst="rect">
            <a:avLst/>
          </a:prstGeom>
          <a:gradFill>
            <a:gsLst>
              <a:gs pos="0">
                <a:schemeClr val="lt1"/>
              </a:gs>
              <a:gs pos="100000">
                <a:srgbClr val="FF9933">
                  <a:alpha val="49803"/>
                </a:srgbClr>
              </a:gs>
            </a:gsLst>
            <a:path path="circle">
              <a:fillToRect l="50000" t="50000" r="50000" b="50000"/>
            </a:path>
            <a:tileRect/>
          </a:gradFill>
          <a:ln>
            <a:noFill/>
          </a:ln>
        </p:spPr>
        <p:txBody>
          <a:bodyPr spcFirstLastPara="1" wrap="square" lIns="91425" tIns="45700" rIns="91425" bIns="45700" anchor="ctr" anchorCtr="0">
            <a:noAutofit/>
          </a:bodyPr>
          <a:lstStyle/>
          <a:p>
            <a:pPr algn="ctr"/>
            <a:endParaRPr sz="1800">
              <a:solidFill>
                <a:schemeClr val="dk1"/>
              </a:solidFill>
              <a:latin typeface="Times New Roman"/>
              <a:ea typeface="Times New Roman"/>
              <a:cs typeface="Times New Roman"/>
              <a:sym typeface="Times New Roman"/>
            </a:endParaRPr>
          </a:p>
        </p:txBody>
      </p:sp>
      <p:sp>
        <p:nvSpPr>
          <p:cNvPr id="467" name="Google Shape;117;p4">
            <a:extLst>
              <a:ext uri="{FF2B5EF4-FFF2-40B4-BE49-F238E27FC236}">
                <a16:creationId xmlns="" xmlns:a16="http://schemas.microsoft.com/office/drawing/2014/main" id="{3798B6D0-AC61-0553-A7D5-B045C5BC0B9F}"/>
              </a:ext>
            </a:extLst>
          </p:cNvPr>
          <p:cNvSpPr txBox="1">
            <a:spLocks noGrp="1"/>
          </p:cNvSpPr>
          <p:nvPr>
            <p:ph type="title"/>
          </p:nvPr>
        </p:nvSpPr>
        <p:spPr>
          <a:xfrm>
            <a:off x="2560983" y="457200"/>
            <a:ext cx="6049618" cy="457200"/>
          </a:xfrm>
          <a:prstGeom prst="rect">
            <a:avLst/>
          </a:prstGeom>
          <a:noFill/>
          <a:ln>
            <a:noFill/>
          </a:ln>
        </p:spPr>
        <p:txBody>
          <a:bodyPr spcFirstLastPara="1" wrap="square" lIns="91425" tIns="45700" rIns="91425" bIns="45700" anchor="ctr" anchorCtr="0">
            <a:noAutofit/>
          </a:bodyPr>
          <a:lstStyle/>
          <a:p>
            <a:pPr algn="l">
              <a:buClr>
                <a:srgbClr val="0000FF"/>
              </a:buClr>
              <a:buSzPts val="2400"/>
            </a:pPr>
            <a:r>
              <a:rPr lang="en-US" sz="2400" b="1">
                <a:solidFill>
                  <a:srgbClr val="0000FF"/>
                </a:solidFill>
                <a:latin typeface="Times New Roman"/>
                <a:ea typeface="Times New Roman"/>
                <a:cs typeface="Times New Roman"/>
                <a:sym typeface="Times New Roman"/>
              </a:rPr>
              <a:t>Bài 2: CÁC PHÉP TÍNH VỚI SỐ HỮU TỈ</a:t>
            </a:r>
            <a:endParaRPr sz="2400" b="1">
              <a:solidFill>
                <a:srgbClr val="0000FF"/>
              </a:solidFill>
              <a:latin typeface="Times New Roman"/>
              <a:ea typeface="Times New Roman"/>
              <a:cs typeface="Times New Roman"/>
              <a:sym typeface="Times New Roman"/>
            </a:endParaRPr>
          </a:p>
        </p:txBody>
      </p:sp>
      <p:sp>
        <p:nvSpPr>
          <p:cNvPr id="468" name="Google Shape;118;p4">
            <a:extLst>
              <a:ext uri="{FF2B5EF4-FFF2-40B4-BE49-F238E27FC236}">
                <a16:creationId xmlns="" xmlns:a16="http://schemas.microsoft.com/office/drawing/2014/main" id="{F0CAAD38-A826-10DE-7966-91D1CFB35833}"/>
              </a:ext>
            </a:extLst>
          </p:cNvPr>
          <p:cNvSpPr txBox="1"/>
          <p:nvPr/>
        </p:nvSpPr>
        <p:spPr>
          <a:xfrm>
            <a:off x="151682" y="1015703"/>
            <a:ext cx="4051109" cy="523220"/>
          </a:xfrm>
          <a:prstGeom prst="rect">
            <a:avLst/>
          </a:prstGeom>
          <a:noFill/>
          <a:ln>
            <a:noFill/>
          </a:ln>
        </p:spPr>
        <p:txBody>
          <a:bodyPr spcFirstLastPara="1" wrap="square" lIns="91425" tIns="45700" rIns="91425" bIns="45700" anchor="t" anchorCtr="0">
            <a:spAutoFit/>
          </a:bodyPr>
          <a:lstStyle/>
          <a:p>
            <a:r>
              <a:rPr lang="en-US" sz="2800">
                <a:solidFill>
                  <a:srgbClr val="FF0000"/>
                </a:solidFill>
                <a:latin typeface="Times New Roman"/>
                <a:ea typeface="Times New Roman"/>
                <a:cs typeface="Times New Roman"/>
                <a:sym typeface="Times New Roman"/>
              </a:rPr>
              <a:t>1. Cộng, trừ hai số hữu tỉ</a:t>
            </a:r>
            <a:endParaRPr sz="2800">
              <a:solidFill>
                <a:srgbClr val="FF0000"/>
              </a:solidFill>
              <a:latin typeface="Times New Roman"/>
              <a:ea typeface="Times New Roman"/>
              <a:cs typeface="Times New Roman"/>
              <a:sym typeface="Times New Roman"/>
            </a:endParaRPr>
          </a:p>
        </p:txBody>
      </p:sp>
      <p:pic>
        <p:nvPicPr>
          <p:cNvPr id="469" name="Google Shape;119;p4" descr="child001 - 04 01">
            <a:extLst>
              <a:ext uri="{FF2B5EF4-FFF2-40B4-BE49-F238E27FC236}">
                <a16:creationId xmlns="" xmlns:a16="http://schemas.microsoft.com/office/drawing/2014/main" id="{949B097E-3C0C-794E-1670-B1977D1D0CBA}"/>
              </a:ext>
            </a:extLst>
          </p:cNvPr>
          <p:cNvPicPr preferRelativeResize="0"/>
          <p:nvPr/>
        </p:nvPicPr>
        <p:blipFill rotWithShape="1">
          <a:blip r:embed="rId3">
            <a:alphaModFix/>
          </a:blip>
          <a:srcRect/>
          <a:stretch/>
        </p:blipFill>
        <p:spPr>
          <a:xfrm>
            <a:off x="10836964" y="168965"/>
            <a:ext cx="1143000" cy="1116013"/>
          </a:xfrm>
          <a:prstGeom prst="rect">
            <a:avLst/>
          </a:prstGeom>
          <a:noFill/>
          <a:ln>
            <a:noFill/>
          </a:ln>
        </p:spPr>
      </p:pic>
      <p:pic>
        <p:nvPicPr>
          <p:cNvPr id="470" name="Google Shape;120;p4" descr="child001 - 04 02">
            <a:extLst>
              <a:ext uri="{FF2B5EF4-FFF2-40B4-BE49-F238E27FC236}">
                <a16:creationId xmlns="" xmlns:a16="http://schemas.microsoft.com/office/drawing/2014/main" id="{8F7D0496-12A7-8410-0AAC-5ED5C865D7A3}"/>
              </a:ext>
            </a:extLst>
          </p:cNvPr>
          <p:cNvPicPr preferRelativeResize="0"/>
          <p:nvPr/>
        </p:nvPicPr>
        <p:blipFill rotWithShape="1">
          <a:blip r:embed="rId4">
            <a:alphaModFix/>
          </a:blip>
          <a:srcRect/>
          <a:stretch/>
        </p:blipFill>
        <p:spPr>
          <a:xfrm>
            <a:off x="127976" y="-31941"/>
            <a:ext cx="782534" cy="1116013"/>
          </a:xfrm>
          <a:prstGeom prst="rect">
            <a:avLst/>
          </a:prstGeom>
          <a:noFill/>
          <a:ln>
            <a:noFill/>
          </a:ln>
        </p:spPr>
      </p:pic>
      <p:sp>
        <p:nvSpPr>
          <p:cNvPr id="2" name="Thought Bubble: Cloud 1">
            <a:extLst>
              <a:ext uri="{FF2B5EF4-FFF2-40B4-BE49-F238E27FC236}">
                <a16:creationId xmlns="" xmlns:a16="http://schemas.microsoft.com/office/drawing/2014/main" id="{5D128266-15D1-2F15-F144-852C24BE01E3}"/>
              </a:ext>
            </a:extLst>
          </p:cNvPr>
          <p:cNvSpPr/>
          <p:nvPr/>
        </p:nvSpPr>
        <p:spPr>
          <a:xfrm>
            <a:off x="6096000" y="2847076"/>
            <a:ext cx="3704492" cy="3018286"/>
          </a:xfrm>
          <a:prstGeom prst="cloudCallout">
            <a:avLst>
              <a:gd name="adj1" fmla="val 110180"/>
              <a:gd name="adj2" fmla="val 7928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a:solidFill>
                  <a:srgbClr val="C00000"/>
                </a:solidFill>
                <a:latin typeface="Times New Roman" panose="02020603050405020304" pitchFamily="18" charset="0"/>
                <a:cs typeface="Times New Roman" panose="02020603050405020304" pitchFamily="18" charset="0"/>
              </a:rPr>
              <a:t>Phép cộng số hữu tỉ có những tính chất nào?</a:t>
            </a:r>
          </a:p>
        </p:txBody>
      </p:sp>
      <p:sp>
        <p:nvSpPr>
          <p:cNvPr id="20" name="TextBox 19">
            <a:extLst>
              <a:ext uri="{FF2B5EF4-FFF2-40B4-BE49-F238E27FC236}">
                <a16:creationId xmlns="" xmlns:a16="http://schemas.microsoft.com/office/drawing/2014/main" id="{AD11384C-C908-CB94-9481-E81B24D1D67E}"/>
              </a:ext>
            </a:extLst>
          </p:cNvPr>
          <p:cNvSpPr txBox="1"/>
          <p:nvPr/>
        </p:nvSpPr>
        <p:spPr>
          <a:xfrm>
            <a:off x="1083364" y="1986752"/>
            <a:ext cx="10777329" cy="954107"/>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Phép cộng số hữu tỉ cũng có các tính chất như phép cộng với số nguyên: giao hoán, kết hợp và cộng với số 0</a:t>
            </a:r>
          </a:p>
        </p:txBody>
      </p:sp>
      <p:pic>
        <p:nvPicPr>
          <p:cNvPr id="21" name="Google Shape;476;p7">
            <a:extLst>
              <a:ext uri="{FF2B5EF4-FFF2-40B4-BE49-F238E27FC236}">
                <a16:creationId xmlns="" xmlns:a16="http://schemas.microsoft.com/office/drawing/2014/main" id="{CCABB83F-CD86-9FE0-2826-DB0276793EB8}"/>
              </a:ext>
            </a:extLst>
          </p:cNvPr>
          <p:cNvPicPr preferRelativeResize="0"/>
          <p:nvPr/>
        </p:nvPicPr>
        <p:blipFill rotWithShape="1">
          <a:blip r:embed="rId5">
            <a:alphaModFix/>
          </a:blip>
          <a:srcRect/>
          <a:stretch/>
        </p:blipFill>
        <p:spPr>
          <a:xfrm>
            <a:off x="121616" y="1984993"/>
            <a:ext cx="788894" cy="836363"/>
          </a:xfrm>
          <a:prstGeom prst="rect">
            <a:avLst/>
          </a:prstGeom>
          <a:noFill/>
          <a:ln>
            <a:noFill/>
          </a:ln>
        </p:spPr>
      </p:pic>
      <p:sp>
        <p:nvSpPr>
          <p:cNvPr id="11" name="Google Shape;118;p4">
            <a:extLst>
              <a:ext uri="{FF2B5EF4-FFF2-40B4-BE49-F238E27FC236}">
                <a16:creationId xmlns="" xmlns:a16="http://schemas.microsoft.com/office/drawing/2014/main" id="{321DD839-6E43-CC83-30D7-31E4B19EC525}"/>
              </a:ext>
            </a:extLst>
          </p:cNvPr>
          <p:cNvSpPr txBox="1"/>
          <p:nvPr/>
        </p:nvSpPr>
        <p:spPr>
          <a:xfrm>
            <a:off x="210300" y="1472901"/>
            <a:ext cx="6049618" cy="523180"/>
          </a:xfrm>
          <a:prstGeom prst="rect">
            <a:avLst/>
          </a:prstGeom>
          <a:noFill/>
          <a:ln>
            <a:noFill/>
          </a:ln>
        </p:spPr>
        <p:txBody>
          <a:bodyPr spcFirstLastPara="1" wrap="square" lIns="91425" tIns="45700" rIns="91425" bIns="45700" anchor="t" anchorCtr="0">
            <a:spAutoFit/>
          </a:bodyPr>
          <a:lstStyle/>
          <a:p>
            <a:r>
              <a:rPr lang="en-US" sz="2800" b="1">
                <a:solidFill>
                  <a:srgbClr val="FF0000"/>
                </a:solidFill>
                <a:latin typeface="Times New Roman"/>
                <a:ea typeface="Times New Roman"/>
                <a:cs typeface="Times New Roman"/>
                <a:sym typeface="Times New Roman"/>
              </a:rPr>
              <a:t>2. Tính chất của phép cộng số hữu tỉ</a:t>
            </a:r>
            <a:endParaRPr sz="2800" b="1">
              <a:solidFill>
                <a:srgbClr val="FF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84400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0" grpId="0"/>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2008</Words>
  <Application>Microsoft Office PowerPoint</Application>
  <PresentationFormat>Custom</PresentationFormat>
  <Paragraphs>245</Paragraphs>
  <Slides>32</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Times New Roman</vt:lpstr>
      <vt:lpstr>Palatino Linotype</vt:lpstr>
      <vt:lpstr>Arial Unicode MS</vt:lpstr>
      <vt:lpstr>Calibri</vt:lpstr>
      <vt:lpstr>Office Theme</vt:lpstr>
      <vt:lpstr>Equation</vt:lpstr>
      <vt:lpstr>PowerPoint Presentation</vt:lpstr>
      <vt:lpstr>PowerPoint Presentation</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Bài 2: CÁC PHÉP TÍNH VỚI SỐ HỮU TỈ</vt:lpstr>
      <vt:lpstr>PowerPoint Presentation</vt:lpstr>
      <vt:lpstr>GIỚI THIỆU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2: CÁC PHÉP TÍNH VỚI SỐ HỮU TỈ</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KTC</dc:creator>
  <cp:lastModifiedBy>Administrator</cp:lastModifiedBy>
  <cp:revision>24</cp:revision>
  <dcterms:created xsi:type="dcterms:W3CDTF">2021-08-10T02:24:18Z</dcterms:created>
  <dcterms:modified xsi:type="dcterms:W3CDTF">2025-03-24T03:58:39Z</dcterms:modified>
</cp:coreProperties>
</file>