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64" r:id="rId5"/>
    <p:sldId id="260" r:id="rId6"/>
    <p:sldId id="258" r:id="rId7"/>
    <p:sldId id="296" r:id="rId8"/>
    <p:sldId id="307" r:id="rId9"/>
    <p:sldId id="297" r:id="rId10"/>
    <p:sldId id="259" r:id="rId11"/>
    <p:sldId id="300" r:id="rId12"/>
    <p:sldId id="301" r:id="rId13"/>
    <p:sldId id="272" r:id="rId14"/>
    <p:sldId id="261" r:id="rId15"/>
    <p:sldId id="299" r:id="rId16"/>
    <p:sldId id="266" r:id="rId17"/>
    <p:sldId id="306" r:id="rId18"/>
    <p:sldId id="303" r:id="rId19"/>
    <p:sldId id="302" r:id="rId20"/>
    <p:sldId id="304" r:id="rId21"/>
  </p:sldIdLst>
  <p:sldSz cx="18288000" cy="10287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alibri Light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D347"/>
    <a:srgbClr val="86A248"/>
    <a:srgbClr val="93B15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82585" autoAdjust="0"/>
  </p:normalViewPr>
  <p:slideViewPr>
    <p:cSldViewPr>
      <p:cViewPr varScale="1">
        <p:scale>
          <a:sx n="40" d="100"/>
          <a:sy n="40" d="100"/>
        </p:scale>
        <p:origin x="-5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5CFBC-C74E-4E70-A1D3-C828FA44F395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10A2F-F9B4-46E8-8ED7-9FAB54928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620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0A2F-F9B4-46E8-8ED7-9FAB54928A4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baseline="300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lphaLcParenR"/>
            </a:pPr>
            <a:endParaRPr lang="en-US" baseline="300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lphaLcParenR"/>
            </a:pPr>
            <a:endParaRPr lang="en-US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0A2F-F9B4-46E8-8ED7-9FAB54928A4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0A2F-F9B4-46E8-8ED7-9FAB54928A4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  <p:sndAc>
      <p:stSnd>
        <p:snd r:embed="rId1" name="arrow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  <p:sndAc>
      <p:stSnd>
        <p:snd r:embed="rId1" name="arrow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  <p:sndAc>
      <p:stSnd>
        <p:snd r:embed="rId1" name="arrow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276286-9D67-AA46-10E3-EC2FECBD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2B3BAF-927D-44DB-29C5-1DB753567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A20E4D-1F52-DF91-621A-DB7A2072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2B195E-1883-01D7-0C2C-4419FABF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BAD987-9F75-93D7-77C6-722ACBBF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1528573"/>
      </p:ext>
    </p:extLst>
  </p:cSld>
  <p:clrMapOvr>
    <a:masterClrMapping/>
  </p:clrMapOvr>
  <p:transition spd="med">
    <p:circle/>
    <p:sndAc>
      <p:stSnd>
        <p:snd r:embed="rId1" name="arrow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773F1-802B-37CF-29C1-5576B99C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9D79DB-4893-67D2-F688-0E8224D01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3575C0-2F7F-3866-A781-91D1B754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29A9C-6A36-6672-BF4B-076C789C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E9657C-FCCC-0388-5484-78CB66AF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532482"/>
      </p:ext>
    </p:extLst>
  </p:cSld>
  <p:clrMapOvr>
    <a:masterClrMapping/>
  </p:clrMapOvr>
  <p:transition spd="med">
    <p:circle/>
    <p:sndAc>
      <p:stSnd>
        <p:snd r:embed="rId1" name="arrow.wav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081136-2A9A-FDD3-0F52-F8424FE8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124471-8F37-CBCA-5A45-F959286A0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243471-F477-EAE2-5EA4-EC370C5D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EF7823-EC28-B1D6-D8C9-B5490D7E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45E404-BBA2-91E2-7D94-A0F5897F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91236"/>
      </p:ext>
    </p:extLst>
  </p:cSld>
  <p:clrMapOvr>
    <a:masterClrMapping/>
  </p:clrMapOvr>
  <p:transition spd="med">
    <p:circle/>
    <p:sndAc>
      <p:stSnd>
        <p:snd r:embed="rId1" name="arrow.wav" builtIn="1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932C7D-3D29-E66C-135D-635F797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624460-21BE-3FBF-7C5B-543B4CCF3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FCD4C5-856D-2924-37BC-8EC7E1CE4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FECB553-FEA3-B8DD-E335-74618427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768988D-436F-99DE-22C4-4211334D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5A6988-C7A2-5AE4-E3BF-03961AC4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9497098"/>
      </p:ext>
    </p:extLst>
  </p:cSld>
  <p:clrMapOvr>
    <a:masterClrMapping/>
  </p:clrMapOvr>
  <p:transition spd="med">
    <p:circle/>
    <p:sndAc>
      <p:stSnd>
        <p:snd r:embed="rId1" name="arrow.wav" builtIn="1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65F1D-F3CE-D3F6-942E-AF889FD4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675A4B-7477-C997-1D26-C509B8E26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B8CC74-52E8-CED8-047D-967FFE303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7F5C6C6-182D-19BF-E385-1CC7DE4D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8D95C1E-DEF8-878C-F821-9D7B71F42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1583B46-073A-C190-1DF8-E13B2782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ADBC166-6AB6-BA6F-7808-743028FF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452C871-329A-5747-7123-C4F5D555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9443237"/>
      </p:ext>
    </p:extLst>
  </p:cSld>
  <p:clrMapOvr>
    <a:masterClrMapping/>
  </p:clrMapOvr>
  <p:transition spd="med">
    <p:circle/>
    <p:sndAc>
      <p:stSnd>
        <p:snd r:embed="rId1" name="arrow.wav" builtIn="1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E75ADF-75B4-21A5-5C8E-15605563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31C630-0641-9717-56B4-593933B1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95A946-D3A9-678E-8F96-7F4D4E37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EECC540-14EE-01FD-E798-25DA6D04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966906"/>
      </p:ext>
    </p:extLst>
  </p:cSld>
  <p:clrMapOvr>
    <a:masterClrMapping/>
  </p:clrMapOvr>
  <p:transition spd="med">
    <p:circle/>
    <p:sndAc>
      <p:stSnd>
        <p:snd r:embed="rId1" name="arrow.wav" builtIn="1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2499FBE-11F5-89D3-1273-4136462D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A74D577-7082-2A42-868E-1AC25C61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7EC407F-2080-9CCB-611C-F3B0D8B1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26009"/>
      </p:ext>
    </p:extLst>
  </p:cSld>
  <p:clrMapOvr>
    <a:masterClrMapping/>
  </p:clrMapOvr>
  <p:transition spd="med">
    <p:circle/>
    <p:sndAc>
      <p:stSnd>
        <p:snd r:embed="rId1" name="arrow.wav" builtIn="1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BC4BFA-80F1-F06E-2BDB-3DF53517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C54873-C479-69B4-3C54-79734ABB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A984B76-5470-3C7F-05F1-BE3639FFF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65D3FB6-E65A-5547-A249-AEA5B2F3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F85EE6-2D6F-A570-41B8-1B0CBF05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203D48-0C4B-5CC2-3713-93C10592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986890"/>
      </p:ext>
    </p:extLst>
  </p:cSld>
  <p:clrMapOvr>
    <a:masterClrMapping/>
  </p:clrMapOvr>
  <p:transition spd="med">
    <p:circle/>
    <p:sndAc>
      <p:stSnd>
        <p:snd r:embed="rId1" name="arrow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  <p:sndAc>
      <p:stSnd>
        <p:snd r:embed="rId1" name="arrow.wav" builtIn="1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069FAC-54E5-86F3-13C3-70175860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471ECE5-E737-44A6-D37F-2D1B3833B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F0DEA46-2B45-320F-4254-C1E35A970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51F83E-0232-0509-E6F9-A5F6CBB3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A21F87-7778-CB6C-CF93-4A05D138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E3755C-0C90-A72E-67D3-D645F09E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587989"/>
      </p:ext>
    </p:extLst>
  </p:cSld>
  <p:clrMapOvr>
    <a:masterClrMapping/>
  </p:clrMapOvr>
  <p:transition spd="med">
    <p:circle/>
    <p:sndAc>
      <p:stSnd>
        <p:snd r:embed="rId1" name="arrow.wav" builtIn="1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74D1F9-7FE5-4F45-3859-86F2123D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F8F9E0C-6FD3-3A6D-4B95-F690298EE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68ADC9-27B8-0919-BCE3-7EF734AA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F6EB8-3F17-7E70-5D41-A3C6D8F2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D3023B-BA16-B984-767D-6BEA4CD2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216749"/>
      </p:ext>
    </p:extLst>
  </p:cSld>
  <p:clrMapOvr>
    <a:masterClrMapping/>
  </p:clrMapOvr>
  <p:transition spd="med">
    <p:circle/>
    <p:sndAc>
      <p:stSnd>
        <p:snd r:embed="rId1" name="arrow.wav" builtIn="1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90D6164-F541-FDBB-A79B-115F8D8E3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2AD1DE1-69B7-F6A1-51E9-D0FB2C208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D57AF0-9240-8C1C-4BF3-D44DFB5D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743644-022C-7007-530C-D843F9E6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AB1746-95C8-6C98-5486-1B74A1A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7820193"/>
      </p:ext>
    </p:extLst>
  </p:cSld>
  <p:clrMapOvr>
    <a:masterClrMapping/>
  </p:clrMapOvr>
  <p:transition spd="med">
    <p:circle/>
    <p:sndAc>
      <p:stSnd>
        <p:snd r:embed="rId1" name="arrow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  <p:sndAc>
      <p:stSnd>
        <p:snd r:embed="rId1" name="arrow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  <p:sndAc>
      <p:stSnd>
        <p:snd r:embed="rId1" name="arrow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  <p:sndAc>
      <p:stSnd>
        <p:snd r:embed="rId1" name="arrow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  <p:sndAc>
      <p:stSnd>
        <p:snd r:embed="rId1" name="arrow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  <p:sndAc>
      <p:stSnd>
        <p:snd r:embed="rId1" name="arrow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  <p:sndAc>
      <p:stSnd>
        <p:snd r:embed="rId1" name="arrow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  <p:sndAc>
      <p:stSnd>
        <p:snd r:embed="rId1" name="arrow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  <p:sndAc>
      <p:stSnd>
        <p:snd r:embed="rId13" name="arrow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A628A94-CE7F-27F3-70E8-D0A2133F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2D8E94-B4CF-7A6C-CAF4-C64877F5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8C1885-A1E8-134D-0DB0-F82E1DE7A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DAFABD-AAB6-2C2A-5F99-A3714011F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30FF1A-D3A0-D8DC-1580-6A3C09A8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609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ircle/>
    <p:sndAc>
      <p:stSnd>
        <p:snd r:embed="rId13" name="arrow.wav" builtIn="1"/>
      </p:stSnd>
    </p:sndAc>
  </p:transition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93B152"/>
          </a:solidFill>
          <a:ln>
            <a:solidFill>
              <a:srgbClr val="93B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160302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03022" cy="812800"/>
            </a:xfrm>
            <a:custGeom>
              <a:avLst/>
              <a:gdLst/>
              <a:ahLst/>
              <a:cxnLst/>
              <a:rect l="l" t="t" r="r" b="b"/>
              <a:pathLst>
                <a:path w="1603022" h="812800">
                  <a:moveTo>
                    <a:pt x="1523604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733382"/>
                  </a:lnTo>
                  <a:cubicBezTo>
                    <a:pt x="43699" y="733382"/>
                    <a:pt x="79418" y="768721"/>
                    <a:pt x="79418" y="812800"/>
                  </a:cubicBezTo>
                  <a:lnTo>
                    <a:pt x="1523604" y="812800"/>
                  </a:lnTo>
                  <a:cubicBezTo>
                    <a:pt x="1523604" y="769101"/>
                    <a:pt x="1558943" y="733382"/>
                    <a:pt x="1603022" y="733382"/>
                  </a:cubicBezTo>
                  <a:lnTo>
                    <a:pt x="1603022" y="79418"/>
                  </a:lnTo>
                  <a:cubicBezTo>
                    <a:pt x="1559323" y="79418"/>
                    <a:pt x="1523604" y="44079"/>
                    <a:pt x="152360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38100" y="0"/>
              <a:ext cx="7366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744673" y="6923405"/>
            <a:ext cx="3284432" cy="284924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21581" y="2715736"/>
            <a:ext cx="15844837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ĐÓN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ĐẾN VỚI BÀI HỌC MỚI!</a:t>
            </a:r>
          </a:p>
        </p:txBody>
      </p:sp>
    </p:spTree>
  </p:cSld>
  <p:clrMapOvr>
    <a:masterClrMapping/>
  </p:clrMapOvr>
  <p:transition spd="med">
    <p:circl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1049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II.NHÂN ĐƠN THỨC VỚI ĐA THỨC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86B942-9366-4C96-84AB-1C1B4390884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638300"/>
            <a:ext cx="2057400" cy="13716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10439400" y="571500"/>
            <a:ext cx="73914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8669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Quan</a:t>
            </a:r>
            <a:r>
              <a:rPr lang="en-US" sz="4000" dirty="0" smtClean="0"/>
              <a:t> </a:t>
            </a:r>
            <a:r>
              <a:rPr lang="en-US" sz="4000" dirty="0" err="1" smtClean="0"/>
              <a:t>sát</a:t>
            </a:r>
            <a:r>
              <a:rPr lang="en-US" sz="4000" dirty="0" smtClean="0"/>
              <a:t> </a:t>
            </a:r>
            <a:r>
              <a:rPr lang="en-US" sz="4000" dirty="0" err="1" smtClean="0"/>
              <a:t>hình</a:t>
            </a:r>
            <a:r>
              <a:rPr lang="en-US" sz="4000" dirty="0" smtClean="0"/>
              <a:t> </a:t>
            </a:r>
            <a:r>
              <a:rPr lang="en-US" sz="4000" dirty="0" err="1" smtClean="0"/>
              <a:t>chữ</a:t>
            </a:r>
            <a:r>
              <a:rPr lang="en-US" sz="4000" dirty="0" smtClean="0"/>
              <a:t> </a:t>
            </a:r>
            <a:r>
              <a:rPr lang="en-US" sz="4000" dirty="0" err="1" smtClean="0"/>
              <a:t>nhật</a:t>
            </a:r>
            <a:r>
              <a:rPr lang="en-US" sz="4000" dirty="0" smtClean="0"/>
              <a:t> MNPQ ở </a:t>
            </a:r>
            <a:r>
              <a:rPr lang="en-US" sz="4000" dirty="0" err="1" smtClean="0"/>
              <a:t>hình</a:t>
            </a:r>
            <a:r>
              <a:rPr lang="en-US" sz="4000" dirty="0" smtClean="0"/>
              <a:t> </a:t>
            </a:r>
            <a:r>
              <a:rPr lang="en-US" sz="4000" dirty="0" err="1" smtClean="0"/>
              <a:t>bên</a:t>
            </a:r>
            <a:endParaRPr lang="en-US" sz="4000" dirty="0" smtClean="0"/>
          </a:p>
          <a:p>
            <a:pPr marL="742950" indent="-742950">
              <a:buAutoNum type="alphaLcParenR"/>
            </a:pPr>
            <a:r>
              <a:rPr lang="en-US" sz="4000" dirty="0" err="1" smtClean="0"/>
              <a:t>Tính</a:t>
            </a:r>
            <a:r>
              <a:rPr lang="en-US" sz="4000" dirty="0" smtClean="0"/>
              <a:t> </a:t>
            </a:r>
            <a:r>
              <a:rPr lang="en-US" sz="4000" dirty="0" err="1" smtClean="0"/>
              <a:t>diện</a:t>
            </a:r>
            <a:r>
              <a:rPr lang="en-US" sz="4000" dirty="0" smtClean="0"/>
              <a:t> </a:t>
            </a:r>
            <a:r>
              <a:rPr lang="en-US" sz="4000" dirty="0" err="1" smtClean="0"/>
              <a:t>tích</a:t>
            </a:r>
            <a:r>
              <a:rPr lang="en-US" sz="4000" dirty="0" smtClean="0"/>
              <a:t> </a:t>
            </a:r>
            <a:r>
              <a:rPr lang="en-US" sz="4000" dirty="0" err="1" smtClean="0"/>
              <a:t>mỗi</a:t>
            </a:r>
            <a:r>
              <a:rPr lang="en-US" sz="4000" dirty="0" smtClean="0"/>
              <a:t> </a:t>
            </a:r>
            <a:r>
              <a:rPr lang="en-US" sz="4000" dirty="0" err="1" smtClean="0"/>
              <a:t>hình</a:t>
            </a:r>
            <a:r>
              <a:rPr lang="en-US" sz="4000" dirty="0" smtClean="0"/>
              <a:t> </a:t>
            </a:r>
            <a:r>
              <a:rPr lang="en-US" sz="4000" dirty="0" err="1" smtClean="0"/>
              <a:t>chữ</a:t>
            </a:r>
            <a:r>
              <a:rPr lang="en-US" sz="4000" dirty="0" smtClean="0"/>
              <a:t> </a:t>
            </a:r>
            <a:r>
              <a:rPr lang="en-US" sz="4000" dirty="0" err="1" smtClean="0"/>
              <a:t>nhật</a:t>
            </a:r>
            <a:r>
              <a:rPr lang="en-US" sz="4000" dirty="0" smtClean="0"/>
              <a:t> (I),(II)</a:t>
            </a:r>
          </a:p>
          <a:p>
            <a:pPr marL="742950" indent="-742950">
              <a:buAutoNum type="alphaLcParenR"/>
            </a:pPr>
            <a:r>
              <a:rPr lang="en-US" sz="4000" dirty="0" err="1" smtClean="0"/>
              <a:t>Tính</a:t>
            </a:r>
            <a:r>
              <a:rPr lang="en-US" sz="4000" dirty="0" smtClean="0"/>
              <a:t> </a:t>
            </a:r>
            <a:r>
              <a:rPr lang="en-US" sz="4000" dirty="0" err="1" smtClean="0"/>
              <a:t>diện</a:t>
            </a:r>
            <a:r>
              <a:rPr lang="en-US" sz="4000" dirty="0" smtClean="0"/>
              <a:t> </a:t>
            </a:r>
            <a:r>
              <a:rPr lang="en-US" sz="4000" dirty="0" err="1" smtClean="0"/>
              <a:t>tích</a:t>
            </a:r>
            <a:r>
              <a:rPr lang="en-US" sz="4000" dirty="0" smtClean="0"/>
              <a:t> </a:t>
            </a:r>
            <a:r>
              <a:rPr lang="en-US" sz="4000" dirty="0" err="1" smtClean="0"/>
              <a:t>hình</a:t>
            </a:r>
            <a:r>
              <a:rPr lang="en-US" sz="4000" dirty="0" smtClean="0"/>
              <a:t> </a:t>
            </a:r>
            <a:r>
              <a:rPr lang="en-US" sz="4000" dirty="0" err="1" smtClean="0"/>
              <a:t>chữ</a:t>
            </a:r>
            <a:r>
              <a:rPr lang="en-US" sz="4000" dirty="0" smtClean="0"/>
              <a:t> </a:t>
            </a:r>
            <a:r>
              <a:rPr lang="en-US" sz="4000" dirty="0" err="1" smtClean="0"/>
              <a:t>nhật</a:t>
            </a:r>
            <a:r>
              <a:rPr lang="en-US" sz="4000" dirty="0" smtClean="0"/>
              <a:t> MNPQ;</a:t>
            </a:r>
          </a:p>
          <a:p>
            <a:pPr marL="742950" indent="-742950">
              <a:buAutoNum type="alphaLcParenR"/>
            </a:pPr>
            <a:r>
              <a:rPr lang="en-US" sz="4000" dirty="0" smtClean="0"/>
              <a:t>So </a:t>
            </a:r>
            <a:r>
              <a:rPr lang="en-US" sz="4000" dirty="0" err="1" smtClean="0"/>
              <a:t>sánh</a:t>
            </a:r>
            <a:r>
              <a:rPr lang="en-US" sz="4000" dirty="0" smtClean="0"/>
              <a:t>: a(</a:t>
            </a:r>
            <a:r>
              <a:rPr lang="en-US" sz="4000" dirty="0" err="1" smtClean="0"/>
              <a:t>b+c</a:t>
            </a:r>
            <a:r>
              <a:rPr lang="en-US" sz="4000" dirty="0" smtClean="0"/>
              <a:t>)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ab+ac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133600" y="651510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a)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Diện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tích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chữ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nhật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(I)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90800" y="7331214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Diện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tích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chữ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nhật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(II)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57400" y="8343900"/>
            <a:ext cx="1059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b)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Diện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tích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chữ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nhật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MNPQ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b+c</a:t>
            </a:r>
            <a:r>
              <a:rPr lang="en-US" sz="4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09800" y="9083814"/>
            <a:ext cx="1059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c)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en-US" sz="4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b+c</a:t>
            </a:r>
            <a:r>
              <a:rPr lang="en-US" sz="4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=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lang="en-US" sz="4000" dirty="0" err="1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5057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71800" y="1409700"/>
            <a:ext cx="1059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(B 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 </a:t>
            </a:r>
            <a:r>
              <a:rPr lang="en-US" sz="4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C)=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24200" y="4283214"/>
            <a:ext cx="32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(B 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en-US" sz="4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C)=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urved Down Arrow 4"/>
          <p:cNvSpPr/>
          <p:nvPr/>
        </p:nvSpPr>
        <p:spPr>
          <a:xfrm>
            <a:off x="3200400" y="1104900"/>
            <a:ext cx="685800" cy="304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3505200" y="4076700"/>
            <a:ext cx="685800" cy="304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>
            <a:off x="3352800" y="4991100"/>
            <a:ext cx="1676400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3200400" y="2171700"/>
            <a:ext cx="1676400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667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Chú</a:t>
            </a:r>
            <a:r>
              <a:rPr lang="en-US" sz="4000" dirty="0" smtClean="0"/>
              <a:t>  ý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5562600" y="1409700"/>
            <a:ext cx="3122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AB 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4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AC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5791200" y="4305300"/>
            <a:ext cx="29731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AB 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en-US" sz="4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AC</a:t>
            </a:r>
            <a:endParaRPr lang="en-US" sz="4000" dirty="0"/>
          </a:p>
        </p:txBody>
      </p:sp>
    </p:spTree>
  </p:cSld>
  <p:clrMapOvr>
    <a:masterClrMapping/>
  </p:clrMapOvr>
  <p:transition spd="med">
    <p:circl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905000" y="9131745"/>
            <a:ext cx="530068" cy="530068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8D634"/>
            </a:solidFill>
          </p:spPr>
        </p:sp>
      </p:grpSp>
      <p:sp>
        <p:nvSpPr>
          <p:cNvPr id="10" name="Rectangle 9"/>
          <p:cNvSpPr/>
          <p:nvPr/>
        </p:nvSpPr>
        <p:spPr>
          <a:xfrm>
            <a:off x="2667000" y="8648700"/>
            <a:ext cx="9144000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= 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+8x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+ 2x</a:t>
            </a: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xmlns="" id="{FC54125A-6B08-4BA2-9024-6E2CE5675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226423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828800" y="495300"/>
            <a:ext cx="1600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Cho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đơn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thức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 P(x)=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2x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đa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thức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 Q(x)=3x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 +4x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+ 1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a)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Hãy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nhân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đơn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thức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 P(x)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với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từng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đơn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thức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đa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thức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 Q(x).</a:t>
            </a: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b)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Hãy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cộng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các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tích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vừa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tìm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được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c)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  P(x).Q(x)=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3276600" y="6591300"/>
            <a:ext cx="6781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2x. 1 = 2x</a:t>
            </a:r>
          </a:p>
          <a:p>
            <a:pPr>
              <a:lnSpc>
                <a:spcPct val="150000"/>
              </a:lnSpc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4762500"/>
            <a:ext cx="4343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2x. 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= 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0" y="4610100"/>
            <a:ext cx="5562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2x.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4x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8x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14459" y="5288459"/>
            <a:ext cx="8444941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</a:rPr>
              <a:t>               </a:t>
            </a:r>
          </a:p>
          <a:p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</a:rPr>
              <a:t>                =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en-US" dirty="0" smtClean="0"/>
              <a:t> </a:t>
            </a:r>
            <a:r>
              <a:rPr lang="en-US" sz="4400" dirty="0" smtClean="0"/>
              <a:t>2x.3x</a:t>
            </a:r>
            <a:r>
              <a:rPr lang="en-US" sz="4400" baseline="30000" dirty="0" smtClean="0"/>
              <a:t>2     </a:t>
            </a:r>
            <a:r>
              <a:rPr lang="en-US" sz="4400" dirty="0" smtClean="0"/>
              <a:t>+  2x.4x    +  2x.1</a:t>
            </a:r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6259" y="3840659"/>
            <a:ext cx="76690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P(x).Q(x) = 2x.(3x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 +  4x  + 1)</a:t>
            </a:r>
          </a:p>
        </p:txBody>
      </p:sp>
      <p:sp>
        <p:nvSpPr>
          <p:cNvPr id="17" name="Curved Down Arrow 16"/>
          <p:cNvSpPr/>
          <p:nvPr/>
        </p:nvSpPr>
        <p:spPr>
          <a:xfrm>
            <a:off x="11976659" y="3688259"/>
            <a:ext cx="990600" cy="228600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>
            <a:off x="11900459" y="3154859"/>
            <a:ext cx="2819400" cy="533400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Curved Up Arrow 18"/>
          <p:cNvSpPr/>
          <p:nvPr/>
        </p:nvSpPr>
        <p:spPr>
          <a:xfrm>
            <a:off x="12052859" y="4602659"/>
            <a:ext cx="3962400" cy="731520"/>
          </a:xfrm>
          <a:prstGeom prst="curved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24259" y="6964859"/>
            <a:ext cx="62279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 = 2.3.x.x</a:t>
            </a:r>
            <a:r>
              <a:rPr lang="en-US" sz="4400" baseline="30000" dirty="0" smtClean="0"/>
              <a:t>2  </a:t>
            </a:r>
            <a:r>
              <a:rPr lang="en-US" sz="4400" dirty="0" smtClean="0"/>
              <a:t>+ 2.4.x.x  + 2.1.x</a:t>
            </a:r>
            <a:endParaRPr lang="en-US" sz="4400" dirty="0"/>
          </a:p>
        </p:txBody>
      </p:sp>
      <p:sp>
        <p:nvSpPr>
          <p:cNvPr id="21" name="Rectangle 20"/>
          <p:cNvSpPr/>
          <p:nvPr/>
        </p:nvSpPr>
        <p:spPr>
          <a:xfrm>
            <a:off x="11909936" y="7955459"/>
            <a:ext cx="55531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= 6x</a:t>
            </a:r>
            <a:r>
              <a:rPr lang="en-US" sz="4400" baseline="30000" dirty="0" smtClean="0"/>
              <a:t>3            </a:t>
            </a:r>
            <a:r>
              <a:rPr lang="en-US" sz="4400" dirty="0" smtClean="0"/>
              <a:t> +8x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        + 2x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5600700" y="6172200"/>
            <a:ext cx="4800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22892049"/>
      </p:ext>
    </p:extLst>
  </p:cSld>
  <p:clrMapOvr>
    <a:masterClrMapping/>
  </p:clrMapOvr>
  <p:transition spd="med">
    <p:circle/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9" grpId="0"/>
      <p:bldP spid="11" grpId="0"/>
      <p:bldP spid="12" grpId="0"/>
      <p:bldP spid="13" grpId="0"/>
      <p:bldP spid="16" grpId="0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nip Single Corner Rectangle 17"/>
          <p:cNvSpPr/>
          <p:nvPr/>
        </p:nvSpPr>
        <p:spPr>
          <a:xfrm flipV="1">
            <a:off x="1447800" y="647700"/>
            <a:ext cx="15811500" cy="3581400"/>
          </a:xfrm>
          <a:prstGeom prst="snip1Rect">
            <a:avLst>
              <a:gd name="adj" fmla="val 32829"/>
            </a:avLst>
          </a:prstGeom>
          <a:solidFill>
            <a:srgbClr val="FFD347"/>
          </a:solidFill>
          <a:ln>
            <a:solidFill>
              <a:srgbClr val="FFD347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16243" y="868739"/>
            <a:ext cx="144746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:SGK/tr61</a:t>
            </a:r>
            <a:r>
              <a:rPr lang="vi-VN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Muốn nhân một đơn thức với một đa thức, ta nhân đơn thức với từng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của đa thức rồi cộng các tích với nhau.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47800" y="4663030"/>
            <a:ext cx="2971800" cy="13335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1914955" y="6448240"/>
            <a:ext cx="2037490" cy="1409700"/>
          </a:xfrm>
          <a:prstGeom prst="wedgeEllipseCallout">
            <a:avLst>
              <a:gd name="adj1" fmla="val 28035"/>
              <a:gd name="adj2" fmla="val 581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67200" y="7124700"/>
            <a:ext cx="6781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b) -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3x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(6x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-8x+7)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953000" y="4762500"/>
            <a:ext cx="6781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4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a)x(4x-3);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b) -3x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(6x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-8x+7)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7353300"/>
            <a:ext cx="358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a) x(4x-3)= </a:t>
            </a:r>
            <a:endParaRPr lang="en-US" sz="44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010400" y="6743700"/>
            <a:ext cx="4343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x.4x-x.3 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448800" y="6743700"/>
            <a:ext cx="3048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=4x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-3x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620000" y="8963561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= -18 x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+24 x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-21 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229600" y="7124700"/>
            <a:ext cx="10896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 -3x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.6x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+3x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.8x -3x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.7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 animBg="1"/>
      <p:bldP spid="7169" grpId="0"/>
      <p:bldP spid="7170" grpId="0"/>
      <p:bldP spid="8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857500"/>
            <a:ext cx="5029200" cy="1550504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20015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57200" y="120015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6477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Luyện</a:t>
            </a:r>
            <a:r>
              <a:rPr lang="en-US" sz="4000" dirty="0" smtClean="0"/>
              <a:t> </a:t>
            </a:r>
            <a:r>
              <a:rPr lang="en-US" sz="4000" dirty="0" err="1" smtClean="0"/>
              <a:t>tập</a:t>
            </a:r>
            <a:r>
              <a:rPr lang="en-US" sz="4000" dirty="0" smtClean="0"/>
              <a:t> 2: </a:t>
            </a:r>
            <a:r>
              <a:rPr lang="en-US" sz="4000" dirty="0" err="1" smtClean="0"/>
              <a:t>Tính</a:t>
            </a:r>
            <a:endParaRPr lang="en-US" sz="4000" dirty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1181100"/>
            <a:ext cx="3810000" cy="1869057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457200" y="120015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16383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a)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1752600" y="31255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b)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8382000" y="40399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Giải</a:t>
            </a:r>
            <a:endParaRPr lang="en-US" sz="3600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flipV="1">
            <a:off x="0" y="457200"/>
            <a:ext cx="1828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94310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3095625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90800" y="0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PHIẾU HỌC TẬP  2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6134100" y="7391400"/>
            <a:ext cx="4953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3" grpId="0"/>
      <p:bldP spid="61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-5400000">
            <a:off x="15819115" y="2735585"/>
            <a:ext cx="4414530" cy="543560"/>
            <a:chOff x="0" y="0"/>
            <a:chExt cx="2993835" cy="4494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93835" cy="449478"/>
            </a:xfrm>
            <a:custGeom>
              <a:avLst/>
              <a:gdLst/>
              <a:ahLst/>
              <a:cxnLst/>
              <a:rect l="l" t="t" r="r" b="b"/>
              <a:pathLst>
                <a:path w="2993835" h="449478">
                  <a:moveTo>
                    <a:pt x="0" y="0"/>
                  </a:moveTo>
                  <a:lnTo>
                    <a:pt x="2993835" y="0"/>
                  </a:lnTo>
                  <a:lnTo>
                    <a:pt x="2993835" y="449478"/>
                  </a:lnTo>
                  <a:lnTo>
                    <a:pt x="0" y="449478"/>
                  </a:lnTo>
                  <a:close/>
                </a:path>
              </a:pathLst>
            </a:custGeom>
            <a:solidFill>
              <a:srgbClr val="E8D634"/>
            </a:solidFill>
          </p:spPr>
        </p:sp>
      </p:grpSp>
      <p:sp>
        <p:nvSpPr>
          <p:cNvPr id="23" name="Rounded Rectangle 22"/>
          <p:cNvSpPr/>
          <p:nvPr/>
        </p:nvSpPr>
        <p:spPr>
          <a:xfrm>
            <a:off x="1110054" y="3035305"/>
            <a:ext cx="3733800" cy="116627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15428" y="3233719"/>
            <a:ext cx="75985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Tính (-2x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). (3x - 4x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+ 7 -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10054" y="495300"/>
            <a:ext cx="155743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Oval Callout 25"/>
          <p:cNvSpPr/>
          <p:nvPr/>
        </p:nvSpPr>
        <p:spPr>
          <a:xfrm>
            <a:off x="1295400" y="5179889"/>
            <a:ext cx="2037490" cy="1409700"/>
          </a:xfrm>
          <a:prstGeom prst="wedgeEllipseCallout">
            <a:avLst>
              <a:gd name="adj1" fmla="val 28035"/>
              <a:gd name="adj2" fmla="val 581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91000" y="5018353"/>
            <a:ext cx="13563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(-2x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). (3x - 4x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+ 7 - 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-2x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3x +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4x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2x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.7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 -6x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+ 8x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- 14x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+ 2x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 8x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+ 2x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- 6x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- 14x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78380" y="8150860"/>
            <a:ext cx="3048000" cy="2148840"/>
          </a:xfrm>
          <a:prstGeom prst="rect">
            <a:avLst/>
          </a:prstGeom>
        </p:spPr>
      </p:pic>
    </p:spTree>
  </p:cSld>
  <p:clrMapOvr>
    <a:masterClrMapping/>
  </p:clrMapOvr>
  <p:transition spd="med">
    <p:circl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600200" y="0"/>
            <a:ext cx="108127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Muốn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lang="en-US" sz="44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en-US" sz="4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lang="en-US" sz="4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B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457200" y="1562100"/>
            <a:ext cx="15773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B;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4400" dirty="0" smtClean="0"/>
              <a:t> </a:t>
            </a:r>
            <a:r>
              <a:rPr lang="en-US" sz="4400" dirty="0" err="1" smtClean="0"/>
              <a:t>Nhân</a:t>
            </a:r>
            <a:r>
              <a:rPr lang="en-US" sz="4400" dirty="0" smtClean="0"/>
              <a:t> </a:t>
            </a:r>
            <a:r>
              <a:rPr lang="en-US" sz="4400" dirty="0" err="1" smtClean="0"/>
              <a:t>luỹ</a:t>
            </a:r>
            <a:r>
              <a:rPr lang="en-US" sz="4400" dirty="0" smtClean="0"/>
              <a:t> </a:t>
            </a:r>
            <a:r>
              <a:rPr lang="en-US" sz="4400" dirty="0" err="1" smtClean="0"/>
              <a:t>thừa</a:t>
            </a:r>
            <a:r>
              <a:rPr lang="en-US" sz="4400" dirty="0" smtClean="0"/>
              <a:t> </a:t>
            </a:r>
            <a:r>
              <a:rPr lang="en-US" sz="4400" dirty="0" err="1" smtClean="0"/>
              <a:t>của</a:t>
            </a:r>
            <a:r>
              <a:rPr lang="en-US" sz="4400" dirty="0" smtClean="0"/>
              <a:t> </a:t>
            </a:r>
            <a:r>
              <a:rPr lang="en-US" sz="4400" dirty="0" err="1" smtClean="0"/>
              <a:t>biến</a:t>
            </a:r>
            <a:r>
              <a:rPr lang="en-US" sz="4400" dirty="0" smtClean="0"/>
              <a:t> </a:t>
            </a:r>
            <a:r>
              <a:rPr lang="en-US" sz="4400" dirty="0" err="1" smtClean="0"/>
              <a:t>trong</a:t>
            </a:r>
            <a:r>
              <a:rPr lang="en-US" sz="4400" dirty="0" smtClean="0"/>
              <a:t> A </a:t>
            </a:r>
            <a:r>
              <a:rPr lang="en-US" sz="4400" dirty="0" err="1" smtClean="0"/>
              <a:t>với</a:t>
            </a:r>
            <a:r>
              <a:rPr lang="en-US" sz="4400" dirty="0" smtClean="0"/>
              <a:t> </a:t>
            </a:r>
            <a:r>
              <a:rPr lang="en-US" sz="4400" dirty="0" err="1" smtClean="0"/>
              <a:t>luỹ</a:t>
            </a:r>
            <a:r>
              <a:rPr lang="en-US" sz="4400" dirty="0" smtClean="0"/>
              <a:t> </a:t>
            </a:r>
            <a:r>
              <a:rPr lang="en-US" sz="4400" dirty="0" err="1" smtClean="0"/>
              <a:t>thừa</a:t>
            </a:r>
            <a:r>
              <a:rPr lang="en-US" sz="4400" dirty="0" smtClean="0"/>
              <a:t> </a:t>
            </a:r>
            <a:r>
              <a:rPr lang="en-US" sz="4400" dirty="0" err="1" smtClean="0"/>
              <a:t>của</a:t>
            </a:r>
            <a:r>
              <a:rPr lang="en-US" sz="4400" dirty="0" smtClean="0"/>
              <a:t> </a:t>
            </a:r>
            <a:r>
              <a:rPr lang="en-US" sz="4400" dirty="0" err="1" smtClean="0"/>
              <a:t>biến</a:t>
            </a:r>
            <a:r>
              <a:rPr lang="en-US" sz="4400" dirty="0" smtClean="0"/>
              <a:t> </a:t>
            </a:r>
            <a:r>
              <a:rPr lang="en-US" sz="4400" dirty="0" err="1" smtClean="0"/>
              <a:t>đó</a:t>
            </a:r>
            <a:r>
              <a:rPr lang="en-US" sz="4400" dirty="0" smtClean="0"/>
              <a:t> </a:t>
            </a:r>
            <a:r>
              <a:rPr lang="en-US" sz="4400" dirty="0" err="1" smtClean="0"/>
              <a:t>trong</a:t>
            </a:r>
            <a:r>
              <a:rPr lang="en-US" sz="4400" dirty="0" smtClean="0"/>
              <a:t> B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04800" y="3924300"/>
            <a:ext cx="11811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5280779"/>
            <a:ext cx="144746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Muốn nhân một đơn thức với một đa thức, ta nhân đơn thức với từng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của đa thức rồi cộng các tích với nhau.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62600" y="8801100"/>
            <a:ext cx="1059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(B 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 </a:t>
            </a:r>
            <a:r>
              <a:rPr lang="en-US" sz="4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C)=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urved Down Arrow 10"/>
          <p:cNvSpPr/>
          <p:nvPr/>
        </p:nvSpPr>
        <p:spPr>
          <a:xfrm>
            <a:off x="5791200" y="8496300"/>
            <a:ext cx="685800" cy="304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>
            <a:off x="5791200" y="9563100"/>
            <a:ext cx="1676400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53400" y="8801100"/>
            <a:ext cx="3122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AB 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4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AC</a:t>
            </a:r>
            <a:endParaRPr lang="en-US" sz="4000" dirty="0"/>
          </a:p>
        </p:txBody>
      </p:sp>
    </p:spTree>
  </p:cSld>
  <p:clrMapOvr>
    <a:masterClrMapping/>
  </p:clrMapOvr>
  <p:transition spd="med">
    <p:circl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10" grpId="0"/>
      <p:bldP spid="11" grpId="0" animBg="1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3543302"/>
          <a:ext cx="13716000" cy="5638797"/>
        </p:xfrm>
        <a:graphic>
          <a:graphicData uri="http://schemas.openxmlformats.org/drawingml/2006/table">
            <a:tbl>
              <a:tblPr/>
              <a:tblGrid>
                <a:gridCol w="5819087"/>
                <a:gridCol w="692934"/>
                <a:gridCol w="692934"/>
                <a:gridCol w="6511045"/>
              </a:tblGrid>
              <a:tr h="873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u="sng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3600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600" u="sng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làm</a:t>
                      </a:r>
                      <a:r>
                        <a:rPr lang="en-US" sz="3600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600" u="sng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sau</a:t>
                      </a:r>
                      <a:r>
                        <a:rPr lang="en-US" sz="3600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600" u="sng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đúng</a:t>
                      </a:r>
                      <a:r>
                        <a:rPr lang="en-US" sz="3600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hay </a:t>
                      </a:r>
                      <a:r>
                        <a:rPr lang="en-US" sz="3600" u="sng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sai</a:t>
                      </a: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u="sng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</a:t>
                      </a: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u="sng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u="sng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Sửa lại</a:t>
                      </a: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1) x(2x + 1) = 2x</a:t>
                      </a:r>
                      <a:r>
                        <a:rPr lang="en-US" sz="3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 + 1</a:t>
                      </a: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latin typeface="Times New Roman"/>
                          <a:ea typeface="Times New Roman"/>
                          <a:cs typeface="Times New Roman"/>
                        </a:rPr>
                        <a:t>1) x(2x + 1) =…………………...</a:t>
                      </a: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2) x(2x</a:t>
                      </a:r>
                      <a:r>
                        <a:rPr lang="en-US" sz="3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- 3) = 2x</a:t>
                      </a:r>
                      <a:r>
                        <a:rPr lang="en-US" sz="3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3  </a:t>
                      </a: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+  3x</a:t>
                      </a:r>
                      <a:r>
                        <a:rPr lang="en-US" sz="3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latin typeface="Times New Roman"/>
                          <a:ea typeface="Times New Roman"/>
                          <a:cs typeface="Times New Roman"/>
                        </a:rPr>
                        <a:t>2) x(2x</a:t>
                      </a:r>
                      <a:r>
                        <a:rPr lang="en-US" sz="3600" baseline="3000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3600">
                          <a:latin typeface="Times New Roman"/>
                          <a:ea typeface="Times New Roman"/>
                          <a:cs typeface="Times New Roman"/>
                        </a:rPr>
                        <a:t>- 3) =…………………...</a:t>
                      </a: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3) 3x</a:t>
                      </a:r>
                      <a:r>
                        <a:rPr lang="en-US" sz="3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(x – 4) = 3x</a:t>
                      </a:r>
                      <a:r>
                        <a:rPr lang="en-US" sz="3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US" sz="3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 12x</a:t>
                      </a:r>
                      <a:r>
                        <a:rPr lang="en-US" sz="3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3) 3x</a:t>
                      </a:r>
                      <a:r>
                        <a:rPr lang="en-US" sz="3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(x – 4) =………………….</a:t>
                      </a: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>
                          <a:latin typeface="Times New Roman"/>
                          <a:ea typeface="Times New Roman"/>
                          <a:cs typeface="Times New Roman"/>
                        </a:rPr>
                        <a:t>4) (7x</a:t>
                      </a:r>
                      <a:r>
                        <a:rPr lang="en-US" sz="3600" baseline="3000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n-US" sz="3600">
                          <a:latin typeface="Times New Roman"/>
                          <a:ea typeface="Times New Roman"/>
                          <a:cs typeface="Times New Roman"/>
                        </a:rPr>
                        <a:t>- 5)x</a:t>
                      </a:r>
                      <a:r>
                        <a:rPr lang="en-US" sz="3600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3600">
                          <a:latin typeface="Times New Roman"/>
                          <a:ea typeface="Times New Roman"/>
                          <a:cs typeface="Times New Roman"/>
                        </a:rPr>
                        <a:t> = 7x</a:t>
                      </a:r>
                      <a:r>
                        <a:rPr lang="en-US" sz="3600" baseline="30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3600">
                          <a:latin typeface="Times New Roman"/>
                          <a:ea typeface="Times New Roman"/>
                          <a:cs typeface="Times New Roman"/>
                        </a:rPr>
                        <a:t> – 5x</a:t>
                      </a:r>
                      <a:r>
                        <a:rPr lang="en-US" sz="3600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3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4) (7x</a:t>
                      </a:r>
                      <a:r>
                        <a:rPr lang="en-US" sz="3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- 5)x</a:t>
                      </a:r>
                      <a:r>
                        <a:rPr lang="en-US" sz="3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 =………………….</a:t>
                      </a: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5) -x(5x</a:t>
                      </a:r>
                      <a:r>
                        <a:rPr lang="en-US" sz="3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+ 3x) = -5x</a:t>
                      </a:r>
                      <a:r>
                        <a:rPr lang="en-US" sz="3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 +3x</a:t>
                      </a:r>
                      <a:r>
                        <a:rPr lang="en-US" sz="3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5) -x(5x</a:t>
                      </a:r>
                      <a:r>
                        <a:rPr lang="en-US" sz="3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+ 3x) =………………..</a:t>
                      </a: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685800" y="1104900"/>
            <a:ext cx="17145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PHIẾU HỌC TẬP  3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1: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Hãy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điền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dấu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“ X ”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đúng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“Đ”;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“ S”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trước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trả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lời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nào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hãy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sửa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trả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lời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đúng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429000" y="1562100"/>
            <a:ext cx="10058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PHIẾU HỌC TẬP  4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0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Cho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đa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thức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A(x) = 2x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 3x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B(x) = -2x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+3x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+5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A(x) +B(x)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A(x) – B(x)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Chứng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tỏ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x.A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(x) + B(x)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phụ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thuộc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x 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362200" y="876300"/>
            <a:ext cx="13182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HƯỚNG DẪN VỀ NHÀ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Ghi nhớ kiến thức trong bài.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Hoàn thành các bài tập 1 ý</a:t>
            </a:r>
            <a:r>
              <a:rPr kumimoji="0" lang="pt-BR" sz="4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a,b</a:t>
            </a: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trong SGK/tr63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Chuẩn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bị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mới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“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III.Nhân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đa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thức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đa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thức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6843033" y="2817828"/>
            <a:ext cx="1179933" cy="14237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676708" y="1517348"/>
            <a:ext cx="1667430" cy="16674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206200" y="7559374"/>
            <a:ext cx="1273667" cy="127366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028622" y="705902"/>
            <a:ext cx="6430085" cy="1135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09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62993" y="3184778"/>
            <a:ext cx="1215137" cy="14864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676708" y="7412478"/>
            <a:ext cx="1215137" cy="148640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00400" y="1866900"/>
            <a:ext cx="14249398" cy="7476735"/>
            <a:chOff x="3200400" y="1866900"/>
            <a:chExt cx="14249398" cy="7476735"/>
          </a:xfrm>
        </p:grpSpPr>
        <p:grpSp>
          <p:nvGrpSpPr>
            <p:cNvPr id="17" name="Group 11"/>
            <p:cNvGrpSpPr/>
            <p:nvPr/>
          </p:nvGrpSpPr>
          <p:grpSpPr>
            <a:xfrm flipH="1">
              <a:off x="17297395" y="2324099"/>
              <a:ext cx="152403" cy="7019536"/>
              <a:chOff x="-68743" y="0"/>
              <a:chExt cx="68744" cy="2112010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18" name="Freeform 12"/>
              <p:cNvSpPr/>
              <p:nvPr/>
            </p:nvSpPr>
            <p:spPr>
              <a:xfrm flipH="1">
                <a:off x="-68743" y="0"/>
                <a:ext cx="68744" cy="2112010"/>
              </a:xfrm>
              <a:custGeom>
                <a:avLst/>
                <a:gdLst/>
                <a:ahLst/>
                <a:cxnLst/>
                <a:rect l="l" t="t" r="r" b="b"/>
                <a:pathLst>
                  <a:path w="6238240" h="2112010">
                    <a:moveTo>
                      <a:pt x="5615940" y="1541780"/>
                    </a:moveTo>
                    <a:cubicBezTo>
                      <a:pt x="5615940" y="1535430"/>
                      <a:pt x="5617210" y="1530350"/>
                      <a:pt x="5617210" y="1522730"/>
                    </a:cubicBezTo>
                    <a:lnTo>
                      <a:pt x="5617210" y="490220"/>
                    </a:lnTo>
                    <a:cubicBezTo>
                      <a:pt x="5617210" y="220980"/>
                      <a:pt x="5407660" y="0"/>
                      <a:pt x="5151120" y="0"/>
                    </a:cubicBezTo>
                    <a:lnTo>
                      <a:pt x="467360" y="0"/>
                    </a:lnTo>
                    <a:cubicBezTo>
                      <a:pt x="210820" y="0"/>
                      <a:pt x="0" y="220980"/>
                      <a:pt x="0" y="490220"/>
                    </a:cubicBezTo>
                    <a:lnTo>
                      <a:pt x="0" y="1522730"/>
                    </a:lnTo>
                    <a:cubicBezTo>
                      <a:pt x="0" y="1791970"/>
                      <a:pt x="209550" y="2012950"/>
                      <a:pt x="466090" y="2012950"/>
                    </a:cubicBezTo>
                    <a:lnTo>
                      <a:pt x="5149850" y="2012950"/>
                    </a:lnTo>
                    <a:cubicBezTo>
                      <a:pt x="5262880" y="2012950"/>
                      <a:pt x="5367020" y="1969770"/>
                      <a:pt x="5447030" y="1899920"/>
                    </a:cubicBezTo>
                    <a:cubicBezTo>
                      <a:pt x="5577840" y="1971040"/>
                      <a:pt x="5890260" y="2112010"/>
                      <a:pt x="6236970" y="1905000"/>
                    </a:cubicBezTo>
                    <a:cubicBezTo>
                      <a:pt x="6238240" y="1905000"/>
                      <a:pt x="5925820" y="1906270"/>
                      <a:pt x="5615940" y="1541780"/>
                    </a:cubicBezTo>
                    <a:lnTo>
                      <a:pt x="5615940" y="154178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</p:sp>
        </p:grpSp>
        <p:sp>
          <p:nvSpPr>
            <p:cNvPr id="19" name="Rectangle 18"/>
            <p:cNvSpPr/>
            <p:nvPr/>
          </p:nvSpPr>
          <p:spPr>
            <a:xfrm>
              <a:off x="3200400" y="1866900"/>
              <a:ext cx="13411200" cy="5016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 err="1" smtClean="0"/>
                <a:t>Trong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quá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trình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biến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đối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và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tính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toán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những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biểu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thức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đại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số</a:t>
              </a:r>
              <a:r>
                <a:rPr lang="en-US" sz="4000" dirty="0" smtClean="0"/>
                <a:t>, </a:t>
              </a:r>
              <a:r>
                <a:rPr lang="en-US" sz="4000" dirty="0" err="1" smtClean="0"/>
                <a:t>nhiều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khi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ta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phải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thực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hiện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phép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nhân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hai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đa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thức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một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biến</a:t>
              </a:r>
              <a:r>
                <a:rPr lang="en-US" sz="4000" dirty="0" smtClean="0"/>
                <a:t>, </a:t>
              </a:r>
              <a:r>
                <a:rPr lang="en-US" sz="4000" dirty="0" err="1" smtClean="0"/>
                <a:t>chẳng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hạn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ta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cần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thực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hiện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phép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nhân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sau</a:t>
              </a:r>
              <a:r>
                <a:rPr lang="en-US" sz="4000" dirty="0" smtClean="0"/>
                <a:t>:</a:t>
              </a:r>
            </a:p>
            <a:p>
              <a:endParaRPr lang="en-US" sz="4000" dirty="0" smtClean="0"/>
            </a:p>
            <a:p>
              <a:endParaRPr lang="en-US" sz="4000" dirty="0" smtClean="0"/>
            </a:p>
            <a:p>
              <a:endParaRPr lang="en-US" sz="4000" dirty="0" smtClean="0"/>
            </a:p>
            <a:p>
              <a:r>
                <a:rPr lang="nl-NL" sz="4000" i="1" dirty="0" smtClean="0"/>
                <a:t>Làm thế nào để thực hiện được phép nhân hai đa thức một biến?</a:t>
              </a:r>
              <a:endParaRPr lang="en-US" sz="4000" dirty="0"/>
            </a:p>
          </p:txBody>
        </p:sp>
      </p:grp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4152900"/>
            <a:ext cx="7370618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524000" y="2154748"/>
            <a:ext cx="14859000" cy="4185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NHÂN ĐA THỨC MỘT BIẾN (2 </a:t>
            </a:r>
            <a:r>
              <a:rPr lang="en-US" sz="8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0" y="8329443"/>
            <a:ext cx="711731" cy="1957557"/>
            <a:chOff x="0" y="0"/>
            <a:chExt cx="624008" cy="171628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4008" cy="1716281"/>
            </a:xfrm>
            <a:custGeom>
              <a:avLst/>
              <a:gdLst/>
              <a:ahLst/>
              <a:cxnLst/>
              <a:rect l="l" t="t" r="r" b="b"/>
              <a:pathLst>
                <a:path w="624008" h="1716281">
                  <a:moveTo>
                    <a:pt x="0" y="0"/>
                  </a:moveTo>
                  <a:lnTo>
                    <a:pt x="624008" y="0"/>
                  </a:lnTo>
                  <a:lnTo>
                    <a:pt x="624008" y="1716281"/>
                  </a:lnTo>
                  <a:lnTo>
                    <a:pt x="0" y="1716281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7576269" y="0"/>
            <a:ext cx="711731" cy="1957557"/>
            <a:chOff x="0" y="0"/>
            <a:chExt cx="624008" cy="171628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24008" cy="1716281"/>
            </a:xfrm>
            <a:custGeom>
              <a:avLst/>
              <a:gdLst/>
              <a:ahLst/>
              <a:cxnLst/>
              <a:rect l="l" t="t" r="r" b="b"/>
              <a:pathLst>
                <a:path w="624008" h="1716281">
                  <a:moveTo>
                    <a:pt x="0" y="0"/>
                  </a:moveTo>
                  <a:lnTo>
                    <a:pt x="624008" y="0"/>
                  </a:lnTo>
                  <a:lnTo>
                    <a:pt x="624008" y="1716281"/>
                  </a:lnTo>
                  <a:lnTo>
                    <a:pt x="0" y="1716281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pic>
        <p:nvPicPr>
          <p:cNvPr id="1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9400" y="5600700"/>
            <a:ext cx="3565894" cy="4257783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66800" y="6454883"/>
            <a:ext cx="5022067" cy="3390900"/>
          </a:xfrm>
          <a:prstGeom prst="rect">
            <a:avLst/>
          </a:prstGeom>
        </p:spPr>
      </p:pic>
    </p:spTree>
  </p:cSld>
  <p:clrMapOvr>
    <a:masterClrMapping/>
  </p:clrMapOvr>
  <p:transition spd="med">
    <p:circl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06937" y="1066799"/>
            <a:ext cx="10474125" cy="1164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3E4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362200" y="2095500"/>
            <a:ext cx="5715000" cy="4169690"/>
            <a:chOff x="1752600" y="3162300"/>
            <a:chExt cx="6858000" cy="5922290"/>
          </a:xfrm>
        </p:grpSpPr>
        <p:sp>
          <p:nvSpPr>
            <p:cNvPr id="18" name="Rounded Rectangle 17"/>
            <p:cNvSpPr/>
            <p:nvPr/>
          </p:nvSpPr>
          <p:spPr>
            <a:xfrm>
              <a:off x="1752600" y="4076700"/>
              <a:ext cx="6858000" cy="5007890"/>
            </a:xfrm>
            <a:prstGeom prst="roundRect">
              <a:avLst>
                <a:gd name="adj" fmla="val 1278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419600" y="3162300"/>
              <a:ext cx="1600200" cy="16002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734800" y="2324100"/>
            <a:ext cx="5562600" cy="3733800"/>
            <a:chOff x="1752600" y="3162300"/>
            <a:chExt cx="6858000" cy="5922290"/>
          </a:xfrm>
        </p:grpSpPr>
        <p:sp>
          <p:nvSpPr>
            <p:cNvPr id="22" name="Rounded Rectangle 21"/>
            <p:cNvSpPr/>
            <p:nvPr/>
          </p:nvSpPr>
          <p:spPr>
            <a:xfrm>
              <a:off x="1752600" y="4076700"/>
              <a:ext cx="6858000" cy="5007890"/>
            </a:xfrm>
            <a:prstGeom prst="roundRect">
              <a:avLst>
                <a:gd name="adj" fmla="val 1278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419600" y="3162300"/>
              <a:ext cx="1600200" cy="16002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514600" y="3695700"/>
            <a:ext cx="525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77600" y="3695700"/>
            <a:ext cx="59512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791200" y="6286500"/>
            <a:ext cx="5562600" cy="3733800"/>
            <a:chOff x="1752600" y="3162300"/>
            <a:chExt cx="6858000" cy="5922290"/>
          </a:xfrm>
        </p:grpSpPr>
        <p:sp>
          <p:nvSpPr>
            <p:cNvPr id="26" name="Rounded Rectangle 25"/>
            <p:cNvSpPr/>
            <p:nvPr/>
          </p:nvSpPr>
          <p:spPr>
            <a:xfrm>
              <a:off x="1752600" y="4076700"/>
              <a:ext cx="6858000" cy="5007890"/>
            </a:xfrm>
            <a:prstGeom prst="roundRect">
              <a:avLst>
                <a:gd name="adj" fmla="val 1278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419600" y="3162300"/>
              <a:ext cx="1600200" cy="16002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6477000" y="8267700"/>
            <a:ext cx="45752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4801" y="3467100"/>
            <a:ext cx="175260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" y="8039100"/>
            <a:ext cx="175260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793459" y="450651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 rot="16200000">
            <a:off x="8530196" y="-4308702"/>
            <a:ext cx="1447797" cy="10774680"/>
            <a:chOff x="20782" y="0"/>
            <a:chExt cx="131618" cy="2881845"/>
          </a:xfrm>
        </p:grpSpPr>
        <p:sp>
          <p:nvSpPr>
            <p:cNvPr id="3" name="Freeform 3"/>
            <p:cNvSpPr/>
            <p:nvPr/>
          </p:nvSpPr>
          <p:spPr>
            <a:xfrm>
              <a:off x="20782" y="0"/>
              <a:ext cx="131618" cy="2881845"/>
            </a:xfrm>
            <a:custGeom>
              <a:avLst/>
              <a:gdLst/>
              <a:ahLst/>
              <a:cxnLst/>
              <a:rect l="l" t="t" r="r" b="b"/>
              <a:pathLst>
                <a:path w="152400" h="4718601">
                  <a:moveTo>
                    <a:pt x="0" y="0"/>
                  </a:moveTo>
                  <a:lnTo>
                    <a:pt x="152400" y="0"/>
                  </a:lnTo>
                  <a:lnTo>
                    <a:pt x="152400" y="4718601"/>
                  </a:lnTo>
                  <a:lnTo>
                    <a:pt x="0" y="4718601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581400" y="813604"/>
            <a:ext cx="530068" cy="530068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8D634"/>
            </a:solidFill>
          </p:spPr>
        </p:sp>
      </p:grpSp>
      <p:sp>
        <p:nvSpPr>
          <p:cNvPr id="14" name="TextBox 13"/>
          <p:cNvSpPr txBox="1"/>
          <p:nvPr/>
        </p:nvSpPr>
        <p:spPr>
          <a:xfrm>
            <a:off x="4422221" y="407242"/>
            <a:ext cx="952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4"/>
          <p:cNvGrpSpPr/>
          <p:nvPr/>
        </p:nvGrpSpPr>
        <p:grpSpPr>
          <a:xfrm>
            <a:off x="14376401" y="805984"/>
            <a:ext cx="530068" cy="530068"/>
            <a:chOff x="-956934" y="-12168"/>
            <a:chExt cx="1913890" cy="1913890"/>
          </a:xfrm>
        </p:grpSpPr>
        <p:sp>
          <p:nvSpPr>
            <p:cNvPr id="16" name="Freeform 5"/>
            <p:cNvSpPr/>
            <p:nvPr/>
          </p:nvSpPr>
          <p:spPr>
            <a:xfrm>
              <a:off x="-956934" y="-12168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8D634"/>
            </a:solidFill>
          </p:spPr>
        </p:sp>
      </p:grpSp>
      <p:sp>
        <p:nvSpPr>
          <p:cNvPr id="33" name="Rectangle 32"/>
          <p:cNvSpPr/>
          <p:nvPr/>
        </p:nvSpPr>
        <p:spPr>
          <a:xfrm>
            <a:off x="2209800" y="2019300"/>
            <a:ext cx="8401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HĐ1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AD2A0A6-0804-4CCE-BC5B-2FA434D668E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133600" y="3238500"/>
            <a:ext cx="2286000" cy="1219200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5372100"/>
            <a:ext cx="6705600" cy="1820726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1" y="6788856"/>
            <a:ext cx="7238999" cy="2144888"/>
          </a:xfrm>
          <a:prstGeom prst="rect">
            <a:avLst/>
          </a:prstGeom>
          <a:noFill/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1628775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8192365"/>
            <a:ext cx="8991600" cy="2094635"/>
          </a:xfrm>
          <a:prstGeom prst="rect">
            <a:avLst/>
          </a:prstGeom>
          <a:noFill/>
        </p:spPr>
      </p:pic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847725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68200" y="4305300"/>
            <a:ext cx="6019800" cy="1034653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4114800" y="33909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Thực</a:t>
            </a:r>
            <a:r>
              <a:rPr lang="en-US" sz="4000" dirty="0" smtClean="0"/>
              <a:t> </a:t>
            </a:r>
            <a:r>
              <a:rPr lang="en-US" sz="4000" dirty="0" err="1" smtClean="0"/>
              <a:t>hiện</a:t>
            </a:r>
            <a:r>
              <a:rPr lang="en-US" sz="4000" dirty="0" smtClean="0"/>
              <a:t> </a:t>
            </a:r>
            <a:r>
              <a:rPr lang="en-US" sz="4000" dirty="0" err="1" smtClean="0"/>
              <a:t>phép</a:t>
            </a:r>
            <a:r>
              <a:rPr lang="en-US" sz="4000" dirty="0" smtClean="0"/>
              <a:t> </a:t>
            </a:r>
            <a:r>
              <a:rPr lang="en-US" sz="4000" dirty="0" err="1" smtClean="0"/>
              <a:t>tính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40" name="TextBox 39"/>
          <p:cNvSpPr txBox="1"/>
          <p:nvPr/>
        </p:nvSpPr>
        <p:spPr>
          <a:xfrm>
            <a:off x="2667000" y="4305300"/>
            <a:ext cx="998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4000" dirty="0" smtClean="0"/>
              <a:t>x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.x</a:t>
            </a:r>
            <a:r>
              <a:rPr lang="en-US" sz="4000" baseline="30000" dirty="0" smtClean="0"/>
              <a:t>4               </a:t>
            </a:r>
            <a:r>
              <a:rPr lang="en-US" sz="4000" dirty="0" smtClean="0"/>
              <a:t> b) 3x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 . x 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              c) </a:t>
            </a:r>
            <a:r>
              <a:rPr lang="en-US" sz="4000" dirty="0" err="1" smtClean="0"/>
              <a:t>ax</a:t>
            </a:r>
            <a:r>
              <a:rPr lang="en-US" sz="4000" baseline="30000" dirty="0" err="1" smtClean="0"/>
              <a:t>m</a:t>
            </a:r>
            <a:r>
              <a:rPr lang="en-US" sz="4000" dirty="0" smtClean="0"/>
              <a:t> .b </a:t>
            </a:r>
            <a:r>
              <a:rPr lang="en-US" sz="4000" dirty="0" err="1" smtClean="0"/>
              <a:t>x</a:t>
            </a:r>
            <a:r>
              <a:rPr lang="en-US" sz="4000" baseline="30000" dirty="0" err="1" smtClean="0"/>
              <a:t>n</a:t>
            </a:r>
            <a:r>
              <a:rPr lang="en-US" sz="4000" baseline="30000" dirty="0" smtClean="0"/>
              <a:t>   </a:t>
            </a:r>
          </a:p>
          <a:p>
            <a:pPr marL="514350" indent="-514350">
              <a:buAutoNum type="alphaLcParenR"/>
            </a:pPr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1676400" y="56007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a)</a:t>
            </a:r>
            <a:endParaRPr lang="en-US" sz="4000" dirty="0"/>
          </a:p>
        </p:txBody>
      </p:sp>
      <p:sp>
        <p:nvSpPr>
          <p:cNvPr id="42" name="TextBox 41"/>
          <p:cNvSpPr txBox="1"/>
          <p:nvPr/>
        </p:nvSpPr>
        <p:spPr>
          <a:xfrm>
            <a:off x="1600200" y="85725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c)</a:t>
            </a:r>
            <a:endParaRPr lang="en-US" sz="4000" dirty="0"/>
          </a:p>
        </p:txBody>
      </p:sp>
      <p:sp>
        <p:nvSpPr>
          <p:cNvPr id="43" name="TextBox 42"/>
          <p:cNvSpPr txBox="1"/>
          <p:nvPr/>
        </p:nvSpPr>
        <p:spPr>
          <a:xfrm>
            <a:off x="1600200" y="7149525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b)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5943600" y="49149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Giải</a:t>
            </a:r>
            <a:endParaRPr lang="en-US" sz="4000" dirty="0"/>
          </a:p>
        </p:txBody>
      </p:sp>
    </p:spTree>
  </p:cSld>
  <p:clrMapOvr>
    <a:masterClrMapping/>
  </p:clrMapOvr>
  <p:transition spd="med">
    <p:circle/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40" grpId="0"/>
      <p:bldP spid="41" grpId="0"/>
      <p:bldP spid="42" grpId="0"/>
      <p:bldP spid="43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7353300"/>
            <a:ext cx="10287000" cy="3352800"/>
          </a:xfrm>
          <a:prstGeom prst="rect">
            <a:avLst/>
          </a:prstGeom>
          <a:noFill/>
        </p:spPr>
      </p:pic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39055" y="9058275"/>
            <a:ext cx="7148945" cy="1228725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838200" y="6134100"/>
            <a:ext cx="7620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Chú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ý: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923925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1600200" y="0"/>
            <a:ext cx="140796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err="1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Quy</a:t>
            </a:r>
            <a:r>
              <a:rPr lang="en-US" sz="44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tắc</a:t>
            </a:r>
            <a:r>
              <a:rPr lang="en-US" sz="44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Muốn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lang="en-US" sz="44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en-US" sz="4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lang="en-US" sz="4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B </a:t>
            </a:r>
            <a:r>
              <a:rPr lang="en-US" sz="44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ta</a:t>
            </a:r>
            <a:r>
              <a:rPr lang="en-US" sz="4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457200" y="1562100"/>
            <a:ext cx="15773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B;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4400" dirty="0" smtClean="0"/>
              <a:t> </a:t>
            </a:r>
            <a:r>
              <a:rPr lang="en-US" sz="4400" dirty="0" err="1" smtClean="0"/>
              <a:t>Nhân</a:t>
            </a:r>
            <a:r>
              <a:rPr lang="en-US" sz="4400" dirty="0" smtClean="0"/>
              <a:t> </a:t>
            </a:r>
            <a:r>
              <a:rPr lang="en-US" sz="4400" dirty="0" err="1" smtClean="0"/>
              <a:t>luỹ</a:t>
            </a:r>
            <a:r>
              <a:rPr lang="en-US" sz="4400" dirty="0" smtClean="0"/>
              <a:t> </a:t>
            </a:r>
            <a:r>
              <a:rPr lang="en-US" sz="4400" dirty="0" err="1" smtClean="0"/>
              <a:t>thừa</a:t>
            </a:r>
            <a:r>
              <a:rPr lang="en-US" sz="4400" dirty="0" smtClean="0"/>
              <a:t> </a:t>
            </a:r>
            <a:r>
              <a:rPr lang="en-US" sz="4400" dirty="0" err="1" smtClean="0"/>
              <a:t>của</a:t>
            </a:r>
            <a:r>
              <a:rPr lang="en-US" sz="4400" dirty="0" smtClean="0"/>
              <a:t> </a:t>
            </a:r>
            <a:r>
              <a:rPr lang="en-US" sz="4400" dirty="0" err="1" smtClean="0"/>
              <a:t>biến</a:t>
            </a:r>
            <a:r>
              <a:rPr lang="en-US" sz="4400" dirty="0" smtClean="0"/>
              <a:t> </a:t>
            </a:r>
            <a:r>
              <a:rPr lang="en-US" sz="4400" dirty="0" err="1" smtClean="0"/>
              <a:t>trong</a:t>
            </a:r>
            <a:r>
              <a:rPr lang="en-US" sz="4400" dirty="0" smtClean="0"/>
              <a:t> A </a:t>
            </a:r>
            <a:r>
              <a:rPr lang="en-US" sz="4400" dirty="0" err="1" smtClean="0"/>
              <a:t>với</a:t>
            </a:r>
            <a:r>
              <a:rPr lang="en-US" sz="4400" dirty="0" smtClean="0"/>
              <a:t> </a:t>
            </a:r>
            <a:r>
              <a:rPr lang="en-US" sz="4400" dirty="0" err="1" smtClean="0"/>
              <a:t>luỹ</a:t>
            </a:r>
            <a:r>
              <a:rPr lang="en-US" sz="4400" dirty="0" smtClean="0"/>
              <a:t> </a:t>
            </a:r>
            <a:r>
              <a:rPr lang="en-US" sz="4400" dirty="0" err="1" smtClean="0"/>
              <a:t>thừa</a:t>
            </a:r>
            <a:r>
              <a:rPr lang="en-US" sz="4400" dirty="0" smtClean="0"/>
              <a:t> </a:t>
            </a:r>
            <a:r>
              <a:rPr lang="en-US" sz="4400" dirty="0" err="1" smtClean="0"/>
              <a:t>của</a:t>
            </a:r>
            <a:r>
              <a:rPr lang="en-US" sz="4400" dirty="0" smtClean="0"/>
              <a:t> </a:t>
            </a:r>
            <a:r>
              <a:rPr lang="en-US" sz="4400" dirty="0" err="1" smtClean="0"/>
              <a:t>biến</a:t>
            </a:r>
            <a:r>
              <a:rPr lang="en-US" sz="4400" dirty="0" smtClean="0"/>
              <a:t> </a:t>
            </a:r>
            <a:r>
              <a:rPr lang="en-US" sz="4400" dirty="0" err="1" smtClean="0"/>
              <a:t>đó</a:t>
            </a:r>
            <a:r>
              <a:rPr lang="en-US" sz="4400" dirty="0" smtClean="0"/>
              <a:t> </a:t>
            </a:r>
            <a:r>
              <a:rPr lang="en-US" sz="4400" dirty="0" err="1" smtClean="0"/>
              <a:t>trong</a:t>
            </a:r>
            <a:r>
              <a:rPr lang="en-US" sz="4400" dirty="0" smtClean="0"/>
              <a:t> B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304800" y="3924300"/>
            <a:ext cx="11811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/>
      <p:bldP spid="40971" grpId="0"/>
      <p:bldP spid="409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19600" y="800100"/>
            <a:ext cx="8077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Ví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dụ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1:Tính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)   2 x</a:t>
            </a:r>
            <a:r>
              <a:rPr kumimoji="0" lang="en-US" sz="4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.5 x</a:t>
            </a:r>
            <a:r>
              <a:rPr kumimoji="0" lang="en-US" sz="4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b)  - 4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en-US" sz="44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6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en-US" sz="44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4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sz="4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44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m,n</a:t>
            </a:r>
            <a:r>
              <a:rPr lang="en-US" sz="4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€ </a:t>
            </a:r>
            <a:r>
              <a:rPr lang="en-US" sz="4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N)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19400" y="1562100"/>
            <a:ext cx="7467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1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Tính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a)3 x</a:t>
            </a:r>
            <a:r>
              <a:rPr lang="en-US" sz="4000" baseline="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en-US" sz="4000" baseline="-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.</a:t>
            </a:r>
            <a:r>
              <a:rPr lang="en-US" sz="4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.5 x</a:t>
            </a:r>
            <a:r>
              <a:rPr lang="en-US" sz="4000" baseline="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b) - 2x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m+2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.4x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n-2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m,n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€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N;n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&gt;2)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39243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Giải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5486400" y="4305300"/>
            <a:ext cx="43159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a) 3 x</a:t>
            </a:r>
            <a:r>
              <a:rPr lang="en-US" sz="4000" baseline="30000" dirty="0" smtClean="0"/>
              <a:t>5</a:t>
            </a:r>
            <a:r>
              <a:rPr lang="en-US" sz="4000" baseline="-25000" dirty="0" smtClean="0"/>
              <a:t> .</a:t>
            </a:r>
            <a:r>
              <a:rPr lang="en-US" sz="4000" dirty="0" smtClean="0"/>
              <a:t>.5 x</a:t>
            </a:r>
            <a:r>
              <a:rPr lang="en-US" sz="4000" baseline="30000" dirty="0" smtClean="0"/>
              <a:t>8  </a:t>
            </a:r>
            <a:endParaRPr lang="en-US" sz="4000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8077200" y="4305300"/>
            <a:ext cx="586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 3.5.x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.x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8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077200" y="5219700"/>
            <a:ext cx="731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=15 x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5+8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=15 x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13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6400" y="6591300"/>
            <a:ext cx="33570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b) - 2x</a:t>
            </a:r>
            <a:r>
              <a:rPr lang="en-US" sz="4000" baseline="30000" dirty="0" smtClean="0"/>
              <a:t>m+2</a:t>
            </a:r>
            <a:r>
              <a:rPr lang="en-US" sz="4000" dirty="0" smtClean="0"/>
              <a:t> .4x</a:t>
            </a:r>
            <a:r>
              <a:rPr lang="en-US" sz="4000" baseline="30000" dirty="0" smtClean="0"/>
              <a:t>n-2</a:t>
            </a:r>
            <a:r>
              <a:rPr lang="en-US" sz="4000" baseline="-25000" dirty="0" smtClean="0"/>
              <a:t> </a:t>
            </a:r>
            <a:endParaRPr lang="en-US" sz="4000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610600" y="66675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 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(-2).4.x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m+2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.x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n-2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534400" y="7581900"/>
            <a:ext cx="5486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 -8.x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m+2+n-2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=-8x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m+n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6477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PHIẾU HỌC TẬP 1</a:t>
            </a:r>
            <a:endParaRPr lang="en-US" sz="6000" dirty="0"/>
          </a:p>
        </p:txBody>
      </p:sp>
    </p:spTree>
  </p:cSld>
  <p:clrMapOvr>
    <a:masterClrMapping/>
  </p:clrMapOvr>
  <p:transition spd="med">
    <p:circl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22" grpId="0"/>
      <p:bldP spid="23" grpId="0"/>
      <p:bldP spid="10242" grpId="0"/>
      <p:bldP spid="10243" grpId="0"/>
      <p:bldP spid="26" grpId="0"/>
      <p:bldP spid="10244" grpId="0"/>
      <p:bldP spid="10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05000" y="0"/>
            <a:ext cx="530068" cy="8801099"/>
            <a:chOff x="0" y="0"/>
            <a:chExt cx="179307" cy="29771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307" cy="2977162"/>
            </a:xfrm>
            <a:custGeom>
              <a:avLst/>
              <a:gdLst/>
              <a:ahLst/>
              <a:cxnLst/>
              <a:rect l="l" t="t" r="r" b="b"/>
              <a:pathLst>
                <a:path w="179307" h="2348865">
                  <a:moveTo>
                    <a:pt x="0" y="0"/>
                  </a:moveTo>
                  <a:lnTo>
                    <a:pt x="179307" y="0"/>
                  </a:lnTo>
                  <a:lnTo>
                    <a:pt x="179307" y="2348865"/>
                  </a:lnTo>
                  <a:lnTo>
                    <a:pt x="0" y="2348865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905000" y="9131745"/>
            <a:ext cx="530068" cy="530068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8D634"/>
            </a:solidFill>
          </p:spPr>
        </p:sp>
      </p:grpSp>
      <p:grpSp>
        <p:nvGrpSpPr>
          <p:cNvPr id="19" name="Group 18"/>
          <p:cNvGrpSpPr/>
          <p:nvPr/>
        </p:nvGrpSpPr>
        <p:grpSpPr>
          <a:xfrm>
            <a:off x="2387681" y="932302"/>
            <a:ext cx="1676778" cy="1219200"/>
            <a:chOff x="2666622" y="571500"/>
            <a:chExt cx="1676778" cy="1219200"/>
          </a:xfrm>
        </p:grpSpPr>
        <p:grpSp>
          <p:nvGrpSpPr>
            <p:cNvPr id="8" name="Group 8"/>
            <p:cNvGrpSpPr/>
            <p:nvPr/>
          </p:nvGrpSpPr>
          <p:grpSpPr>
            <a:xfrm>
              <a:off x="2666622" y="571500"/>
              <a:ext cx="1676778" cy="1219200"/>
              <a:chOff x="0" y="0"/>
              <a:chExt cx="2008781" cy="1913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00878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2008781" h="1913890">
                    <a:moveTo>
                      <a:pt x="0" y="0"/>
                    </a:moveTo>
                    <a:lnTo>
                      <a:pt x="2008781" y="0"/>
                    </a:lnTo>
                    <a:lnTo>
                      <a:pt x="200878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93B152"/>
              </a:solidFill>
            </p:spPr>
          </p:sp>
        </p:grpSp>
        <p:sp>
          <p:nvSpPr>
            <p:cNvPr id="18" name="TextBox 17"/>
            <p:cNvSpPr txBox="1"/>
            <p:nvPr/>
          </p:nvSpPr>
          <p:spPr>
            <a:xfrm>
              <a:off x="2697102" y="796379"/>
              <a:ext cx="1447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541520" y="480073"/>
            <a:ext cx="122224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Hãy nhắc lại cách nhân hai đơn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và tính (12x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).(−5x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41520" y="2853103"/>
            <a:ext cx="12374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Để nhân hai đơn thức, ta nhân các hệ số với nhau và nhân các phần biến với nhau.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66" y="2899990"/>
            <a:ext cx="1977055" cy="203327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24200" y="4991100"/>
            <a:ext cx="50596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pt-BR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  (12x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). (-5x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6805" y="5694937"/>
            <a:ext cx="6401355" cy="37737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239000" y="5981700"/>
            <a:ext cx="4800600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[12.(-5)]. (x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67600" y="7048500"/>
            <a:ext cx="2294218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- 60x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1040</Words>
  <Application>Microsoft Office PowerPoint</Application>
  <PresentationFormat>Custom</PresentationFormat>
  <Paragraphs>163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Calibri Light</vt:lpstr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81</cp:revision>
  <dcterms:created xsi:type="dcterms:W3CDTF">2006-08-16T00:00:00Z</dcterms:created>
  <dcterms:modified xsi:type="dcterms:W3CDTF">2023-04-24T11:57:20Z</dcterms:modified>
  <dc:identifier>DAFVRjI8d4g</dc:identifier>
</cp:coreProperties>
</file>