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1016" r:id="rId2"/>
    <p:sldId id="1017" r:id="rId3"/>
    <p:sldId id="808" r:id="rId4"/>
    <p:sldId id="809" r:id="rId5"/>
    <p:sldId id="1008" r:id="rId6"/>
    <p:sldId id="937" r:id="rId7"/>
    <p:sldId id="852" r:id="rId8"/>
    <p:sldId id="970" r:id="rId9"/>
    <p:sldId id="1018" r:id="rId10"/>
    <p:sldId id="996" r:id="rId11"/>
    <p:sldId id="985" r:id="rId12"/>
    <p:sldId id="1019" r:id="rId13"/>
    <p:sldId id="1020" r:id="rId14"/>
    <p:sldId id="1021" r:id="rId15"/>
    <p:sldId id="1022" r:id="rId16"/>
    <p:sldId id="1023" r:id="rId17"/>
    <p:sldId id="1025" r:id="rId18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8867AD-EF16-4402-9E9E-3FA5D933B004}">
          <p14:sldIdLst>
            <p14:sldId id="1016"/>
            <p14:sldId id="1017"/>
            <p14:sldId id="808"/>
            <p14:sldId id="809"/>
            <p14:sldId id="1008"/>
            <p14:sldId id="937"/>
            <p14:sldId id="852"/>
            <p14:sldId id="970"/>
            <p14:sldId id="1018"/>
            <p14:sldId id="996"/>
            <p14:sldId id="985"/>
            <p14:sldId id="1019"/>
            <p14:sldId id="1020"/>
            <p14:sldId id="1021"/>
            <p14:sldId id="1022"/>
            <p14:sldId id="1023"/>
            <p14:sldId id="10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3D13"/>
    <a:srgbClr val="F2EFF5"/>
    <a:srgbClr val="DEE7CF"/>
    <a:srgbClr val="DEF4F6"/>
    <a:srgbClr val="FAF0F0"/>
    <a:srgbClr val="F5E4E3"/>
    <a:srgbClr val="1D5E75"/>
    <a:srgbClr val="255997"/>
    <a:srgbClr val="FDEDD3"/>
    <a:srgbClr val="FEF5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5" autoAdjust="0"/>
    <p:restoredTop sz="94057" autoAdjust="0"/>
  </p:normalViewPr>
  <p:slideViewPr>
    <p:cSldViewPr>
      <p:cViewPr varScale="1">
        <p:scale>
          <a:sx n="69" d="100"/>
          <a:sy n="69" d="100"/>
        </p:scale>
        <p:origin x="774" y="6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553F7-B9DF-40E4-9460-D9E3E4AC60BE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F3B7D-E3BB-4AF2-97E7-41990B224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7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433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0567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vi-VN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CDFE07C-643A-4058-8234-D4998D2B726C}" type="slidenum">
              <a:rPr lang="en-US" altLang="vi-VN" b="1" i="1">
                <a:latin typeface="Arial" panose="020B0604020202020204" pitchFamily="34" charset="0"/>
              </a:rPr>
              <a:pPr eaLnBrk="1" hangingPunct="1"/>
              <a:t>17</a:t>
            </a:fld>
            <a:endParaRPr lang="en-US" altLang="vi-VN" b="1" i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8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69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6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06374"/>
            <a:ext cx="2742486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06374"/>
            <a:ext cx="802431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4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8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2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1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2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1894-28B8-4005-BA35-73238799DD5F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0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8.wmf"/><Relationship Id="rId5" Type="http://schemas.openxmlformats.org/officeDocument/2006/relationships/image" Target="../media/image10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9.png"/><Relationship Id="rId9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14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11" Type="http://schemas.openxmlformats.org/officeDocument/2006/relationships/image" Target="../media/image15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3.wmf"/><Relationship Id="rId4" Type="http://schemas.openxmlformats.org/officeDocument/2006/relationships/image" Target="../media/image10.png"/><Relationship Id="rId9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12.bin"/><Relationship Id="rId18" Type="http://schemas.openxmlformats.org/officeDocument/2006/relationships/image" Target="../media/image25.wmf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27.png"/><Relationship Id="rId7" Type="http://schemas.openxmlformats.org/officeDocument/2006/relationships/oleObject" Target="../embeddings/oleObject9.bin"/><Relationship Id="rId12" Type="http://schemas.openxmlformats.org/officeDocument/2006/relationships/image" Target="../media/image22.wmf"/><Relationship Id="rId1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4.wmf"/><Relationship Id="rId20" Type="http://schemas.openxmlformats.org/officeDocument/2006/relationships/image" Target="../media/image26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21.wmf"/><Relationship Id="rId19" Type="http://schemas.openxmlformats.org/officeDocument/2006/relationships/oleObject" Target="../embeddings/oleObject15.bin"/><Relationship Id="rId4" Type="http://schemas.openxmlformats.org/officeDocument/2006/relationships/image" Target="../media/image10.png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23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20.bin"/><Relationship Id="rId18" Type="http://schemas.openxmlformats.org/officeDocument/2006/relationships/image" Target="../media/image34.wmf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36.png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31.wmf"/><Relationship Id="rId1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3.wmf"/><Relationship Id="rId20" Type="http://schemas.openxmlformats.org/officeDocument/2006/relationships/image" Target="../media/image35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1.bin"/><Relationship Id="rId10" Type="http://schemas.openxmlformats.org/officeDocument/2006/relationships/image" Target="../media/image30.wmf"/><Relationship Id="rId19" Type="http://schemas.openxmlformats.org/officeDocument/2006/relationships/oleObject" Target="../embeddings/oleObject23.bin"/><Relationship Id="rId4" Type="http://schemas.openxmlformats.org/officeDocument/2006/relationships/image" Target="../media/image10.png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32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altLang="vi-VN" smtClean="0"/>
          </a:p>
        </p:txBody>
      </p:sp>
      <p:pic>
        <p:nvPicPr>
          <p:cNvPr id="3076" name="Picture 2" descr="C:\Users\PC\Desktop\IMG_19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2" y="152400"/>
            <a:ext cx="86868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2436812" y="4572001"/>
            <a:ext cx="7696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 thực hiện : </a:t>
            </a:r>
            <a:r>
              <a:rPr lang="en-US" altLang="vi-VN" sz="24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 Thị Nga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TRƯỜNG TH &amp; THCS HUỲNH THÚC KHÁNG</a:t>
            </a:r>
          </a:p>
        </p:txBody>
      </p:sp>
      <p:sp>
        <p:nvSpPr>
          <p:cNvPr id="7" name="WordArt 15"/>
          <p:cNvSpPr>
            <a:spLocks noChangeArrowheads="1" noChangeShapeType="1" noTextEdit="1"/>
          </p:cNvSpPr>
          <p:nvPr/>
        </p:nvSpPr>
        <p:spPr bwMode="auto">
          <a:xfrm>
            <a:off x="1819275" y="200025"/>
            <a:ext cx="1962150" cy="1905000"/>
          </a:xfrm>
          <a:prstGeom prst="rect">
            <a:avLst/>
          </a:prstGeom>
        </p:spPr>
        <p:txBody>
          <a:bodyPr spcFirstLastPara="1" wrap="none" fromWordArt="1">
            <a:prstTxWarp prst="textCircle">
              <a:avLst>
                <a:gd name="adj" fmla="val 11083746"/>
              </a:avLst>
            </a:prstTxWarp>
          </a:bodyPr>
          <a:lstStyle/>
          <a:p>
            <a:pPr algn="ctr"/>
            <a:r>
              <a:rPr lang="en-US" sz="3600" kern="10">
                <a:ln w="63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TH &amp; THCS HUỲNH THÚC KHÁNG </a:t>
            </a:r>
            <a:endParaRPr lang="vi-VN" sz="3600" kern="10">
              <a:ln w="6350">
                <a:solidFill>
                  <a:srgbClr val="FFFF00"/>
                </a:solidFill>
                <a:round/>
                <a:headEnd/>
                <a:tailEnd/>
              </a:ln>
              <a:solidFill>
                <a:srgbClr val="FFCC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9" name="Picture 14" descr="Atomo_0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5" y="641351"/>
            <a:ext cx="132715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TextBox 1"/>
          <p:cNvSpPr txBox="1">
            <a:spLocks noChangeArrowheads="1"/>
          </p:cNvSpPr>
          <p:nvPr/>
        </p:nvSpPr>
        <p:spPr bwMode="auto">
          <a:xfrm>
            <a:off x="3662362" y="608013"/>
            <a:ext cx="6946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CHÀO CÁC EM HỌC SINH </a:t>
            </a:r>
          </a:p>
        </p:txBody>
      </p:sp>
    </p:spTree>
    <p:extLst>
      <p:ext uri="{BB962C8B-B14F-4D97-AF65-F5344CB8AC3E}">
        <p14:creationId xmlns:p14="http://schemas.microsoft.com/office/powerpoint/2010/main" val="326262989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504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4" y="1219200"/>
            <a:ext cx="7772400" cy="3990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055" flipH="1">
            <a:off x="77478" y="5366495"/>
            <a:ext cx="1224069" cy="160784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897" y="0"/>
            <a:ext cx="1113928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77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5212" y="1447800"/>
            <a:ext cx="7086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b="1">
                <a:solidFill>
                  <a:srgbClr val="008000"/>
                </a:solidFill>
                <a:latin typeface="Open Sans" panose="020B0606030504020204" pitchFamily="34" charset="0"/>
              </a:rPr>
              <a:t>Lời giải:</a:t>
            </a:r>
            <a:endParaRPr lang="vi-VN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>
                <a:solidFill>
                  <a:srgbClr val="000000"/>
                </a:solidFill>
                <a:latin typeface="Open Sans" panose="020B0606030504020204" pitchFamily="34" charset="0"/>
              </a:rPr>
              <a:t>Ta có:</a:t>
            </a:r>
          </a:p>
          <a:p>
            <a:pPr algn="just"/>
            <a:r>
              <a:rPr lang="vi-VN">
                <a:solidFill>
                  <a:srgbClr val="000000"/>
                </a:solidFill>
                <a:latin typeface="Open Sans" panose="020B0606030504020204" pitchFamily="34" charset="0"/>
              </a:rPr>
              <a:t>• P + Q = (x</a:t>
            </a:r>
            <a:r>
              <a:rPr lang="vi-VN" baseline="30000">
                <a:solidFill>
                  <a:srgbClr val="000000"/>
                </a:solidFill>
                <a:latin typeface="Open Sans" panose="020B0606030504020204" pitchFamily="34" charset="0"/>
              </a:rPr>
              <a:t>2</a:t>
            </a:r>
            <a:r>
              <a:rPr lang="vi-VN">
                <a:solidFill>
                  <a:srgbClr val="000000"/>
                </a:solidFill>
                <a:latin typeface="Open Sans" panose="020B0606030504020204" pitchFamily="34" charset="0"/>
              </a:rPr>
              <a:t>y + x</a:t>
            </a:r>
            <a:r>
              <a:rPr lang="vi-VN" baseline="30000">
                <a:solidFill>
                  <a:srgbClr val="000000"/>
                </a:solidFill>
                <a:latin typeface="Open Sans" panose="020B0606030504020204" pitchFamily="34" charset="0"/>
              </a:rPr>
              <a:t>3</a:t>
            </a:r>
            <a:r>
              <a:rPr lang="vi-VN">
                <a:solidFill>
                  <a:srgbClr val="000000"/>
                </a:solidFill>
                <a:latin typeface="Open Sans" panose="020B0606030504020204" pitchFamily="34" charset="0"/>
              </a:rPr>
              <a:t> – xy</a:t>
            </a:r>
            <a:r>
              <a:rPr lang="vi-VN" baseline="30000">
                <a:solidFill>
                  <a:srgbClr val="000000"/>
                </a:solidFill>
                <a:latin typeface="Open Sans" panose="020B0606030504020204" pitchFamily="34" charset="0"/>
              </a:rPr>
              <a:t>2</a:t>
            </a:r>
            <a:r>
              <a:rPr lang="vi-VN">
                <a:solidFill>
                  <a:srgbClr val="000000"/>
                </a:solidFill>
                <a:latin typeface="Open Sans" panose="020B0606030504020204" pitchFamily="34" charset="0"/>
              </a:rPr>
              <a:t> + 3) + (x</a:t>
            </a:r>
            <a:r>
              <a:rPr lang="vi-VN" baseline="30000">
                <a:solidFill>
                  <a:srgbClr val="000000"/>
                </a:solidFill>
                <a:latin typeface="Open Sans" panose="020B0606030504020204" pitchFamily="34" charset="0"/>
              </a:rPr>
              <a:t>3</a:t>
            </a:r>
            <a:r>
              <a:rPr lang="vi-VN">
                <a:solidFill>
                  <a:srgbClr val="000000"/>
                </a:solidFill>
                <a:latin typeface="Open Sans" panose="020B0606030504020204" pitchFamily="34" charset="0"/>
              </a:rPr>
              <a:t> + xy</a:t>
            </a:r>
            <a:r>
              <a:rPr lang="vi-VN" baseline="30000">
                <a:solidFill>
                  <a:srgbClr val="000000"/>
                </a:solidFill>
                <a:latin typeface="Open Sans" panose="020B0606030504020204" pitchFamily="34" charset="0"/>
              </a:rPr>
              <a:t>2</a:t>
            </a:r>
            <a:r>
              <a:rPr lang="vi-VN">
                <a:solidFill>
                  <a:srgbClr val="000000"/>
                </a:solidFill>
                <a:latin typeface="Open Sans" panose="020B0606030504020204" pitchFamily="34" charset="0"/>
              </a:rPr>
              <a:t> – xy – 6)</a:t>
            </a:r>
          </a:p>
          <a:p>
            <a:pPr algn="just"/>
            <a:r>
              <a:rPr lang="vi-VN">
                <a:solidFill>
                  <a:srgbClr val="000000"/>
                </a:solidFill>
                <a:latin typeface="Open Sans" panose="020B0606030504020204" pitchFamily="34" charset="0"/>
              </a:rPr>
              <a:t>= x</a:t>
            </a:r>
            <a:r>
              <a:rPr lang="vi-VN" baseline="30000">
                <a:solidFill>
                  <a:srgbClr val="000000"/>
                </a:solidFill>
                <a:latin typeface="Open Sans" panose="020B0606030504020204" pitchFamily="34" charset="0"/>
              </a:rPr>
              <a:t>2</a:t>
            </a:r>
            <a:r>
              <a:rPr lang="vi-VN">
                <a:solidFill>
                  <a:srgbClr val="000000"/>
                </a:solidFill>
                <a:latin typeface="Open Sans" panose="020B0606030504020204" pitchFamily="34" charset="0"/>
              </a:rPr>
              <a:t>y + x</a:t>
            </a:r>
            <a:r>
              <a:rPr lang="vi-VN" baseline="30000">
                <a:solidFill>
                  <a:srgbClr val="000000"/>
                </a:solidFill>
                <a:latin typeface="Open Sans" panose="020B0606030504020204" pitchFamily="34" charset="0"/>
              </a:rPr>
              <a:t>3</a:t>
            </a:r>
            <a:r>
              <a:rPr lang="vi-VN">
                <a:solidFill>
                  <a:srgbClr val="000000"/>
                </a:solidFill>
                <a:latin typeface="Open Sans" panose="020B0606030504020204" pitchFamily="34" charset="0"/>
              </a:rPr>
              <a:t> – xy</a:t>
            </a:r>
            <a:r>
              <a:rPr lang="vi-VN" baseline="30000">
                <a:solidFill>
                  <a:srgbClr val="000000"/>
                </a:solidFill>
                <a:latin typeface="Open Sans" panose="020B0606030504020204" pitchFamily="34" charset="0"/>
              </a:rPr>
              <a:t>2</a:t>
            </a:r>
            <a:r>
              <a:rPr lang="vi-VN">
                <a:solidFill>
                  <a:srgbClr val="000000"/>
                </a:solidFill>
                <a:latin typeface="Open Sans" panose="020B0606030504020204" pitchFamily="34" charset="0"/>
              </a:rPr>
              <a:t> + 3 + x</a:t>
            </a:r>
            <a:r>
              <a:rPr lang="vi-VN" baseline="30000">
                <a:solidFill>
                  <a:srgbClr val="000000"/>
                </a:solidFill>
                <a:latin typeface="Open Sans" panose="020B0606030504020204" pitchFamily="34" charset="0"/>
              </a:rPr>
              <a:t>3</a:t>
            </a:r>
            <a:r>
              <a:rPr lang="vi-VN">
                <a:solidFill>
                  <a:srgbClr val="000000"/>
                </a:solidFill>
                <a:latin typeface="Open Sans" panose="020B0606030504020204" pitchFamily="34" charset="0"/>
              </a:rPr>
              <a:t> + xy</a:t>
            </a:r>
            <a:r>
              <a:rPr lang="vi-VN" baseline="30000">
                <a:solidFill>
                  <a:srgbClr val="000000"/>
                </a:solidFill>
                <a:latin typeface="Open Sans" panose="020B0606030504020204" pitchFamily="34" charset="0"/>
              </a:rPr>
              <a:t>2</a:t>
            </a:r>
            <a:r>
              <a:rPr lang="vi-VN">
                <a:solidFill>
                  <a:srgbClr val="000000"/>
                </a:solidFill>
                <a:latin typeface="Open Sans" panose="020B0606030504020204" pitchFamily="34" charset="0"/>
              </a:rPr>
              <a:t> – xy – 6</a:t>
            </a:r>
          </a:p>
          <a:p>
            <a:pPr algn="just"/>
            <a:r>
              <a:rPr lang="vi-VN">
                <a:solidFill>
                  <a:srgbClr val="000000"/>
                </a:solidFill>
                <a:latin typeface="Open Sans" panose="020B0606030504020204" pitchFamily="34" charset="0"/>
              </a:rPr>
              <a:t>= x</a:t>
            </a:r>
            <a:r>
              <a:rPr lang="vi-VN" baseline="30000">
                <a:solidFill>
                  <a:srgbClr val="000000"/>
                </a:solidFill>
                <a:latin typeface="Open Sans" panose="020B0606030504020204" pitchFamily="34" charset="0"/>
              </a:rPr>
              <a:t>2</a:t>
            </a:r>
            <a:r>
              <a:rPr lang="vi-VN">
                <a:solidFill>
                  <a:srgbClr val="000000"/>
                </a:solidFill>
                <a:latin typeface="Open Sans" panose="020B0606030504020204" pitchFamily="34" charset="0"/>
              </a:rPr>
              <a:t>y + (x</a:t>
            </a:r>
            <a:r>
              <a:rPr lang="vi-VN" baseline="30000">
                <a:solidFill>
                  <a:srgbClr val="000000"/>
                </a:solidFill>
                <a:latin typeface="Open Sans" panose="020B0606030504020204" pitchFamily="34" charset="0"/>
              </a:rPr>
              <a:t>3</a:t>
            </a:r>
            <a:r>
              <a:rPr lang="vi-VN">
                <a:solidFill>
                  <a:srgbClr val="000000"/>
                </a:solidFill>
                <a:latin typeface="Open Sans" panose="020B0606030504020204" pitchFamily="34" charset="0"/>
              </a:rPr>
              <a:t> + x</a:t>
            </a:r>
            <a:r>
              <a:rPr lang="vi-VN" baseline="30000">
                <a:solidFill>
                  <a:srgbClr val="000000"/>
                </a:solidFill>
                <a:latin typeface="Open Sans" panose="020B0606030504020204" pitchFamily="34" charset="0"/>
              </a:rPr>
              <a:t>3</a:t>
            </a:r>
            <a:r>
              <a:rPr lang="vi-VN">
                <a:solidFill>
                  <a:srgbClr val="000000"/>
                </a:solidFill>
                <a:latin typeface="Open Sans" panose="020B0606030504020204" pitchFamily="34" charset="0"/>
              </a:rPr>
              <a:t>) + (xy</a:t>
            </a:r>
            <a:r>
              <a:rPr lang="vi-VN" baseline="30000">
                <a:solidFill>
                  <a:srgbClr val="000000"/>
                </a:solidFill>
                <a:latin typeface="Open Sans" panose="020B0606030504020204" pitchFamily="34" charset="0"/>
              </a:rPr>
              <a:t>2</a:t>
            </a:r>
            <a:r>
              <a:rPr lang="vi-VN">
                <a:solidFill>
                  <a:srgbClr val="000000"/>
                </a:solidFill>
                <a:latin typeface="Open Sans" panose="020B0606030504020204" pitchFamily="34" charset="0"/>
              </a:rPr>
              <a:t> – xy</a:t>
            </a:r>
            <a:r>
              <a:rPr lang="vi-VN" baseline="30000">
                <a:solidFill>
                  <a:srgbClr val="000000"/>
                </a:solidFill>
                <a:latin typeface="Open Sans" panose="020B0606030504020204" pitchFamily="34" charset="0"/>
              </a:rPr>
              <a:t>2</a:t>
            </a:r>
            <a:r>
              <a:rPr lang="vi-VN">
                <a:solidFill>
                  <a:srgbClr val="000000"/>
                </a:solidFill>
                <a:latin typeface="Open Sans" panose="020B0606030504020204" pitchFamily="34" charset="0"/>
              </a:rPr>
              <a:t>) – xy + (3 – 6)</a:t>
            </a:r>
          </a:p>
          <a:p>
            <a:pPr algn="just"/>
            <a:r>
              <a:rPr lang="vi-VN">
                <a:solidFill>
                  <a:srgbClr val="000000"/>
                </a:solidFill>
                <a:latin typeface="Open Sans" panose="020B0606030504020204" pitchFamily="34" charset="0"/>
              </a:rPr>
              <a:t>= x</a:t>
            </a:r>
            <a:r>
              <a:rPr lang="vi-VN" baseline="30000">
                <a:solidFill>
                  <a:srgbClr val="000000"/>
                </a:solidFill>
                <a:latin typeface="Open Sans" panose="020B0606030504020204" pitchFamily="34" charset="0"/>
              </a:rPr>
              <a:t>2</a:t>
            </a:r>
            <a:r>
              <a:rPr lang="vi-VN">
                <a:solidFill>
                  <a:srgbClr val="000000"/>
                </a:solidFill>
                <a:latin typeface="Open Sans" panose="020B0606030504020204" pitchFamily="34" charset="0"/>
              </a:rPr>
              <a:t>y + 2x</a:t>
            </a:r>
            <a:r>
              <a:rPr lang="vi-VN" baseline="30000">
                <a:solidFill>
                  <a:srgbClr val="000000"/>
                </a:solidFill>
                <a:latin typeface="Open Sans" panose="020B0606030504020204" pitchFamily="34" charset="0"/>
              </a:rPr>
              <a:t>3</a:t>
            </a:r>
            <a:r>
              <a:rPr lang="vi-VN">
                <a:solidFill>
                  <a:srgbClr val="000000"/>
                </a:solidFill>
                <a:latin typeface="Open Sans" panose="020B0606030504020204" pitchFamily="34" charset="0"/>
              </a:rPr>
              <a:t> – xy – 3.</a:t>
            </a:r>
            <a:endParaRPr lang="vi-VN" b="0" i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8988" y="381000"/>
            <a:ext cx="9753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1.14. Tính </a:t>
            </a:r>
            <a:r>
              <a:rPr 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và hiệu của hai đa thức P = x</a:t>
            </a:r>
            <a:r>
              <a:rPr lang="vi-VN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+ x</a:t>
            </a:r>
            <a:r>
              <a:rPr lang="vi-VN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– xy</a:t>
            </a:r>
            <a:r>
              <a:rPr lang="vi-VN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+ 3 và Q = x</a:t>
            </a:r>
            <a:r>
              <a:rPr lang="vi-VN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 xy</a:t>
            </a:r>
            <a:r>
              <a:rPr lang="vi-VN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– xy – 6.</a:t>
            </a:r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28988" y="3886200"/>
            <a:ext cx="89516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>
                <a:solidFill>
                  <a:srgbClr val="000000"/>
                </a:solidFill>
                <a:latin typeface="Open Sans" panose="020B0606030504020204" pitchFamily="34" charset="0"/>
              </a:rPr>
              <a:t>• </a:t>
            </a:r>
            <a:r>
              <a:rPr lang="vi-VN" smtClean="0">
                <a:solidFill>
                  <a:srgbClr val="000000"/>
                </a:solidFill>
                <a:latin typeface="Open Sans" panose="020B0606030504020204" pitchFamily="34" charset="0"/>
              </a:rPr>
              <a:t>P </a:t>
            </a:r>
            <a:r>
              <a:rPr lang="vi-VN">
                <a:solidFill>
                  <a:srgbClr val="000000"/>
                </a:solidFill>
                <a:latin typeface="Open Sans" panose="020B0606030504020204" pitchFamily="34" charset="0"/>
              </a:rPr>
              <a:t>– Q = (x</a:t>
            </a:r>
            <a:r>
              <a:rPr lang="vi-VN" baseline="30000">
                <a:solidFill>
                  <a:srgbClr val="000000"/>
                </a:solidFill>
                <a:latin typeface="Open Sans" panose="020B0606030504020204" pitchFamily="34" charset="0"/>
              </a:rPr>
              <a:t>2</a:t>
            </a:r>
            <a:r>
              <a:rPr lang="vi-VN">
                <a:solidFill>
                  <a:srgbClr val="000000"/>
                </a:solidFill>
                <a:latin typeface="Open Sans" panose="020B0606030504020204" pitchFamily="34" charset="0"/>
              </a:rPr>
              <a:t>y + x</a:t>
            </a:r>
            <a:r>
              <a:rPr lang="vi-VN" baseline="30000">
                <a:solidFill>
                  <a:srgbClr val="000000"/>
                </a:solidFill>
                <a:latin typeface="Open Sans" panose="020B0606030504020204" pitchFamily="34" charset="0"/>
              </a:rPr>
              <a:t>3</a:t>
            </a:r>
            <a:r>
              <a:rPr lang="vi-VN">
                <a:solidFill>
                  <a:srgbClr val="000000"/>
                </a:solidFill>
                <a:latin typeface="Open Sans" panose="020B0606030504020204" pitchFamily="34" charset="0"/>
              </a:rPr>
              <a:t> – xy</a:t>
            </a:r>
            <a:r>
              <a:rPr lang="vi-VN" baseline="30000">
                <a:solidFill>
                  <a:srgbClr val="000000"/>
                </a:solidFill>
                <a:latin typeface="Open Sans" panose="020B0606030504020204" pitchFamily="34" charset="0"/>
              </a:rPr>
              <a:t>2</a:t>
            </a:r>
            <a:r>
              <a:rPr lang="vi-VN">
                <a:solidFill>
                  <a:srgbClr val="000000"/>
                </a:solidFill>
                <a:latin typeface="Open Sans" panose="020B0606030504020204" pitchFamily="34" charset="0"/>
              </a:rPr>
              <a:t> + 3) – (x</a:t>
            </a:r>
            <a:r>
              <a:rPr lang="vi-VN" baseline="30000">
                <a:solidFill>
                  <a:srgbClr val="000000"/>
                </a:solidFill>
                <a:latin typeface="Open Sans" panose="020B0606030504020204" pitchFamily="34" charset="0"/>
              </a:rPr>
              <a:t>3</a:t>
            </a:r>
            <a:r>
              <a:rPr lang="vi-VN">
                <a:solidFill>
                  <a:srgbClr val="000000"/>
                </a:solidFill>
                <a:latin typeface="Open Sans" panose="020B0606030504020204" pitchFamily="34" charset="0"/>
              </a:rPr>
              <a:t> + xy</a:t>
            </a:r>
            <a:r>
              <a:rPr lang="vi-VN" baseline="30000">
                <a:solidFill>
                  <a:srgbClr val="000000"/>
                </a:solidFill>
                <a:latin typeface="Open Sans" panose="020B0606030504020204" pitchFamily="34" charset="0"/>
              </a:rPr>
              <a:t>2</a:t>
            </a:r>
            <a:r>
              <a:rPr lang="vi-VN">
                <a:solidFill>
                  <a:srgbClr val="000000"/>
                </a:solidFill>
                <a:latin typeface="Open Sans" panose="020B0606030504020204" pitchFamily="34" charset="0"/>
              </a:rPr>
              <a:t> – xy – 6)</a:t>
            </a:r>
          </a:p>
          <a:p>
            <a:pPr algn="just"/>
            <a:r>
              <a:rPr lang="vi-VN">
                <a:solidFill>
                  <a:srgbClr val="000000"/>
                </a:solidFill>
                <a:latin typeface="Open Sans" panose="020B0606030504020204" pitchFamily="34" charset="0"/>
              </a:rPr>
              <a:t>= x</a:t>
            </a:r>
            <a:r>
              <a:rPr lang="vi-VN" baseline="30000">
                <a:solidFill>
                  <a:srgbClr val="000000"/>
                </a:solidFill>
                <a:latin typeface="Open Sans" panose="020B0606030504020204" pitchFamily="34" charset="0"/>
              </a:rPr>
              <a:t>2</a:t>
            </a:r>
            <a:r>
              <a:rPr lang="vi-VN">
                <a:solidFill>
                  <a:srgbClr val="000000"/>
                </a:solidFill>
                <a:latin typeface="Open Sans" panose="020B0606030504020204" pitchFamily="34" charset="0"/>
              </a:rPr>
              <a:t>y + x</a:t>
            </a:r>
            <a:r>
              <a:rPr lang="vi-VN" baseline="30000">
                <a:solidFill>
                  <a:srgbClr val="000000"/>
                </a:solidFill>
                <a:latin typeface="Open Sans" panose="020B0606030504020204" pitchFamily="34" charset="0"/>
              </a:rPr>
              <a:t>3</a:t>
            </a:r>
            <a:r>
              <a:rPr lang="vi-VN">
                <a:solidFill>
                  <a:srgbClr val="000000"/>
                </a:solidFill>
                <a:latin typeface="Open Sans" panose="020B0606030504020204" pitchFamily="34" charset="0"/>
              </a:rPr>
              <a:t> – xy</a:t>
            </a:r>
            <a:r>
              <a:rPr lang="vi-VN" baseline="30000">
                <a:solidFill>
                  <a:srgbClr val="000000"/>
                </a:solidFill>
                <a:latin typeface="Open Sans" panose="020B0606030504020204" pitchFamily="34" charset="0"/>
              </a:rPr>
              <a:t>2</a:t>
            </a:r>
            <a:r>
              <a:rPr lang="vi-VN">
                <a:solidFill>
                  <a:srgbClr val="000000"/>
                </a:solidFill>
                <a:latin typeface="Open Sans" panose="020B0606030504020204" pitchFamily="34" charset="0"/>
              </a:rPr>
              <a:t> + 3 – x</a:t>
            </a:r>
            <a:r>
              <a:rPr lang="vi-VN" baseline="30000">
                <a:solidFill>
                  <a:srgbClr val="000000"/>
                </a:solidFill>
                <a:latin typeface="Open Sans" panose="020B0606030504020204" pitchFamily="34" charset="0"/>
              </a:rPr>
              <a:t>3 </a:t>
            </a:r>
            <a:r>
              <a:rPr lang="vi-VN">
                <a:solidFill>
                  <a:srgbClr val="000000"/>
                </a:solidFill>
                <a:latin typeface="Open Sans" panose="020B0606030504020204" pitchFamily="34" charset="0"/>
              </a:rPr>
              <a:t>– xy</a:t>
            </a:r>
            <a:r>
              <a:rPr lang="vi-VN" baseline="30000">
                <a:solidFill>
                  <a:srgbClr val="000000"/>
                </a:solidFill>
                <a:latin typeface="Open Sans" panose="020B0606030504020204" pitchFamily="34" charset="0"/>
              </a:rPr>
              <a:t>2 </a:t>
            </a:r>
            <a:r>
              <a:rPr lang="vi-VN">
                <a:solidFill>
                  <a:srgbClr val="000000"/>
                </a:solidFill>
                <a:latin typeface="Open Sans" panose="020B0606030504020204" pitchFamily="34" charset="0"/>
              </a:rPr>
              <a:t>+ xy + 6</a:t>
            </a:r>
          </a:p>
          <a:p>
            <a:pPr algn="just"/>
            <a:r>
              <a:rPr lang="vi-VN">
                <a:solidFill>
                  <a:srgbClr val="000000"/>
                </a:solidFill>
                <a:latin typeface="Open Sans" panose="020B0606030504020204" pitchFamily="34" charset="0"/>
              </a:rPr>
              <a:t>= x</a:t>
            </a:r>
            <a:r>
              <a:rPr lang="vi-VN" baseline="30000">
                <a:solidFill>
                  <a:srgbClr val="000000"/>
                </a:solidFill>
                <a:latin typeface="Open Sans" panose="020B0606030504020204" pitchFamily="34" charset="0"/>
              </a:rPr>
              <a:t>2</a:t>
            </a:r>
            <a:r>
              <a:rPr lang="vi-VN">
                <a:solidFill>
                  <a:srgbClr val="000000"/>
                </a:solidFill>
                <a:latin typeface="Open Sans" panose="020B0606030504020204" pitchFamily="34" charset="0"/>
              </a:rPr>
              <a:t>y + (x</a:t>
            </a:r>
            <a:r>
              <a:rPr lang="vi-VN" baseline="30000">
                <a:solidFill>
                  <a:srgbClr val="000000"/>
                </a:solidFill>
                <a:latin typeface="Open Sans" panose="020B0606030504020204" pitchFamily="34" charset="0"/>
              </a:rPr>
              <a:t>3</a:t>
            </a:r>
            <a:r>
              <a:rPr lang="vi-VN">
                <a:solidFill>
                  <a:srgbClr val="000000"/>
                </a:solidFill>
                <a:latin typeface="Open Sans" panose="020B0606030504020204" pitchFamily="34" charset="0"/>
              </a:rPr>
              <a:t> – x</a:t>
            </a:r>
            <a:r>
              <a:rPr lang="vi-VN" baseline="30000">
                <a:solidFill>
                  <a:srgbClr val="000000"/>
                </a:solidFill>
                <a:latin typeface="Open Sans" panose="020B0606030504020204" pitchFamily="34" charset="0"/>
              </a:rPr>
              <a:t>3</a:t>
            </a:r>
            <a:r>
              <a:rPr lang="vi-VN">
                <a:solidFill>
                  <a:srgbClr val="000000"/>
                </a:solidFill>
                <a:latin typeface="Open Sans" panose="020B0606030504020204" pitchFamily="34" charset="0"/>
              </a:rPr>
              <a:t>) – (xy</a:t>
            </a:r>
            <a:r>
              <a:rPr lang="vi-VN" baseline="30000">
                <a:solidFill>
                  <a:srgbClr val="000000"/>
                </a:solidFill>
                <a:latin typeface="Open Sans" panose="020B0606030504020204" pitchFamily="34" charset="0"/>
              </a:rPr>
              <a:t>2</a:t>
            </a:r>
            <a:r>
              <a:rPr lang="vi-VN">
                <a:solidFill>
                  <a:srgbClr val="000000"/>
                </a:solidFill>
                <a:latin typeface="Open Sans" panose="020B0606030504020204" pitchFamily="34" charset="0"/>
              </a:rPr>
              <a:t> + xy</a:t>
            </a:r>
            <a:r>
              <a:rPr lang="vi-VN" baseline="30000">
                <a:solidFill>
                  <a:srgbClr val="000000"/>
                </a:solidFill>
                <a:latin typeface="Open Sans" panose="020B0606030504020204" pitchFamily="34" charset="0"/>
              </a:rPr>
              <a:t>2</a:t>
            </a:r>
            <a:r>
              <a:rPr lang="vi-VN">
                <a:solidFill>
                  <a:srgbClr val="000000"/>
                </a:solidFill>
                <a:latin typeface="Open Sans" panose="020B0606030504020204" pitchFamily="34" charset="0"/>
              </a:rPr>
              <a:t>) + xy + (6 + 3)</a:t>
            </a:r>
          </a:p>
          <a:p>
            <a:pPr algn="just"/>
            <a:r>
              <a:rPr lang="vi-VN">
                <a:solidFill>
                  <a:srgbClr val="000000"/>
                </a:solidFill>
                <a:latin typeface="Open Sans" panose="020B0606030504020204" pitchFamily="34" charset="0"/>
              </a:rPr>
              <a:t>= x</a:t>
            </a:r>
            <a:r>
              <a:rPr lang="vi-VN" baseline="30000">
                <a:solidFill>
                  <a:srgbClr val="000000"/>
                </a:solidFill>
                <a:latin typeface="Open Sans" panose="020B0606030504020204" pitchFamily="34" charset="0"/>
              </a:rPr>
              <a:t>2</a:t>
            </a:r>
            <a:r>
              <a:rPr lang="vi-VN">
                <a:solidFill>
                  <a:srgbClr val="000000"/>
                </a:solidFill>
                <a:latin typeface="Open Sans" panose="020B0606030504020204" pitchFamily="34" charset="0"/>
              </a:rPr>
              <a:t>y – 2xy</a:t>
            </a:r>
            <a:r>
              <a:rPr lang="vi-VN" baseline="30000">
                <a:solidFill>
                  <a:srgbClr val="000000"/>
                </a:solidFill>
                <a:latin typeface="Open Sans" panose="020B0606030504020204" pitchFamily="34" charset="0"/>
              </a:rPr>
              <a:t>2</a:t>
            </a:r>
            <a:r>
              <a:rPr lang="vi-VN">
                <a:solidFill>
                  <a:srgbClr val="000000"/>
                </a:solidFill>
                <a:latin typeface="Open Sans" panose="020B0606030504020204" pitchFamily="34" charset="0"/>
              </a:rPr>
              <a:t> + xy + 9.</a:t>
            </a:r>
          </a:p>
          <a:p>
            <a:pPr algn="just"/>
            <a:r>
              <a:rPr lang="vi-VN">
                <a:solidFill>
                  <a:srgbClr val="000000"/>
                </a:solidFill>
                <a:latin typeface="Open Sans" panose="020B0606030504020204" pitchFamily="34" charset="0"/>
              </a:rPr>
              <a:t>Vậy P + Q = x</a:t>
            </a:r>
            <a:r>
              <a:rPr lang="vi-VN" baseline="30000">
                <a:solidFill>
                  <a:srgbClr val="000000"/>
                </a:solidFill>
                <a:latin typeface="Open Sans" panose="020B0606030504020204" pitchFamily="34" charset="0"/>
              </a:rPr>
              <a:t>2</a:t>
            </a:r>
            <a:r>
              <a:rPr lang="vi-VN">
                <a:solidFill>
                  <a:srgbClr val="000000"/>
                </a:solidFill>
                <a:latin typeface="Open Sans" panose="020B0606030504020204" pitchFamily="34" charset="0"/>
              </a:rPr>
              <a:t>y + 2x</a:t>
            </a:r>
            <a:r>
              <a:rPr lang="vi-VN" baseline="30000">
                <a:solidFill>
                  <a:srgbClr val="000000"/>
                </a:solidFill>
                <a:latin typeface="Open Sans" panose="020B0606030504020204" pitchFamily="34" charset="0"/>
              </a:rPr>
              <a:t>3</a:t>
            </a:r>
            <a:r>
              <a:rPr lang="vi-VN">
                <a:solidFill>
                  <a:srgbClr val="000000"/>
                </a:solidFill>
                <a:latin typeface="Open Sans" panose="020B0606030504020204" pitchFamily="34" charset="0"/>
              </a:rPr>
              <a:t> – xy – 3; P – Q = x</a:t>
            </a:r>
            <a:r>
              <a:rPr lang="vi-VN" baseline="30000">
                <a:solidFill>
                  <a:srgbClr val="000000"/>
                </a:solidFill>
                <a:latin typeface="Open Sans" panose="020B0606030504020204" pitchFamily="34" charset="0"/>
              </a:rPr>
              <a:t>2</a:t>
            </a:r>
            <a:r>
              <a:rPr lang="vi-VN">
                <a:solidFill>
                  <a:srgbClr val="000000"/>
                </a:solidFill>
                <a:latin typeface="Open Sans" panose="020B0606030504020204" pitchFamily="34" charset="0"/>
              </a:rPr>
              <a:t>y – 2xy</a:t>
            </a:r>
            <a:r>
              <a:rPr lang="vi-VN" baseline="30000">
                <a:solidFill>
                  <a:srgbClr val="000000"/>
                </a:solidFill>
                <a:latin typeface="Open Sans" panose="020B0606030504020204" pitchFamily="34" charset="0"/>
              </a:rPr>
              <a:t>2</a:t>
            </a:r>
            <a:r>
              <a:rPr lang="vi-VN">
                <a:solidFill>
                  <a:srgbClr val="000000"/>
                </a:solidFill>
                <a:latin typeface="Open Sans" panose="020B0606030504020204" pitchFamily="34" charset="0"/>
              </a:rPr>
              <a:t> + xy + 9.</a:t>
            </a:r>
            <a:endParaRPr lang="vi-VN" b="0" i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10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0412" y="304800"/>
            <a:ext cx="60928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vi-VN" smtClean="0">
                <a:solidFill>
                  <a:schemeClr val="tx2"/>
                </a:solidFill>
                <a:latin typeface="Open Sans" panose="020B0606030504020204" pitchFamily="34" charset="0"/>
              </a:rPr>
              <a:t>1.15. Rút </a:t>
            </a:r>
            <a:r>
              <a:rPr lang="vi-VN">
                <a:solidFill>
                  <a:schemeClr val="tx2"/>
                </a:solidFill>
                <a:latin typeface="Open Sans" panose="020B0606030504020204" pitchFamily="34" charset="0"/>
              </a:rPr>
              <a:t>gọn các biểu thức sau:</a:t>
            </a:r>
          </a:p>
          <a:p>
            <a:pPr algn="just"/>
            <a:r>
              <a:rPr lang="vi-VN">
                <a:solidFill>
                  <a:schemeClr val="tx2"/>
                </a:solidFill>
                <a:latin typeface="Open Sans" panose="020B0606030504020204" pitchFamily="34" charset="0"/>
              </a:rPr>
              <a:t>a) (x – y) + (y – z) + (z – x);</a:t>
            </a:r>
          </a:p>
          <a:p>
            <a:pPr algn="just"/>
            <a:r>
              <a:rPr lang="vi-VN">
                <a:solidFill>
                  <a:schemeClr val="tx2"/>
                </a:solidFill>
                <a:latin typeface="Open Sans" panose="020B0606030504020204" pitchFamily="34" charset="0"/>
              </a:rPr>
              <a:t>b) (2x – 3y) + (2y – 3z) + (2z – 3x).</a:t>
            </a:r>
            <a:endParaRPr lang="vi-VN" b="0" i="0">
              <a:solidFill>
                <a:schemeClr val="tx2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2812" y="1676400"/>
            <a:ext cx="6092825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vi-VN" b="1">
                <a:solidFill>
                  <a:srgbClr val="008000"/>
                </a:solidFill>
                <a:latin typeface="Open Sans" panose="020B0606030504020204" pitchFamily="34" charset="0"/>
              </a:rPr>
              <a:t>Lời giải:</a:t>
            </a:r>
            <a:endParaRPr lang="vi-VN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>
                <a:solidFill>
                  <a:srgbClr val="000000"/>
                </a:solidFill>
                <a:latin typeface="Open Sans" panose="020B0606030504020204" pitchFamily="34" charset="0"/>
              </a:rPr>
              <a:t>a) (x – y) + (y – z) + (z – x)</a:t>
            </a:r>
          </a:p>
          <a:p>
            <a:pPr algn="just"/>
            <a:r>
              <a:rPr lang="vi-VN">
                <a:solidFill>
                  <a:srgbClr val="000000"/>
                </a:solidFill>
                <a:latin typeface="Open Sans" panose="020B0606030504020204" pitchFamily="34" charset="0"/>
              </a:rPr>
              <a:t>= x – y + y – z + z – x</a:t>
            </a:r>
          </a:p>
          <a:p>
            <a:pPr algn="just"/>
            <a:r>
              <a:rPr lang="vi-VN">
                <a:solidFill>
                  <a:srgbClr val="000000"/>
                </a:solidFill>
                <a:latin typeface="Open Sans" panose="020B0606030504020204" pitchFamily="34" charset="0"/>
              </a:rPr>
              <a:t>= (x – x) + (y – y) + (z – z)</a:t>
            </a:r>
          </a:p>
          <a:p>
            <a:pPr algn="just"/>
            <a:r>
              <a:rPr lang="vi-VN">
                <a:solidFill>
                  <a:srgbClr val="000000"/>
                </a:solidFill>
                <a:latin typeface="Open Sans" panose="020B0606030504020204" pitchFamily="34" charset="0"/>
              </a:rPr>
              <a:t>= 0 + 0 + 0 = 0</a:t>
            </a:r>
            <a:endParaRPr lang="vi-VN" b="0" i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2812" y="3786663"/>
            <a:ext cx="6092825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>
                <a:solidFill>
                  <a:srgbClr val="000000"/>
                </a:solidFill>
                <a:latin typeface="Open Sans" panose="020B0606030504020204" pitchFamily="34" charset="0"/>
              </a:rPr>
              <a:t>b) (2x – 3y) + (2y – 3z) + (2z – 3x)</a:t>
            </a:r>
          </a:p>
          <a:p>
            <a:pPr algn="just"/>
            <a:r>
              <a:rPr lang="es-ES">
                <a:solidFill>
                  <a:srgbClr val="000000"/>
                </a:solidFill>
                <a:latin typeface="Open Sans" panose="020B0606030504020204" pitchFamily="34" charset="0"/>
              </a:rPr>
              <a:t>= 2x – 3y + 2y – 3z + 2z – 3x</a:t>
            </a:r>
          </a:p>
          <a:p>
            <a:pPr algn="just"/>
            <a:r>
              <a:rPr lang="es-ES">
                <a:solidFill>
                  <a:srgbClr val="000000"/>
                </a:solidFill>
                <a:latin typeface="Open Sans" panose="020B0606030504020204" pitchFamily="34" charset="0"/>
              </a:rPr>
              <a:t>= (2x – 3x) + (2y – 3y) + (2z – 3z)</a:t>
            </a:r>
          </a:p>
          <a:p>
            <a:pPr algn="just"/>
            <a:r>
              <a:rPr lang="es-ES">
                <a:solidFill>
                  <a:srgbClr val="000000"/>
                </a:solidFill>
                <a:latin typeface="Open Sans" panose="020B0606030504020204" pitchFamily="34" charset="0"/>
              </a:rPr>
              <a:t>= –x – y – z.</a:t>
            </a:r>
            <a:endParaRPr lang="es-ES" b="0" i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37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0412" y="533400"/>
            <a:ext cx="952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mtClean="0">
                <a:solidFill>
                  <a:schemeClr val="accent1"/>
                </a:solidFill>
                <a:latin typeface="Open Sans" panose="020B0606030504020204" pitchFamily="34" charset="0"/>
              </a:rPr>
              <a:t>BÀI 1.16. Tìm </a:t>
            </a:r>
            <a:r>
              <a:rPr lang="vi-VN">
                <a:solidFill>
                  <a:schemeClr val="accent1"/>
                </a:solidFill>
                <a:latin typeface="Open Sans" panose="020B0606030504020204" pitchFamily="34" charset="0"/>
              </a:rPr>
              <a:t>đa thức M biết M – 5x</a:t>
            </a:r>
            <a:r>
              <a:rPr lang="vi-VN" baseline="30000">
                <a:solidFill>
                  <a:schemeClr val="accent1"/>
                </a:solidFill>
                <a:latin typeface="Open Sans" panose="020B0606030504020204" pitchFamily="34" charset="0"/>
              </a:rPr>
              <a:t>2</a:t>
            </a:r>
            <a:r>
              <a:rPr lang="vi-VN">
                <a:solidFill>
                  <a:schemeClr val="accent1"/>
                </a:solidFill>
                <a:latin typeface="Open Sans" panose="020B0606030504020204" pitchFamily="34" charset="0"/>
              </a:rPr>
              <a:t> + xyz = xy + 2x</a:t>
            </a:r>
            <a:r>
              <a:rPr lang="vi-VN" baseline="30000">
                <a:solidFill>
                  <a:schemeClr val="accent1"/>
                </a:solidFill>
                <a:latin typeface="Open Sans" panose="020B0606030504020204" pitchFamily="34" charset="0"/>
              </a:rPr>
              <a:t>2</a:t>
            </a:r>
            <a:r>
              <a:rPr lang="vi-VN">
                <a:solidFill>
                  <a:schemeClr val="accent1"/>
                </a:solidFill>
                <a:latin typeface="Open Sans" panose="020B0606030504020204" pitchFamily="34" charset="0"/>
              </a:rPr>
              <a:t> – 3xyz + 5.</a:t>
            </a:r>
            <a:endParaRPr lang="vi-VN">
              <a:solidFill>
                <a:schemeClr val="accent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0412" y="1447800"/>
            <a:ext cx="6092825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vi-VN" b="1">
                <a:solidFill>
                  <a:srgbClr val="008000"/>
                </a:solidFill>
                <a:latin typeface="Open Sans" panose="020B0606030504020204" pitchFamily="34" charset="0"/>
              </a:rPr>
              <a:t>Lời giải:</a:t>
            </a:r>
            <a:endParaRPr lang="vi-VN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>
                <a:solidFill>
                  <a:srgbClr val="000000"/>
                </a:solidFill>
                <a:latin typeface="Open Sans" panose="020B0606030504020204" pitchFamily="34" charset="0"/>
              </a:rPr>
              <a:t>Ta có M – 5x</a:t>
            </a:r>
            <a:r>
              <a:rPr lang="vi-VN" baseline="30000">
                <a:solidFill>
                  <a:srgbClr val="000000"/>
                </a:solidFill>
                <a:latin typeface="Open Sans" panose="020B0606030504020204" pitchFamily="34" charset="0"/>
              </a:rPr>
              <a:t>2</a:t>
            </a:r>
            <a:r>
              <a:rPr lang="vi-VN">
                <a:solidFill>
                  <a:srgbClr val="000000"/>
                </a:solidFill>
                <a:latin typeface="Open Sans" panose="020B0606030504020204" pitchFamily="34" charset="0"/>
              </a:rPr>
              <a:t> + xyz = xy + 2x</a:t>
            </a:r>
            <a:r>
              <a:rPr lang="vi-VN" baseline="30000">
                <a:solidFill>
                  <a:srgbClr val="000000"/>
                </a:solidFill>
                <a:latin typeface="Open Sans" panose="020B0606030504020204" pitchFamily="34" charset="0"/>
              </a:rPr>
              <a:t>2</a:t>
            </a:r>
            <a:r>
              <a:rPr lang="vi-VN">
                <a:solidFill>
                  <a:srgbClr val="000000"/>
                </a:solidFill>
                <a:latin typeface="Open Sans" panose="020B0606030504020204" pitchFamily="34" charset="0"/>
              </a:rPr>
              <a:t> – 3xyz + 5</a:t>
            </a:r>
          </a:p>
          <a:p>
            <a:pPr algn="just"/>
            <a:r>
              <a:rPr lang="vi-VN">
                <a:solidFill>
                  <a:srgbClr val="000000"/>
                </a:solidFill>
                <a:latin typeface="Open Sans" panose="020B0606030504020204" pitchFamily="34" charset="0"/>
              </a:rPr>
              <a:t>Suy ra: M = xy + 2x</a:t>
            </a:r>
            <a:r>
              <a:rPr lang="vi-VN" baseline="30000">
                <a:solidFill>
                  <a:srgbClr val="000000"/>
                </a:solidFill>
                <a:latin typeface="Open Sans" panose="020B0606030504020204" pitchFamily="34" charset="0"/>
              </a:rPr>
              <a:t>2</a:t>
            </a:r>
            <a:r>
              <a:rPr lang="vi-VN">
                <a:solidFill>
                  <a:srgbClr val="000000"/>
                </a:solidFill>
                <a:latin typeface="Open Sans" panose="020B0606030504020204" pitchFamily="34" charset="0"/>
              </a:rPr>
              <a:t> – 3xyz + 5 + 5x</a:t>
            </a:r>
            <a:r>
              <a:rPr lang="vi-VN" baseline="30000">
                <a:solidFill>
                  <a:srgbClr val="000000"/>
                </a:solidFill>
                <a:latin typeface="Open Sans" panose="020B0606030504020204" pitchFamily="34" charset="0"/>
              </a:rPr>
              <a:t>2</a:t>
            </a:r>
            <a:r>
              <a:rPr lang="vi-VN">
                <a:solidFill>
                  <a:srgbClr val="000000"/>
                </a:solidFill>
                <a:latin typeface="Open Sans" panose="020B0606030504020204" pitchFamily="34" charset="0"/>
              </a:rPr>
              <a:t> – xyz</a:t>
            </a:r>
          </a:p>
          <a:p>
            <a:pPr algn="just"/>
            <a:r>
              <a:rPr lang="vi-VN">
                <a:solidFill>
                  <a:srgbClr val="000000"/>
                </a:solidFill>
                <a:latin typeface="Open Sans" panose="020B0606030504020204" pitchFamily="34" charset="0"/>
              </a:rPr>
              <a:t>= (5x</a:t>
            </a:r>
            <a:r>
              <a:rPr lang="vi-VN" baseline="30000">
                <a:solidFill>
                  <a:srgbClr val="000000"/>
                </a:solidFill>
                <a:latin typeface="Open Sans" panose="020B0606030504020204" pitchFamily="34" charset="0"/>
              </a:rPr>
              <a:t>2 </a:t>
            </a:r>
            <a:r>
              <a:rPr lang="vi-VN">
                <a:solidFill>
                  <a:srgbClr val="000000"/>
                </a:solidFill>
                <a:latin typeface="Open Sans" panose="020B0606030504020204" pitchFamily="34" charset="0"/>
              </a:rPr>
              <a:t>+ 2x</a:t>
            </a:r>
            <a:r>
              <a:rPr lang="vi-VN" baseline="30000">
                <a:solidFill>
                  <a:srgbClr val="000000"/>
                </a:solidFill>
                <a:latin typeface="Open Sans" panose="020B0606030504020204" pitchFamily="34" charset="0"/>
              </a:rPr>
              <a:t>2</a:t>
            </a:r>
            <a:r>
              <a:rPr lang="vi-VN">
                <a:solidFill>
                  <a:srgbClr val="000000"/>
                </a:solidFill>
                <a:latin typeface="Open Sans" panose="020B0606030504020204" pitchFamily="34" charset="0"/>
              </a:rPr>
              <a:t>) – (3xyz + xyz) + xy + 5</a:t>
            </a:r>
          </a:p>
          <a:p>
            <a:pPr algn="just"/>
            <a:r>
              <a:rPr lang="vi-VN">
                <a:solidFill>
                  <a:srgbClr val="000000"/>
                </a:solidFill>
                <a:latin typeface="Open Sans" panose="020B0606030504020204" pitchFamily="34" charset="0"/>
              </a:rPr>
              <a:t>= 7x</a:t>
            </a:r>
            <a:r>
              <a:rPr lang="vi-VN" baseline="30000">
                <a:solidFill>
                  <a:srgbClr val="000000"/>
                </a:solidFill>
                <a:latin typeface="Open Sans" panose="020B0606030504020204" pitchFamily="34" charset="0"/>
              </a:rPr>
              <a:t>2</a:t>
            </a:r>
            <a:r>
              <a:rPr lang="vi-VN">
                <a:solidFill>
                  <a:srgbClr val="000000"/>
                </a:solidFill>
                <a:latin typeface="Open Sans" panose="020B0606030504020204" pitchFamily="34" charset="0"/>
              </a:rPr>
              <a:t> – 4xyz + xy + 5.</a:t>
            </a:r>
          </a:p>
          <a:p>
            <a:pPr algn="just"/>
            <a:r>
              <a:rPr lang="vi-VN">
                <a:solidFill>
                  <a:srgbClr val="000000"/>
                </a:solidFill>
                <a:latin typeface="Open Sans" panose="020B0606030504020204" pitchFamily="34" charset="0"/>
              </a:rPr>
              <a:t>Vậy M = 7x</a:t>
            </a:r>
            <a:r>
              <a:rPr lang="vi-VN" baseline="30000">
                <a:solidFill>
                  <a:srgbClr val="000000"/>
                </a:solidFill>
                <a:latin typeface="Open Sans" panose="020B0606030504020204" pitchFamily="34" charset="0"/>
              </a:rPr>
              <a:t>2</a:t>
            </a:r>
            <a:r>
              <a:rPr lang="vi-VN">
                <a:solidFill>
                  <a:srgbClr val="000000"/>
                </a:solidFill>
                <a:latin typeface="Open Sans" panose="020B0606030504020204" pitchFamily="34" charset="0"/>
              </a:rPr>
              <a:t> – 4xyz + xy + 5.</a:t>
            </a:r>
            <a:endParaRPr lang="vi-VN" b="0" i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08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6424" y="104507"/>
            <a:ext cx="1082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mtClean="0">
                <a:solidFill>
                  <a:schemeClr val="accent1"/>
                </a:solidFill>
                <a:latin typeface="Open Sans" panose="020B0606030504020204" pitchFamily="34" charset="0"/>
              </a:rPr>
              <a:t>BÀI 1.17. </a:t>
            </a:r>
            <a:r>
              <a:rPr lang="es-ES" smtClean="0">
                <a:solidFill>
                  <a:schemeClr val="accent1"/>
                </a:solidFill>
                <a:latin typeface="Open Sans" panose="020B0606030504020204" pitchFamily="34" charset="0"/>
              </a:rPr>
              <a:t>Cho </a:t>
            </a:r>
            <a:r>
              <a:rPr lang="es-ES">
                <a:solidFill>
                  <a:schemeClr val="accent1"/>
                </a:solidFill>
                <a:latin typeface="Open Sans" panose="020B0606030504020204" pitchFamily="34" charset="0"/>
              </a:rPr>
              <a:t>hai đa thức A = 2x</a:t>
            </a:r>
            <a:r>
              <a:rPr lang="es-ES" baseline="30000">
                <a:solidFill>
                  <a:schemeClr val="accent1"/>
                </a:solidFill>
                <a:latin typeface="Open Sans" panose="020B0606030504020204" pitchFamily="34" charset="0"/>
              </a:rPr>
              <a:t>2</a:t>
            </a:r>
            <a:r>
              <a:rPr lang="es-ES">
                <a:solidFill>
                  <a:schemeClr val="accent1"/>
                </a:solidFill>
                <a:latin typeface="Open Sans" panose="020B0606030504020204" pitchFamily="34" charset="0"/>
              </a:rPr>
              <a:t>y + 3xyz – 2x + 5 và B = 3xyz – 2x</a:t>
            </a:r>
            <a:r>
              <a:rPr lang="es-ES" baseline="30000">
                <a:solidFill>
                  <a:schemeClr val="accent1"/>
                </a:solidFill>
                <a:latin typeface="Open Sans" panose="020B0606030504020204" pitchFamily="34" charset="0"/>
              </a:rPr>
              <a:t>2</a:t>
            </a:r>
            <a:r>
              <a:rPr lang="es-ES">
                <a:solidFill>
                  <a:schemeClr val="accent1"/>
                </a:solidFill>
                <a:latin typeface="Open Sans" panose="020B0606030504020204" pitchFamily="34" charset="0"/>
              </a:rPr>
              <a:t>y + x – 4.</a:t>
            </a:r>
            <a:endParaRPr lang="vi-VN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7127" y="520004"/>
            <a:ext cx="10515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>
                <a:solidFill>
                  <a:schemeClr val="accent1"/>
                </a:solidFill>
                <a:latin typeface="Open Sans" panose="020B0606030504020204" pitchFamily="34" charset="0"/>
              </a:rPr>
              <a:t>a) Tìm các đa thức A + B và A – B;</a:t>
            </a:r>
          </a:p>
          <a:p>
            <a:pPr algn="just"/>
            <a:r>
              <a:rPr lang="vi-VN">
                <a:solidFill>
                  <a:schemeClr val="accent1"/>
                </a:solidFill>
                <a:latin typeface="Open Sans" panose="020B0606030504020204" pitchFamily="34" charset="0"/>
              </a:rPr>
              <a:t>b) Tính giá trị của các đa thức A và A + B tại x = 0,5; y = −2 và z = 1.</a:t>
            </a:r>
            <a:endParaRPr lang="vi-VN" b="0" i="0">
              <a:solidFill>
                <a:schemeClr val="accent1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4176" y="1235586"/>
            <a:ext cx="10515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>
                <a:solidFill>
                  <a:srgbClr val="008000"/>
                </a:solidFill>
                <a:latin typeface="Open Sans" panose="020B0606030504020204" pitchFamily="34" charset="0"/>
              </a:rPr>
              <a:t>Lời giải:</a:t>
            </a:r>
            <a:endParaRPr lang="es-ES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es-ES">
                <a:solidFill>
                  <a:srgbClr val="000000"/>
                </a:solidFill>
                <a:latin typeface="Open Sans" panose="020B0606030504020204" pitchFamily="34" charset="0"/>
              </a:rPr>
              <a:t>a) Ta có:</a:t>
            </a:r>
          </a:p>
          <a:p>
            <a:pPr algn="just"/>
            <a:r>
              <a:rPr lang="es-ES">
                <a:solidFill>
                  <a:srgbClr val="000000"/>
                </a:solidFill>
                <a:latin typeface="Open Sans" panose="020B0606030504020204" pitchFamily="34" charset="0"/>
              </a:rPr>
              <a:t>• A + B = (2x</a:t>
            </a:r>
            <a:r>
              <a:rPr lang="es-ES" baseline="30000">
                <a:solidFill>
                  <a:srgbClr val="000000"/>
                </a:solidFill>
                <a:latin typeface="Open Sans" panose="020B0606030504020204" pitchFamily="34" charset="0"/>
              </a:rPr>
              <a:t>2</a:t>
            </a:r>
            <a:r>
              <a:rPr lang="es-ES">
                <a:solidFill>
                  <a:srgbClr val="000000"/>
                </a:solidFill>
                <a:latin typeface="Open Sans" panose="020B0606030504020204" pitchFamily="34" charset="0"/>
              </a:rPr>
              <a:t>y + 3xyz – 2x + 5) + (3xyz – 2x</a:t>
            </a:r>
            <a:r>
              <a:rPr lang="es-ES" baseline="30000">
                <a:solidFill>
                  <a:srgbClr val="000000"/>
                </a:solidFill>
                <a:latin typeface="Open Sans" panose="020B0606030504020204" pitchFamily="34" charset="0"/>
              </a:rPr>
              <a:t>2</a:t>
            </a:r>
            <a:r>
              <a:rPr lang="es-ES">
                <a:solidFill>
                  <a:srgbClr val="000000"/>
                </a:solidFill>
                <a:latin typeface="Open Sans" panose="020B0606030504020204" pitchFamily="34" charset="0"/>
              </a:rPr>
              <a:t>y + x – 4)</a:t>
            </a:r>
          </a:p>
          <a:p>
            <a:pPr algn="just"/>
            <a:r>
              <a:rPr lang="es-ES">
                <a:solidFill>
                  <a:srgbClr val="000000"/>
                </a:solidFill>
                <a:latin typeface="Open Sans" panose="020B0606030504020204" pitchFamily="34" charset="0"/>
              </a:rPr>
              <a:t>= 2x</a:t>
            </a:r>
            <a:r>
              <a:rPr lang="es-ES" baseline="30000">
                <a:solidFill>
                  <a:srgbClr val="000000"/>
                </a:solidFill>
                <a:latin typeface="Open Sans" panose="020B0606030504020204" pitchFamily="34" charset="0"/>
              </a:rPr>
              <a:t>2</a:t>
            </a:r>
            <a:r>
              <a:rPr lang="es-ES">
                <a:solidFill>
                  <a:srgbClr val="000000"/>
                </a:solidFill>
                <a:latin typeface="Open Sans" panose="020B0606030504020204" pitchFamily="34" charset="0"/>
              </a:rPr>
              <a:t>y + 3xyz – 2x + 5 + 3xyz – 2x</a:t>
            </a:r>
            <a:r>
              <a:rPr lang="es-ES" baseline="30000">
                <a:solidFill>
                  <a:srgbClr val="000000"/>
                </a:solidFill>
                <a:latin typeface="Open Sans" panose="020B0606030504020204" pitchFamily="34" charset="0"/>
              </a:rPr>
              <a:t>2</a:t>
            </a:r>
            <a:r>
              <a:rPr lang="es-ES">
                <a:solidFill>
                  <a:srgbClr val="000000"/>
                </a:solidFill>
                <a:latin typeface="Open Sans" panose="020B0606030504020204" pitchFamily="34" charset="0"/>
              </a:rPr>
              <a:t>y + x – 4</a:t>
            </a:r>
          </a:p>
          <a:p>
            <a:pPr algn="just"/>
            <a:r>
              <a:rPr lang="es-ES">
                <a:solidFill>
                  <a:srgbClr val="000000"/>
                </a:solidFill>
                <a:latin typeface="Open Sans" panose="020B0606030504020204" pitchFamily="34" charset="0"/>
              </a:rPr>
              <a:t>= (2x</a:t>
            </a:r>
            <a:r>
              <a:rPr lang="es-ES" baseline="30000">
                <a:solidFill>
                  <a:srgbClr val="000000"/>
                </a:solidFill>
                <a:latin typeface="Open Sans" panose="020B0606030504020204" pitchFamily="34" charset="0"/>
              </a:rPr>
              <a:t>2</a:t>
            </a:r>
            <a:r>
              <a:rPr lang="es-ES">
                <a:solidFill>
                  <a:srgbClr val="000000"/>
                </a:solidFill>
                <a:latin typeface="Open Sans" panose="020B0606030504020204" pitchFamily="34" charset="0"/>
              </a:rPr>
              <a:t>y – 2x</a:t>
            </a:r>
            <a:r>
              <a:rPr lang="es-ES" baseline="30000">
                <a:solidFill>
                  <a:srgbClr val="000000"/>
                </a:solidFill>
                <a:latin typeface="Open Sans" panose="020B0606030504020204" pitchFamily="34" charset="0"/>
              </a:rPr>
              <a:t>2</a:t>
            </a:r>
            <a:r>
              <a:rPr lang="es-ES">
                <a:solidFill>
                  <a:srgbClr val="000000"/>
                </a:solidFill>
                <a:latin typeface="Open Sans" panose="020B0606030504020204" pitchFamily="34" charset="0"/>
              </a:rPr>
              <a:t>y) + (3xyz + 3xyz) + (x – 2x) + (5 – 4)</a:t>
            </a:r>
          </a:p>
          <a:p>
            <a:pPr algn="just"/>
            <a:r>
              <a:rPr lang="es-ES">
                <a:solidFill>
                  <a:srgbClr val="000000"/>
                </a:solidFill>
                <a:latin typeface="Open Sans" panose="020B0606030504020204" pitchFamily="34" charset="0"/>
              </a:rPr>
              <a:t>= 6xyz – x + 1.</a:t>
            </a:r>
            <a:endParaRPr lang="es-ES" b="0" i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4176" y="3543910"/>
            <a:ext cx="10820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>
                <a:solidFill>
                  <a:srgbClr val="000000"/>
                </a:solidFill>
                <a:latin typeface="Open Sans" panose="020B0606030504020204" pitchFamily="34" charset="0"/>
              </a:rPr>
              <a:t>• A – B = (2x</a:t>
            </a:r>
            <a:r>
              <a:rPr lang="es-ES" baseline="30000">
                <a:solidFill>
                  <a:srgbClr val="000000"/>
                </a:solidFill>
                <a:latin typeface="Open Sans" panose="020B0606030504020204" pitchFamily="34" charset="0"/>
              </a:rPr>
              <a:t>2</a:t>
            </a:r>
            <a:r>
              <a:rPr lang="es-ES">
                <a:solidFill>
                  <a:srgbClr val="000000"/>
                </a:solidFill>
                <a:latin typeface="Open Sans" panose="020B0606030504020204" pitchFamily="34" charset="0"/>
              </a:rPr>
              <a:t>y + 3xyz – 2x + 5) – (3xyz – 2x</a:t>
            </a:r>
            <a:r>
              <a:rPr lang="es-ES" baseline="30000">
                <a:solidFill>
                  <a:srgbClr val="000000"/>
                </a:solidFill>
                <a:latin typeface="Open Sans" panose="020B0606030504020204" pitchFamily="34" charset="0"/>
              </a:rPr>
              <a:t>2</a:t>
            </a:r>
            <a:r>
              <a:rPr lang="es-ES">
                <a:solidFill>
                  <a:srgbClr val="000000"/>
                </a:solidFill>
                <a:latin typeface="Open Sans" panose="020B0606030504020204" pitchFamily="34" charset="0"/>
              </a:rPr>
              <a:t>y + x – 4)</a:t>
            </a:r>
          </a:p>
          <a:p>
            <a:pPr algn="just"/>
            <a:r>
              <a:rPr lang="es-ES">
                <a:solidFill>
                  <a:srgbClr val="000000"/>
                </a:solidFill>
                <a:latin typeface="Open Sans" panose="020B0606030504020204" pitchFamily="34" charset="0"/>
              </a:rPr>
              <a:t>= 2x</a:t>
            </a:r>
            <a:r>
              <a:rPr lang="es-ES" baseline="30000">
                <a:solidFill>
                  <a:srgbClr val="000000"/>
                </a:solidFill>
                <a:latin typeface="Open Sans" panose="020B0606030504020204" pitchFamily="34" charset="0"/>
              </a:rPr>
              <a:t>2</a:t>
            </a:r>
            <a:r>
              <a:rPr lang="es-ES">
                <a:solidFill>
                  <a:srgbClr val="000000"/>
                </a:solidFill>
                <a:latin typeface="Open Sans" panose="020B0606030504020204" pitchFamily="34" charset="0"/>
              </a:rPr>
              <a:t>y + 3xyz – 2x + 5 – 3xyz + 2x</a:t>
            </a:r>
            <a:r>
              <a:rPr lang="es-ES" baseline="30000">
                <a:solidFill>
                  <a:srgbClr val="000000"/>
                </a:solidFill>
                <a:latin typeface="Open Sans" panose="020B0606030504020204" pitchFamily="34" charset="0"/>
              </a:rPr>
              <a:t>2</a:t>
            </a:r>
            <a:r>
              <a:rPr lang="es-ES">
                <a:solidFill>
                  <a:srgbClr val="000000"/>
                </a:solidFill>
                <a:latin typeface="Open Sans" panose="020B0606030504020204" pitchFamily="34" charset="0"/>
              </a:rPr>
              <a:t>y – x + 4</a:t>
            </a:r>
          </a:p>
          <a:p>
            <a:pPr algn="just"/>
            <a:r>
              <a:rPr lang="es-ES">
                <a:solidFill>
                  <a:srgbClr val="000000"/>
                </a:solidFill>
                <a:latin typeface="Open Sans" panose="020B0606030504020204" pitchFamily="34" charset="0"/>
              </a:rPr>
              <a:t>= (2x</a:t>
            </a:r>
            <a:r>
              <a:rPr lang="es-ES" baseline="30000">
                <a:solidFill>
                  <a:srgbClr val="000000"/>
                </a:solidFill>
                <a:latin typeface="Open Sans" panose="020B0606030504020204" pitchFamily="34" charset="0"/>
              </a:rPr>
              <a:t>2</a:t>
            </a:r>
            <a:r>
              <a:rPr lang="es-ES">
                <a:solidFill>
                  <a:srgbClr val="000000"/>
                </a:solidFill>
                <a:latin typeface="Open Sans" panose="020B0606030504020204" pitchFamily="34" charset="0"/>
              </a:rPr>
              <a:t>y + 2x</a:t>
            </a:r>
            <a:r>
              <a:rPr lang="es-ES" baseline="30000">
                <a:solidFill>
                  <a:srgbClr val="000000"/>
                </a:solidFill>
                <a:latin typeface="Open Sans" panose="020B0606030504020204" pitchFamily="34" charset="0"/>
              </a:rPr>
              <a:t>2</a:t>
            </a:r>
            <a:r>
              <a:rPr lang="es-ES">
                <a:solidFill>
                  <a:srgbClr val="000000"/>
                </a:solidFill>
                <a:latin typeface="Open Sans" panose="020B0606030504020204" pitchFamily="34" charset="0"/>
              </a:rPr>
              <a:t>y) + (3xyz – 3xyz) – (2x + x) + (5 + 4)</a:t>
            </a:r>
          </a:p>
          <a:p>
            <a:pPr algn="just"/>
            <a:r>
              <a:rPr lang="es-ES">
                <a:solidFill>
                  <a:srgbClr val="000000"/>
                </a:solidFill>
                <a:latin typeface="Open Sans" panose="020B0606030504020204" pitchFamily="34" charset="0"/>
              </a:rPr>
              <a:t>= 4x</a:t>
            </a:r>
            <a:r>
              <a:rPr lang="es-ES" baseline="30000">
                <a:solidFill>
                  <a:srgbClr val="000000"/>
                </a:solidFill>
                <a:latin typeface="Open Sans" panose="020B0606030504020204" pitchFamily="34" charset="0"/>
              </a:rPr>
              <a:t>2</a:t>
            </a:r>
            <a:r>
              <a:rPr lang="es-ES">
                <a:solidFill>
                  <a:srgbClr val="000000"/>
                </a:solidFill>
                <a:latin typeface="Open Sans" panose="020B0606030504020204" pitchFamily="34" charset="0"/>
              </a:rPr>
              <a:t>y – 3x + 9.</a:t>
            </a:r>
            <a:endParaRPr lang="es-ES" b="0" i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4085" y="5113570"/>
            <a:ext cx="8275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>
                <a:solidFill>
                  <a:srgbClr val="000000"/>
                </a:solidFill>
                <a:latin typeface="Open Sans" panose="020B0606030504020204" pitchFamily="34" charset="0"/>
              </a:rPr>
              <a:t>Vậy A + B = 6xyz – x + 1; A – B = 4x</a:t>
            </a:r>
            <a:r>
              <a:rPr lang="es-ES" baseline="30000">
                <a:solidFill>
                  <a:srgbClr val="000000"/>
                </a:solidFill>
                <a:latin typeface="Open Sans" panose="020B0606030504020204" pitchFamily="34" charset="0"/>
              </a:rPr>
              <a:t>2</a:t>
            </a:r>
            <a:r>
              <a:rPr lang="es-ES">
                <a:solidFill>
                  <a:srgbClr val="000000"/>
                </a:solidFill>
                <a:latin typeface="Open Sans" panose="020B0606030504020204" pitchFamily="34" charset="0"/>
              </a:rPr>
              <a:t>y – 3x + 9.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782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1812" y="609600"/>
            <a:ext cx="11049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>
                <a:solidFill>
                  <a:srgbClr val="000000"/>
                </a:solidFill>
                <a:latin typeface="Open Sans" panose="020B0606030504020204" pitchFamily="34" charset="0"/>
              </a:rPr>
              <a:t>b) Thay x = 0,5; y = −2 và z = 1 vào biểu thức A, ta được:</a:t>
            </a:r>
          </a:p>
          <a:p>
            <a:pPr algn="just"/>
            <a:r>
              <a:rPr lang="vi-VN">
                <a:solidFill>
                  <a:srgbClr val="000000"/>
                </a:solidFill>
                <a:latin typeface="Open Sans" panose="020B0606030504020204" pitchFamily="34" charset="0"/>
              </a:rPr>
              <a:t>A = 2 . 0,5</a:t>
            </a:r>
            <a:r>
              <a:rPr lang="vi-VN" baseline="30000">
                <a:solidFill>
                  <a:srgbClr val="000000"/>
                </a:solidFill>
                <a:latin typeface="Open Sans" panose="020B0606030504020204" pitchFamily="34" charset="0"/>
              </a:rPr>
              <a:t>2</a:t>
            </a:r>
            <a:r>
              <a:rPr lang="vi-VN">
                <a:solidFill>
                  <a:srgbClr val="000000"/>
                </a:solidFill>
                <a:latin typeface="Open Sans" panose="020B0606030504020204" pitchFamily="34" charset="0"/>
              </a:rPr>
              <a:t> . (−2) + 3 . 0,5 . (−2) . 1 – 2 . 0,5 + 5</a:t>
            </a:r>
          </a:p>
          <a:p>
            <a:pPr algn="just"/>
            <a:r>
              <a:rPr lang="vi-VN" smtClean="0">
                <a:solidFill>
                  <a:srgbClr val="000000"/>
                </a:solidFill>
                <a:latin typeface="Open Sans" panose="020B0606030504020204" pitchFamily="34" charset="0"/>
              </a:rPr>
              <a:t>   = </a:t>
            </a:r>
            <a:r>
              <a:rPr lang="vi-VN">
                <a:solidFill>
                  <a:srgbClr val="000000"/>
                </a:solidFill>
                <a:latin typeface="Open Sans" panose="020B0606030504020204" pitchFamily="34" charset="0"/>
              </a:rPr>
              <a:t>2 . 0,25 . (−2) + 1,5 . (−2) – 1 + 5</a:t>
            </a:r>
          </a:p>
          <a:p>
            <a:pPr algn="just"/>
            <a:r>
              <a:rPr lang="vi-VN" smtClean="0">
                <a:solidFill>
                  <a:srgbClr val="000000"/>
                </a:solidFill>
                <a:latin typeface="Open Sans" panose="020B0606030504020204" pitchFamily="34" charset="0"/>
              </a:rPr>
              <a:t>   = </a:t>
            </a:r>
            <a:r>
              <a:rPr lang="vi-VN">
                <a:solidFill>
                  <a:srgbClr val="000000"/>
                </a:solidFill>
                <a:latin typeface="Open Sans" panose="020B0606030504020204" pitchFamily="34" charset="0"/>
              </a:rPr>
              <a:t>0,5 . (−2) – 3 + 4 = −1 – 3 + 4 = 0.</a:t>
            </a:r>
            <a:endParaRPr lang="vi-VN" b="0" i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4212" y="2213896"/>
            <a:ext cx="1120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>
                <a:solidFill>
                  <a:srgbClr val="000000"/>
                </a:solidFill>
                <a:latin typeface="Open Sans" panose="020B0606030504020204" pitchFamily="34" charset="0"/>
              </a:rPr>
              <a:t>Thay x = 0,5; y = −2 và z = 1 vào biểu thức A + B, ta được:</a:t>
            </a:r>
          </a:p>
          <a:p>
            <a:pPr algn="just"/>
            <a:r>
              <a:rPr lang="vi-VN">
                <a:solidFill>
                  <a:srgbClr val="000000"/>
                </a:solidFill>
                <a:latin typeface="Open Sans" panose="020B0606030504020204" pitchFamily="34" charset="0"/>
              </a:rPr>
              <a:t>A + B = 6 . 0,5 . (−2) . 1 – 0,5 + 1</a:t>
            </a:r>
          </a:p>
          <a:p>
            <a:pPr algn="just"/>
            <a:r>
              <a:rPr lang="vi-VN" smtClean="0">
                <a:solidFill>
                  <a:srgbClr val="000000"/>
                </a:solidFill>
                <a:latin typeface="Open Sans" panose="020B0606030504020204" pitchFamily="34" charset="0"/>
              </a:rPr>
              <a:t>          = </a:t>
            </a:r>
            <a:r>
              <a:rPr lang="vi-VN">
                <a:solidFill>
                  <a:srgbClr val="000000"/>
                </a:solidFill>
                <a:latin typeface="Open Sans" panose="020B0606030504020204" pitchFamily="34" charset="0"/>
              </a:rPr>
              <a:t>3 . (−2) – 0,5 + 1 = −6 + 0,5 = −5,5.</a:t>
            </a:r>
            <a:endParaRPr lang="vi-VN" b="0" i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2412" y="3581400"/>
            <a:ext cx="7528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mtClean="0"/>
              <a:t>Vậy tại</a:t>
            </a:r>
            <a:r>
              <a:rPr lang="vi-VN">
                <a:solidFill>
                  <a:srgbClr val="000000"/>
                </a:solidFill>
                <a:latin typeface="Open Sans" panose="020B0606030504020204" pitchFamily="34" charset="0"/>
              </a:rPr>
              <a:t> x = 0,5; y = −2 và z = </a:t>
            </a:r>
            <a:r>
              <a:rPr lang="vi-VN" smtClean="0">
                <a:solidFill>
                  <a:srgbClr val="000000"/>
                </a:solidFill>
                <a:latin typeface="Open Sans" panose="020B0606030504020204" pitchFamily="34" charset="0"/>
              </a:rPr>
              <a:t>1 thì A= 0 và </a:t>
            </a:r>
            <a:r>
              <a:rPr lang="vi-VN">
                <a:solidFill>
                  <a:srgbClr val="000000"/>
                </a:solidFill>
                <a:latin typeface="Open Sans" panose="020B0606030504020204" pitchFamily="34" charset="0"/>
              </a:rPr>
              <a:t>A + B </a:t>
            </a:r>
            <a:r>
              <a:rPr lang="vi-VN" smtClean="0">
                <a:solidFill>
                  <a:srgbClr val="000000"/>
                </a:solidFill>
                <a:latin typeface="Open Sans" panose="020B0606030504020204" pitchFamily="34" charset="0"/>
              </a:rPr>
              <a:t>= -5,5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009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endParaRPr lang="en-US" altLang="vi-VN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vi-VN" smtClean="0"/>
          </a:p>
        </p:txBody>
      </p:sp>
      <p:pic>
        <p:nvPicPr>
          <p:cNvPr id="17412" name="Picture 2" descr="C:\Users\PC\Desktop\IMG_19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" y="152400"/>
            <a:ext cx="10969943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15"/>
          <p:cNvSpPr>
            <a:spLocks noChangeArrowheads="1" noChangeShapeType="1" noTextEdit="1"/>
          </p:cNvSpPr>
          <p:nvPr/>
        </p:nvSpPr>
        <p:spPr bwMode="auto">
          <a:xfrm>
            <a:off x="1819276" y="333376"/>
            <a:ext cx="1843087" cy="1655763"/>
          </a:xfrm>
          <a:prstGeom prst="rect">
            <a:avLst/>
          </a:prstGeom>
        </p:spPr>
        <p:txBody>
          <a:bodyPr spcFirstLastPara="1" wrap="none" fromWordArt="1">
            <a:prstTxWarp prst="textCircle">
              <a:avLst>
                <a:gd name="adj" fmla="val 11083675"/>
              </a:avLst>
            </a:prstTxWarp>
          </a:bodyPr>
          <a:lstStyle/>
          <a:p>
            <a:pPr algn="ctr"/>
            <a:r>
              <a:rPr lang="en-US" sz="3600" kern="10">
                <a:ln w="63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TRƯỜNG TH &amp; THCS HUỲNH THÚC KHÁNG </a:t>
            </a:r>
            <a:endParaRPr lang="vi-VN" sz="3600" kern="10">
              <a:ln w="6350">
                <a:solidFill>
                  <a:srgbClr val="FFFF00"/>
                </a:solidFill>
                <a:round/>
                <a:headEnd/>
                <a:tailEnd/>
              </a:ln>
              <a:solidFill>
                <a:srgbClr val="FFCC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17414" name="Picture 14" descr="Atomo_0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5" y="641351"/>
            <a:ext cx="132715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Box 1"/>
          <p:cNvSpPr txBox="1">
            <a:spLocks noChangeArrowheads="1"/>
          </p:cNvSpPr>
          <p:nvPr/>
        </p:nvSpPr>
        <p:spPr bwMode="auto">
          <a:xfrm>
            <a:off x="3463925" y="930276"/>
            <a:ext cx="6946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b="1" i="1">
                <a:cs typeface="Times New Roman" panose="02020603050405020304" pitchFamily="18" charset="0"/>
              </a:rPr>
              <a:t>THÂN ÁI CHÀO CÁC EM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8295509"/>
      </p:ext>
    </p:extLst>
  </p:cSld>
  <p:clrMapOvr>
    <a:masterClrMapping/>
  </p:clrMapOvr>
  <p:transition advTm="64758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99012" y="685800"/>
            <a:ext cx="4666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smtClean="0">
                <a:latin typeface="+mj-lt"/>
              </a:rPr>
              <a:t>Chương I  ĐA THỨC  </a:t>
            </a:r>
            <a:endParaRPr lang="vi-VN" sz="3600" b="1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3212" y="1524000"/>
            <a:ext cx="105003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smtClean="0"/>
              <a:t>TIẾT 5,6 BÀI </a:t>
            </a:r>
            <a:r>
              <a:rPr lang="vi-VN" sz="3200" b="1" smtClean="0"/>
              <a:t>3. PHÉP CỘNG VÀ PHÉP TRỪ ĐA THỨC</a:t>
            </a:r>
            <a:endParaRPr lang="vi-VN" sz="3200" b="1"/>
          </a:p>
        </p:txBody>
      </p:sp>
    </p:spTree>
    <p:extLst>
      <p:ext uri="{BB962C8B-B14F-4D97-AF65-F5344CB8AC3E}">
        <p14:creationId xmlns:p14="http://schemas.microsoft.com/office/powerpoint/2010/main" val="242486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2575" y="838200"/>
            <a:ext cx="8169274" cy="2667000"/>
            <a:chOff x="282575" y="764412"/>
            <a:chExt cx="8169274" cy="2667000"/>
          </a:xfrm>
        </p:grpSpPr>
        <p:sp>
          <p:nvSpPr>
            <p:cNvPr id="3" name="Rounded Rectangle 2"/>
            <p:cNvSpPr/>
            <p:nvPr/>
          </p:nvSpPr>
          <p:spPr>
            <a:xfrm>
              <a:off x="282575" y="764412"/>
              <a:ext cx="8021637" cy="2667000"/>
            </a:xfrm>
            <a:prstGeom prst="roundRect">
              <a:avLst>
                <a:gd name="adj" fmla="val 4061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79412" y="840611"/>
              <a:ext cx="8072437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smtClean="0">
                  <a:latin typeface="Arial" pitchFamily="34" charset="0"/>
                  <a:cs typeface="Arial" pitchFamily="34" charset="0"/>
                </a:rPr>
                <a:t>      </a:t>
              </a:r>
              <a:r>
                <a:rPr lang="vi-VN" sz="2600" b="1">
                  <a:latin typeface="Arial" pitchFamily="34" charset="0"/>
                  <a:cs typeface="Arial" pitchFamily="34" charset="0"/>
                </a:rPr>
                <a:t>Trong buổi sinh hoạt câu lạc bộ Toán học của lớp, hai bạn tính giá trị của hai đa thức </a:t>
              </a:r>
              <a:endParaRPr lang="en-US" sz="2600" b="1" smtClean="0">
                <a:latin typeface="Arial" pitchFamily="34" charset="0"/>
                <a:cs typeface="Arial" pitchFamily="34" charset="0"/>
              </a:endParaRPr>
            </a:p>
            <a:p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2600" b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P </a:t>
              </a:r>
              <a:r>
                <a:rPr lang="vi-VN" sz="2600" b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= 2x</a:t>
              </a:r>
              <a:r>
                <a:rPr lang="vi-VN" sz="2600" b="1" baseline="3000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vi-VN" sz="2600" b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y – xy</a:t>
              </a:r>
              <a:r>
                <a:rPr lang="vi-VN" sz="2600" b="1" baseline="3000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vi-VN" sz="2600" b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+ 22</a:t>
              </a:r>
              <a:r>
                <a:rPr lang="vi-VN" sz="2600" b="1">
                  <a:latin typeface="Arial" pitchFamily="34" charset="0"/>
                  <a:cs typeface="Arial" pitchFamily="34" charset="0"/>
                </a:rPr>
                <a:t> và </a:t>
              </a:r>
              <a:r>
                <a:rPr lang="vi-VN" sz="2600" b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Q = xy</a:t>
              </a:r>
              <a:r>
                <a:rPr lang="vi-VN" sz="2600" b="1" baseline="3000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vi-VN" sz="2600" b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– 2x</a:t>
              </a:r>
              <a:r>
                <a:rPr lang="vi-VN" sz="2600" b="1" baseline="3000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vi-VN" sz="2600" b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y + 23 </a:t>
              </a:r>
              <a:r>
                <a:rPr lang="en-US" sz="2600" b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/>
              </a:r>
              <a:br>
                <a:rPr lang="en-US" sz="2600" b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2600" b="1" smtClean="0">
                  <a:latin typeface="Arial" pitchFamily="34" charset="0"/>
                  <a:cs typeface="Arial" pitchFamily="34" charset="0"/>
                </a:rPr>
                <a:t>tại </a:t>
              </a:r>
              <a:r>
                <a:rPr lang="vi-VN" sz="2600" b="1">
                  <a:latin typeface="Arial" pitchFamily="34" charset="0"/>
                  <a:cs typeface="Arial" pitchFamily="34" charset="0"/>
                </a:rPr>
                <a:t>những giá trị cho trước của x và y. </a:t>
              </a:r>
              <a:endParaRPr lang="en-US" sz="2600" b="1" smtClean="0">
                <a:latin typeface="Arial" pitchFamily="34" charset="0"/>
                <a:cs typeface="Arial" pitchFamily="34" charset="0"/>
              </a:endParaRPr>
            </a:p>
            <a:p>
              <a:r>
                <a:rPr lang="vi-VN" sz="2600" b="1" smtClean="0">
                  <a:latin typeface="Arial" pitchFamily="34" charset="0"/>
                  <a:cs typeface="Arial" pitchFamily="34" charset="0"/>
                </a:rPr>
                <a:t>Kết </a:t>
              </a:r>
              <a:r>
                <a:rPr lang="vi-VN" sz="2600" b="1">
                  <a:latin typeface="Arial" pitchFamily="34" charset="0"/>
                  <a:cs typeface="Arial" pitchFamily="34" charset="0"/>
                </a:rPr>
                <a:t>quả được ghi lại như bảng bên. Ban giám khảo cho biết một cột chắc chắn có kết quả sai</a:t>
              </a:r>
              <a:r>
                <a:rPr lang="vi-VN" sz="2600" b="1" smtClean="0">
                  <a:latin typeface="Arial" pitchFamily="34" charset="0"/>
                  <a:cs typeface="Arial" pitchFamily="34" charset="0"/>
                </a:rPr>
                <a:t>.</a:t>
              </a:r>
              <a:endParaRPr lang="en-US" sz="2600" b="1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AutoShape 2" descr="Cơ cấu dân số theo giới là gì? Công thức tính và Ý nghĩ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" y="78224"/>
            <a:ext cx="2720181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8532812" y="914400"/>
            <a:ext cx="3403656" cy="2548354"/>
            <a:chOff x="8532812" y="914400"/>
            <a:chExt cx="3403656" cy="2548354"/>
          </a:xfrm>
        </p:grpSpPr>
        <p:sp>
          <p:nvSpPr>
            <p:cNvPr id="16" name="TextBox 15"/>
            <p:cNvSpPr txBox="1"/>
            <p:nvPr/>
          </p:nvSpPr>
          <p:spPr>
            <a:xfrm>
              <a:off x="9675812" y="3124200"/>
              <a:ext cx="13632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Bảng 1.1</a:t>
              </a:r>
              <a:endParaRPr lang="en-US" sz="16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089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1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2812" y="914400"/>
              <a:ext cx="3403656" cy="2158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2" y="4038600"/>
            <a:ext cx="8639175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721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47216" y="762000"/>
            <a:ext cx="11438396" cy="1828800"/>
            <a:chOff x="447216" y="1086761"/>
            <a:chExt cx="11438396" cy="1828800"/>
          </a:xfrm>
        </p:grpSpPr>
        <p:sp>
          <p:nvSpPr>
            <p:cNvPr id="17" name="Rounded Rectangle 16"/>
            <p:cNvSpPr/>
            <p:nvPr/>
          </p:nvSpPr>
          <p:spPr>
            <a:xfrm>
              <a:off x="447216" y="1086761"/>
              <a:ext cx="11400298" cy="1828800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69912" y="1173593"/>
              <a:ext cx="11315700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	</a:t>
              </a:r>
              <a:r>
                <a:rPr lang="en-US" b="1" smtClean="0">
                  <a:latin typeface="Arial" pitchFamily="34" charset="0"/>
                  <a:cs typeface="Arial" pitchFamily="34" charset="0"/>
                </a:rPr>
                <a:t>     </a:t>
              </a:r>
              <a:r>
                <a:rPr lang="es-ES" b="1">
                  <a:latin typeface="Arial" pitchFamily="34" charset="0"/>
                  <a:cs typeface="Arial" pitchFamily="34" charset="0"/>
                </a:rPr>
                <a:t>Cho hai đa thức </a:t>
              </a:r>
              <a:r>
                <a:rPr lang="es-ES" b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A = 5x</a:t>
              </a:r>
              <a:r>
                <a:rPr lang="es-ES" b="1" baseline="3000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s-ES" b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y + 5x – 3 </a:t>
              </a:r>
              <a:r>
                <a:rPr lang="es-ES" b="1">
                  <a:latin typeface="Arial" pitchFamily="34" charset="0"/>
                  <a:cs typeface="Arial" pitchFamily="34" charset="0"/>
                </a:rPr>
                <a:t>và </a:t>
              </a:r>
              <a:r>
                <a:rPr lang="es-ES" b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B = xy – 4x</a:t>
              </a:r>
              <a:r>
                <a:rPr lang="es-ES" b="1" baseline="3000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s-ES" b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y + 5x – 1</a:t>
              </a:r>
              <a:r>
                <a:rPr lang="es-ES" b="1" smtClean="0">
                  <a:latin typeface="Arial" pitchFamily="34" charset="0"/>
                  <a:cs typeface="Arial" pitchFamily="34" charset="0"/>
                </a:rPr>
                <a:t>.</a:t>
              </a:r>
            </a:p>
            <a:p>
              <a:r>
                <a:rPr lang="vi-VN" b="1">
                  <a:latin typeface="Arial" pitchFamily="34" charset="0"/>
                  <a:cs typeface="Arial" pitchFamily="34" charset="0"/>
                </a:rPr>
                <a:t>Thực hiện phép cộng hai đa thức A và B bằng cách tiến hành các bước sau</a:t>
              </a:r>
              <a:r>
                <a:rPr lang="vi-VN" b="1" smtClean="0">
                  <a:latin typeface="Arial" pitchFamily="34" charset="0"/>
                  <a:cs typeface="Arial" pitchFamily="34" charset="0"/>
                </a:rPr>
                <a:t>:</a:t>
              </a:r>
              <a:endParaRPr lang="en-US" b="1" smtClean="0">
                <a:latin typeface="Arial" pitchFamily="34" charset="0"/>
                <a:cs typeface="Arial" pitchFamily="34" charset="0"/>
              </a:endParaRPr>
            </a:p>
            <a:p>
              <a:r>
                <a:rPr lang="es-ES" b="1" smtClean="0">
                  <a:latin typeface="Arial" pitchFamily="34" charset="0"/>
                  <a:cs typeface="Arial" pitchFamily="34" charset="0"/>
                </a:rPr>
                <a:t>	+ Lập </a:t>
              </a:r>
              <a:r>
                <a:rPr lang="es-ES" b="1">
                  <a:latin typeface="Arial" pitchFamily="34" charset="0"/>
                  <a:cs typeface="Arial" pitchFamily="34" charset="0"/>
                </a:rPr>
                <a:t>tổng A + B = (5x</a:t>
              </a:r>
              <a:r>
                <a:rPr lang="es-ES" b="1" baseline="30000">
                  <a:latin typeface="Arial" pitchFamily="34" charset="0"/>
                  <a:cs typeface="Arial" pitchFamily="34" charset="0"/>
                </a:rPr>
                <a:t>2</a:t>
              </a:r>
              <a:r>
                <a:rPr lang="es-ES" b="1">
                  <a:latin typeface="Arial" pitchFamily="34" charset="0"/>
                  <a:cs typeface="Arial" pitchFamily="34" charset="0"/>
                </a:rPr>
                <a:t>y + 5x – 3) + (xy – 4x</a:t>
              </a:r>
              <a:r>
                <a:rPr lang="es-ES" b="1" baseline="30000">
                  <a:latin typeface="Arial" pitchFamily="34" charset="0"/>
                  <a:cs typeface="Arial" pitchFamily="34" charset="0"/>
                </a:rPr>
                <a:t>2</a:t>
              </a:r>
              <a:r>
                <a:rPr lang="es-ES" b="1">
                  <a:latin typeface="Arial" pitchFamily="34" charset="0"/>
                  <a:cs typeface="Arial" pitchFamily="34" charset="0"/>
                </a:rPr>
                <a:t>y + 5x – 1</a:t>
              </a:r>
              <a:r>
                <a:rPr lang="es-ES" b="1" smtClean="0">
                  <a:latin typeface="Arial" pitchFamily="34" charset="0"/>
                  <a:cs typeface="Arial" pitchFamily="34" charset="0"/>
                </a:rPr>
                <a:t>).</a:t>
              </a:r>
            </a:p>
            <a:p>
              <a:r>
                <a:rPr lang="en-US" b="1" smtClean="0">
                  <a:latin typeface="Arial" pitchFamily="34" charset="0"/>
                  <a:cs typeface="Arial" pitchFamily="34" charset="0"/>
                </a:rPr>
                <a:t>	+ </a:t>
              </a:r>
              <a:r>
                <a:rPr lang="vi-VN" b="1" smtClean="0">
                  <a:latin typeface="Arial" pitchFamily="34" charset="0"/>
                  <a:cs typeface="Arial" pitchFamily="34" charset="0"/>
                </a:rPr>
                <a:t>Bỏ </a:t>
              </a:r>
              <a:r>
                <a:rPr lang="vi-VN" b="1">
                  <a:latin typeface="Arial" pitchFamily="34" charset="0"/>
                  <a:cs typeface="Arial" pitchFamily="34" charset="0"/>
                </a:rPr>
                <a:t>dấu ngoặc và thu gọn đa thức nhận được.</a:t>
              </a:r>
            </a:p>
          </p:txBody>
        </p:sp>
        <p:pic>
          <p:nvPicPr>
            <p:cNvPr id="30725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0" t="8129" r="23873" b="34426"/>
            <a:stretch/>
          </p:blipFill>
          <p:spPr bwMode="auto">
            <a:xfrm>
              <a:off x="608012" y="1197465"/>
              <a:ext cx="1382420" cy="426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9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250" y="2722494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447214" y="95249"/>
            <a:ext cx="48089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CỘNG VÀ TRỪ HAI ĐA THỨC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22387" y="3117532"/>
            <a:ext cx="9853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vi-VN" b="1">
                <a:latin typeface="Arial" pitchFamily="34" charset="0"/>
                <a:cs typeface="Arial" pitchFamily="34" charset="0"/>
              </a:rPr>
              <a:t>Thực hiện phép cộng hai đa thức A và B theo các bước sau: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51012" y="3581400"/>
            <a:ext cx="9853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>
                <a:latin typeface="Arial" pitchFamily="34" charset="0"/>
                <a:cs typeface="Arial" pitchFamily="34" charset="0"/>
              </a:rPr>
              <a:t>Lập tổng A + B = (5x</a:t>
            </a:r>
            <a:r>
              <a:rPr lang="es-ES" b="1" baseline="30000">
                <a:latin typeface="Arial" pitchFamily="34" charset="0"/>
                <a:cs typeface="Arial" pitchFamily="34" charset="0"/>
              </a:rPr>
              <a:t>2</a:t>
            </a:r>
            <a:r>
              <a:rPr lang="es-ES" b="1">
                <a:latin typeface="Arial" pitchFamily="34" charset="0"/>
                <a:cs typeface="Arial" pitchFamily="34" charset="0"/>
              </a:rPr>
              <a:t>y + 5x – 3) + (xy – 4x</a:t>
            </a:r>
            <a:r>
              <a:rPr lang="es-ES" b="1" baseline="30000">
                <a:latin typeface="Arial" pitchFamily="34" charset="0"/>
                <a:cs typeface="Arial" pitchFamily="34" charset="0"/>
              </a:rPr>
              <a:t>2</a:t>
            </a:r>
            <a:r>
              <a:rPr lang="es-ES" b="1">
                <a:latin typeface="Arial" pitchFamily="34" charset="0"/>
                <a:cs typeface="Arial" pitchFamily="34" charset="0"/>
              </a:rPr>
              <a:t>y + 5x – 1).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4750" y="4038005"/>
            <a:ext cx="9853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vi-VN" b="1">
                <a:latin typeface="Arial" pitchFamily="34" charset="0"/>
                <a:cs typeface="Arial" pitchFamily="34" charset="0"/>
              </a:rPr>
              <a:t>Bỏ dấu ngoặc và thu gọn đa thức nhận được.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82925" y="4499670"/>
            <a:ext cx="9853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vi-VN" b="1">
                <a:latin typeface="Arial" pitchFamily="34" charset="0"/>
                <a:cs typeface="Arial" pitchFamily="34" charset="0"/>
              </a:rPr>
              <a:t>Bỏ dấu ngoặc và thu gọn đa thức nhận được.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913215"/>
              </p:ext>
            </p:extLst>
          </p:nvPr>
        </p:nvGraphicFramePr>
        <p:xfrm>
          <a:off x="3046412" y="4970860"/>
          <a:ext cx="591502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8" name="Equation" r:id="rId6" imgW="2514600" imgH="241200" progId="Equation.DSMT4">
                  <p:embed/>
                </p:oleObj>
              </mc:Choice>
              <mc:Fallback>
                <p:oleObj name="Equation" r:id="rId6" imgW="2514600" imgH="241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6412" y="4970860"/>
                        <a:ext cx="5915025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231574"/>
              </p:ext>
            </p:extLst>
          </p:nvPr>
        </p:nvGraphicFramePr>
        <p:xfrm>
          <a:off x="3884612" y="5486400"/>
          <a:ext cx="5884863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9" name="Equation" r:id="rId8" imgW="2501640" imgH="304560" progId="Equation.DSMT4">
                  <p:embed/>
                </p:oleObj>
              </mc:Choice>
              <mc:Fallback>
                <p:oleObj name="Equation" r:id="rId8" imgW="25016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4612" y="5486400"/>
                        <a:ext cx="5884863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9108160"/>
              </p:ext>
            </p:extLst>
          </p:nvPr>
        </p:nvGraphicFramePr>
        <p:xfrm>
          <a:off x="3884612" y="6137275"/>
          <a:ext cx="292735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0" name="Equation" r:id="rId10" imgW="1244520" imgH="241200" progId="Equation.DSMT4">
                  <p:embed/>
                </p:oleObj>
              </mc:Choice>
              <mc:Fallback>
                <p:oleObj name="Equation" r:id="rId10" imgW="12445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4612" y="6137275"/>
                        <a:ext cx="2927350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094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250" y="2722494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447214" y="95249"/>
            <a:ext cx="48089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CỘNG VÀ TRỪ HAI ĐA THỨC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4711" y="3252143"/>
            <a:ext cx="1647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b="1" smtClean="0">
                <a:latin typeface="Arial" pitchFamily="34" charset="0"/>
                <a:cs typeface="Arial" pitchFamily="34" charset="0"/>
              </a:rPr>
              <a:t>Ta có : 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8649188"/>
              </p:ext>
            </p:extLst>
          </p:nvPr>
        </p:nvGraphicFramePr>
        <p:xfrm>
          <a:off x="3656012" y="3124200"/>
          <a:ext cx="6453187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31" name="Equation" r:id="rId5" imgW="2743200" imgH="304560" progId="Equation.DSMT4">
                  <p:embed/>
                </p:oleObj>
              </mc:Choice>
              <mc:Fallback>
                <p:oleObj name="Equation" r:id="rId5" imgW="27432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6012" y="3124200"/>
                        <a:ext cx="6453187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0685476"/>
              </p:ext>
            </p:extLst>
          </p:nvPr>
        </p:nvGraphicFramePr>
        <p:xfrm>
          <a:off x="4506912" y="4639907"/>
          <a:ext cx="585470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32" name="Equation" r:id="rId7" imgW="2489040" imgH="304560" progId="Equation.DSMT4">
                  <p:embed/>
                </p:oleObj>
              </mc:Choice>
              <mc:Fallback>
                <p:oleObj name="Equation" r:id="rId7" imgW="24890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6912" y="4639907"/>
                        <a:ext cx="5854700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210498"/>
              </p:ext>
            </p:extLst>
          </p:nvPr>
        </p:nvGraphicFramePr>
        <p:xfrm>
          <a:off x="4506912" y="5478107"/>
          <a:ext cx="224155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33" name="Equation" r:id="rId9" imgW="952200" imgH="241200" progId="Equation.DSMT4">
                  <p:embed/>
                </p:oleObj>
              </mc:Choice>
              <mc:Fallback>
                <p:oleObj name="Equation" r:id="rId9" imgW="9522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6912" y="5478107"/>
                        <a:ext cx="2241550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447216" y="762000"/>
            <a:ext cx="11438396" cy="1828800"/>
            <a:chOff x="447216" y="762000"/>
            <a:chExt cx="11438396" cy="1828800"/>
          </a:xfrm>
        </p:grpSpPr>
        <p:sp>
          <p:nvSpPr>
            <p:cNvPr id="17" name="Rounded Rectangle 16"/>
            <p:cNvSpPr/>
            <p:nvPr/>
          </p:nvSpPr>
          <p:spPr>
            <a:xfrm>
              <a:off x="447216" y="762000"/>
              <a:ext cx="11400298" cy="1828800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69912" y="848832"/>
              <a:ext cx="11315700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	</a:t>
              </a:r>
              <a:r>
                <a:rPr lang="en-US" b="1" smtClean="0">
                  <a:latin typeface="Arial" pitchFamily="34" charset="0"/>
                  <a:cs typeface="Arial" pitchFamily="34" charset="0"/>
                </a:rPr>
                <a:t>     </a:t>
              </a:r>
              <a:r>
                <a:rPr lang="es-ES" b="1" smtClean="0">
                  <a:latin typeface="Arial" pitchFamily="34" charset="0"/>
                  <a:cs typeface="Arial" pitchFamily="34" charset="0"/>
                </a:rPr>
                <a:t>Cho hai đa thức </a:t>
              </a:r>
              <a:r>
                <a:rPr lang="es-ES" b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A = 5x</a:t>
              </a:r>
              <a:r>
                <a:rPr lang="es-ES" b="1" baseline="3000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s-ES" b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y + 5x – 3 </a:t>
              </a:r>
              <a:r>
                <a:rPr lang="es-ES" b="1" smtClean="0">
                  <a:latin typeface="Arial" pitchFamily="34" charset="0"/>
                  <a:cs typeface="Arial" pitchFamily="34" charset="0"/>
                </a:rPr>
                <a:t>và </a:t>
              </a:r>
              <a:r>
                <a:rPr lang="es-ES" b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B = xy – 4x</a:t>
              </a:r>
              <a:r>
                <a:rPr lang="es-ES" b="1" baseline="3000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s-ES" b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y + 5x – 1</a:t>
              </a:r>
              <a:r>
                <a:rPr lang="es-ES" b="1" smtClean="0">
                  <a:latin typeface="Arial" pitchFamily="34" charset="0"/>
                  <a:cs typeface="Arial" pitchFamily="34" charset="0"/>
                </a:rPr>
                <a:t>.</a:t>
              </a:r>
            </a:p>
            <a:p>
              <a:r>
                <a:rPr lang="vi-VN" b="1" smtClean="0">
                  <a:latin typeface="Arial" pitchFamily="34" charset="0"/>
                  <a:cs typeface="Arial" pitchFamily="34" charset="0"/>
                </a:rPr>
                <a:t>Thực hiện phép </a:t>
              </a:r>
              <a:r>
                <a:rPr lang="en-US" b="1" smtClean="0">
                  <a:latin typeface="Arial" pitchFamily="34" charset="0"/>
                  <a:cs typeface="Arial" pitchFamily="34" charset="0"/>
                </a:rPr>
                <a:t>trừ</a:t>
              </a:r>
              <a:r>
                <a:rPr lang="vi-VN" b="1" smtClean="0">
                  <a:latin typeface="Arial" pitchFamily="34" charset="0"/>
                  <a:cs typeface="Arial" pitchFamily="34" charset="0"/>
                </a:rPr>
                <a:t> hai đa thức A và B bằng cách </a:t>
              </a:r>
              <a:r>
                <a:rPr lang="en-US" b="1" smtClean="0">
                  <a:latin typeface="Arial" pitchFamily="34" charset="0"/>
                  <a:cs typeface="Arial" pitchFamily="34" charset="0"/>
                </a:rPr>
                <a:t>lập hiệu</a:t>
              </a:r>
              <a:r>
                <a:rPr lang="vi-VN" b="1" smtClean="0">
                  <a:latin typeface="Arial" pitchFamily="34" charset="0"/>
                  <a:cs typeface="Arial" pitchFamily="34" charset="0"/>
                </a:rPr>
                <a:t>:</a:t>
              </a:r>
              <a:endParaRPr lang="en-US" b="1" smtClean="0">
                <a:latin typeface="Arial" pitchFamily="34" charset="0"/>
                <a:cs typeface="Arial" pitchFamily="34" charset="0"/>
              </a:endParaRPr>
            </a:p>
            <a:p>
              <a:r>
                <a:rPr lang="es-ES" b="1" smtClean="0">
                  <a:latin typeface="Arial" pitchFamily="34" charset="0"/>
                  <a:cs typeface="Arial" pitchFamily="34" charset="0"/>
                </a:rPr>
                <a:t>	     A - B = (5x</a:t>
              </a:r>
              <a:r>
                <a:rPr lang="es-ES" b="1" baseline="3000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es-ES" b="1" smtClean="0">
                  <a:latin typeface="Arial" pitchFamily="34" charset="0"/>
                  <a:cs typeface="Arial" pitchFamily="34" charset="0"/>
                </a:rPr>
                <a:t>y + 5x – 3) - (xy – 4x</a:t>
              </a:r>
              <a:r>
                <a:rPr lang="es-ES" b="1" baseline="3000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es-ES" b="1" smtClean="0">
                  <a:latin typeface="Arial" pitchFamily="34" charset="0"/>
                  <a:cs typeface="Arial" pitchFamily="34" charset="0"/>
                </a:rPr>
                <a:t>y + 5x – 1).</a:t>
              </a:r>
            </a:p>
            <a:p>
              <a:r>
                <a:rPr lang="en-US" b="1" smtClean="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b="1" smtClean="0">
                  <a:latin typeface="Arial" pitchFamily="34" charset="0"/>
                  <a:cs typeface="Arial" pitchFamily="34" charset="0"/>
                </a:rPr>
                <a:t>Bỏ dấu ngoặc và thu gọn đa thức nhận được.</a:t>
              </a:r>
              <a:endParaRPr lang="vi-VN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758" b="30807"/>
            <a:stretch/>
          </p:blipFill>
          <p:spPr bwMode="auto">
            <a:xfrm>
              <a:off x="645482" y="788273"/>
              <a:ext cx="1511405" cy="5009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782286"/>
              </p:ext>
            </p:extLst>
          </p:nvPr>
        </p:nvGraphicFramePr>
        <p:xfrm>
          <a:off x="4506912" y="3877907"/>
          <a:ext cx="504825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34" name="Equation" r:id="rId12" imgW="2145960" imgH="241200" progId="Equation.DSMT4">
                  <p:embed/>
                </p:oleObj>
              </mc:Choice>
              <mc:Fallback>
                <p:oleObj name="Equation" r:id="rId12" imgW="21459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6912" y="3877907"/>
                        <a:ext cx="5048250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020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037" y="5908156"/>
            <a:ext cx="1431375" cy="111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47214" y="2592139"/>
            <a:ext cx="11057397" cy="3120182"/>
            <a:chOff x="447214" y="3766468"/>
            <a:chExt cx="11057397" cy="3120182"/>
          </a:xfrm>
        </p:grpSpPr>
        <p:sp>
          <p:nvSpPr>
            <p:cNvPr id="26" name="Rounded Rectangle 25"/>
            <p:cNvSpPr/>
            <p:nvPr/>
          </p:nvSpPr>
          <p:spPr>
            <a:xfrm>
              <a:off x="447214" y="3766468"/>
              <a:ext cx="11057397" cy="3120182"/>
            </a:xfrm>
            <a:prstGeom prst="roundRect">
              <a:avLst>
                <a:gd name="adj" fmla="val 3662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93825" y="3871141"/>
              <a:ext cx="169058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itchFamily="2" charset="2"/>
                <a:buChar char="v"/>
              </a:pPr>
              <a:r>
                <a:rPr lang="en-US" sz="2600" b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Chú </a:t>
              </a:r>
              <a:r>
                <a:rPr lang="en-US" sz="2600" b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ý </a:t>
              </a:r>
              <a:r>
                <a:rPr lang="vi-VN" sz="2600" b="1" smtClean="0">
                  <a:latin typeface="Arial" pitchFamily="34" charset="0"/>
                  <a:cs typeface="Arial" pitchFamily="34" charset="0"/>
                </a:rPr>
                <a:t>:</a:t>
              </a:r>
              <a:endParaRPr lang="en-US" sz="2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891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388599" y="5659349"/>
              <a:ext cx="975639" cy="1227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593824" y="4320377"/>
              <a:ext cx="108808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pitchFamily="34" charset="0"/>
                <a:buChar char="•"/>
              </a:pPr>
              <a:r>
                <a:rPr lang="en-US" b="1" smtClean="0">
                  <a:latin typeface="Arial" pitchFamily="34" charset="0"/>
                  <a:cs typeface="Arial" pitchFamily="34" charset="0"/>
                </a:rPr>
                <a:t>Phép cộng đa thức cũng có các tính chất </a:t>
              </a:r>
              <a:r>
                <a:rPr lang="en-US" b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giao hoán </a:t>
              </a:r>
              <a:r>
                <a:rPr lang="en-US" b="1" smtClean="0">
                  <a:latin typeface="Arial" pitchFamily="34" charset="0"/>
                  <a:cs typeface="Arial" pitchFamily="34" charset="0"/>
                </a:rPr>
                <a:t>và </a:t>
              </a:r>
              <a:r>
                <a:rPr lang="en-US" b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kết hợp </a:t>
              </a:r>
              <a:r>
                <a:rPr lang="en-US" b="1" smtClean="0">
                  <a:latin typeface="Arial" pitchFamily="34" charset="0"/>
                  <a:cs typeface="Arial" pitchFamily="34" charset="0"/>
                </a:rPr>
                <a:t>tương tự như phép cộng các số.</a:t>
              </a:r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593824" y="5193879"/>
                  <a:ext cx="10880899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457200" indent="-457200">
                    <a:buFont typeface="Arial" pitchFamily="34" charset="0"/>
                    <a:buChar char="•"/>
                  </a:pP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Với A, B, C là những đa thức tuỳ ý, ta có :</a:t>
                  </a:r>
                  <a:br>
                    <a:rPr lang="en-US" b="1" smtClean="0">
                      <a:latin typeface="Arial" pitchFamily="34" charset="0"/>
                      <a:cs typeface="Arial" pitchFamily="34" charset="0"/>
                    </a:rPr>
                  </a:b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		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𝑨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𝑩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𝑪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𝑨</m:t>
                          </m:r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𝑩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𝑪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𝑨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+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𝑩</m:t>
                          </m:r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𝑪</m:t>
                          </m:r>
                        </m:e>
                      </m:d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/>
                  </a:r>
                  <a:br>
                    <a:rPr lang="en-US" b="1" smtClean="0">
                      <a:latin typeface="Arial" pitchFamily="34" charset="0"/>
                      <a:cs typeface="Arial" pitchFamily="34" charset="0"/>
                    </a:rPr>
                  </a:b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	Nếu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𝑨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𝑩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𝑪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thì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𝑨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𝑩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𝑪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, ngược lại </a:t>
                  </a:r>
                  <a:br>
                    <a:rPr lang="en-US" b="1" smtClean="0">
                      <a:latin typeface="Arial" pitchFamily="34" charset="0"/>
                      <a:cs typeface="Arial" pitchFamily="34" charset="0"/>
                    </a:rPr>
                  </a:b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	nếu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𝑨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𝑩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𝑪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thì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𝑨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𝑩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𝑪</m:t>
                      </m:r>
                    </m:oMath>
                  </a14:m>
                  <a:endParaRPr lang="en-US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824" y="5193879"/>
                  <a:ext cx="10880899" cy="156966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728" t="-2713" b="-814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AutoShape 4"/>
          <p:cNvSpPr>
            <a:spLocks noChangeArrowheads="1"/>
          </p:cNvSpPr>
          <p:nvPr/>
        </p:nvSpPr>
        <p:spPr bwMode="gray">
          <a:xfrm>
            <a:off x="447214" y="95249"/>
            <a:ext cx="48089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CỘNG VÀ TRỪ HAI ĐA THỨC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01" y="838200"/>
            <a:ext cx="11388725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830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138" y="22098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AutoShape 4"/>
          <p:cNvSpPr>
            <a:spLocks noChangeArrowheads="1"/>
          </p:cNvSpPr>
          <p:nvPr/>
        </p:nvSpPr>
        <p:spPr bwMode="gray">
          <a:xfrm>
            <a:off x="447214" y="95249"/>
            <a:ext cx="48089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CỘNG VÀ TRỪ HAI ĐA THỨC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0895674"/>
              </p:ext>
            </p:extLst>
          </p:nvPr>
        </p:nvGraphicFramePr>
        <p:xfrm>
          <a:off x="3074337" y="2547216"/>
          <a:ext cx="6654512" cy="652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56" name="Equation" r:id="rId5" imgW="3111480" imgH="304560" progId="Equation.DSMT4">
                  <p:embed/>
                </p:oleObj>
              </mc:Choice>
              <mc:Fallback>
                <p:oleObj name="Equation" r:id="rId5" imgW="3111480" imgH="3045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4337" y="2547216"/>
                        <a:ext cx="6654512" cy="6523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4236355"/>
              </p:ext>
            </p:extLst>
          </p:nvPr>
        </p:nvGraphicFramePr>
        <p:xfrm>
          <a:off x="3920804" y="3115108"/>
          <a:ext cx="5322455" cy="516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57" name="Equation" r:id="rId7" imgW="2489040" imgH="241200" progId="Equation.DSMT4">
                  <p:embed/>
                </p:oleObj>
              </mc:Choice>
              <mc:Fallback>
                <p:oleObj name="Equation" r:id="rId7" imgW="24890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0804" y="3115108"/>
                        <a:ext cx="5322455" cy="5166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2771377"/>
              </p:ext>
            </p:extLst>
          </p:nvPr>
        </p:nvGraphicFramePr>
        <p:xfrm>
          <a:off x="3920804" y="3582194"/>
          <a:ext cx="6055591" cy="652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58" name="Equation" r:id="rId9" imgW="2831760" imgH="304560" progId="Equation.DSMT4">
                  <p:embed/>
                </p:oleObj>
              </mc:Choice>
              <mc:Fallback>
                <p:oleObj name="Equation" r:id="rId9" imgW="28317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0804" y="3582194"/>
                        <a:ext cx="6055591" cy="6523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308296"/>
              </p:ext>
            </p:extLst>
          </p:nvPr>
        </p:nvGraphicFramePr>
        <p:xfrm>
          <a:off x="3920804" y="4184939"/>
          <a:ext cx="3312102" cy="516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59" name="Equation" r:id="rId11" imgW="1549080" imgH="241200" progId="Equation.DSMT4">
                  <p:embed/>
                </p:oleObj>
              </mc:Choice>
              <mc:Fallback>
                <p:oleObj name="Equation" r:id="rId11" imgW="15490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0804" y="4184939"/>
                        <a:ext cx="3312102" cy="5166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6525618"/>
              </p:ext>
            </p:extLst>
          </p:nvPr>
        </p:nvGraphicFramePr>
        <p:xfrm>
          <a:off x="3079318" y="4652025"/>
          <a:ext cx="6627091" cy="652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60" name="Equation" r:id="rId13" imgW="3098520" imgH="304560" progId="Equation.DSMT4">
                  <p:embed/>
                </p:oleObj>
              </mc:Choice>
              <mc:Fallback>
                <p:oleObj name="Equation" r:id="rId13" imgW="309852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318" y="4652025"/>
                        <a:ext cx="6627091" cy="6523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3435984"/>
              </p:ext>
            </p:extLst>
          </p:nvPr>
        </p:nvGraphicFramePr>
        <p:xfrm>
          <a:off x="3920804" y="5254770"/>
          <a:ext cx="5322455" cy="516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61" name="Equation" r:id="rId15" imgW="2489040" imgH="241200" progId="Equation.DSMT4">
                  <p:embed/>
                </p:oleObj>
              </mc:Choice>
              <mc:Fallback>
                <p:oleObj name="Equation" r:id="rId15" imgW="24890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0804" y="5254770"/>
                        <a:ext cx="5322455" cy="5166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459480"/>
              </p:ext>
            </p:extLst>
          </p:nvPr>
        </p:nvGraphicFramePr>
        <p:xfrm>
          <a:off x="3920804" y="5721856"/>
          <a:ext cx="6055591" cy="652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62" name="Equation" r:id="rId17" imgW="2831760" imgH="304560" progId="Equation.DSMT4">
                  <p:embed/>
                </p:oleObj>
              </mc:Choice>
              <mc:Fallback>
                <p:oleObj name="Equation" r:id="rId17" imgW="28317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0804" y="5721856"/>
                        <a:ext cx="6055591" cy="6523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821602"/>
              </p:ext>
            </p:extLst>
          </p:nvPr>
        </p:nvGraphicFramePr>
        <p:xfrm>
          <a:off x="3920804" y="6248400"/>
          <a:ext cx="2742045" cy="516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63" name="Equation" r:id="rId19" imgW="1282680" imgH="241200" progId="Equation.DSMT4">
                  <p:embed/>
                </p:oleObj>
              </mc:Choice>
              <mc:Fallback>
                <p:oleObj name="Equation" r:id="rId19" imgW="12826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0804" y="6248400"/>
                        <a:ext cx="2742045" cy="5166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5115" name="Picture 12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" y="706437"/>
            <a:ext cx="11863387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70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5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395" y="21336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4280666"/>
              </p:ext>
            </p:extLst>
          </p:nvPr>
        </p:nvGraphicFramePr>
        <p:xfrm>
          <a:off x="2901588" y="2499019"/>
          <a:ext cx="6247534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26" name="Equation" r:id="rId5" imgW="2920680" imgH="304560" progId="Equation.DSMT4">
                  <p:embed/>
                </p:oleObj>
              </mc:Choice>
              <mc:Fallback>
                <p:oleObj name="Equation" r:id="rId5" imgW="29206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1588" y="2499019"/>
                        <a:ext cx="6247534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AutoShape 4"/>
          <p:cNvSpPr>
            <a:spLocks noChangeArrowheads="1"/>
          </p:cNvSpPr>
          <p:nvPr/>
        </p:nvSpPr>
        <p:spPr bwMode="gray">
          <a:xfrm>
            <a:off x="447214" y="95249"/>
            <a:ext cx="48089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CỘNG VÀ TRỪ HAI ĐA THỨC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3397904"/>
              </p:ext>
            </p:extLst>
          </p:nvPr>
        </p:nvGraphicFramePr>
        <p:xfrm>
          <a:off x="3764917" y="3081899"/>
          <a:ext cx="4889500" cy="515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27" name="Equation" r:id="rId7" imgW="2286000" imgH="241200" progId="Equation.DSMT4">
                  <p:embed/>
                </p:oleObj>
              </mc:Choice>
              <mc:Fallback>
                <p:oleObj name="Equation" r:id="rId7" imgW="22860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4917" y="3081899"/>
                        <a:ext cx="4889500" cy="5152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1986619"/>
              </p:ext>
            </p:extLst>
          </p:nvPr>
        </p:nvGraphicFramePr>
        <p:xfrm>
          <a:off x="3764917" y="3529119"/>
          <a:ext cx="5622636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28" name="Equation" r:id="rId9" imgW="2628720" imgH="304560" progId="Equation.DSMT4">
                  <p:embed/>
                </p:oleObj>
              </mc:Choice>
              <mc:Fallback>
                <p:oleObj name="Equation" r:id="rId9" imgW="262872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4917" y="3529119"/>
                        <a:ext cx="5622636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810724"/>
              </p:ext>
            </p:extLst>
          </p:nvPr>
        </p:nvGraphicFramePr>
        <p:xfrm>
          <a:off x="3764917" y="4111999"/>
          <a:ext cx="3123045" cy="515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29" name="Equation" r:id="rId11" imgW="1460160" imgH="241200" progId="Equation.DSMT4">
                  <p:embed/>
                </p:oleObj>
              </mc:Choice>
              <mc:Fallback>
                <p:oleObj name="Equation" r:id="rId11" imgW="14601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4917" y="4111999"/>
                        <a:ext cx="3123045" cy="5152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828602"/>
              </p:ext>
            </p:extLst>
          </p:nvPr>
        </p:nvGraphicFramePr>
        <p:xfrm>
          <a:off x="2901588" y="4559219"/>
          <a:ext cx="6247534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30" name="Equation" r:id="rId13" imgW="2920680" imgH="304560" progId="Equation.DSMT4">
                  <p:embed/>
                </p:oleObj>
              </mc:Choice>
              <mc:Fallback>
                <p:oleObj name="Equation" r:id="rId13" imgW="29206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1588" y="4559219"/>
                        <a:ext cx="6247534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2838771"/>
              </p:ext>
            </p:extLst>
          </p:nvPr>
        </p:nvGraphicFramePr>
        <p:xfrm>
          <a:off x="3764917" y="5142099"/>
          <a:ext cx="4863523" cy="515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31" name="Equation" r:id="rId15" imgW="2273040" imgH="241200" progId="Equation.DSMT4">
                  <p:embed/>
                </p:oleObj>
              </mc:Choice>
              <mc:Fallback>
                <p:oleObj name="Equation" r:id="rId15" imgW="22730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4917" y="5142099"/>
                        <a:ext cx="4863523" cy="5152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125572"/>
              </p:ext>
            </p:extLst>
          </p:nvPr>
        </p:nvGraphicFramePr>
        <p:xfrm>
          <a:off x="3764917" y="5589320"/>
          <a:ext cx="6002194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32" name="Equation" r:id="rId17" imgW="2806560" imgH="304560" progId="Equation.DSMT4">
                  <p:embed/>
                </p:oleObj>
              </mc:Choice>
              <mc:Fallback>
                <p:oleObj name="Equation" r:id="rId17" imgW="28065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4917" y="5589320"/>
                        <a:ext cx="6002194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5060724"/>
              </p:ext>
            </p:extLst>
          </p:nvPr>
        </p:nvGraphicFramePr>
        <p:xfrm>
          <a:off x="3764917" y="6172200"/>
          <a:ext cx="3286125" cy="515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33" name="Equation" r:id="rId19" imgW="1536480" imgH="241200" progId="Equation.DSMT4">
                  <p:embed/>
                </p:oleObj>
              </mc:Choice>
              <mc:Fallback>
                <p:oleObj name="Equation" r:id="rId19" imgW="15364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4917" y="6172200"/>
                        <a:ext cx="3286125" cy="5152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185" name="Picture 249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677862"/>
            <a:ext cx="11668125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85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17612" y="533400"/>
            <a:ext cx="3950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1. Cộng và trừ hai đa thức  </a:t>
            </a:r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6024" y="1143000"/>
            <a:ext cx="2225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LUYỆN TẬP  2</a:t>
            </a:r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33091" y="2514600"/>
            <a:ext cx="7772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>
                <a:solidFill>
                  <a:srgbClr val="000000"/>
                </a:solidFill>
                <a:latin typeface="Open Sans" panose="020B0606030504020204" pitchFamily="34" charset="0"/>
              </a:rPr>
              <a:t>K = (x</a:t>
            </a:r>
            <a:r>
              <a:rPr lang="es-ES" baseline="30000">
                <a:solidFill>
                  <a:srgbClr val="000000"/>
                </a:solidFill>
                <a:latin typeface="Open Sans" panose="020B0606030504020204" pitchFamily="34" charset="0"/>
              </a:rPr>
              <a:t>2</a:t>
            </a:r>
            <a:r>
              <a:rPr lang="es-ES">
                <a:solidFill>
                  <a:srgbClr val="000000"/>
                </a:solidFill>
                <a:latin typeface="Open Sans" panose="020B0606030504020204" pitchFamily="34" charset="0"/>
              </a:rPr>
              <a:t>y + 2xy</a:t>
            </a:r>
            <a:r>
              <a:rPr lang="es-ES" baseline="30000">
                <a:solidFill>
                  <a:srgbClr val="000000"/>
                </a:solidFill>
                <a:latin typeface="Open Sans" panose="020B0606030504020204" pitchFamily="34" charset="0"/>
              </a:rPr>
              <a:t>3</a:t>
            </a:r>
            <a:r>
              <a:rPr lang="es-ES">
                <a:solidFill>
                  <a:srgbClr val="000000"/>
                </a:solidFill>
                <a:latin typeface="Open Sans" panose="020B0606030504020204" pitchFamily="34" charset="0"/>
              </a:rPr>
              <a:t>) – (7,5x</a:t>
            </a:r>
            <a:r>
              <a:rPr lang="es-ES" baseline="30000">
                <a:solidFill>
                  <a:srgbClr val="000000"/>
                </a:solidFill>
                <a:latin typeface="Open Sans" panose="020B0606030504020204" pitchFamily="34" charset="0"/>
              </a:rPr>
              <a:t>3</a:t>
            </a:r>
            <a:r>
              <a:rPr lang="es-ES">
                <a:solidFill>
                  <a:srgbClr val="000000"/>
                </a:solidFill>
                <a:latin typeface="Open Sans" panose="020B0606030504020204" pitchFamily="34" charset="0"/>
              </a:rPr>
              <a:t>y</a:t>
            </a:r>
            <a:r>
              <a:rPr lang="es-ES" baseline="30000">
                <a:solidFill>
                  <a:srgbClr val="000000"/>
                </a:solidFill>
                <a:latin typeface="Open Sans" panose="020B0606030504020204" pitchFamily="34" charset="0"/>
              </a:rPr>
              <a:t>2</a:t>
            </a:r>
            <a:r>
              <a:rPr lang="es-ES">
                <a:solidFill>
                  <a:srgbClr val="000000"/>
                </a:solidFill>
                <a:latin typeface="Open Sans" panose="020B0606030504020204" pitchFamily="34" charset="0"/>
              </a:rPr>
              <a:t> – x</a:t>
            </a:r>
            <a:r>
              <a:rPr lang="es-ES" baseline="30000">
                <a:solidFill>
                  <a:srgbClr val="000000"/>
                </a:solidFill>
                <a:latin typeface="Open Sans" panose="020B0606030504020204" pitchFamily="34" charset="0"/>
              </a:rPr>
              <a:t>3</a:t>
            </a:r>
            <a:r>
              <a:rPr lang="es-ES">
                <a:solidFill>
                  <a:srgbClr val="000000"/>
                </a:solidFill>
                <a:latin typeface="Open Sans" panose="020B0606030504020204" pitchFamily="34" charset="0"/>
              </a:rPr>
              <a:t>) + (3xy</a:t>
            </a:r>
            <a:r>
              <a:rPr lang="es-ES" baseline="30000">
                <a:solidFill>
                  <a:srgbClr val="000000"/>
                </a:solidFill>
                <a:latin typeface="Open Sans" panose="020B0606030504020204" pitchFamily="34" charset="0"/>
              </a:rPr>
              <a:t>3</a:t>
            </a:r>
            <a:r>
              <a:rPr lang="es-ES">
                <a:solidFill>
                  <a:srgbClr val="000000"/>
                </a:solidFill>
                <a:latin typeface="Open Sans" panose="020B0606030504020204" pitchFamily="34" charset="0"/>
              </a:rPr>
              <a:t> – x</a:t>
            </a:r>
            <a:r>
              <a:rPr lang="es-ES" baseline="30000">
                <a:solidFill>
                  <a:srgbClr val="000000"/>
                </a:solidFill>
                <a:latin typeface="Open Sans" panose="020B0606030504020204" pitchFamily="34" charset="0"/>
              </a:rPr>
              <a:t>2</a:t>
            </a:r>
            <a:r>
              <a:rPr lang="es-ES">
                <a:solidFill>
                  <a:srgbClr val="000000"/>
                </a:solidFill>
                <a:latin typeface="Open Sans" panose="020B0606030504020204" pitchFamily="34" charset="0"/>
              </a:rPr>
              <a:t>y + 7,5x</a:t>
            </a:r>
            <a:r>
              <a:rPr lang="es-ES" baseline="30000">
                <a:solidFill>
                  <a:srgbClr val="000000"/>
                </a:solidFill>
                <a:latin typeface="Open Sans" panose="020B0606030504020204" pitchFamily="34" charset="0"/>
              </a:rPr>
              <a:t>3</a:t>
            </a:r>
            <a:r>
              <a:rPr lang="es-ES">
                <a:solidFill>
                  <a:srgbClr val="000000"/>
                </a:solidFill>
                <a:latin typeface="Open Sans" panose="020B0606030504020204" pitchFamily="34" charset="0"/>
              </a:rPr>
              <a:t>y</a:t>
            </a:r>
            <a:r>
              <a:rPr lang="es-ES" baseline="30000">
                <a:solidFill>
                  <a:srgbClr val="000000"/>
                </a:solidFill>
                <a:latin typeface="Open Sans" panose="020B0606030504020204" pitchFamily="34" charset="0"/>
              </a:rPr>
              <a:t>2</a:t>
            </a:r>
            <a:r>
              <a:rPr lang="es-ES">
                <a:solidFill>
                  <a:srgbClr val="000000"/>
                </a:solidFill>
                <a:latin typeface="Open Sans" panose="020B0606030504020204" pitchFamily="34" charset="0"/>
              </a:rPr>
              <a:t>)</a:t>
            </a:r>
          </a:p>
          <a:p>
            <a:pPr algn="just"/>
            <a:r>
              <a:rPr lang="es-ES">
                <a:solidFill>
                  <a:srgbClr val="000000"/>
                </a:solidFill>
                <a:latin typeface="Open Sans" panose="020B0606030504020204" pitchFamily="34" charset="0"/>
              </a:rPr>
              <a:t>= x</a:t>
            </a:r>
            <a:r>
              <a:rPr lang="es-ES" baseline="30000">
                <a:solidFill>
                  <a:srgbClr val="000000"/>
                </a:solidFill>
                <a:latin typeface="Open Sans" panose="020B0606030504020204" pitchFamily="34" charset="0"/>
              </a:rPr>
              <a:t>2</a:t>
            </a:r>
            <a:r>
              <a:rPr lang="es-ES">
                <a:solidFill>
                  <a:srgbClr val="000000"/>
                </a:solidFill>
                <a:latin typeface="Open Sans" panose="020B0606030504020204" pitchFamily="34" charset="0"/>
              </a:rPr>
              <a:t>y + 2xy</a:t>
            </a:r>
            <a:r>
              <a:rPr lang="es-ES" baseline="30000">
                <a:solidFill>
                  <a:srgbClr val="000000"/>
                </a:solidFill>
                <a:latin typeface="Open Sans" panose="020B0606030504020204" pitchFamily="34" charset="0"/>
              </a:rPr>
              <a:t>3</a:t>
            </a:r>
            <a:r>
              <a:rPr lang="es-ES">
                <a:solidFill>
                  <a:srgbClr val="000000"/>
                </a:solidFill>
                <a:latin typeface="Open Sans" panose="020B0606030504020204" pitchFamily="34" charset="0"/>
              </a:rPr>
              <a:t> – 7,5x</a:t>
            </a:r>
            <a:r>
              <a:rPr lang="es-ES" baseline="30000">
                <a:solidFill>
                  <a:srgbClr val="000000"/>
                </a:solidFill>
                <a:latin typeface="Open Sans" panose="020B0606030504020204" pitchFamily="34" charset="0"/>
              </a:rPr>
              <a:t>3</a:t>
            </a:r>
            <a:r>
              <a:rPr lang="es-ES">
                <a:solidFill>
                  <a:srgbClr val="000000"/>
                </a:solidFill>
                <a:latin typeface="Open Sans" panose="020B0606030504020204" pitchFamily="34" charset="0"/>
              </a:rPr>
              <a:t>y</a:t>
            </a:r>
            <a:r>
              <a:rPr lang="es-ES" baseline="30000">
                <a:solidFill>
                  <a:srgbClr val="000000"/>
                </a:solidFill>
                <a:latin typeface="Open Sans" panose="020B0606030504020204" pitchFamily="34" charset="0"/>
              </a:rPr>
              <a:t>2</a:t>
            </a:r>
            <a:r>
              <a:rPr lang="es-ES">
                <a:solidFill>
                  <a:srgbClr val="000000"/>
                </a:solidFill>
                <a:latin typeface="Open Sans" panose="020B0606030504020204" pitchFamily="34" charset="0"/>
              </a:rPr>
              <a:t> + x</a:t>
            </a:r>
            <a:r>
              <a:rPr lang="es-ES" baseline="30000">
                <a:solidFill>
                  <a:srgbClr val="000000"/>
                </a:solidFill>
                <a:latin typeface="Open Sans" panose="020B0606030504020204" pitchFamily="34" charset="0"/>
              </a:rPr>
              <a:t>3</a:t>
            </a:r>
            <a:r>
              <a:rPr lang="es-ES">
                <a:solidFill>
                  <a:srgbClr val="000000"/>
                </a:solidFill>
                <a:latin typeface="Open Sans" panose="020B0606030504020204" pitchFamily="34" charset="0"/>
              </a:rPr>
              <a:t> + 3xy</a:t>
            </a:r>
            <a:r>
              <a:rPr lang="es-ES" baseline="30000">
                <a:solidFill>
                  <a:srgbClr val="000000"/>
                </a:solidFill>
                <a:latin typeface="Open Sans" panose="020B0606030504020204" pitchFamily="34" charset="0"/>
              </a:rPr>
              <a:t>3</a:t>
            </a:r>
            <a:r>
              <a:rPr lang="es-ES">
                <a:solidFill>
                  <a:srgbClr val="000000"/>
                </a:solidFill>
                <a:latin typeface="Open Sans" panose="020B0606030504020204" pitchFamily="34" charset="0"/>
              </a:rPr>
              <a:t> – x</a:t>
            </a:r>
            <a:r>
              <a:rPr lang="es-ES" baseline="30000">
                <a:solidFill>
                  <a:srgbClr val="000000"/>
                </a:solidFill>
                <a:latin typeface="Open Sans" panose="020B0606030504020204" pitchFamily="34" charset="0"/>
              </a:rPr>
              <a:t>2</a:t>
            </a:r>
            <a:r>
              <a:rPr lang="es-ES">
                <a:solidFill>
                  <a:srgbClr val="000000"/>
                </a:solidFill>
                <a:latin typeface="Open Sans" panose="020B0606030504020204" pitchFamily="34" charset="0"/>
              </a:rPr>
              <a:t>y + 7,5x</a:t>
            </a:r>
            <a:r>
              <a:rPr lang="es-ES" baseline="30000">
                <a:solidFill>
                  <a:srgbClr val="000000"/>
                </a:solidFill>
                <a:latin typeface="Open Sans" panose="020B0606030504020204" pitchFamily="34" charset="0"/>
              </a:rPr>
              <a:t>3</a:t>
            </a:r>
            <a:r>
              <a:rPr lang="es-ES">
                <a:solidFill>
                  <a:srgbClr val="000000"/>
                </a:solidFill>
                <a:latin typeface="Open Sans" panose="020B0606030504020204" pitchFamily="34" charset="0"/>
              </a:rPr>
              <a:t>y</a:t>
            </a:r>
            <a:r>
              <a:rPr lang="es-ES" baseline="30000">
                <a:solidFill>
                  <a:srgbClr val="000000"/>
                </a:solidFill>
                <a:latin typeface="Open Sans" panose="020B0606030504020204" pitchFamily="34" charset="0"/>
              </a:rPr>
              <a:t>2</a:t>
            </a:r>
            <a:endParaRPr lang="es-ES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es-ES">
                <a:solidFill>
                  <a:srgbClr val="000000"/>
                </a:solidFill>
                <a:latin typeface="Open Sans" panose="020B0606030504020204" pitchFamily="34" charset="0"/>
              </a:rPr>
              <a:t>= (x</a:t>
            </a:r>
            <a:r>
              <a:rPr lang="es-ES" baseline="30000">
                <a:solidFill>
                  <a:srgbClr val="000000"/>
                </a:solidFill>
                <a:latin typeface="Open Sans" panose="020B0606030504020204" pitchFamily="34" charset="0"/>
              </a:rPr>
              <a:t>2</a:t>
            </a:r>
            <a:r>
              <a:rPr lang="es-ES">
                <a:solidFill>
                  <a:srgbClr val="000000"/>
                </a:solidFill>
                <a:latin typeface="Open Sans" panose="020B0606030504020204" pitchFamily="34" charset="0"/>
              </a:rPr>
              <a:t>y – x</a:t>
            </a:r>
            <a:r>
              <a:rPr lang="es-ES" baseline="30000">
                <a:solidFill>
                  <a:srgbClr val="000000"/>
                </a:solidFill>
                <a:latin typeface="Open Sans" panose="020B0606030504020204" pitchFamily="34" charset="0"/>
              </a:rPr>
              <a:t>2</a:t>
            </a:r>
            <a:r>
              <a:rPr lang="es-ES">
                <a:solidFill>
                  <a:srgbClr val="000000"/>
                </a:solidFill>
                <a:latin typeface="Open Sans" panose="020B0606030504020204" pitchFamily="34" charset="0"/>
              </a:rPr>
              <a:t>y) + (2xy</a:t>
            </a:r>
            <a:r>
              <a:rPr lang="es-ES" baseline="30000">
                <a:solidFill>
                  <a:srgbClr val="000000"/>
                </a:solidFill>
                <a:latin typeface="Open Sans" panose="020B0606030504020204" pitchFamily="34" charset="0"/>
              </a:rPr>
              <a:t>3</a:t>
            </a:r>
            <a:r>
              <a:rPr lang="es-ES">
                <a:solidFill>
                  <a:srgbClr val="000000"/>
                </a:solidFill>
                <a:latin typeface="Open Sans" panose="020B0606030504020204" pitchFamily="34" charset="0"/>
              </a:rPr>
              <a:t> + 3xy</a:t>
            </a:r>
            <a:r>
              <a:rPr lang="es-ES" baseline="30000">
                <a:solidFill>
                  <a:srgbClr val="000000"/>
                </a:solidFill>
                <a:latin typeface="Open Sans" panose="020B0606030504020204" pitchFamily="34" charset="0"/>
              </a:rPr>
              <a:t>3</a:t>
            </a:r>
            <a:r>
              <a:rPr lang="es-ES">
                <a:solidFill>
                  <a:srgbClr val="000000"/>
                </a:solidFill>
                <a:latin typeface="Open Sans" panose="020B0606030504020204" pitchFamily="34" charset="0"/>
              </a:rPr>
              <a:t>) + (7,5x</a:t>
            </a:r>
            <a:r>
              <a:rPr lang="es-ES" baseline="30000">
                <a:solidFill>
                  <a:srgbClr val="000000"/>
                </a:solidFill>
                <a:latin typeface="Open Sans" panose="020B0606030504020204" pitchFamily="34" charset="0"/>
              </a:rPr>
              <a:t>3</a:t>
            </a:r>
            <a:r>
              <a:rPr lang="es-ES">
                <a:solidFill>
                  <a:srgbClr val="000000"/>
                </a:solidFill>
                <a:latin typeface="Open Sans" panose="020B0606030504020204" pitchFamily="34" charset="0"/>
              </a:rPr>
              <a:t>y</a:t>
            </a:r>
            <a:r>
              <a:rPr lang="es-ES" baseline="30000">
                <a:solidFill>
                  <a:srgbClr val="000000"/>
                </a:solidFill>
                <a:latin typeface="Open Sans" panose="020B0606030504020204" pitchFamily="34" charset="0"/>
              </a:rPr>
              <a:t>2 </a:t>
            </a:r>
            <a:r>
              <a:rPr lang="es-ES">
                <a:solidFill>
                  <a:srgbClr val="000000"/>
                </a:solidFill>
                <a:latin typeface="Open Sans" panose="020B0606030504020204" pitchFamily="34" charset="0"/>
              </a:rPr>
              <a:t>– 7,5x</a:t>
            </a:r>
            <a:r>
              <a:rPr lang="es-ES" baseline="30000">
                <a:solidFill>
                  <a:srgbClr val="000000"/>
                </a:solidFill>
                <a:latin typeface="Open Sans" panose="020B0606030504020204" pitchFamily="34" charset="0"/>
              </a:rPr>
              <a:t>3</a:t>
            </a:r>
            <a:r>
              <a:rPr lang="es-ES">
                <a:solidFill>
                  <a:srgbClr val="000000"/>
                </a:solidFill>
                <a:latin typeface="Open Sans" panose="020B0606030504020204" pitchFamily="34" charset="0"/>
              </a:rPr>
              <a:t>y</a:t>
            </a:r>
            <a:r>
              <a:rPr lang="es-ES" baseline="30000">
                <a:solidFill>
                  <a:srgbClr val="000000"/>
                </a:solidFill>
                <a:latin typeface="Open Sans" panose="020B0606030504020204" pitchFamily="34" charset="0"/>
              </a:rPr>
              <a:t>2</a:t>
            </a:r>
            <a:r>
              <a:rPr lang="es-ES">
                <a:solidFill>
                  <a:srgbClr val="000000"/>
                </a:solidFill>
                <a:latin typeface="Open Sans" panose="020B0606030504020204" pitchFamily="34" charset="0"/>
              </a:rPr>
              <a:t>) + x</a:t>
            </a:r>
            <a:r>
              <a:rPr lang="es-ES" baseline="30000">
                <a:solidFill>
                  <a:srgbClr val="000000"/>
                </a:solidFill>
                <a:latin typeface="Open Sans" panose="020B0606030504020204" pitchFamily="34" charset="0"/>
              </a:rPr>
              <a:t>3</a:t>
            </a:r>
            <a:endParaRPr lang="es-ES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es-ES">
                <a:solidFill>
                  <a:srgbClr val="000000"/>
                </a:solidFill>
                <a:latin typeface="Open Sans" panose="020B0606030504020204" pitchFamily="34" charset="0"/>
              </a:rPr>
              <a:t>= 5xy</a:t>
            </a:r>
            <a:r>
              <a:rPr lang="es-ES" baseline="30000">
                <a:solidFill>
                  <a:srgbClr val="000000"/>
                </a:solidFill>
                <a:latin typeface="Open Sans" panose="020B0606030504020204" pitchFamily="34" charset="0"/>
              </a:rPr>
              <a:t>3</a:t>
            </a:r>
            <a:r>
              <a:rPr lang="es-ES">
                <a:solidFill>
                  <a:srgbClr val="000000"/>
                </a:solidFill>
                <a:latin typeface="Open Sans" panose="020B0606030504020204" pitchFamily="34" charset="0"/>
              </a:rPr>
              <a:t> + x</a:t>
            </a:r>
            <a:r>
              <a:rPr lang="es-ES" baseline="30000">
                <a:solidFill>
                  <a:srgbClr val="000000"/>
                </a:solidFill>
                <a:latin typeface="Open Sans" panose="020B0606030504020204" pitchFamily="34" charset="0"/>
              </a:rPr>
              <a:t>3</a:t>
            </a:r>
            <a:r>
              <a:rPr lang="es-ES" smtClean="0">
                <a:solidFill>
                  <a:srgbClr val="000000"/>
                </a:solidFill>
                <a:latin typeface="Open Sans" panose="020B0606030504020204" pitchFamily="34" charset="0"/>
              </a:rPr>
              <a:t>.</a:t>
            </a:r>
            <a:endParaRPr lang="es-ES">
              <a:solidFill>
                <a:srgbClr val="000000"/>
              </a:solidFill>
              <a:latin typeface="Open Sans" panose="020B0606030504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33091" y="4267200"/>
            <a:ext cx="60928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>
                <a:solidFill>
                  <a:srgbClr val="000000"/>
                </a:solidFill>
                <a:latin typeface="Open Sans" panose="020B0606030504020204" pitchFamily="34" charset="0"/>
              </a:rPr>
              <a:t>Thay x = 2 và y = −1 vào đa thức thu gọn ở trên, ta được:</a:t>
            </a:r>
          </a:p>
          <a:p>
            <a:pPr algn="just"/>
            <a:r>
              <a:rPr lang="es-ES">
                <a:solidFill>
                  <a:srgbClr val="000000"/>
                </a:solidFill>
                <a:latin typeface="Open Sans" panose="020B0606030504020204" pitchFamily="34" charset="0"/>
              </a:rPr>
              <a:t>K = 5.2.(–1)</a:t>
            </a:r>
            <a:r>
              <a:rPr lang="es-ES" baseline="30000">
                <a:solidFill>
                  <a:srgbClr val="000000"/>
                </a:solidFill>
                <a:latin typeface="Open Sans" panose="020B0606030504020204" pitchFamily="34" charset="0"/>
              </a:rPr>
              <a:t>3</a:t>
            </a:r>
            <a:r>
              <a:rPr lang="es-ES">
                <a:solidFill>
                  <a:srgbClr val="000000"/>
                </a:solidFill>
                <a:latin typeface="Open Sans" panose="020B0606030504020204" pitchFamily="34" charset="0"/>
              </a:rPr>
              <a:t> + 2</a:t>
            </a:r>
            <a:r>
              <a:rPr lang="es-ES" baseline="30000">
                <a:solidFill>
                  <a:srgbClr val="000000"/>
                </a:solidFill>
                <a:latin typeface="Open Sans" panose="020B0606030504020204" pitchFamily="34" charset="0"/>
              </a:rPr>
              <a:t>3</a:t>
            </a:r>
            <a:r>
              <a:rPr lang="es-ES">
                <a:solidFill>
                  <a:srgbClr val="000000"/>
                </a:solidFill>
                <a:latin typeface="Open Sans" panose="020B0606030504020204" pitchFamily="34" charset="0"/>
              </a:rPr>
              <a:t> = 10.(–1) + 8 = –2.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55812" y="1752600"/>
            <a:ext cx="1133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smtClean="0"/>
              <a:t>Lời giải </a:t>
            </a:r>
            <a:endParaRPr lang="vi-VN" u="sng"/>
          </a:p>
        </p:txBody>
      </p:sp>
    </p:spTree>
    <p:extLst>
      <p:ext uri="{BB962C8B-B14F-4D97-AF65-F5344CB8AC3E}">
        <p14:creationId xmlns:p14="http://schemas.microsoft.com/office/powerpoint/2010/main" val="100614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SLIDE_TITLE" val="1. Giới thiệu"/>
  <p:tag name="ISPRING_PRESENTER_ID" val="{85B2663E-D24B-4287-9084-389C90C6F728}"/>
  <p:tag name="GENSWF_ADVANCE_TIME" val="64.758"/>
  <p:tag name="ISPRING_SLIDE_ID_2" val="{66AFDC9F-48AE-40C0-AC6D-4EE19286B90A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41748</TotalTime>
  <Words>866</Words>
  <Application>Microsoft Office PowerPoint</Application>
  <PresentationFormat>Custom</PresentationFormat>
  <Paragraphs>107</Paragraphs>
  <Slides>17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Cambria Math</vt:lpstr>
      <vt:lpstr>Open Sans</vt:lpstr>
      <vt:lpstr>Times New Roman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Phienbanmoi.com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Nga</cp:lastModifiedBy>
  <cp:revision>2636</cp:revision>
  <dcterms:created xsi:type="dcterms:W3CDTF">2021-08-04T05:24:17Z</dcterms:created>
  <dcterms:modified xsi:type="dcterms:W3CDTF">2023-10-16T08:01:07Z</dcterms:modified>
</cp:coreProperties>
</file>