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76" r:id="rId3"/>
    <p:sldId id="259" r:id="rId4"/>
    <p:sldId id="267" r:id="rId5"/>
    <p:sldId id="260" r:id="rId6"/>
    <p:sldId id="261" r:id="rId7"/>
    <p:sldId id="263" r:id="rId8"/>
    <p:sldId id="264" r:id="rId9"/>
    <p:sldId id="266" r:id="rId10"/>
    <p:sldId id="265" r:id="rId11"/>
    <p:sldId id="268" r:id="rId12"/>
    <p:sldId id="269" r:id="rId13"/>
    <p:sldId id="270" r:id="rId14"/>
    <p:sldId id="271" r:id="rId15"/>
    <p:sldId id="272" r:id="rId16"/>
    <p:sldId id="273" r:id="rId17"/>
    <p:sldId id="274" r:id="rId18"/>
    <p:sldId id="27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fld id="{BF611894-28B8-4005-BA35-73238799DD5F}" type="datetimeFigureOut">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1219170" rtl="0" eaLnBrk="1" fontAlgn="auto" latinLnBrk="0" hangingPunct="1">
                <a:lnSpc>
                  <a:spcPct val="100000"/>
                </a:lnSpc>
                <a:spcBef>
                  <a:spcPts val="0"/>
                </a:spcBef>
                <a:spcAft>
                  <a:spcPts val="0"/>
                </a:spcAft>
                <a:buClrTx/>
                <a:buSzTx/>
                <a:buFontTx/>
                <a:buNone/>
                <a:tabLst/>
                <a:defRPr/>
              </a:pPr>
              <a:t>10/15/2022</a:t>
            </a:fld>
            <a:endParaRPr kumimoji="0" lang="en-US" sz="1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1219170" rtl="0" eaLnBrk="1" fontAlgn="auto" latinLnBrk="0" hangingPunct="1">
              <a:lnSpc>
                <a:spcPct val="100000"/>
              </a:lnSpc>
              <a:spcBef>
                <a:spcPts val="0"/>
              </a:spcBef>
              <a:spcAft>
                <a:spcPts val="0"/>
              </a:spcAft>
              <a:buClrTx/>
              <a:buSzTx/>
              <a:buFontTx/>
              <a:buNone/>
              <a:tabLst/>
              <a:defRPr/>
            </a:pPr>
            <a:fld id="{D0E06FD8-449D-4F0F-BCDD-5B30A88EA0EC}"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121917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0541072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fld id="{BF611894-28B8-4005-BA35-73238799DD5F}" type="datetimeFigureOut">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1219170" rtl="0" eaLnBrk="1" fontAlgn="auto" latinLnBrk="0" hangingPunct="1">
                <a:lnSpc>
                  <a:spcPct val="100000"/>
                </a:lnSpc>
                <a:spcBef>
                  <a:spcPts val="0"/>
                </a:spcBef>
                <a:spcAft>
                  <a:spcPts val="0"/>
                </a:spcAft>
                <a:buClrTx/>
                <a:buSzTx/>
                <a:buFontTx/>
                <a:buNone/>
                <a:tabLst/>
                <a:defRPr/>
              </a:pPr>
              <a:t>10/15/2022</a:t>
            </a:fld>
            <a:endParaRPr kumimoji="0" lang="en-US" sz="1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Footer Placeholder 7"/>
          <p:cNvSpPr>
            <a:spLocks noGrp="1"/>
          </p:cNvSpPr>
          <p:nvPr>
            <p:ph type="ftr" sz="quarter" idx="11"/>
          </p:nvPr>
        </p:nvSpPr>
        <p:spPr/>
        <p: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1219170" rtl="0" eaLnBrk="1" fontAlgn="auto" latinLnBrk="0" hangingPunct="1">
              <a:lnSpc>
                <a:spcPct val="100000"/>
              </a:lnSpc>
              <a:spcBef>
                <a:spcPts val="0"/>
              </a:spcBef>
              <a:spcAft>
                <a:spcPts val="0"/>
              </a:spcAft>
              <a:buClrTx/>
              <a:buSzTx/>
              <a:buFontTx/>
              <a:buNone/>
              <a:tabLst/>
              <a:defRPr/>
            </a:pPr>
            <a:fld id="{D0E06FD8-449D-4F0F-BCDD-5B30A88EA0EC}"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121917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018168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fld id="{BF611894-28B8-4005-BA35-73238799DD5F}" type="datetimeFigureOut">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1219170" rtl="0" eaLnBrk="1" fontAlgn="auto" latinLnBrk="0" hangingPunct="1">
                <a:lnSpc>
                  <a:spcPct val="100000"/>
                </a:lnSpc>
                <a:spcBef>
                  <a:spcPts val="0"/>
                </a:spcBef>
                <a:spcAft>
                  <a:spcPts val="0"/>
                </a:spcAft>
                <a:buClrTx/>
                <a:buSzTx/>
                <a:buFontTx/>
                <a:buNone/>
                <a:tabLst/>
                <a:defRPr/>
              </a:pPr>
              <a:t>10/15/2022</a:t>
            </a:fld>
            <a:endParaRPr kumimoji="0" lang="en-US" sz="1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Footer Placeholder 7"/>
          <p:cNvSpPr>
            <a:spLocks noGrp="1"/>
          </p:cNvSpPr>
          <p:nvPr>
            <p:ph type="ftr" sz="quarter" idx="11"/>
          </p:nvPr>
        </p:nvSpPr>
        <p:spPr/>
        <p: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1219170" rtl="0" eaLnBrk="1" fontAlgn="auto" latinLnBrk="0" hangingPunct="1">
              <a:lnSpc>
                <a:spcPct val="100000"/>
              </a:lnSpc>
              <a:spcBef>
                <a:spcPts val="0"/>
              </a:spcBef>
              <a:spcAft>
                <a:spcPts val="0"/>
              </a:spcAft>
              <a:buClrTx/>
              <a:buSzTx/>
              <a:buFontTx/>
              <a:buNone/>
              <a:tabLst/>
              <a:defRPr/>
            </a:pPr>
            <a:fld id="{D0E06FD8-449D-4F0F-BCDD-5B30A88EA0EC}"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121917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218420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fld id="{BF611894-28B8-4005-BA35-73238799DD5F}" type="datetimeFigureOut">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1219170" rtl="0" eaLnBrk="1" fontAlgn="auto" latinLnBrk="0" hangingPunct="1">
                <a:lnSpc>
                  <a:spcPct val="100000"/>
                </a:lnSpc>
                <a:spcBef>
                  <a:spcPts val="0"/>
                </a:spcBef>
                <a:spcAft>
                  <a:spcPts val="0"/>
                </a:spcAft>
                <a:buClrTx/>
                <a:buSzTx/>
                <a:buFontTx/>
                <a:buNone/>
                <a:tabLst/>
                <a:defRPr/>
              </a:pPr>
              <a:t>10/15/2022</a:t>
            </a:fld>
            <a:endParaRPr kumimoji="0" lang="en-US" sz="1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1219170" rtl="0" eaLnBrk="1" fontAlgn="auto" latinLnBrk="0" hangingPunct="1">
              <a:lnSpc>
                <a:spcPct val="100000"/>
              </a:lnSpc>
              <a:spcBef>
                <a:spcPts val="0"/>
              </a:spcBef>
              <a:spcAft>
                <a:spcPts val="0"/>
              </a:spcAft>
              <a:buClrTx/>
              <a:buSzTx/>
              <a:buFontTx/>
              <a:buNone/>
              <a:tabLst/>
              <a:defRPr/>
            </a:pPr>
            <a:fld id="{D0E06FD8-449D-4F0F-BCDD-5B30A88EA0EC}"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121917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703231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fld id="{BF611894-28B8-4005-BA35-73238799DD5F}" type="datetimeFigureOut">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1219170" rtl="0" eaLnBrk="1" fontAlgn="auto" latinLnBrk="0" hangingPunct="1">
                <a:lnSpc>
                  <a:spcPct val="100000"/>
                </a:lnSpc>
                <a:spcBef>
                  <a:spcPts val="0"/>
                </a:spcBef>
                <a:spcAft>
                  <a:spcPts val="0"/>
                </a:spcAft>
                <a:buClrTx/>
                <a:buSzTx/>
                <a:buFontTx/>
                <a:buNone/>
                <a:tabLst/>
                <a:defRPr/>
              </a:pPr>
              <a:t>10/15/2022</a:t>
            </a:fld>
            <a:endParaRPr kumimoji="0" lang="en-US" sz="1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11"/>
          </p:nvPr>
        </p:nvSpPr>
        <p:spPr/>
        <p: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1219170" rtl="0" eaLnBrk="1" fontAlgn="auto" latinLnBrk="0" hangingPunct="1">
              <a:lnSpc>
                <a:spcPct val="100000"/>
              </a:lnSpc>
              <a:spcBef>
                <a:spcPts val="0"/>
              </a:spcBef>
              <a:spcAft>
                <a:spcPts val="0"/>
              </a:spcAft>
              <a:buClrTx/>
              <a:buSzTx/>
              <a:buFontTx/>
              <a:buNone/>
              <a:tabLst/>
              <a:defRPr/>
            </a:pPr>
            <a:fld id="{D0E06FD8-449D-4F0F-BCDD-5B30A88EA0EC}"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121917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757340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fld id="{BF611894-28B8-4005-BA35-73238799DD5F}" type="datetimeFigureOut">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1219170" rtl="0" eaLnBrk="1" fontAlgn="auto" latinLnBrk="0" hangingPunct="1">
                <a:lnSpc>
                  <a:spcPct val="100000"/>
                </a:lnSpc>
                <a:spcBef>
                  <a:spcPts val="0"/>
                </a:spcBef>
                <a:spcAft>
                  <a:spcPts val="0"/>
                </a:spcAft>
                <a:buClrTx/>
                <a:buSzTx/>
                <a:buFontTx/>
                <a:buNone/>
                <a:tabLst/>
                <a:defRPr/>
              </a:pPr>
              <a:t>10/15/2022</a:t>
            </a:fld>
            <a:endParaRPr kumimoji="0" lang="en-US" sz="1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9" name="Footer Placeholder 8"/>
          <p:cNvSpPr>
            <a:spLocks noGrp="1"/>
          </p:cNvSpPr>
          <p:nvPr>
            <p:ph type="ftr" sz="quarter" idx="11"/>
          </p:nvPr>
        </p:nvSpPr>
        <p:spPr/>
        <p: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10" name="Slide Number Placeholder 9"/>
          <p:cNvSpPr>
            <a:spLocks noGrp="1"/>
          </p:cNvSpPr>
          <p:nvPr>
            <p:ph type="sldNum" sz="quarter" idx="12"/>
          </p:nvPr>
        </p:nvSpPr>
        <p:spPr/>
        <p:txBody>
          <a:bodyPr/>
          <a:lstStyle/>
          <a:p>
            <a:pPr marL="0" marR="0" lvl="0" indent="0" algn="r" defTabSz="1219170" rtl="0" eaLnBrk="1" fontAlgn="auto" latinLnBrk="0" hangingPunct="1">
              <a:lnSpc>
                <a:spcPct val="100000"/>
              </a:lnSpc>
              <a:spcBef>
                <a:spcPts val="0"/>
              </a:spcBef>
              <a:spcAft>
                <a:spcPts val="0"/>
              </a:spcAft>
              <a:buClrTx/>
              <a:buSzTx/>
              <a:buFontTx/>
              <a:buNone/>
              <a:tabLst/>
              <a:defRPr/>
            </a:pPr>
            <a:fld id="{D0E06FD8-449D-4F0F-BCDD-5B30A88EA0EC}"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121917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022552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Date Placeholder 1"/>
          <p:cNvSpPr>
            <a:spLocks noGrp="1"/>
          </p:cNvSpPr>
          <p:nvPr>
            <p:ph type="dt" sz="half" idx="10"/>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fld id="{BF611894-28B8-4005-BA35-73238799DD5F}" type="datetimeFigureOut">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1219170" rtl="0" eaLnBrk="1" fontAlgn="auto" latinLnBrk="0" hangingPunct="1">
                <a:lnSpc>
                  <a:spcPct val="100000"/>
                </a:lnSpc>
                <a:spcBef>
                  <a:spcPts val="0"/>
                </a:spcBef>
                <a:spcAft>
                  <a:spcPts val="0"/>
                </a:spcAft>
                <a:buClrTx/>
                <a:buSzTx/>
                <a:buFontTx/>
                <a:buNone/>
                <a:tabLst/>
                <a:defRPr/>
              </a:pPr>
              <a:t>10/15/2022</a:t>
            </a:fld>
            <a:endParaRPr kumimoji="0" lang="en-US" sz="1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11" name="Footer Placeholder 10"/>
          <p:cNvSpPr>
            <a:spLocks noGrp="1"/>
          </p:cNvSpPr>
          <p:nvPr>
            <p:ph type="ftr" sz="quarter" idx="11"/>
          </p:nvPr>
        </p:nvSpPr>
        <p:spPr/>
        <p: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12" name="Slide Number Placeholder 11"/>
          <p:cNvSpPr>
            <a:spLocks noGrp="1"/>
          </p:cNvSpPr>
          <p:nvPr>
            <p:ph type="sldNum" sz="quarter" idx="12"/>
          </p:nvPr>
        </p:nvSpPr>
        <p:spPr/>
        <p:txBody>
          <a:bodyPr/>
          <a:lstStyle/>
          <a:p>
            <a:pPr marL="0" marR="0" lvl="0" indent="0" algn="r" defTabSz="1219170" rtl="0" eaLnBrk="1" fontAlgn="auto" latinLnBrk="0" hangingPunct="1">
              <a:lnSpc>
                <a:spcPct val="100000"/>
              </a:lnSpc>
              <a:spcBef>
                <a:spcPts val="0"/>
              </a:spcBef>
              <a:spcAft>
                <a:spcPts val="0"/>
              </a:spcAft>
              <a:buClrTx/>
              <a:buSzTx/>
              <a:buFontTx/>
              <a:buNone/>
              <a:tabLst/>
              <a:defRPr/>
            </a:pPr>
            <a:fld id="{D0E06FD8-449D-4F0F-BCDD-5B30A88EA0EC}"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121917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819733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2" name="Date Placeholder 1"/>
          <p:cNvSpPr>
            <a:spLocks noGrp="1"/>
          </p:cNvSpPr>
          <p:nvPr>
            <p:ph type="dt" sz="half" idx="10"/>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fld id="{BF611894-28B8-4005-BA35-73238799DD5F}" type="datetimeFigureOut">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1219170" rtl="0" eaLnBrk="1" fontAlgn="auto" latinLnBrk="0" hangingPunct="1">
                <a:lnSpc>
                  <a:spcPct val="100000"/>
                </a:lnSpc>
                <a:spcBef>
                  <a:spcPts val="0"/>
                </a:spcBef>
                <a:spcAft>
                  <a:spcPts val="0"/>
                </a:spcAft>
                <a:buClrTx/>
                <a:buSzTx/>
                <a:buFontTx/>
                <a:buNone/>
                <a:tabLst/>
                <a:defRPr/>
              </a:pPr>
              <a:t>10/15/2022</a:t>
            </a:fld>
            <a:endParaRPr kumimoji="0" lang="en-US" sz="1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Footer Placeholder 6"/>
          <p:cNvSpPr>
            <a:spLocks noGrp="1"/>
          </p:cNvSpPr>
          <p:nvPr>
            <p:ph type="ftr" sz="quarter" idx="11"/>
          </p:nvPr>
        </p:nvSpPr>
        <p:spPr/>
        <p: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8" name="Slide Number Placeholder 7"/>
          <p:cNvSpPr>
            <a:spLocks noGrp="1"/>
          </p:cNvSpPr>
          <p:nvPr>
            <p:ph type="sldNum" sz="quarter" idx="12"/>
          </p:nvPr>
        </p:nvSpPr>
        <p:spPr/>
        <p:txBody>
          <a:bodyPr/>
          <a:lstStyle/>
          <a:p>
            <a:pPr marL="0" marR="0" lvl="0" indent="0" algn="r" defTabSz="1219170" rtl="0" eaLnBrk="1" fontAlgn="auto" latinLnBrk="0" hangingPunct="1">
              <a:lnSpc>
                <a:spcPct val="100000"/>
              </a:lnSpc>
              <a:spcBef>
                <a:spcPts val="0"/>
              </a:spcBef>
              <a:spcAft>
                <a:spcPts val="0"/>
              </a:spcAft>
              <a:buClrTx/>
              <a:buSzTx/>
              <a:buFontTx/>
              <a:buNone/>
              <a:tabLst/>
              <a:defRPr/>
            </a:pPr>
            <a:fld id="{D0E06FD8-449D-4F0F-BCDD-5B30A88EA0EC}"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121917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6672929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fld id="{BF611894-28B8-4005-BA35-73238799DD5F}" type="datetimeFigureOut">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1219170" rtl="0" eaLnBrk="1" fontAlgn="auto" latinLnBrk="0" hangingPunct="1">
                <a:lnSpc>
                  <a:spcPct val="100000"/>
                </a:lnSpc>
                <a:spcBef>
                  <a:spcPts val="0"/>
                </a:spcBef>
                <a:spcAft>
                  <a:spcPts val="0"/>
                </a:spcAft>
                <a:buClrTx/>
                <a:buSzTx/>
                <a:buFontTx/>
                <a:buNone/>
                <a:tabLst/>
                <a:defRPr/>
              </a:pPr>
              <a:t>10/15/2022</a:t>
            </a:fld>
            <a:endParaRPr kumimoji="0" lang="en-US" sz="1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Footer Placeholder 5"/>
          <p:cNvSpPr>
            <a:spLocks noGrp="1"/>
          </p:cNvSpPr>
          <p:nvPr>
            <p:ph type="ftr" sz="quarter" idx="11"/>
          </p:nvPr>
        </p:nvSpPr>
        <p:spPr/>
        <p: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1219170" rtl="0" eaLnBrk="1" fontAlgn="auto" latinLnBrk="0" hangingPunct="1">
              <a:lnSpc>
                <a:spcPct val="100000"/>
              </a:lnSpc>
              <a:spcBef>
                <a:spcPts val="0"/>
              </a:spcBef>
              <a:spcAft>
                <a:spcPts val="0"/>
              </a:spcAft>
              <a:buClrTx/>
              <a:buSzTx/>
              <a:buFontTx/>
              <a:buNone/>
              <a:tabLst/>
              <a:defRPr/>
            </a:pPr>
            <a:fld id="{D0E06FD8-449D-4F0F-BCDD-5B30A88EA0EC}"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121917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6397983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smtClean="0"/>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fld id="{BF611894-28B8-4005-BA35-73238799DD5F}" type="datetimeFigureOut">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1219170" rtl="0" eaLnBrk="1" fontAlgn="auto" latinLnBrk="0" hangingPunct="1">
                <a:lnSpc>
                  <a:spcPct val="100000"/>
                </a:lnSpc>
                <a:spcBef>
                  <a:spcPts val="0"/>
                </a:spcBef>
                <a:spcAft>
                  <a:spcPts val="0"/>
                </a:spcAft>
                <a:buClrTx/>
                <a:buSzTx/>
                <a:buFontTx/>
                <a:buNone/>
                <a:tabLst/>
                <a:defRPr/>
              </a:pPr>
              <a:t>10/15/2022</a:t>
            </a:fld>
            <a:endParaRPr kumimoji="0" lang="en-US" sz="1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9" name="Footer Placeholder 8"/>
          <p:cNvSpPr>
            <a:spLocks noGrp="1"/>
          </p:cNvSpPr>
          <p:nvPr>
            <p:ph type="ftr" sz="quarter" idx="11"/>
          </p:nvPr>
        </p:nvSpPr>
        <p:spPr/>
        <p: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10" name="Slide Number Placeholder 9"/>
          <p:cNvSpPr>
            <a:spLocks noGrp="1"/>
          </p:cNvSpPr>
          <p:nvPr>
            <p:ph type="sldNum" sz="quarter" idx="12"/>
          </p:nvPr>
        </p:nvSpPr>
        <p:spPr/>
        <p:txBody>
          <a:bodyPr/>
          <a:lstStyle/>
          <a:p>
            <a:pPr marL="0" marR="0" lvl="0" indent="0" algn="r" defTabSz="1219170" rtl="0" eaLnBrk="1" fontAlgn="auto" latinLnBrk="0" hangingPunct="1">
              <a:lnSpc>
                <a:spcPct val="100000"/>
              </a:lnSpc>
              <a:spcBef>
                <a:spcPts val="0"/>
              </a:spcBef>
              <a:spcAft>
                <a:spcPts val="0"/>
              </a:spcAft>
              <a:buClrTx/>
              <a:buSzTx/>
              <a:buFontTx/>
              <a:buNone/>
              <a:tabLst/>
              <a:defRPr/>
            </a:pPr>
            <a:fld id="{D0E06FD8-449D-4F0F-BCDD-5B30A88EA0EC}"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121917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731324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fld id="{BF611894-28B8-4005-BA35-73238799DD5F}" type="datetimeFigureOut">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1219170" rtl="0" eaLnBrk="1" fontAlgn="auto" latinLnBrk="0" hangingPunct="1">
                <a:lnSpc>
                  <a:spcPct val="100000"/>
                </a:lnSpc>
                <a:spcBef>
                  <a:spcPts val="0"/>
                </a:spcBef>
                <a:spcAft>
                  <a:spcPts val="0"/>
                </a:spcAft>
                <a:buClrTx/>
                <a:buSzTx/>
                <a:buFontTx/>
                <a:buNone/>
                <a:tabLst/>
                <a:defRPr/>
              </a:pPr>
              <a:t>10/15/2022</a:t>
            </a:fld>
            <a:endParaRPr kumimoji="0" lang="en-US" sz="1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9" name="Footer Placeholder 8"/>
          <p:cNvSpPr>
            <a:spLocks noGrp="1"/>
          </p:cNvSpPr>
          <p:nvPr>
            <p:ph type="ftr" sz="quarter" idx="11"/>
          </p:nvPr>
        </p:nvSpPr>
        <p:spPr>
          <a:xfrm>
            <a:off x="3499101" y="6356350"/>
            <a:ext cx="5911517" cy="365125"/>
          </a:xfrm>
        </p:spPr>
        <p:txBody>
          <a:bodyP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10" name="Slide Number Placeholder 9"/>
          <p:cNvSpPr>
            <a:spLocks noGrp="1"/>
          </p:cNvSpPr>
          <p:nvPr>
            <p:ph type="sldNum" sz="quarter" idx="12"/>
          </p:nvPr>
        </p:nvSpPr>
        <p:spPr/>
        <p:txBody>
          <a:bodyPr/>
          <a:lstStyle/>
          <a:p>
            <a:pPr marL="0" marR="0" lvl="0" indent="0" algn="r" defTabSz="1219170" rtl="0" eaLnBrk="1" fontAlgn="auto" latinLnBrk="0" hangingPunct="1">
              <a:lnSpc>
                <a:spcPct val="100000"/>
              </a:lnSpc>
              <a:spcBef>
                <a:spcPts val="0"/>
              </a:spcBef>
              <a:spcAft>
                <a:spcPts val="0"/>
              </a:spcAft>
              <a:buClrTx/>
              <a:buSzTx/>
              <a:buFontTx/>
              <a:buNone/>
              <a:tabLst/>
              <a:defRPr/>
            </a:pPr>
            <a:fld id="{D0E06FD8-449D-4F0F-BCDD-5B30A88EA0EC}"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121917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724841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pPr marL="0" marR="0" lvl="0" indent="0" algn="l" defTabSz="1219170" rtl="0" eaLnBrk="1" fontAlgn="auto" latinLnBrk="0" hangingPunct="1">
              <a:lnSpc>
                <a:spcPct val="100000"/>
              </a:lnSpc>
              <a:spcBef>
                <a:spcPts val="0"/>
              </a:spcBef>
              <a:spcAft>
                <a:spcPts val="0"/>
              </a:spcAft>
              <a:buClrTx/>
              <a:buSzTx/>
              <a:buFontTx/>
              <a:buNone/>
              <a:tabLst/>
              <a:defRPr/>
            </a:pPr>
            <a:fld id="{BF611894-28B8-4005-BA35-73238799DD5F}" type="datetimeFigureOut">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l" defTabSz="1219170" rtl="0" eaLnBrk="1" fontAlgn="auto" latinLnBrk="0" hangingPunct="1">
                <a:lnSpc>
                  <a:spcPct val="100000"/>
                </a:lnSpc>
                <a:spcBef>
                  <a:spcPts val="0"/>
                </a:spcBef>
                <a:spcAft>
                  <a:spcPts val="0"/>
                </a:spcAft>
                <a:buClrTx/>
                <a:buSzTx/>
                <a:buFontTx/>
                <a:buNone/>
                <a:tabLst/>
                <a:defRPr/>
              </a:pPr>
              <a:t>10/15/2022</a:t>
            </a:fld>
            <a:endParaRPr kumimoji="0" lang="en-US" sz="1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pPr marL="0" marR="0" lvl="0" indent="0" algn="r" defTabSz="1219170" rtl="0" eaLnBrk="1" fontAlgn="auto" latinLnBrk="0" hangingPunct="1">
              <a:lnSpc>
                <a:spcPct val="100000"/>
              </a:lnSpc>
              <a:spcBef>
                <a:spcPts val="0"/>
              </a:spcBef>
              <a:spcAft>
                <a:spcPts val="0"/>
              </a:spcAft>
              <a:buClrTx/>
              <a:buSzTx/>
              <a:buFontTx/>
              <a:buNone/>
              <a:tabLst/>
              <a:defRPr/>
            </a:pPr>
            <a:fld id="{D0E06FD8-449D-4F0F-BCDD-5B30A88EA0EC}" type="slidenum">
              <a:rPr kumimoji="0" lang="en-US" sz="16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1219170" rtl="0" eaLnBrk="1" fontAlgn="auto" latinLnBrk="0" hangingPunct="1">
                <a:lnSpc>
                  <a:spcPct val="100000"/>
                </a:lnSpc>
                <a:spcBef>
                  <a:spcPts val="0"/>
                </a:spcBef>
                <a:spcAft>
                  <a:spcPts val="0"/>
                </a:spcAft>
                <a:buClrTx/>
                <a:buSzTx/>
                <a:buFontTx/>
                <a:buNone/>
                <a:tabLst/>
                <a:defRPr/>
              </a:pPr>
              <a:t>‹#›</a:t>
            </a:fld>
            <a:endParaRPr kumimoji="0" lang="en-US" sz="16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6748491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1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 Id="rId4" Type="http://schemas.openxmlformats.org/officeDocument/2006/relationships/image" Target="../media/image22.png"/></Relationships>
</file>

<file path=ppt/slides/_rels/slide1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23.png"/><Relationship Id="rId1" Type="http://schemas.openxmlformats.org/officeDocument/2006/relationships/slideLayout" Target="../slideLayouts/slideLayout2.xml"/><Relationship Id="rId4" Type="http://schemas.openxmlformats.org/officeDocument/2006/relationships/image" Target="../media/image24.png"/></Relationships>
</file>

<file path=ppt/slides/_rels/slide13.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7.png"/><Relationship Id="rId1" Type="http://schemas.openxmlformats.org/officeDocument/2006/relationships/slideLayout" Target="../slideLayouts/slideLayout2.xml"/><Relationship Id="rId5" Type="http://schemas.openxmlformats.org/officeDocument/2006/relationships/image" Target="../media/image29.png"/><Relationship Id="rId4" Type="http://schemas.openxmlformats.org/officeDocument/2006/relationships/image" Target="../media/image28.png"/></Relationships>
</file>

<file path=ppt/slides/_rels/slide15.x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image" Target="../media/image30.emf"/><Relationship Id="rId1" Type="http://schemas.openxmlformats.org/officeDocument/2006/relationships/slideLayout" Target="../slideLayouts/slideLayout2.xml"/><Relationship Id="rId5" Type="http://schemas.openxmlformats.org/officeDocument/2006/relationships/image" Target="../media/image33.png"/><Relationship Id="rId4" Type="http://schemas.openxmlformats.org/officeDocument/2006/relationships/image" Target="../media/image32.png"/></Relationships>
</file>

<file path=ppt/slides/_rels/slide17.xml.rels><?xml version="1.0" encoding="UTF-8" standalone="yes"?>
<Relationships xmlns="http://schemas.openxmlformats.org/package/2006/relationships"><Relationship Id="rId3" Type="http://schemas.openxmlformats.org/officeDocument/2006/relationships/image" Target="../media/image35.png"/><Relationship Id="rId7" Type="http://schemas.openxmlformats.org/officeDocument/2006/relationships/image" Target="../media/image39.jpeg"/><Relationship Id="rId2" Type="http://schemas.openxmlformats.org/officeDocument/2006/relationships/image" Target="../media/image34.emf"/><Relationship Id="rId1" Type="http://schemas.openxmlformats.org/officeDocument/2006/relationships/slideLayout" Target="../slideLayouts/slideLayout2.xml"/><Relationship Id="rId6" Type="http://schemas.openxmlformats.org/officeDocument/2006/relationships/image" Target="../media/image38.emf"/><Relationship Id="rId5" Type="http://schemas.openxmlformats.org/officeDocument/2006/relationships/image" Target="../media/image37.emf"/><Relationship Id="rId4" Type="http://schemas.openxmlformats.org/officeDocument/2006/relationships/image" Target="../media/image36.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48595" y="731520"/>
            <a:ext cx="8399416" cy="53427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vi-VN" sz="6000" b="1" i="0" u="none" strike="noStrike" kern="1200" cap="none" spc="0" normalizeH="0" baseline="0" noProof="0" dirty="0" smtClean="0">
                <a:ln>
                  <a:noFill/>
                </a:ln>
                <a:solidFill>
                  <a:srgbClr val="FF0000"/>
                </a:solidFill>
                <a:effectLst/>
                <a:uLnTx/>
                <a:uFillTx/>
                <a:latin typeface="Times New Roman" panose="02020603050405020304" pitchFamily="18" charset="0"/>
                <a:ea typeface="+mn-ea"/>
                <a:cs typeface="Times New Roman" panose="02020603050405020304" pitchFamily="18" charset="0"/>
              </a:rPr>
              <a:t>BÀI</a:t>
            </a:r>
            <a:r>
              <a:rPr kumimoji="0" lang="vi-VN" sz="6000" b="1" i="0" u="none" strike="noStrike" kern="1200" cap="none" spc="0" normalizeH="0" noProof="0" dirty="0" smtClean="0">
                <a:ln>
                  <a:noFill/>
                </a:ln>
                <a:solidFill>
                  <a:srgbClr val="FF0000"/>
                </a:solidFill>
                <a:effectLst/>
                <a:uLnTx/>
                <a:uFillTx/>
                <a:latin typeface="Times New Roman" panose="02020603050405020304" pitchFamily="18" charset="0"/>
                <a:ea typeface="+mn-ea"/>
                <a:cs typeface="Times New Roman" panose="02020603050405020304" pitchFamily="18" charset="0"/>
              </a:rPr>
              <a:t> TẬP CUỐI CHƯƠNG IV</a:t>
            </a:r>
            <a:endParaRPr kumimoji="0" lang="nn-NO" sz="60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Times New Roman" panose="02020603050405020304" pitchFamily="18" charset="0"/>
            </a:endParaRPr>
          </a:p>
        </p:txBody>
      </p:sp>
      <p:sp>
        <p:nvSpPr>
          <p:cNvPr id="2" name="Rectangle 1"/>
          <p:cNvSpPr/>
          <p:nvPr/>
        </p:nvSpPr>
        <p:spPr>
          <a:xfrm>
            <a:off x="312800" y="1859670"/>
            <a:ext cx="3135795" cy="707886"/>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4000" b="1"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BÀI GIẢNG:</a:t>
            </a:r>
          </a:p>
        </p:txBody>
      </p:sp>
    </p:spTree>
    <p:extLst>
      <p:ext uri="{BB962C8B-B14F-4D97-AF65-F5344CB8AC3E}">
        <p14:creationId xmlns:p14="http://schemas.microsoft.com/office/powerpoint/2010/main" val="274216632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622293" y="585595"/>
            <a:ext cx="1603324" cy="461665"/>
          </a:xfrm>
          <a:prstGeom prst="rect">
            <a:avLst/>
          </a:prstGeom>
        </p:spPr>
        <p:txBody>
          <a:bodyPr wrap="none">
            <a:spAutoFit/>
          </a:bodyPr>
          <a:lstStyle/>
          <a:p>
            <a:pPr algn="just"/>
            <a:r>
              <a:rPr lang="en-US" sz="2400" dirty="0">
                <a:solidFill>
                  <a:srgbClr val="000000"/>
                </a:solidFill>
                <a:latin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cs typeface="Times New Roman" panose="02020603050405020304" pitchFamily="18" charset="0"/>
              </a:rPr>
              <a:t>Hình</a:t>
            </a:r>
            <a:r>
              <a:rPr lang="en-US" sz="2400" dirty="0">
                <a:solidFill>
                  <a:srgbClr val="000000"/>
                </a:solidFill>
                <a:latin typeface="Times New Roman" panose="02020603050405020304" pitchFamily="18" charset="0"/>
                <a:cs typeface="Times New Roman" panose="02020603050405020304" pitchFamily="18" charset="0"/>
              </a:rPr>
              <a:t> </a:t>
            </a:r>
            <a:r>
              <a:rPr lang="en-US" sz="2400" dirty="0" smtClean="0">
                <a:solidFill>
                  <a:srgbClr val="000000"/>
                </a:solidFill>
                <a:latin typeface="Times New Roman" panose="02020603050405020304" pitchFamily="18" charset="0"/>
                <a:cs typeface="Times New Roman" panose="02020603050405020304" pitchFamily="18" charset="0"/>
              </a:rPr>
              <a:t>53</a:t>
            </a:r>
            <a:r>
              <a:rPr lang="vi-VN" sz="2400" dirty="0" smtClean="0">
                <a:solidFill>
                  <a:srgbClr val="000000"/>
                </a:solidFill>
                <a:latin typeface="Times New Roman" panose="02020603050405020304" pitchFamily="18" charset="0"/>
                <a:cs typeface="Times New Roman" panose="02020603050405020304" pitchFamily="18" charset="0"/>
              </a:rPr>
              <a:t>c</a:t>
            </a:r>
            <a:r>
              <a:rPr lang="en-US" sz="2400" dirty="0" smtClean="0">
                <a:solidFill>
                  <a:srgbClr val="000000"/>
                </a:solidFill>
                <a:latin typeface="Times New Roman" panose="02020603050405020304" pitchFamily="18" charset="0"/>
                <a:cs typeface="Times New Roman" panose="02020603050405020304" pitchFamily="18" charset="0"/>
              </a:rPr>
              <a:t>:</a:t>
            </a:r>
            <a:endParaRPr lang="en-US" sz="2400" dirty="0">
              <a:solidFill>
                <a:srgbClr val="000000"/>
              </a:solidFill>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8" name="Rectangle 7"/>
              <p:cNvSpPr/>
              <p:nvPr/>
            </p:nvSpPr>
            <p:spPr>
              <a:xfrm>
                <a:off x="6662056" y="1081147"/>
                <a:ext cx="5003892" cy="1130822"/>
              </a:xfrm>
              <a:prstGeom prst="rect">
                <a:avLst/>
              </a:prstGeom>
            </p:spPr>
            <p:txBody>
              <a:bodyPr wrap="square">
                <a:spAutoFit/>
              </a:bodyPr>
              <a:lstStyle/>
              <a:p>
                <a:pPr algn="just"/>
                <a:r>
                  <a:rPr lang="en-US" sz="2200" dirty="0" smtClean="0">
                    <a:solidFill>
                      <a:srgbClr val="000000"/>
                    </a:solidFill>
                    <a:latin typeface="Times New Roman" panose="02020603050405020304" pitchFamily="18" charset="0"/>
                    <a:cs typeface="Times New Roman" panose="02020603050405020304" pitchFamily="18" charset="0"/>
                  </a:rPr>
                  <a:t>Ta </a:t>
                </a:r>
                <a:r>
                  <a:rPr lang="en-US" sz="2200" dirty="0" err="1">
                    <a:solidFill>
                      <a:srgbClr val="000000"/>
                    </a:solidFill>
                    <a:latin typeface="Times New Roman" panose="02020603050405020304" pitchFamily="18" charset="0"/>
                    <a:cs typeface="Times New Roman" panose="02020603050405020304" pitchFamily="18" charset="0"/>
                  </a:rPr>
                  <a:t>có</a:t>
                </a:r>
                <a:r>
                  <a:rPr lang="en-US" sz="2200" dirty="0">
                    <a:solidFill>
                      <a:srgbClr val="000000"/>
                    </a:solidFill>
                    <a:latin typeface="Times New Roman" panose="02020603050405020304" pitchFamily="18" charset="0"/>
                    <a:cs typeface="Times New Roman" panose="02020603050405020304" pitchFamily="18" charset="0"/>
                  </a:rPr>
                  <a:t>: </a:t>
                </a:r>
                <a14:m>
                  <m:oMath xmlns:m="http://schemas.openxmlformats.org/officeDocument/2006/math">
                    <m:sSub>
                      <m:sSubPr>
                        <m:ctrlPr>
                          <a:rPr lang="en-US" sz="2200" i="1" smtClean="0">
                            <a:solidFill>
                              <a:srgbClr val="000000"/>
                            </a:solidFill>
                            <a:latin typeface="Cambria Math" panose="02040503050406030204" pitchFamily="18" charset="0"/>
                          </a:rPr>
                        </m:ctrlPr>
                      </m:sSubPr>
                      <m:e>
                        <m:acc>
                          <m:accPr>
                            <m:chr m:val="̂"/>
                            <m:ctrlPr>
                              <a:rPr lang="en-US" sz="2200" i="1" smtClean="0">
                                <a:solidFill>
                                  <a:srgbClr val="000000"/>
                                </a:solidFill>
                                <a:latin typeface="Cambria Math" panose="02040503050406030204" pitchFamily="18" charset="0"/>
                              </a:rPr>
                            </m:ctrlPr>
                          </m:accPr>
                          <m:e>
                            <m:r>
                              <a:rPr lang="vi-VN" sz="2200" b="0" i="1" smtClean="0">
                                <a:solidFill>
                                  <a:srgbClr val="000000"/>
                                </a:solidFill>
                                <a:latin typeface="Cambria Math" panose="02040503050406030204" pitchFamily="18" charset="0"/>
                              </a:rPr>
                              <m:t>𝐸</m:t>
                            </m:r>
                          </m:e>
                        </m:acc>
                      </m:e>
                      <m:sub>
                        <m:r>
                          <a:rPr lang="en-US" sz="2200" i="0" smtClean="0">
                            <a:solidFill>
                              <a:srgbClr val="000000"/>
                            </a:solidFill>
                            <a:latin typeface="Cambria Math" panose="02040503050406030204" pitchFamily="18" charset="0"/>
                          </a:rPr>
                          <m:t>1</m:t>
                        </m:r>
                      </m:sub>
                    </m:sSub>
                    <m:r>
                      <a:rPr lang="vi-VN" sz="2200" b="0" i="0" smtClean="0">
                        <a:solidFill>
                          <a:srgbClr val="000000"/>
                        </a:solidFill>
                        <a:latin typeface="Cambria Math" panose="02040503050406030204" pitchFamily="18" charset="0"/>
                      </a:rPr>
                      <m:t>+</m:t>
                    </m:r>
                    <m:sSub>
                      <m:sSubPr>
                        <m:ctrlPr>
                          <a:rPr lang="en-US" sz="2200" i="1" smtClean="0">
                            <a:solidFill>
                              <a:srgbClr val="000000"/>
                            </a:solidFill>
                            <a:latin typeface="Cambria Math" panose="02040503050406030204" pitchFamily="18" charset="0"/>
                          </a:rPr>
                        </m:ctrlPr>
                      </m:sSubPr>
                      <m:e>
                        <m:acc>
                          <m:accPr>
                            <m:chr m:val="̂"/>
                            <m:ctrlPr>
                              <a:rPr lang="en-US" sz="2200" i="1" smtClean="0">
                                <a:solidFill>
                                  <a:srgbClr val="000000"/>
                                </a:solidFill>
                                <a:latin typeface="Cambria Math" panose="02040503050406030204" pitchFamily="18" charset="0"/>
                              </a:rPr>
                            </m:ctrlPr>
                          </m:accPr>
                          <m:e>
                            <m:r>
                              <a:rPr lang="vi-VN" sz="2200" b="0" i="1" smtClean="0">
                                <a:solidFill>
                                  <a:srgbClr val="000000"/>
                                </a:solidFill>
                                <a:latin typeface="Cambria Math" panose="02040503050406030204" pitchFamily="18" charset="0"/>
                              </a:rPr>
                              <m:t>𝐺</m:t>
                            </m:r>
                          </m:e>
                        </m:acc>
                      </m:e>
                      <m:sub>
                        <m:r>
                          <a:rPr lang="en-US" sz="2200" i="0" smtClean="0">
                            <a:solidFill>
                              <a:srgbClr val="000000"/>
                            </a:solidFill>
                            <a:latin typeface="Cambria Math" panose="02040503050406030204" pitchFamily="18" charset="0"/>
                          </a:rPr>
                          <m:t>1</m:t>
                        </m:r>
                      </m:sub>
                    </m:sSub>
                    <m:r>
                      <a:rPr lang="en-US" sz="2200" i="0" smtClean="0">
                        <a:solidFill>
                          <a:srgbClr val="000000"/>
                        </a:solidFill>
                        <a:latin typeface="Cambria Math" panose="02040503050406030204" pitchFamily="18" charset="0"/>
                      </a:rPr>
                      <m:t>=</m:t>
                    </m:r>
                    <m:sSup>
                      <m:sSupPr>
                        <m:ctrlPr>
                          <a:rPr lang="en-US" sz="2200" i="1">
                            <a:solidFill>
                              <a:srgbClr val="000000"/>
                            </a:solidFill>
                            <a:latin typeface="Cambria Math" panose="02040503050406030204" pitchFamily="18" charset="0"/>
                          </a:rPr>
                        </m:ctrlPr>
                      </m:sSupPr>
                      <m:e>
                        <m:r>
                          <a:rPr lang="vi-VN" sz="2200" b="0" i="0" smtClean="0">
                            <a:solidFill>
                              <a:srgbClr val="000000"/>
                            </a:solidFill>
                            <a:latin typeface="Cambria Math" panose="02040503050406030204" pitchFamily="18" charset="0"/>
                          </a:rPr>
                          <m:t>11</m:t>
                        </m:r>
                        <m:r>
                          <a:rPr lang="vi-VN" sz="2200">
                            <a:solidFill>
                              <a:srgbClr val="000000"/>
                            </a:solidFill>
                            <a:latin typeface="Cambria Math" panose="02040503050406030204" pitchFamily="18" charset="0"/>
                          </a:rPr>
                          <m:t>0</m:t>
                        </m:r>
                      </m:e>
                      <m:sup>
                        <m:r>
                          <a:rPr lang="en-US" sz="2200">
                            <a:solidFill>
                              <a:srgbClr val="000000"/>
                            </a:solidFill>
                            <a:latin typeface="Cambria Math" panose="02040503050406030204" pitchFamily="18" charset="0"/>
                          </a:rPr>
                          <m:t>0</m:t>
                        </m:r>
                      </m:sup>
                    </m:sSup>
                    <m:r>
                      <m:rPr>
                        <m:nor/>
                      </m:rPr>
                      <a:rPr lang="vi-VN" sz="2200" b="0" i="0" smtClean="0">
                        <a:solidFill>
                          <a:srgbClr val="000000"/>
                        </a:solidFill>
                        <a:latin typeface="Times New Roman" panose="02020603050405020304" pitchFamily="18" charset="0"/>
                        <a:cs typeface="Times New Roman" panose="02020603050405020304" pitchFamily="18" charset="0"/>
                      </a:rPr>
                      <m:t>+</m:t>
                    </m:r>
                    <m:sSup>
                      <m:sSupPr>
                        <m:ctrlPr>
                          <a:rPr lang="en-US" sz="2200" i="1" smtClean="0">
                            <a:solidFill>
                              <a:srgbClr val="000000"/>
                            </a:solidFill>
                            <a:latin typeface="Cambria Math" panose="02040503050406030204" pitchFamily="18" charset="0"/>
                          </a:rPr>
                        </m:ctrlPr>
                      </m:sSupPr>
                      <m:e>
                        <m:r>
                          <a:rPr lang="vi-VN" sz="2200" b="0" i="0" smtClean="0">
                            <a:solidFill>
                              <a:srgbClr val="000000"/>
                            </a:solidFill>
                            <a:latin typeface="Cambria Math" panose="02040503050406030204" pitchFamily="18" charset="0"/>
                          </a:rPr>
                          <m:t>70</m:t>
                        </m:r>
                      </m:e>
                      <m:sup>
                        <m:r>
                          <a:rPr lang="en-US" sz="2200" i="0" smtClean="0">
                            <a:solidFill>
                              <a:srgbClr val="000000"/>
                            </a:solidFill>
                            <a:latin typeface="Cambria Math" panose="02040503050406030204" pitchFamily="18" charset="0"/>
                          </a:rPr>
                          <m:t>0</m:t>
                        </m:r>
                      </m:sup>
                    </m:sSup>
                  </m:oMath>
                </a14:m>
                <a:r>
                  <a:rPr lang="vi-VN" sz="2200" dirty="0" smtClean="0">
                    <a:solidFill>
                      <a:srgbClr val="000000"/>
                    </a:solidFill>
                    <a:latin typeface="Times New Roman" panose="02020603050405020304" pitchFamily="18" charset="0"/>
                    <a:cs typeface="Times New Roman" panose="02020603050405020304" pitchFamily="18" charset="0"/>
                  </a:rPr>
                  <a:t>=</a:t>
                </a:r>
                <a14:m>
                  <m:oMath xmlns:m="http://schemas.openxmlformats.org/officeDocument/2006/math">
                    <m:sSup>
                      <m:sSupPr>
                        <m:ctrlPr>
                          <a:rPr lang="en-US" sz="2200" i="1">
                            <a:solidFill>
                              <a:srgbClr val="000000"/>
                            </a:solidFill>
                            <a:latin typeface="Cambria Math" panose="02040503050406030204" pitchFamily="18" charset="0"/>
                          </a:rPr>
                        </m:ctrlPr>
                      </m:sSupPr>
                      <m:e>
                        <m:r>
                          <a:rPr lang="vi-VN" sz="2200" b="0" i="0" smtClean="0">
                            <a:solidFill>
                              <a:srgbClr val="000000"/>
                            </a:solidFill>
                            <a:latin typeface="Cambria Math" panose="02040503050406030204" pitchFamily="18" charset="0"/>
                          </a:rPr>
                          <m:t>18</m:t>
                        </m:r>
                        <m:r>
                          <a:rPr lang="vi-VN" sz="2200">
                            <a:solidFill>
                              <a:srgbClr val="000000"/>
                            </a:solidFill>
                            <a:latin typeface="Cambria Math" panose="02040503050406030204" pitchFamily="18" charset="0"/>
                          </a:rPr>
                          <m:t>0</m:t>
                        </m:r>
                      </m:e>
                      <m:sup>
                        <m:r>
                          <a:rPr lang="en-US" sz="2200">
                            <a:solidFill>
                              <a:srgbClr val="000000"/>
                            </a:solidFill>
                            <a:latin typeface="Cambria Math" panose="02040503050406030204" pitchFamily="18" charset="0"/>
                          </a:rPr>
                          <m:t>0</m:t>
                        </m:r>
                      </m:sup>
                    </m:sSup>
                  </m:oMath>
                </a14:m>
                <a:r>
                  <a:rPr lang="en-US" sz="2200" dirty="0" smtClean="0">
                    <a:solidFill>
                      <a:srgbClr val="000000"/>
                    </a:solidFill>
                    <a:latin typeface="Times New Roman" panose="02020603050405020304" pitchFamily="18" charset="0"/>
                    <a:cs typeface="Times New Roman" panose="02020603050405020304" pitchFamily="18" charset="0"/>
                  </a:rPr>
                  <a:t>.</a:t>
                </a:r>
                <a:endParaRPr lang="en-US" sz="2200" dirty="0">
                  <a:solidFill>
                    <a:srgbClr val="000000"/>
                  </a:solidFill>
                  <a:latin typeface="Times New Roman" panose="02020603050405020304" pitchFamily="18" charset="0"/>
                  <a:cs typeface="Times New Roman" panose="02020603050405020304" pitchFamily="18" charset="0"/>
                </a:endParaRPr>
              </a:p>
              <a:p>
                <a:pPr algn="just"/>
                <a:r>
                  <a:rPr lang="en-US" sz="2200" dirty="0" err="1" smtClean="0">
                    <a:solidFill>
                      <a:srgbClr val="000000"/>
                    </a:solidFill>
                    <a:latin typeface="Times New Roman" panose="02020603050405020304" pitchFamily="18" charset="0"/>
                    <a:cs typeface="Times New Roman" panose="02020603050405020304" pitchFamily="18" charset="0"/>
                  </a:rPr>
                  <a:t>Mà</a:t>
                </a:r>
                <a:r>
                  <a:rPr lang="en-US" sz="2200" dirty="0">
                    <a:solidFill>
                      <a:srgbClr val="000000"/>
                    </a:solidFill>
                    <a:latin typeface="Times New Roman" panose="02020603050405020304" pitchFamily="18" charset="0"/>
                    <a:cs typeface="Times New Roman" panose="02020603050405020304" pitchFamily="18" charset="0"/>
                  </a:rPr>
                  <a:t> </a:t>
                </a:r>
                <a14:m>
                  <m:oMath xmlns:m="http://schemas.openxmlformats.org/officeDocument/2006/math">
                    <m:sSub>
                      <m:sSubPr>
                        <m:ctrlPr>
                          <a:rPr lang="en-US" sz="2200" i="1">
                            <a:solidFill>
                              <a:srgbClr val="000000"/>
                            </a:solidFill>
                            <a:latin typeface="Cambria Math" panose="02040503050406030204" pitchFamily="18" charset="0"/>
                          </a:rPr>
                        </m:ctrlPr>
                      </m:sSubPr>
                      <m:e>
                        <m:acc>
                          <m:accPr>
                            <m:chr m:val="̂"/>
                            <m:ctrlPr>
                              <a:rPr lang="en-US" sz="2200" i="1">
                                <a:solidFill>
                                  <a:srgbClr val="000000"/>
                                </a:solidFill>
                                <a:latin typeface="Cambria Math" panose="02040503050406030204" pitchFamily="18" charset="0"/>
                              </a:rPr>
                            </m:ctrlPr>
                          </m:accPr>
                          <m:e>
                            <m:r>
                              <a:rPr lang="vi-VN" sz="2200" b="0" i="1" smtClean="0">
                                <a:solidFill>
                                  <a:srgbClr val="000000"/>
                                </a:solidFill>
                                <a:latin typeface="Cambria Math" panose="02040503050406030204" pitchFamily="18" charset="0"/>
                              </a:rPr>
                              <m:t>𝐸</m:t>
                            </m:r>
                          </m:e>
                        </m:acc>
                      </m:e>
                      <m:sub>
                        <m:r>
                          <a:rPr lang="en-US" sz="2200">
                            <a:solidFill>
                              <a:srgbClr val="000000"/>
                            </a:solidFill>
                            <a:latin typeface="Cambria Math" panose="02040503050406030204" pitchFamily="18" charset="0"/>
                          </a:rPr>
                          <m:t>1</m:t>
                        </m:r>
                      </m:sub>
                    </m:sSub>
                    <m:r>
                      <m:rPr>
                        <m:sty m:val="p"/>
                      </m:rPr>
                      <a:rPr lang="vi-VN" sz="2200" b="0" i="0" smtClean="0">
                        <a:solidFill>
                          <a:srgbClr val="000000"/>
                        </a:solidFill>
                        <a:latin typeface="Cambria Math" panose="02040503050406030204" pitchFamily="18" charset="0"/>
                      </a:rPr>
                      <m:t>v</m:t>
                    </m:r>
                    <m:r>
                      <a:rPr lang="vi-VN" sz="2200" b="0" i="1" smtClean="0">
                        <a:solidFill>
                          <a:srgbClr val="000000"/>
                        </a:solidFill>
                        <a:latin typeface="Cambria Math" panose="02040503050406030204" pitchFamily="18" charset="0"/>
                      </a:rPr>
                      <m:t>à </m:t>
                    </m:r>
                    <m:sSub>
                      <m:sSubPr>
                        <m:ctrlPr>
                          <a:rPr lang="en-US" sz="2200" i="1">
                            <a:solidFill>
                              <a:srgbClr val="000000"/>
                            </a:solidFill>
                            <a:latin typeface="Cambria Math" panose="02040503050406030204" pitchFamily="18" charset="0"/>
                          </a:rPr>
                        </m:ctrlPr>
                      </m:sSubPr>
                      <m:e>
                        <m:acc>
                          <m:accPr>
                            <m:chr m:val="̂"/>
                            <m:ctrlPr>
                              <a:rPr lang="en-US" sz="2200" i="1">
                                <a:solidFill>
                                  <a:srgbClr val="000000"/>
                                </a:solidFill>
                                <a:latin typeface="Cambria Math" panose="02040503050406030204" pitchFamily="18" charset="0"/>
                              </a:rPr>
                            </m:ctrlPr>
                          </m:accPr>
                          <m:e>
                            <m:r>
                              <a:rPr lang="vi-VN" sz="2200" b="0" i="1" smtClean="0">
                                <a:solidFill>
                                  <a:srgbClr val="000000"/>
                                </a:solidFill>
                                <a:latin typeface="Cambria Math" panose="02040503050406030204" pitchFamily="18" charset="0"/>
                              </a:rPr>
                              <m:t>𝐺</m:t>
                            </m:r>
                          </m:e>
                        </m:acc>
                      </m:e>
                      <m:sub>
                        <m:r>
                          <a:rPr lang="en-US" sz="2200">
                            <a:solidFill>
                              <a:srgbClr val="000000"/>
                            </a:solidFill>
                            <a:latin typeface="Cambria Math" panose="02040503050406030204" pitchFamily="18" charset="0"/>
                          </a:rPr>
                          <m:t>1</m:t>
                        </m:r>
                      </m:sub>
                    </m:sSub>
                  </m:oMath>
                </a14:m>
                <a:r>
                  <a:rPr lang="vi-VN" sz="2200" dirty="0" smtClean="0">
                    <a:solidFill>
                      <a:srgbClr val="000000"/>
                    </a:solidFill>
                    <a:latin typeface="Times New Roman" panose="02020603050405020304" pitchFamily="18" charset="0"/>
                    <a:cs typeface="Times New Roman" panose="02020603050405020304" pitchFamily="18" charset="0"/>
                  </a:rPr>
                  <a:t> là hai góc trong cùng phía</a:t>
                </a:r>
                <a:r>
                  <a:rPr lang="en-US" sz="2200" dirty="0" smtClean="0">
                    <a:solidFill>
                      <a:srgbClr val="000000"/>
                    </a:solidFill>
                    <a:latin typeface="Times New Roman" panose="02020603050405020304" pitchFamily="18" charset="0"/>
                    <a:cs typeface="Times New Roman" panose="02020603050405020304" pitchFamily="18" charset="0"/>
                  </a:rPr>
                  <a:t>.</a:t>
                </a:r>
                <a:endParaRPr lang="en-US" sz="2200" dirty="0">
                  <a:solidFill>
                    <a:srgbClr val="000000"/>
                  </a:solidFill>
                  <a:latin typeface="Times New Roman" panose="02020603050405020304" pitchFamily="18" charset="0"/>
                  <a:cs typeface="Times New Roman" panose="02020603050405020304" pitchFamily="18" charset="0"/>
                </a:endParaRPr>
              </a:p>
              <a:p>
                <a:pPr algn="just"/>
                <a:r>
                  <a:rPr lang="en-US" sz="2200" dirty="0">
                    <a:solidFill>
                      <a:srgbClr val="000000"/>
                    </a:solidFill>
                    <a:latin typeface="Times New Roman" panose="02020603050405020304" pitchFamily="18" charset="0"/>
                    <a:cs typeface="Times New Roman" panose="02020603050405020304" pitchFamily="18" charset="0"/>
                  </a:rPr>
                  <a:t>Do </a:t>
                </a:r>
                <a:r>
                  <a:rPr lang="en-US" sz="2200" dirty="0" err="1">
                    <a:solidFill>
                      <a:srgbClr val="000000"/>
                    </a:solidFill>
                    <a:latin typeface="Times New Roman" panose="02020603050405020304" pitchFamily="18" charset="0"/>
                    <a:cs typeface="Times New Roman" panose="02020603050405020304" pitchFamily="18" charset="0"/>
                  </a:rPr>
                  <a:t>đó</a:t>
                </a:r>
                <a:r>
                  <a:rPr lang="en-US" sz="2200" dirty="0">
                    <a:solidFill>
                      <a:srgbClr val="000000"/>
                    </a:solidFill>
                    <a:latin typeface="Times New Roman" panose="02020603050405020304" pitchFamily="18" charset="0"/>
                    <a:cs typeface="Times New Roman" panose="02020603050405020304" pitchFamily="18" charset="0"/>
                  </a:rPr>
                  <a:t> </a:t>
                </a:r>
                <a:r>
                  <a:rPr lang="vi-VN" sz="2200" dirty="0" smtClean="0">
                    <a:solidFill>
                      <a:srgbClr val="000000"/>
                    </a:solidFill>
                    <a:latin typeface="Times New Roman" panose="02020603050405020304" pitchFamily="18" charset="0"/>
                    <a:cs typeface="Times New Roman" panose="02020603050405020304" pitchFamily="18" charset="0"/>
                  </a:rPr>
                  <a:t>x</a:t>
                </a:r>
                <a:r>
                  <a:rPr lang="en-US" sz="2200" dirty="0" smtClean="0">
                    <a:solidFill>
                      <a:srgbClr val="000000"/>
                    </a:solidFill>
                    <a:latin typeface="Times New Roman" panose="02020603050405020304" pitchFamily="18" charset="0"/>
                    <a:cs typeface="Times New Roman" panose="02020603050405020304" pitchFamily="18" charset="0"/>
                  </a:rPr>
                  <a:t> </a:t>
                </a:r>
                <a:r>
                  <a:rPr lang="en-US" sz="2200" dirty="0">
                    <a:solidFill>
                      <a:srgbClr val="000000"/>
                    </a:solidFill>
                    <a:latin typeface="Times New Roman" panose="02020603050405020304" pitchFamily="18" charset="0"/>
                    <a:cs typeface="Times New Roman" panose="02020603050405020304" pitchFamily="18" charset="0"/>
                  </a:rPr>
                  <a:t>// </a:t>
                </a:r>
                <a:r>
                  <a:rPr lang="vi-VN" sz="2200" dirty="0" smtClean="0">
                    <a:solidFill>
                      <a:srgbClr val="000000"/>
                    </a:solidFill>
                    <a:latin typeface="Times New Roman" panose="02020603050405020304" pitchFamily="18" charset="0"/>
                    <a:cs typeface="Times New Roman" panose="02020603050405020304" pitchFamily="18" charset="0"/>
                  </a:rPr>
                  <a:t>y</a:t>
                </a:r>
                <a:r>
                  <a:rPr lang="en-US" sz="2200" dirty="0" smtClean="0">
                    <a:solidFill>
                      <a:srgbClr val="000000"/>
                    </a:solidFill>
                    <a:latin typeface="Times New Roman" panose="02020603050405020304" pitchFamily="18" charset="0"/>
                    <a:cs typeface="Times New Roman" panose="02020603050405020304" pitchFamily="18" charset="0"/>
                  </a:rPr>
                  <a:t>.</a:t>
                </a:r>
                <a:endParaRPr lang="en-US" sz="2200" dirty="0">
                  <a:solidFill>
                    <a:srgbClr val="000000"/>
                  </a:solidFill>
                  <a:latin typeface="Times New Roman" panose="02020603050405020304" pitchFamily="18" charset="0"/>
                  <a:cs typeface="Times New Roman" panose="02020603050405020304" pitchFamily="18" charset="0"/>
                </a:endParaRPr>
              </a:p>
            </p:txBody>
          </p:sp>
        </mc:Choice>
        <mc:Fallback xmlns="">
          <p:sp>
            <p:nvSpPr>
              <p:cNvPr id="8" name="Rectangle 7"/>
              <p:cNvSpPr>
                <a:spLocks noRot="1" noChangeAspect="1" noMove="1" noResize="1" noEditPoints="1" noAdjustHandles="1" noChangeArrowheads="1" noChangeShapeType="1" noTextEdit="1"/>
              </p:cNvSpPr>
              <p:nvPr/>
            </p:nvSpPr>
            <p:spPr>
              <a:xfrm>
                <a:off x="6662056" y="1081147"/>
                <a:ext cx="5003892" cy="1130822"/>
              </a:xfrm>
              <a:prstGeom prst="rect">
                <a:avLst/>
              </a:prstGeom>
              <a:blipFill>
                <a:blip r:embed="rId2"/>
                <a:stretch>
                  <a:fillRect l="-1583" t="-2151" b="-10215"/>
                </a:stretch>
              </a:blipFill>
            </p:spPr>
            <p:txBody>
              <a:bodyPr/>
              <a:lstStyle/>
              <a:p>
                <a:r>
                  <a:rPr lang="en-US">
                    <a:noFill/>
                  </a:rPr>
                  <a:t> </a:t>
                </a:r>
              </a:p>
            </p:txBody>
          </p:sp>
        </mc:Fallback>
      </mc:AlternateContent>
      <p:sp>
        <p:nvSpPr>
          <p:cNvPr id="9" name="Rectangle 8"/>
          <p:cNvSpPr/>
          <p:nvPr/>
        </p:nvSpPr>
        <p:spPr>
          <a:xfrm>
            <a:off x="3562295" y="3167872"/>
            <a:ext cx="1603324" cy="461665"/>
          </a:xfrm>
          <a:prstGeom prst="rect">
            <a:avLst/>
          </a:prstGeom>
        </p:spPr>
        <p:txBody>
          <a:bodyPr wrap="none">
            <a:spAutoFit/>
          </a:bodyPr>
          <a:lstStyle/>
          <a:p>
            <a:pPr algn="just"/>
            <a:r>
              <a:rPr lang="en-US" sz="2400" dirty="0">
                <a:solidFill>
                  <a:srgbClr val="000000"/>
                </a:solidFill>
                <a:latin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cs typeface="Times New Roman" panose="02020603050405020304" pitchFamily="18" charset="0"/>
              </a:rPr>
              <a:t>Hình</a:t>
            </a:r>
            <a:r>
              <a:rPr lang="en-US" sz="2400" dirty="0">
                <a:solidFill>
                  <a:srgbClr val="000000"/>
                </a:solidFill>
                <a:latin typeface="Times New Roman" panose="02020603050405020304" pitchFamily="18" charset="0"/>
                <a:cs typeface="Times New Roman" panose="02020603050405020304" pitchFamily="18" charset="0"/>
              </a:rPr>
              <a:t> </a:t>
            </a:r>
            <a:r>
              <a:rPr lang="en-US" sz="2400" dirty="0" smtClean="0">
                <a:solidFill>
                  <a:srgbClr val="000000"/>
                </a:solidFill>
                <a:latin typeface="Times New Roman" panose="02020603050405020304" pitchFamily="18" charset="0"/>
                <a:cs typeface="Times New Roman" panose="02020603050405020304" pitchFamily="18" charset="0"/>
              </a:rPr>
              <a:t>53</a:t>
            </a:r>
            <a:r>
              <a:rPr lang="vi-VN" sz="2400" dirty="0" smtClean="0">
                <a:solidFill>
                  <a:srgbClr val="000000"/>
                </a:solidFill>
                <a:latin typeface="Times New Roman" panose="02020603050405020304" pitchFamily="18" charset="0"/>
                <a:cs typeface="Times New Roman" panose="02020603050405020304" pitchFamily="18" charset="0"/>
              </a:rPr>
              <a:t>d</a:t>
            </a:r>
            <a:r>
              <a:rPr lang="en-US" sz="2400" dirty="0" smtClean="0">
                <a:solidFill>
                  <a:srgbClr val="000000"/>
                </a:solidFill>
                <a:latin typeface="Times New Roman" panose="02020603050405020304" pitchFamily="18" charset="0"/>
                <a:cs typeface="Times New Roman" panose="02020603050405020304" pitchFamily="18" charset="0"/>
              </a:rPr>
              <a:t>:</a:t>
            </a:r>
            <a:endParaRPr lang="en-US" sz="2400" dirty="0">
              <a:solidFill>
                <a:srgbClr val="000000"/>
              </a:solidFill>
              <a:latin typeface="Times New Roman" panose="02020603050405020304" pitchFamily="18" charset="0"/>
              <a:cs typeface="Times New Roman" panose="02020603050405020304" pitchFamily="18" charset="0"/>
            </a:endParaRPr>
          </a:p>
        </p:txBody>
      </p:sp>
      <p:pic>
        <p:nvPicPr>
          <p:cNvPr id="11" name="Picture 4" descr="Tìm cặp đường thẳng song song trong mỗi hình 53a, 53b, 53c, 53d và giải thích vì sao"/>
          <p:cNvPicPr>
            <a:picLocks noChangeAspect="1" noChangeArrowheads="1"/>
          </p:cNvPicPr>
          <p:nvPr/>
        </p:nvPicPr>
        <p:blipFill rotWithShape="1">
          <a:blip r:embed="rId3">
            <a:extLst>
              <a:ext uri="{28A0092B-C50C-407E-A947-70E740481C1C}">
                <a14:useLocalDpi xmlns:a14="http://schemas.microsoft.com/office/drawing/2010/main" val="0"/>
              </a:ext>
            </a:extLst>
          </a:blip>
          <a:srcRect l="9264"/>
          <a:stretch/>
        </p:blipFill>
        <p:spPr bwMode="auto">
          <a:xfrm>
            <a:off x="3501611" y="1047260"/>
            <a:ext cx="2758171" cy="2065869"/>
          </a:xfrm>
          <a:prstGeom prst="rect">
            <a:avLst/>
          </a:prstGeom>
          <a:noFill/>
          <a:extLst>
            <a:ext uri="{909E8E84-426E-40DD-AFC4-6F175D3DCCD1}">
              <a14:hiddenFill xmlns:a14="http://schemas.microsoft.com/office/drawing/2010/main">
                <a:solidFill>
                  <a:srgbClr val="FFFFFF"/>
                </a:solidFill>
              </a14:hiddenFill>
            </a:ext>
          </a:extLst>
        </p:spPr>
      </p:pic>
      <p:pic>
        <p:nvPicPr>
          <p:cNvPr id="7174" name="Picture 6" descr="Tìm cặp đường thẳng song song trong mỗi hình 53a, 53b, 53c, 53d và giải thích vì sa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22293" y="3629537"/>
            <a:ext cx="2609178" cy="2510006"/>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6324123" y="3398704"/>
            <a:ext cx="5679757" cy="769441"/>
          </a:xfrm>
          <a:prstGeom prst="rect">
            <a:avLst/>
          </a:prstGeom>
        </p:spPr>
        <p:txBody>
          <a:bodyPr wrap="square">
            <a:spAutoFit/>
          </a:bodyPr>
          <a:lstStyle/>
          <a:p>
            <a:pPr algn="just"/>
            <a:r>
              <a:rPr lang="vi-VN" sz="2200" dirty="0">
                <a:solidFill>
                  <a:srgbClr val="000000"/>
                </a:solidFill>
                <a:latin typeface="Times New Roman" panose="02020603050405020304" pitchFamily="18" charset="0"/>
                <a:cs typeface="Times New Roman" panose="02020603050405020304" pitchFamily="18" charset="0"/>
              </a:rPr>
              <a:t>Gọi giao điểm của hai đường thẳng u và v với đường thẳng t lần lượt tại hai điểm M và N</a:t>
            </a:r>
            <a:r>
              <a:rPr lang="vi-VN" sz="2200" dirty="0" smtClean="0">
                <a:solidFill>
                  <a:srgbClr val="000000"/>
                </a:solidFill>
                <a:latin typeface="Times New Roman" panose="02020603050405020304" pitchFamily="18" charset="0"/>
                <a:cs typeface="Times New Roman" panose="02020603050405020304" pitchFamily="18" charset="0"/>
              </a:rPr>
              <a:t>.</a:t>
            </a:r>
            <a:endParaRPr lang="vi-VN" sz="2200" dirty="0">
              <a:solidFill>
                <a:srgbClr val="000000"/>
              </a:solidFill>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4" name="Rectangle 13"/>
              <p:cNvSpPr/>
              <p:nvPr/>
            </p:nvSpPr>
            <p:spPr>
              <a:xfrm>
                <a:off x="6324123" y="4223979"/>
                <a:ext cx="5760645" cy="787908"/>
              </a:xfrm>
              <a:prstGeom prst="rect">
                <a:avLst/>
              </a:prstGeom>
            </p:spPr>
            <p:txBody>
              <a:bodyPr wrap="square">
                <a:spAutoFit/>
              </a:bodyPr>
              <a:lstStyle/>
              <a:p>
                <a:pPr algn="just"/>
                <a:r>
                  <a:rPr lang="vi-VN" sz="2200" dirty="0" smtClean="0">
                    <a:solidFill>
                      <a:srgbClr val="000000"/>
                    </a:solidFill>
                    <a:latin typeface="Times New Roman" panose="02020603050405020304" pitchFamily="18" charset="0"/>
                    <a:cs typeface="Times New Roman" panose="02020603050405020304" pitchFamily="18" charset="0"/>
                  </a:rPr>
                  <a:t>Vì </a:t>
                </a:r>
                <a14:m>
                  <m:oMath xmlns:m="http://schemas.openxmlformats.org/officeDocument/2006/math">
                    <m:sSub>
                      <m:sSubPr>
                        <m:ctrlPr>
                          <a:rPr lang="en-US" sz="2200" i="1">
                            <a:solidFill>
                              <a:srgbClr val="000000"/>
                            </a:solidFill>
                            <a:latin typeface="Cambria Math" panose="02040503050406030204" pitchFamily="18" charset="0"/>
                          </a:rPr>
                        </m:ctrlPr>
                      </m:sSubPr>
                      <m:e>
                        <m:acc>
                          <m:accPr>
                            <m:chr m:val="̂"/>
                            <m:ctrlPr>
                              <a:rPr lang="en-US" sz="2200" i="1">
                                <a:solidFill>
                                  <a:srgbClr val="000000"/>
                                </a:solidFill>
                                <a:latin typeface="Cambria Math" panose="02040503050406030204" pitchFamily="18" charset="0"/>
                              </a:rPr>
                            </m:ctrlPr>
                          </m:accPr>
                          <m:e>
                            <m:r>
                              <a:rPr lang="vi-VN" sz="2200" b="0" i="1" smtClean="0">
                                <a:solidFill>
                                  <a:srgbClr val="000000"/>
                                </a:solidFill>
                                <a:latin typeface="Cambria Math" panose="02040503050406030204" pitchFamily="18" charset="0"/>
                              </a:rPr>
                              <m:t>𝑁</m:t>
                            </m:r>
                          </m:e>
                        </m:acc>
                      </m:e>
                      <m:sub>
                        <m:r>
                          <a:rPr lang="en-US" sz="2200">
                            <a:solidFill>
                              <a:srgbClr val="000000"/>
                            </a:solidFill>
                            <a:latin typeface="Cambria Math" panose="02040503050406030204" pitchFamily="18" charset="0"/>
                          </a:rPr>
                          <m:t>1</m:t>
                        </m:r>
                      </m:sub>
                    </m:sSub>
                    <m:r>
                      <m:rPr>
                        <m:sty m:val="p"/>
                      </m:rPr>
                      <a:rPr lang="vi-VN" sz="2200">
                        <a:solidFill>
                          <a:srgbClr val="000000"/>
                        </a:solidFill>
                        <a:latin typeface="Cambria Math" panose="02040503050406030204" pitchFamily="18" charset="0"/>
                      </a:rPr>
                      <m:t>v</m:t>
                    </m:r>
                    <m:r>
                      <a:rPr lang="vi-VN" sz="2200" i="1">
                        <a:solidFill>
                          <a:srgbClr val="000000"/>
                        </a:solidFill>
                        <a:latin typeface="Cambria Math" panose="02040503050406030204" pitchFamily="18" charset="0"/>
                      </a:rPr>
                      <m:t>à </m:t>
                    </m:r>
                    <m:sSub>
                      <m:sSubPr>
                        <m:ctrlPr>
                          <a:rPr lang="en-US" sz="2200" i="1">
                            <a:solidFill>
                              <a:srgbClr val="000000"/>
                            </a:solidFill>
                            <a:latin typeface="Cambria Math" panose="02040503050406030204" pitchFamily="18" charset="0"/>
                          </a:rPr>
                        </m:ctrlPr>
                      </m:sSubPr>
                      <m:e>
                        <m:acc>
                          <m:accPr>
                            <m:chr m:val="̂"/>
                            <m:ctrlPr>
                              <a:rPr lang="en-US" sz="2200" i="1">
                                <a:solidFill>
                                  <a:srgbClr val="000000"/>
                                </a:solidFill>
                                <a:latin typeface="Cambria Math" panose="02040503050406030204" pitchFamily="18" charset="0"/>
                              </a:rPr>
                            </m:ctrlPr>
                          </m:accPr>
                          <m:e>
                            <m:r>
                              <a:rPr lang="vi-VN" sz="2200" b="0" i="1" smtClean="0">
                                <a:solidFill>
                                  <a:srgbClr val="000000"/>
                                </a:solidFill>
                                <a:latin typeface="Cambria Math" panose="02040503050406030204" pitchFamily="18" charset="0"/>
                              </a:rPr>
                              <m:t>𝑁</m:t>
                            </m:r>
                          </m:e>
                        </m:acc>
                      </m:e>
                      <m:sub>
                        <m:r>
                          <a:rPr lang="vi-VN" sz="2200" b="0" i="1" smtClean="0">
                            <a:solidFill>
                              <a:srgbClr val="000000"/>
                            </a:solidFill>
                            <a:latin typeface="Cambria Math" panose="02040503050406030204" pitchFamily="18" charset="0"/>
                          </a:rPr>
                          <m:t>2</m:t>
                        </m:r>
                      </m:sub>
                    </m:sSub>
                  </m:oMath>
                </a14:m>
                <a:r>
                  <a:rPr lang="en-US" sz="2200" dirty="0">
                    <a:solidFill>
                      <a:srgbClr val="000000"/>
                    </a:solidFill>
                    <a:latin typeface="Times New Roman" panose="02020603050405020304" pitchFamily="18" charset="0"/>
                    <a:cs typeface="Times New Roman" panose="02020603050405020304" pitchFamily="18" charset="0"/>
                  </a:rPr>
                  <a:t> </a:t>
                </a:r>
                <a:r>
                  <a:rPr lang="vi-VN" sz="2200" dirty="0" smtClean="0">
                    <a:solidFill>
                      <a:srgbClr val="000000"/>
                    </a:solidFill>
                    <a:latin typeface="Times New Roman" panose="02020603050405020304" pitchFamily="18" charset="0"/>
                    <a:cs typeface="Times New Roman" panose="02020603050405020304" pitchFamily="18" charset="0"/>
                  </a:rPr>
                  <a:t>là hai góc kề bù nên </a:t>
                </a:r>
                <a14:m>
                  <m:oMath xmlns:m="http://schemas.openxmlformats.org/officeDocument/2006/math">
                    <m:sSub>
                      <m:sSubPr>
                        <m:ctrlPr>
                          <a:rPr lang="en-US" sz="2200" i="1">
                            <a:solidFill>
                              <a:srgbClr val="000000"/>
                            </a:solidFill>
                            <a:latin typeface="Cambria Math" panose="02040503050406030204" pitchFamily="18" charset="0"/>
                          </a:rPr>
                        </m:ctrlPr>
                      </m:sSubPr>
                      <m:e>
                        <m:acc>
                          <m:accPr>
                            <m:chr m:val="̂"/>
                            <m:ctrlPr>
                              <a:rPr lang="en-US" sz="2200" i="1">
                                <a:solidFill>
                                  <a:srgbClr val="000000"/>
                                </a:solidFill>
                                <a:latin typeface="Cambria Math" panose="02040503050406030204" pitchFamily="18" charset="0"/>
                              </a:rPr>
                            </m:ctrlPr>
                          </m:accPr>
                          <m:e>
                            <m:r>
                              <a:rPr lang="vi-VN" sz="2200" b="0" i="1" smtClean="0">
                                <a:solidFill>
                                  <a:srgbClr val="000000"/>
                                </a:solidFill>
                                <a:latin typeface="Cambria Math" panose="02040503050406030204" pitchFamily="18" charset="0"/>
                              </a:rPr>
                              <m:t>𝑁</m:t>
                            </m:r>
                          </m:e>
                        </m:acc>
                      </m:e>
                      <m:sub>
                        <m:r>
                          <a:rPr lang="en-US" sz="2200">
                            <a:solidFill>
                              <a:srgbClr val="000000"/>
                            </a:solidFill>
                            <a:latin typeface="Cambria Math" panose="02040503050406030204" pitchFamily="18" charset="0"/>
                          </a:rPr>
                          <m:t>1</m:t>
                        </m:r>
                      </m:sub>
                    </m:sSub>
                    <m:r>
                      <a:rPr lang="vi-VN" sz="2200">
                        <a:solidFill>
                          <a:srgbClr val="000000"/>
                        </a:solidFill>
                        <a:latin typeface="Cambria Math" panose="02040503050406030204" pitchFamily="18" charset="0"/>
                      </a:rPr>
                      <m:t>+</m:t>
                    </m:r>
                    <m:sSub>
                      <m:sSubPr>
                        <m:ctrlPr>
                          <a:rPr lang="en-US" sz="2200" i="1">
                            <a:solidFill>
                              <a:srgbClr val="000000"/>
                            </a:solidFill>
                            <a:latin typeface="Cambria Math" panose="02040503050406030204" pitchFamily="18" charset="0"/>
                          </a:rPr>
                        </m:ctrlPr>
                      </m:sSubPr>
                      <m:e>
                        <m:acc>
                          <m:accPr>
                            <m:chr m:val="̂"/>
                            <m:ctrlPr>
                              <a:rPr lang="en-US" sz="2200" i="1">
                                <a:solidFill>
                                  <a:srgbClr val="000000"/>
                                </a:solidFill>
                                <a:latin typeface="Cambria Math" panose="02040503050406030204" pitchFamily="18" charset="0"/>
                              </a:rPr>
                            </m:ctrlPr>
                          </m:accPr>
                          <m:e>
                            <m:r>
                              <a:rPr lang="vi-VN" sz="2200" b="0" i="1" smtClean="0">
                                <a:solidFill>
                                  <a:srgbClr val="000000"/>
                                </a:solidFill>
                                <a:latin typeface="Cambria Math" panose="02040503050406030204" pitchFamily="18" charset="0"/>
                              </a:rPr>
                              <m:t>𝑁</m:t>
                            </m:r>
                          </m:e>
                        </m:acc>
                      </m:e>
                      <m:sub>
                        <m:r>
                          <a:rPr lang="vi-VN" sz="2200" b="0" i="1" smtClean="0">
                            <a:solidFill>
                              <a:srgbClr val="000000"/>
                            </a:solidFill>
                            <a:latin typeface="Cambria Math" panose="02040503050406030204" pitchFamily="18" charset="0"/>
                          </a:rPr>
                          <m:t>2</m:t>
                        </m:r>
                      </m:sub>
                    </m:sSub>
                  </m:oMath>
                </a14:m>
                <a:r>
                  <a:rPr lang="vi-VN" sz="2200" dirty="0">
                    <a:solidFill>
                      <a:srgbClr val="000000"/>
                    </a:solidFill>
                    <a:latin typeface="Times New Roman" panose="02020603050405020304" pitchFamily="18" charset="0"/>
                    <a:cs typeface="Times New Roman" panose="02020603050405020304" pitchFamily="18" charset="0"/>
                  </a:rPr>
                  <a:t>=</a:t>
                </a:r>
                <a14:m>
                  <m:oMath xmlns:m="http://schemas.openxmlformats.org/officeDocument/2006/math">
                    <m:sSup>
                      <m:sSupPr>
                        <m:ctrlPr>
                          <a:rPr lang="en-US" sz="2200" i="1">
                            <a:solidFill>
                              <a:srgbClr val="000000"/>
                            </a:solidFill>
                            <a:latin typeface="Cambria Math" panose="02040503050406030204" pitchFamily="18" charset="0"/>
                          </a:rPr>
                        </m:ctrlPr>
                      </m:sSupPr>
                      <m:e>
                        <m:r>
                          <a:rPr lang="vi-VN" sz="2200" b="0" i="0" smtClean="0">
                            <a:solidFill>
                              <a:srgbClr val="000000"/>
                            </a:solidFill>
                            <a:latin typeface="Cambria Math" panose="02040503050406030204" pitchFamily="18" charset="0"/>
                          </a:rPr>
                          <m:t> </m:t>
                        </m:r>
                        <m:r>
                          <a:rPr lang="vi-VN" sz="2200">
                            <a:solidFill>
                              <a:srgbClr val="000000"/>
                            </a:solidFill>
                            <a:latin typeface="Cambria Math" panose="02040503050406030204" pitchFamily="18" charset="0"/>
                          </a:rPr>
                          <m:t>180</m:t>
                        </m:r>
                      </m:e>
                      <m:sup>
                        <m:r>
                          <a:rPr lang="en-US" sz="2200">
                            <a:solidFill>
                              <a:srgbClr val="000000"/>
                            </a:solidFill>
                            <a:latin typeface="Cambria Math" panose="02040503050406030204" pitchFamily="18" charset="0"/>
                          </a:rPr>
                          <m:t>0</m:t>
                        </m:r>
                      </m:sup>
                    </m:sSup>
                  </m:oMath>
                </a14:m>
                <a:endParaRPr lang="en-US" sz="2200" dirty="0">
                  <a:solidFill>
                    <a:srgbClr val="000000"/>
                  </a:solidFill>
                  <a:latin typeface="Times New Roman" panose="02020603050405020304" pitchFamily="18" charset="0"/>
                  <a:cs typeface="Times New Roman" panose="02020603050405020304" pitchFamily="18" charset="0"/>
                </a:endParaRPr>
              </a:p>
              <a:p>
                <a:pPr algn="just"/>
                <a:r>
                  <a:rPr lang="vi-VN" sz="2200" dirty="0" smtClean="0">
                    <a:solidFill>
                      <a:srgbClr val="000000"/>
                    </a:solidFill>
                    <a:latin typeface="Times New Roman" panose="02020603050405020304" pitchFamily="18" charset="0"/>
                    <a:cs typeface="Times New Roman" panose="02020603050405020304" pitchFamily="18" charset="0"/>
                  </a:rPr>
                  <a:t>Khi đó </a:t>
                </a:r>
                <a14:m>
                  <m:oMath xmlns:m="http://schemas.openxmlformats.org/officeDocument/2006/math">
                    <m:sSub>
                      <m:sSubPr>
                        <m:ctrlPr>
                          <a:rPr lang="en-US" sz="2200" i="1">
                            <a:solidFill>
                              <a:srgbClr val="000000"/>
                            </a:solidFill>
                            <a:latin typeface="Cambria Math" panose="02040503050406030204" pitchFamily="18" charset="0"/>
                          </a:rPr>
                        </m:ctrlPr>
                      </m:sSubPr>
                      <m:e>
                        <m:acc>
                          <m:accPr>
                            <m:chr m:val="̂"/>
                            <m:ctrlPr>
                              <a:rPr lang="en-US" sz="2200" i="1">
                                <a:solidFill>
                                  <a:srgbClr val="000000"/>
                                </a:solidFill>
                                <a:latin typeface="Cambria Math" panose="02040503050406030204" pitchFamily="18" charset="0"/>
                              </a:rPr>
                            </m:ctrlPr>
                          </m:accPr>
                          <m:e>
                            <m:r>
                              <a:rPr lang="vi-VN" sz="2200" i="1">
                                <a:solidFill>
                                  <a:srgbClr val="000000"/>
                                </a:solidFill>
                                <a:latin typeface="Cambria Math" panose="02040503050406030204" pitchFamily="18" charset="0"/>
                              </a:rPr>
                              <m:t>𝑁</m:t>
                            </m:r>
                          </m:e>
                        </m:acc>
                      </m:e>
                      <m:sub>
                        <m:r>
                          <a:rPr lang="en-US" sz="2200">
                            <a:solidFill>
                              <a:srgbClr val="000000"/>
                            </a:solidFill>
                            <a:latin typeface="Cambria Math" panose="02040503050406030204" pitchFamily="18" charset="0"/>
                          </a:rPr>
                          <m:t>1</m:t>
                        </m:r>
                      </m:sub>
                    </m:sSub>
                  </m:oMath>
                </a14:m>
                <a:r>
                  <a:rPr lang="vi-VN" sz="2200" dirty="0" smtClean="0">
                    <a:solidFill>
                      <a:srgbClr val="000000"/>
                    </a:solidFill>
                    <a:latin typeface="Times New Roman" panose="02020603050405020304" pitchFamily="18" charset="0"/>
                    <a:cs typeface="Times New Roman" panose="02020603050405020304" pitchFamily="18" charset="0"/>
                  </a:rPr>
                  <a:t>= </a:t>
                </a:r>
                <a14:m>
                  <m:oMath xmlns:m="http://schemas.openxmlformats.org/officeDocument/2006/math">
                    <m:sSup>
                      <m:sSupPr>
                        <m:ctrlPr>
                          <a:rPr lang="en-US" sz="2200" i="1">
                            <a:solidFill>
                              <a:srgbClr val="000000"/>
                            </a:solidFill>
                            <a:latin typeface="Cambria Math" panose="02040503050406030204" pitchFamily="18" charset="0"/>
                          </a:rPr>
                        </m:ctrlPr>
                      </m:sSupPr>
                      <m:e>
                        <m:r>
                          <a:rPr lang="vi-VN" sz="2200">
                            <a:solidFill>
                              <a:srgbClr val="000000"/>
                            </a:solidFill>
                            <a:latin typeface="Cambria Math" panose="02040503050406030204" pitchFamily="18" charset="0"/>
                          </a:rPr>
                          <m:t>180</m:t>
                        </m:r>
                      </m:e>
                      <m:sup>
                        <m:r>
                          <a:rPr lang="en-US" sz="2200">
                            <a:solidFill>
                              <a:srgbClr val="000000"/>
                            </a:solidFill>
                            <a:latin typeface="Cambria Math" panose="02040503050406030204" pitchFamily="18" charset="0"/>
                          </a:rPr>
                          <m:t>0</m:t>
                        </m:r>
                      </m:sup>
                    </m:sSup>
                    <m:r>
                      <a:rPr lang="vi-VN" sz="2200" b="0" i="0" smtClean="0">
                        <a:solidFill>
                          <a:srgbClr val="000000"/>
                        </a:solidFill>
                        <a:latin typeface="Cambria Math" panose="02040503050406030204" pitchFamily="18" charset="0"/>
                      </a:rPr>
                      <m:t>−</m:t>
                    </m:r>
                    <m:sSub>
                      <m:sSubPr>
                        <m:ctrlPr>
                          <a:rPr lang="en-US" sz="2200" i="1">
                            <a:solidFill>
                              <a:srgbClr val="000000"/>
                            </a:solidFill>
                            <a:latin typeface="Cambria Math" panose="02040503050406030204" pitchFamily="18" charset="0"/>
                          </a:rPr>
                        </m:ctrlPr>
                      </m:sSubPr>
                      <m:e>
                        <m:acc>
                          <m:accPr>
                            <m:chr m:val="̂"/>
                            <m:ctrlPr>
                              <a:rPr lang="en-US" sz="2200" i="1">
                                <a:solidFill>
                                  <a:srgbClr val="000000"/>
                                </a:solidFill>
                                <a:latin typeface="Cambria Math" panose="02040503050406030204" pitchFamily="18" charset="0"/>
                              </a:rPr>
                            </m:ctrlPr>
                          </m:accPr>
                          <m:e>
                            <m:r>
                              <a:rPr lang="vi-VN" sz="2200" i="1">
                                <a:solidFill>
                                  <a:srgbClr val="000000"/>
                                </a:solidFill>
                                <a:latin typeface="Cambria Math" panose="02040503050406030204" pitchFamily="18" charset="0"/>
                              </a:rPr>
                              <m:t>𝑁</m:t>
                            </m:r>
                          </m:e>
                        </m:acc>
                      </m:e>
                      <m:sub>
                        <m:r>
                          <a:rPr lang="vi-VN" sz="2200" i="1">
                            <a:solidFill>
                              <a:srgbClr val="000000"/>
                            </a:solidFill>
                            <a:latin typeface="Cambria Math" panose="02040503050406030204" pitchFamily="18" charset="0"/>
                          </a:rPr>
                          <m:t>2</m:t>
                        </m:r>
                      </m:sub>
                    </m:sSub>
                  </m:oMath>
                </a14:m>
                <a:r>
                  <a:rPr lang="vi-VN" sz="2200" dirty="0" smtClean="0">
                    <a:solidFill>
                      <a:srgbClr val="000000"/>
                    </a:solidFill>
                    <a:latin typeface="Times New Roman" panose="02020603050405020304" pitchFamily="18" charset="0"/>
                    <a:cs typeface="Times New Roman" panose="02020603050405020304" pitchFamily="18" charset="0"/>
                  </a:rPr>
                  <a:t> =</a:t>
                </a:r>
                <a14:m>
                  <m:oMath xmlns:m="http://schemas.openxmlformats.org/officeDocument/2006/math">
                    <m:sSup>
                      <m:sSupPr>
                        <m:ctrlPr>
                          <a:rPr lang="en-US" sz="2200" i="1">
                            <a:solidFill>
                              <a:srgbClr val="000000"/>
                            </a:solidFill>
                            <a:latin typeface="Cambria Math" panose="02040503050406030204" pitchFamily="18" charset="0"/>
                          </a:rPr>
                        </m:ctrlPr>
                      </m:sSupPr>
                      <m:e>
                        <m:r>
                          <a:rPr lang="vi-VN" sz="2200" b="0" i="0" smtClean="0">
                            <a:solidFill>
                              <a:srgbClr val="000000"/>
                            </a:solidFill>
                            <a:latin typeface="Cambria Math" panose="02040503050406030204" pitchFamily="18" charset="0"/>
                          </a:rPr>
                          <m:t> </m:t>
                        </m:r>
                        <m:r>
                          <a:rPr lang="vi-VN" sz="2200">
                            <a:solidFill>
                              <a:srgbClr val="000000"/>
                            </a:solidFill>
                            <a:latin typeface="Cambria Math" panose="02040503050406030204" pitchFamily="18" charset="0"/>
                          </a:rPr>
                          <m:t>180</m:t>
                        </m:r>
                      </m:e>
                      <m:sup>
                        <m:r>
                          <a:rPr lang="en-US" sz="2200">
                            <a:solidFill>
                              <a:srgbClr val="000000"/>
                            </a:solidFill>
                            <a:latin typeface="Cambria Math" panose="02040503050406030204" pitchFamily="18" charset="0"/>
                          </a:rPr>
                          <m:t>0</m:t>
                        </m:r>
                      </m:sup>
                    </m:sSup>
                  </m:oMath>
                </a14:m>
                <a:r>
                  <a:rPr lang="vi-VN" sz="2200" dirty="0" smtClean="0">
                    <a:solidFill>
                      <a:srgbClr val="000000"/>
                    </a:solidFill>
                    <a:latin typeface="Times New Roman" panose="02020603050405020304" pitchFamily="18" charset="0"/>
                    <a:cs typeface="Times New Roman" panose="02020603050405020304" pitchFamily="18" charset="0"/>
                  </a:rPr>
                  <a:t> -  </a:t>
                </a:r>
                <a14:m>
                  <m:oMath xmlns:m="http://schemas.openxmlformats.org/officeDocument/2006/math">
                    <m:sSup>
                      <m:sSupPr>
                        <m:ctrlPr>
                          <a:rPr lang="en-US" sz="2200" i="1">
                            <a:solidFill>
                              <a:srgbClr val="000000"/>
                            </a:solidFill>
                            <a:latin typeface="Cambria Math" panose="02040503050406030204" pitchFamily="18" charset="0"/>
                          </a:rPr>
                        </m:ctrlPr>
                      </m:sSupPr>
                      <m:e>
                        <m:r>
                          <a:rPr lang="vi-VN" sz="2200" b="0" i="0" smtClean="0">
                            <a:solidFill>
                              <a:srgbClr val="000000"/>
                            </a:solidFill>
                            <a:latin typeface="Cambria Math" panose="02040503050406030204" pitchFamily="18" charset="0"/>
                          </a:rPr>
                          <m:t>56</m:t>
                        </m:r>
                      </m:e>
                      <m:sup>
                        <m:r>
                          <a:rPr lang="en-US" sz="2200">
                            <a:solidFill>
                              <a:srgbClr val="000000"/>
                            </a:solidFill>
                            <a:latin typeface="Cambria Math" panose="02040503050406030204" pitchFamily="18" charset="0"/>
                          </a:rPr>
                          <m:t>0</m:t>
                        </m:r>
                      </m:sup>
                    </m:sSup>
                  </m:oMath>
                </a14:m>
                <a:r>
                  <a:rPr lang="vi-VN" sz="2200" dirty="0" smtClean="0">
                    <a:solidFill>
                      <a:srgbClr val="000000"/>
                    </a:solidFill>
                    <a:latin typeface="Times New Roman" panose="02020603050405020304" pitchFamily="18" charset="0"/>
                    <a:cs typeface="Times New Roman" panose="02020603050405020304" pitchFamily="18" charset="0"/>
                  </a:rPr>
                  <a:t> = </a:t>
                </a:r>
                <a14:m>
                  <m:oMath xmlns:m="http://schemas.openxmlformats.org/officeDocument/2006/math">
                    <m:sSup>
                      <m:sSupPr>
                        <m:ctrlPr>
                          <a:rPr lang="en-US" sz="2200" i="1">
                            <a:solidFill>
                              <a:srgbClr val="000000"/>
                            </a:solidFill>
                            <a:latin typeface="Cambria Math" panose="02040503050406030204" pitchFamily="18" charset="0"/>
                          </a:rPr>
                        </m:ctrlPr>
                      </m:sSupPr>
                      <m:e>
                        <m:r>
                          <a:rPr lang="vi-VN" sz="2200" b="0" i="0" smtClean="0">
                            <a:solidFill>
                              <a:srgbClr val="000000"/>
                            </a:solidFill>
                            <a:latin typeface="Cambria Math" panose="02040503050406030204" pitchFamily="18" charset="0"/>
                          </a:rPr>
                          <m:t>124</m:t>
                        </m:r>
                      </m:e>
                      <m:sup>
                        <m:r>
                          <a:rPr lang="en-US" sz="2200">
                            <a:solidFill>
                              <a:srgbClr val="000000"/>
                            </a:solidFill>
                            <a:latin typeface="Cambria Math" panose="02040503050406030204" pitchFamily="18" charset="0"/>
                          </a:rPr>
                          <m:t>0</m:t>
                        </m:r>
                      </m:sup>
                    </m:sSup>
                  </m:oMath>
                </a14:m>
                <a:endParaRPr lang="en-US" sz="2200" dirty="0">
                  <a:solidFill>
                    <a:srgbClr val="000000"/>
                  </a:solidFill>
                  <a:latin typeface="Times New Roman" panose="02020603050405020304" pitchFamily="18" charset="0"/>
                  <a:cs typeface="Times New Roman" panose="02020603050405020304" pitchFamily="18" charset="0"/>
                </a:endParaRPr>
              </a:p>
            </p:txBody>
          </p:sp>
        </mc:Choice>
        <mc:Fallback xmlns="">
          <p:sp>
            <p:nvSpPr>
              <p:cNvPr id="14" name="Rectangle 13"/>
              <p:cNvSpPr>
                <a:spLocks noRot="1" noChangeAspect="1" noMove="1" noResize="1" noEditPoints="1" noAdjustHandles="1" noChangeArrowheads="1" noChangeShapeType="1" noTextEdit="1"/>
              </p:cNvSpPr>
              <p:nvPr/>
            </p:nvSpPr>
            <p:spPr>
              <a:xfrm>
                <a:off x="6324123" y="4223979"/>
                <a:ext cx="5760645" cy="787908"/>
              </a:xfrm>
              <a:prstGeom prst="rect">
                <a:avLst/>
              </a:prstGeom>
              <a:blipFill>
                <a:blip r:embed="rId5"/>
                <a:stretch>
                  <a:fillRect l="-1376" t="-3876" b="-1472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Rectangle 9"/>
              <p:cNvSpPr/>
              <p:nvPr/>
            </p:nvSpPr>
            <p:spPr>
              <a:xfrm>
                <a:off x="6324123" y="5011887"/>
                <a:ext cx="6096000" cy="1126462"/>
              </a:xfrm>
              <a:prstGeom prst="rect">
                <a:avLst/>
              </a:prstGeom>
            </p:spPr>
            <p:txBody>
              <a:bodyPr>
                <a:spAutoFit/>
              </a:bodyPr>
              <a:lstStyle/>
              <a:p>
                <a:pPr algn="just"/>
                <a:r>
                  <a:rPr lang="en-US" sz="2200" dirty="0" smtClean="0">
                    <a:solidFill>
                      <a:srgbClr val="000000"/>
                    </a:solidFill>
                    <a:latin typeface="Times New Roman" panose="02020603050405020304" pitchFamily="18" charset="0"/>
                    <a:cs typeface="Times New Roman" panose="02020603050405020304" pitchFamily="18" charset="0"/>
                  </a:rPr>
                  <a:t>Ta </a:t>
                </a:r>
                <a:r>
                  <a:rPr lang="en-US" sz="2200" dirty="0" err="1">
                    <a:solidFill>
                      <a:srgbClr val="000000"/>
                    </a:solidFill>
                    <a:latin typeface="Times New Roman" panose="02020603050405020304" pitchFamily="18" charset="0"/>
                    <a:cs typeface="Times New Roman" panose="02020603050405020304" pitchFamily="18" charset="0"/>
                  </a:rPr>
                  <a:t>có</a:t>
                </a:r>
                <a:r>
                  <a:rPr lang="en-US" sz="2200" dirty="0">
                    <a:solidFill>
                      <a:srgbClr val="000000"/>
                    </a:solidFill>
                    <a:latin typeface="Times New Roman" panose="02020603050405020304" pitchFamily="18" charset="0"/>
                    <a:cs typeface="Times New Roman" panose="02020603050405020304" pitchFamily="18" charset="0"/>
                  </a:rPr>
                  <a:t>: </a:t>
                </a:r>
                <a14:m>
                  <m:oMath xmlns:m="http://schemas.openxmlformats.org/officeDocument/2006/math">
                    <m:sSub>
                      <m:sSubPr>
                        <m:ctrlPr>
                          <a:rPr lang="en-US" sz="2200" i="1">
                            <a:solidFill>
                              <a:srgbClr val="000000"/>
                            </a:solidFill>
                            <a:latin typeface="Cambria Math" panose="02040503050406030204" pitchFamily="18" charset="0"/>
                          </a:rPr>
                        </m:ctrlPr>
                      </m:sSubPr>
                      <m:e>
                        <m:acc>
                          <m:accPr>
                            <m:chr m:val="̂"/>
                            <m:ctrlPr>
                              <a:rPr lang="en-US" sz="2200" i="1">
                                <a:solidFill>
                                  <a:srgbClr val="000000"/>
                                </a:solidFill>
                                <a:latin typeface="Cambria Math" panose="02040503050406030204" pitchFamily="18" charset="0"/>
                              </a:rPr>
                            </m:ctrlPr>
                          </m:accPr>
                          <m:e>
                            <m:r>
                              <a:rPr lang="vi-VN" sz="2200" b="0" i="1" smtClean="0">
                                <a:solidFill>
                                  <a:srgbClr val="000000"/>
                                </a:solidFill>
                                <a:latin typeface="Cambria Math" panose="02040503050406030204" pitchFamily="18" charset="0"/>
                              </a:rPr>
                              <m:t>𝑀</m:t>
                            </m:r>
                          </m:e>
                        </m:acc>
                      </m:e>
                      <m:sub>
                        <m:r>
                          <a:rPr lang="en-US" sz="2200">
                            <a:solidFill>
                              <a:srgbClr val="000000"/>
                            </a:solidFill>
                            <a:latin typeface="Cambria Math" panose="02040503050406030204" pitchFamily="18" charset="0"/>
                          </a:rPr>
                          <m:t>1</m:t>
                        </m:r>
                      </m:sub>
                    </m:sSub>
                    <m:r>
                      <a:rPr lang="en-US" sz="2200">
                        <a:solidFill>
                          <a:srgbClr val="000000"/>
                        </a:solidFill>
                        <a:latin typeface="Cambria Math" panose="02040503050406030204" pitchFamily="18" charset="0"/>
                      </a:rPr>
                      <m:t>=</m:t>
                    </m:r>
                    <m:sSub>
                      <m:sSubPr>
                        <m:ctrlPr>
                          <a:rPr lang="en-US" sz="2200" i="1">
                            <a:solidFill>
                              <a:srgbClr val="000000"/>
                            </a:solidFill>
                            <a:latin typeface="Cambria Math" panose="02040503050406030204" pitchFamily="18" charset="0"/>
                          </a:rPr>
                        </m:ctrlPr>
                      </m:sSubPr>
                      <m:e>
                        <m:acc>
                          <m:accPr>
                            <m:chr m:val="̂"/>
                            <m:ctrlPr>
                              <a:rPr lang="en-US" sz="2200" i="1">
                                <a:solidFill>
                                  <a:srgbClr val="000000"/>
                                </a:solidFill>
                                <a:latin typeface="Cambria Math" panose="02040503050406030204" pitchFamily="18" charset="0"/>
                              </a:rPr>
                            </m:ctrlPr>
                          </m:accPr>
                          <m:e>
                            <m:r>
                              <a:rPr lang="vi-VN" sz="2200" b="0" i="1" smtClean="0">
                                <a:solidFill>
                                  <a:srgbClr val="000000"/>
                                </a:solidFill>
                                <a:latin typeface="Cambria Math" panose="02040503050406030204" pitchFamily="18" charset="0"/>
                              </a:rPr>
                              <m:t>𝑁</m:t>
                            </m:r>
                          </m:e>
                        </m:acc>
                      </m:e>
                      <m:sub>
                        <m:r>
                          <a:rPr lang="en-US" sz="2200">
                            <a:solidFill>
                              <a:srgbClr val="000000"/>
                            </a:solidFill>
                            <a:latin typeface="Cambria Math" panose="02040503050406030204" pitchFamily="18" charset="0"/>
                          </a:rPr>
                          <m:t>1</m:t>
                        </m:r>
                      </m:sub>
                    </m:sSub>
                    <m:r>
                      <a:rPr lang="en-US" sz="2200">
                        <a:solidFill>
                          <a:srgbClr val="000000"/>
                        </a:solidFill>
                        <a:latin typeface="Cambria Math" panose="02040503050406030204" pitchFamily="18" charset="0"/>
                      </a:rPr>
                      <m:t>=</m:t>
                    </m:r>
                    <m:sSup>
                      <m:sSupPr>
                        <m:ctrlPr>
                          <a:rPr lang="en-US" sz="2200" i="1">
                            <a:solidFill>
                              <a:srgbClr val="000000"/>
                            </a:solidFill>
                            <a:latin typeface="Cambria Math" panose="02040503050406030204" pitchFamily="18" charset="0"/>
                          </a:rPr>
                        </m:ctrlPr>
                      </m:sSupPr>
                      <m:e>
                        <m:r>
                          <a:rPr lang="vi-VN" sz="2200" b="0" i="0" smtClean="0">
                            <a:solidFill>
                              <a:srgbClr val="000000"/>
                            </a:solidFill>
                            <a:latin typeface="Cambria Math" panose="02040503050406030204" pitchFamily="18" charset="0"/>
                          </a:rPr>
                          <m:t>124</m:t>
                        </m:r>
                      </m:e>
                      <m:sup>
                        <m:r>
                          <a:rPr lang="en-US" sz="2200">
                            <a:solidFill>
                              <a:srgbClr val="000000"/>
                            </a:solidFill>
                            <a:latin typeface="Cambria Math" panose="02040503050406030204" pitchFamily="18" charset="0"/>
                          </a:rPr>
                          <m:t>0</m:t>
                        </m:r>
                      </m:sup>
                    </m:sSup>
                  </m:oMath>
                </a14:m>
                <a:r>
                  <a:rPr lang="en-US" sz="2200" dirty="0">
                    <a:solidFill>
                      <a:srgbClr val="000000"/>
                    </a:solidFill>
                    <a:latin typeface="Times New Roman" panose="02020603050405020304" pitchFamily="18" charset="0"/>
                    <a:cs typeface="Times New Roman" panose="02020603050405020304" pitchFamily="18" charset="0"/>
                  </a:rPr>
                  <a:t>.</a:t>
                </a:r>
              </a:p>
              <a:p>
                <a:pPr algn="just"/>
                <a:r>
                  <a:rPr lang="en-US" sz="2200" dirty="0" err="1">
                    <a:solidFill>
                      <a:srgbClr val="000000"/>
                    </a:solidFill>
                    <a:latin typeface="Times New Roman" panose="02020603050405020304" pitchFamily="18" charset="0"/>
                    <a:cs typeface="Times New Roman" panose="02020603050405020304" pitchFamily="18" charset="0"/>
                  </a:rPr>
                  <a:t>Mà</a:t>
                </a:r>
                <a:r>
                  <a:rPr lang="en-US" sz="2200" dirty="0">
                    <a:solidFill>
                      <a:srgbClr val="000000"/>
                    </a:solidFill>
                    <a:latin typeface="Times New Roman" panose="02020603050405020304" pitchFamily="18" charset="0"/>
                    <a:cs typeface="Times New Roman" panose="02020603050405020304" pitchFamily="18" charset="0"/>
                  </a:rPr>
                  <a:t> </a:t>
                </a:r>
                <a14:m>
                  <m:oMath xmlns:m="http://schemas.openxmlformats.org/officeDocument/2006/math">
                    <m:sSub>
                      <m:sSubPr>
                        <m:ctrlPr>
                          <a:rPr lang="en-US" sz="2200" i="1">
                            <a:solidFill>
                              <a:srgbClr val="000000"/>
                            </a:solidFill>
                            <a:latin typeface="Cambria Math" panose="02040503050406030204" pitchFamily="18" charset="0"/>
                          </a:rPr>
                        </m:ctrlPr>
                      </m:sSubPr>
                      <m:e>
                        <m:acc>
                          <m:accPr>
                            <m:chr m:val="̂"/>
                            <m:ctrlPr>
                              <a:rPr lang="en-US" sz="2200" i="1">
                                <a:solidFill>
                                  <a:srgbClr val="000000"/>
                                </a:solidFill>
                                <a:latin typeface="Cambria Math" panose="02040503050406030204" pitchFamily="18" charset="0"/>
                              </a:rPr>
                            </m:ctrlPr>
                          </m:accPr>
                          <m:e>
                            <m:r>
                              <a:rPr lang="vi-VN" sz="2200" b="0" i="1" smtClean="0">
                                <a:solidFill>
                                  <a:srgbClr val="000000"/>
                                </a:solidFill>
                                <a:latin typeface="Cambria Math" panose="02040503050406030204" pitchFamily="18" charset="0"/>
                              </a:rPr>
                              <m:t>𝑀</m:t>
                            </m:r>
                          </m:e>
                        </m:acc>
                      </m:e>
                      <m:sub>
                        <m:r>
                          <a:rPr lang="en-US" sz="2200">
                            <a:solidFill>
                              <a:srgbClr val="000000"/>
                            </a:solidFill>
                            <a:latin typeface="Cambria Math" panose="02040503050406030204" pitchFamily="18" charset="0"/>
                          </a:rPr>
                          <m:t>1</m:t>
                        </m:r>
                      </m:sub>
                    </m:sSub>
                    <m:r>
                      <m:rPr>
                        <m:sty m:val="p"/>
                      </m:rPr>
                      <a:rPr lang="vi-VN" sz="2200">
                        <a:solidFill>
                          <a:srgbClr val="000000"/>
                        </a:solidFill>
                        <a:latin typeface="Cambria Math" panose="02040503050406030204" pitchFamily="18" charset="0"/>
                      </a:rPr>
                      <m:t>v</m:t>
                    </m:r>
                    <m:r>
                      <a:rPr lang="vi-VN" sz="2200" i="1">
                        <a:solidFill>
                          <a:srgbClr val="000000"/>
                        </a:solidFill>
                        <a:latin typeface="Cambria Math" panose="02040503050406030204" pitchFamily="18" charset="0"/>
                      </a:rPr>
                      <m:t>à </m:t>
                    </m:r>
                    <m:sSub>
                      <m:sSubPr>
                        <m:ctrlPr>
                          <a:rPr lang="en-US" sz="2200" i="1">
                            <a:solidFill>
                              <a:srgbClr val="000000"/>
                            </a:solidFill>
                            <a:latin typeface="Cambria Math" panose="02040503050406030204" pitchFamily="18" charset="0"/>
                          </a:rPr>
                        </m:ctrlPr>
                      </m:sSubPr>
                      <m:e>
                        <m:acc>
                          <m:accPr>
                            <m:chr m:val="̂"/>
                            <m:ctrlPr>
                              <a:rPr lang="en-US" sz="2200" i="1">
                                <a:solidFill>
                                  <a:srgbClr val="000000"/>
                                </a:solidFill>
                                <a:latin typeface="Cambria Math" panose="02040503050406030204" pitchFamily="18" charset="0"/>
                              </a:rPr>
                            </m:ctrlPr>
                          </m:accPr>
                          <m:e>
                            <m:r>
                              <a:rPr lang="vi-VN" sz="2200" b="0" i="1" smtClean="0">
                                <a:solidFill>
                                  <a:srgbClr val="000000"/>
                                </a:solidFill>
                                <a:latin typeface="Cambria Math" panose="02040503050406030204" pitchFamily="18" charset="0"/>
                              </a:rPr>
                              <m:t>𝑁</m:t>
                            </m:r>
                          </m:e>
                        </m:acc>
                      </m:e>
                      <m:sub>
                        <m:r>
                          <a:rPr lang="en-US" sz="2200">
                            <a:solidFill>
                              <a:srgbClr val="000000"/>
                            </a:solidFill>
                            <a:latin typeface="Cambria Math" panose="02040503050406030204" pitchFamily="18" charset="0"/>
                          </a:rPr>
                          <m:t>1</m:t>
                        </m:r>
                      </m:sub>
                    </m:sSub>
                  </m:oMath>
                </a14:m>
                <a:r>
                  <a:rPr lang="vi-VN" sz="2200" dirty="0">
                    <a:solidFill>
                      <a:srgbClr val="000000"/>
                    </a:solidFill>
                    <a:latin typeface="Times New Roman" panose="02020603050405020304" pitchFamily="18" charset="0"/>
                    <a:cs typeface="Times New Roman" panose="02020603050405020304" pitchFamily="18" charset="0"/>
                  </a:rPr>
                  <a:t> </a:t>
                </a:r>
                <a:r>
                  <a:rPr lang="en-US" sz="2200" dirty="0">
                    <a:solidFill>
                      <a:srgbClr val="000000"/>
                    </a:solidFill>
                    <a:latin typeface="Times New Roman" panose="02020603050405020304" pitchFamily="18" charset="0"/>
                    <a:cs typeface="Times New Roman" panose="02020603050405020304" pitchFamily="18" charset="0"/>
                  </a:rPr>
                  <a:t>ở </a:t>
                </a:r>
                <a:r>
                  <a:rPr lang="en-US" sz="2200" dirty="0" err="1">
                    <a:solidFill>
                      <a:srgbClr val="000000"/>
                    </a:solidFill>
                    <a:latin typeface="Times New Roman" panose="02020603050405020304" pitchFamily="18" charset="0"/>
                    <a:cs typeface="Times New Roman" panose="02020603050405020304" pitchFamily="18" charset="0"/>
                  </a:rPr>
                  <a:t>vị</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trí</a:t>
                </a:r>
                <a:r>
                  <a:rPr lang="en-US" sz="2200" dirty="0">
                    <a:solidFill>
                      <a:srgbClr val="000000"/>
                    </a:solidFill>
                    <a:latin typeface="Times New Roman" panose="02020603050405020304" pitchFamily="18" charset="0"/>
                    <a:cs typeface="Times New Roman" panose="02020603050405020304" pitchFamily="18" charset="0"/>
                  </a:rPr>
                  <a:t> </a:t>
                </a:r>
                <a:r>
                  <a:rPr lang="vi-VN" sz="2200" dirty="0">
                    <a:solidFill>
                      <a:srgbClr val="000000"/>
                    </a:solidFill>
                    <a:latin typeface="Times New Roman" panose="02020603050405020304" pitchFamily="18" charset="0"/>
                    <a:cs typeface="Times New Roman" panose="02020603050405020304" pitchFamily="18" charset="0"/>
                  </a:rPr>
                  <a:t>đồng vị</a:t>
                </a:r>
                <a:r>
                  <a:rPr lang="en-US" sz="2200" dirty="0">
                    <a:solidFill>
                      <a:srgbClr val="000000"/>
                    </a:solidFill>
                    <a:latin typeface="Times New Roman" panose="02020603050405020304" pitchFamily="18" charset="0"/>
                    <a:cs typeface="Times New Roman" panose="02020603050405020304" pitchFamily="18" charset="0"/>
                  </a:rPr>
                  <a:t>.</a:t>
                </a:r>
              </a:p>
              <a:p>
                <a:pPr algn="just"/>
                <a:r>
                  <a:rPr lang="en-US" sz="2200" dirty="0">
                    <a:solidFill>
                      <a:srgbClr val="000000"/>
                    </a:solidFill>
                    <a:latin typeface="Times New Roman" panose="02020603050405020304" pitchFamily="18" charset="0"/>
                    <a:cs typeface="Times New Roman" panose="02020603050405020304" pitchFamily="18" charset="0"/>
                  </a:rPr>
                  <a:t>Do </a:t>
                </a:r>
                <a:r>
                  <a:rPr lang="en-US" sz="2200" dirty="0" err="1">
                    <a:solidFill>
                      <a:srgbClr val="000000"/>
                    </a:solidFill>
                    <a:latin typeface="Times New Roman" panose="02020603050405020304" pitchFamily="18" charset="0"/>
                    <a:cs typeface="Times New Roman" panose="02020603050405020304" pitchFamily="18" charset="0"/>
                  </a:rPr>
                  <a:t>đó</a:t>
                </a:r>
                <a:r>
                  <a:rPr lang="en-US" sz="2200" dirty="0">
                    <a:solidFill>
                      <a:srgbClr val="000000"/>
                    </a:solidFill>
                    <a:latin typeface="Times New Roman" panose="02020603050405020304" pitchFamily="18" charset="0"/>
                    <a:cs typeface="Times New Roman" panose="02020603050405020304" pitchFamily="18" charset="0"/>
                  </a:rPr>
                  <a:t> </a:t>
                </a:r>
                <a:r>
                  <a:rPr lang="vi-VN" sz="2200" dirty="0" smtClean="0">
                    <a:solidFill>
                      <a:srgbClr val="000000"/>
                    </a:solidFill>
                    <a:latin typeface="Times New Roman" panose="02020603050405020304" pitchFamily="18" charset="0"/>
                    <a:cs typeface="Times New Roman" panose="02020603050405020304" pitchFamily="18" charset="0"/>
                  </a:rPr>
                  <a:t>u</a:t>
                </a:r>
                <a:r>
                  <a:rPr lang="en-US" sz="2200" dirty="0" smtClean="0">
                    <a:solidFill>
                      <a:srgbClr val="000000"/>
                    </a:solidFill>
                    <a:latin typeface="Times New Roman" panose="02020603050405020304" pitchFamily="18" charset="0"/>
                    <a:cs typeface="Times New Roman" panose="02020603050405020304" pitchFamily="18" charset="0"/>
                  </a:rPr>
                  <a:t> </a:t>
                </a:r>
                <a:r>
                  <a:rPr lang="en-US" sz="2200" dirty="0">
                    <a:solidFill>
                      <a:srgbClr val="000000"/>
                    </a:solidFill>
                    <a:latin typeface="Times New Roman" panose="02020603050405020304" pitchFamily="18" charset="0"/>
                    <a:cs typeface="Times New Roman" panose="02020603050405020304" pitchFamily="18" charset="0"/>
                  </a:rPr>
                  <a:t>// </a:t>
                </a:r>
                <a:r>
                  <a:rPr lang="vi-VN" sz="2200" dirty="0" smtClean="0">
                    <a:solidFill>
                      <a:srgbClr val="000000"/>
                    </a:solidFill>
                    <a:latin typeface="Times New Roman" panose="02020603050405020304" pitchFamily="18" charset="0"/>
                    <a:cs typeface="Times New Roman" panose="02020603050405020304" pitchFamily="18" charset="0"/>
                  </a:rPr>
                  <a:t>v</a:t>
                </a:r>
                <a:r>
                  <a:rPr lang="en-US" sz="2200" dirty="0" smtClean="0">
                    <a:solidFill>
                      <a:srgbClr val="000000"/>
                    </a:solidFill>
                    <a:latin typeface="Times New Roman" panose="02020603050405020304" pitchFamily="18" charset="0"/>
                    <a:cs typeface="Times New Roman" panose="02020603050405020304" pitchFamily="18" charset="0"/>
                  </a:rPr>
                  <a:t>.</a:t>
                </a:r>
                <a:endParaRPr lang="en-US" sz="2200" dirty="0">
                  <a:solidFill>
                    <a:srgbClr val="000000"/>
                  </a:solidFill>
                  <a:latin typeface="Times New Roman" panose="02020603050405020304" pitchFamily="18" charset="0"/>
                  <a:cs typeface="Times New Roman" panose="02020603050405020304" pitchFamily="18" charset="0"/>
                </a:endParaRPr>
              </a:p>
            </p:txBody>
          </p:sp>
        </mc:Choice>
        <mc:Fallback xmlns="">
          <p:sp>
            <p:nvSpPr>
              <p:cNvPr id="10" name="Rectangle 9"/>
              <p:cNvSpPr>
                <a:spLocks noRot="1" noChangeAspect="1" noMove="1" noResize="1" noEditPoints="1" noAdjustHandles="1" noChangeArrowheads="1" noChangeShapeType="1" noTextEdit="1"/>
              </p:cNvSpPr>
              <p:nvPr/>
            </p:nvSpPr>
            <p:spPr>
              <a:xfrm>
                <a:off x="6324123" y="5011887"/>
                <a:ext cx="6096000" cy="1126462"/>
              </a:xfrm>
              <a:prstGeom prst="rect">
                <a:avLst/>
              </a:prstGeom>
              <a:blipFill>
                <a:blip r:embed="rId6"/>
                <a:stretch>
                  <a:fillRect l="-1300" t="-2703" b="-10270"/>
                </a:stretch>
              </a:blipFill>
            </p:spPr>
            <p:txBody>
              <a:bodyPr/>
              <a:lstStyle/>
              <a:p>
                <a:r>
                  <a:rPr lang="en-US">
                    <a:noFill/>
                  </a:rPr>
                  <a:t> </a:t>
                </a:r>
              </a:p>
            </p:txBody>
          </p:sp>
        </mc:Fallback>
      </mc:AlternateContent>
      <p:sp>
        <p:nvSpPr>
          <p:cNvPr id="12" name="Rectangle 11"/>
          <p:cNvSpPr/>
          <p:nvPr/>
        </p:nvSpPr>
        <p:spPr>
          <a:xfrm>
            <a:off x="0" y="2212368"/>
            <a:ext cx="3448594" cy="523220"/>
          </a:xfrm>
          <a:prstGeom prst="rect">
            <a:avLst/>
          </a:prstGeom>
        </p:spPr>
        <p:txBody>
          <a:bodyPr wrap="square">
            <a:spAutoFit/>
          </a:bodyPr>
          <a:lstStyle/>
          <a:p>
            <a:pPr lvl="0" algn="ctr">
              <a:defRPr/>
            </a:pPr>
            <a:r>
              <a:rPr lang="vi-VN" sz="2800" b="1" dirty="0" smtClean="0">
                <a:solidFill>
                  <a:srgbClr val="FFFF00"/>
                </a:solidFill>
                <a:latin typeface="Times New Roman" panose="02020603050405020304" pitchFamily="18" charset="0"/>
                <a:cs typeface="Times New Roman" panose="02020603050405020304" pitchFamily="18" charset="0"/>
              </a:rPr>
              <a:t>LUYỆN TẬP</a:t>
            </a:r>
            <a:endParaRPr lang="nn-NO" sz="2800" b="1"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99489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17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9" grpId="0"/>
      <p:bldP spid="7" grpId="0"/>
      <p:bldP spid="14" grpId="0"/>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1826" t="6580" b="7344"/>
          <a:stretch/>
        </p:blipFill>
        <p:spPr>
          <a:xfrm>
            <a:off x="3631474" y="444137"/>
            <a:ext cx="8429896" cy="2481943"/>
          </a:xfrm>
          <a:prstGeom prst="rect">
            <a:avLst/>
          </a:prstGeom>
          <a:ln w="38100">
            <a:solidFill>
              <a:schemeClr val="tx1"/>
            </a:solidFill>
          </a:ln>
        </p:spPr>
      </p:pic>
      <p:pic>
        <p:nvPicPr>
          <p:cNvPr id="9218" name="Picture 2" descr="Quan sát Hình 54, trong đó Cx song song với AB, đường thẳng BC cắt đường thẳng DE tại 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0392" y="3378226"/>
            <a:ext cx="3000375" cy="308810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3720873" y="2978116"/>
            <a:ext cx="1410788" cy="400110"/>
          </a:xfrm>
          <a:prstGeom prst="rect">
            <a:avLst/>
          </a:prstGeom>
          <a:noFill/>
        </p:spPr>
        <p:txBody>
          <a:bodyPr wrap="square" rtlCol="0">
            <a:spAutoFit/>
          </a:bodyPr>
          <a:lstStyle/>
          <a:p>
            <a:r>
              <a:rPr lang="vi-VN" sz="2000" b="1" dirty="0" smtClean="0">
                <a:solidFill>
                  <a:srgbClr val="0070C0"/>
                </a:solidFill>
                <a:latin typeface="Times New Roman" panose="02020603050405020304" pitchFamily="18" charset="0"/>
                <a:cs typeface="Times New Roman" panose="02020603050405020304" pitchFamily="18" charset="0"/>
              </a:rPr>
              <a:t>Lời giải</a:t>
            </a:r>
            <a:endParaRPr lang="en-US" sz="2000" b="1" dirty="0">
              <a:solidFill>
                <a:srgbClr val="0070C0"/>
              </a:solidFill>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7" name="Rectangle 6"/>
              <p:cNvSpPr/>
              <p:nvPr/>
            </p:nvSpPr>
            <p:spPr>
              <a:xfrm>
                <a:off x="6766559" y="3575640"/>
                <a:ext cx="5294811" cy="1480534"/>
              </a:xfrm>
              <a:prstGeom prst="rect">
                <a:avLst/>
              </a:prstGeom>
            </p:spPr>
            <p:txBody>
              <a:bodyPr wrap="square">
                <a:spAutoFit/>
              </a:bodyPr>
              <a:lstStyle/>
              <a:p>
                <a:pPr algn="just"/>
                <a:r>
                  <a:rPr lang="en-US" sz="2200" dirty="0" smtClean="0">
                    <a:solidFill>
                      <a:srgbClr val="000000"/>
                    </a:solidFill>
                    <a:latin typeface="Times New Roman" panose="02020603050405020304" pitchFamily="18" charset="0"/>
                    <a:cs typeface="Times New Roman" panose="02020603050405020304" pitchFamily="18" charset="0"/>
                  </a:rPr>
                  <a:t>a) </a:t>
                </a:r>
                <a:r>
                  <a:rPr lang="en-US" sz="2200" dirty="0" err="1">
                    <a:solidFill>
                      <a:srgbClr val="000000"/>
                    </a:solidFill>
                    <a:latin typeface="Times New Roman" panose="02020603050405020304" pitchFamily="18" charset="0"/>
                    <a:cs typeface="Times New Roman" panose="02020603050405020304" pitchFamily="18" charset="0"/>
                  </a:rPr>
                  <a:t>Vì</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Cx</a:t>
                </a:r>
                <a:r>
                  <a:rPr lang="en-US" sz="2200" dirty="0">
                    <a:solidFill>
                      <a:srgbClr val="000000"/>
                    </a:solidFill>
                    <a:latin typeface="Times New Roman" panose="02020603050405020304" pitchFamily="18" charset="0"/>
                    <a:cs typeface="Times New Roman" panose="02020603050405020304" pitchFamily="18" charset="0"/>
                  </a:rPr>
                  <a:t> // AB (GT) </a:t>
                </a:r>
                <a:r>
                  <a:rPr lang="en-US" sz="2200" dirty="0" err="1">
                    <a:solidFill>
                      <a:srgbClr val="000000"/>
                    </a:solidFill>
                    <a:latin typeface="Times New Roman" panose="02020603050405020304" pitchFamily="18" charset="0"/>
                    <a:cs typeface="Times New Roman" panose="02020603050405020304" pitchFamily="18" charset="0"/>
                  </a:rPr>
                  <a:t>nên</a:t>
                </a:r>
                <a:r>
                  <a:rPr lang="en-US" sz="2200" dirty="0">
                    <a:solidFill>
                      <a:srgbClr val="000000"/>
                    </a:solidFill>
                    <a:latin typeface="Times New Roman" panose="02020603050405020304" pitchFamily="18" charset="0"/>
                    <a:cs typeface="Times New Roman" panose="02020603050405020304" pitchFamily="18" charset="0"/>
                  </a:rPr>
                  <a:t> </a:t>
                </a:r>
                <a14:m>
                  <m:oMath xmlns:m="http://schemas.openxmlformats.org/officeDocument/2006/math">
                    <m:acc>
                      <m:accPr>
                        <m:chr m:val="̂"/>
                        <m:ctrlPr>
                          <a:rPr lang="en-US" sz="2200" i="1" smtClean="0">
                            <a:solidFill>
                              <a:srgbClr val="000000"/>
                            </a:solidFill>
                            <a:latin typeface="Cambria Math" panose="02040503050406030204" pitchFamily="18" charset="0"/>
                          </a:rPr>
                        </m:ctrlPr>
                      </m:accPr>
                      <m:e>
                        <m:r>
                          <a:rPr lang="en-US" sz="2200" i="1" smtClean="0">
                            <a:solidFill>
                              <a:srgbClr val="000000"/>
                            </a:solidFill>
                            <a:latin typeface="Cambria Math" panose="02040503050406030204" pitchFamily="18" charset="0"/>
                          </a:rPr>
                          <m:t>𝐴</m:t>
                        </m:r>
                        <m:r>
                          <a:rPr lang="vi-VN" sz="2200" b="0" i="1" smtClean="0">
                            <a:solidFill>
                              <a:srgbClr val="000000"/>
                            </a:solidFill>
                            <a:latin typeface="Cambria Math" panose="02040503050406030204" pitchFamily="18" charset="0"/>
                          </a:rPr>
                          <m:t>𝐵𝐶</m:t>
                        </m:r>
                      </m:e>
                    </m:acc>
                    <m:r>
                      <a:rPr lang="en-US" sz="2200" i="0" smtClean="0">
                        <a:solidFill>
                          <a:srgbClr val="000000"/>
                        </a:solidFill>
                        <a:latin typeface="Cambria Math" panose="02040503050406030204" pitchFamily="18" charset="0"/>
                      </a:rPr>
                      <m:t>=</m:t>
                    </m:r>
                    <m:acc>
                      <m:accPr>
                        <m:chr m:val="̂"/>
                        <m:ctrlPr>
                          <a:rPr lang="en-US" sz="2200" i="1" smtClean="0">
                            <a:solidFill>
                              <a:srgbClr val="000000"/>
                            </a:solidFill>
                            <a:latin typeface="Cambria Math" panose="02040503050406030204" pitchFamily="18" charset="0"/>
                          </a:rPr>
                        </m:ctrlPr>
                      </m:accPr>
                      <m:e>
                        <m:r>
                          <a:rPr lang="en-US" sz="2200" i="1" smtClean="0">
                            <a:solidFill>
                              <a:srgbClr val="000000"/>
                            </a:solidFill>
                            <a:latin typeface="Cambria Math" panose="02040503050406030204" pitchFamily="18" charset="0"/>
                          </a:rPr>
                          <m:t>𝐵</m:t>
                        </m:r>
                        <m:r>
                          <a:rPr lang="vi-VN" sz="2200" b="0" i="1" smtClean="0">
                            <a:solidFill>
                              <a:srgbClr val="000000"/>
                            </a:solidFill>
                            <a:latin typeface="Cambria Math" panose="02040503050406030204" pitchFamily="18" charset="0"/>
                          </a:rPr>
                          <m:t>𝐶𝑥</m:t>
                        </m:r>
                      </m:e>
                    </m:acc>
                  </m:oMath>
                </a14:m>
                <a:r>
                  <a:rPr lang="en-US" sz="2200" dirty="0" smtClean="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hai</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góc</a:t>
                </a:r>
                <a:r>
                  <a:rPr lang="en-US" sz="2200" dirty="0">
                    <a:solidFill>
                      <a:srgbClr val="000000"/>
                    </a:solidFill>
                    <a:latin typeface="Times New Roman" panose="02020603050405020304" pitchFamily="18" charset="0"/>
                    <a:cs typeface="Times New Roman" panose="02020603050405020304" pitchFamily="18" charset="0"/>
                  </a:rPr>
                  <a:t> so le </a:t>
                </a:r>
                <a:r>
                  <a:rPr lang="en-US" sz="2200" dirty="0" err="1">
                    <a:solidFill>
                      <a:srgbClr val="000000"/>
                    </a:solidFill>
                    <a:latin typeface="Times New Roman" panose="02020603050405020304" pitchFamily="18" charset="0"/>
                    <a:cs typeface="Times New Roman" panose="02020603050405020304" pitchFamily="18" charset="0"/>
                  </a:rPr>
                  <a:t>trong</a:t>
                </a:r>
                <a:r>
                  <a:rPr lang="en-US" sz="2200" dirty="0">
                    <a:solidFill>
                      <a:srgbClr val="000000"/>
                    </a:solidFill>
                    <a:latin typeface="Times New Roman" panose="02020603050405020304" pitchFamily="18" charset="0"/>
                    <a:cs typeface="Times New Roman" panose="02020603050405020304" pitchFamily="18" charset="0"/>
                  </a:rPr>
                  <a:t>)</a:t>
                </a:r>
              </a:p>
              <a:p>
                <a:pPr algn="just"/>
                <a:r>
                  <a:rPr lang="en-US" sz="2200" dirty="0" err="1">
                    <a:solidFill>
                      <a:srgbClr val="000000"/>
                    </a:solidFill>
                    <a:latin typeface="Times New Roman" panose="02020603050405020304" pitchFamily="18" charset="0"/>
                    <a:cs typeface="Times New Roman" panose="02020603050405020304" pitchFamily="18" charset="0"/>
                  </a:rPr>
                  <a:t>Mà</a:t>
                </a:r>
                <a:r>
                  <a:rPr lang="en-US" sz="2200" dirty="0">
                    <a:solidFill>
                      <a:srgbClr val="000000"/>
                    </a:solidFill>
                    <a:latin typeface="Times New Roman" panose="02020603050405020304" pitchFamily="18" charset="0"/>
                    <a:cs typeface="Times New Roman" panose="02020603050405020304" pitchFamily="18" charset="0"/>
                  </a:rPr>
                  <a:t> </a:t>
                </a:r>
                <a14:m>
                  <m:oMath xmlns:m="http://schemas.openxmlformats.org/officeDocument/2006/math">
                    <m:acc>
                      <m:accPr>
                        <m:chr m:val="̂"/>
                        <m:ctrlPr>
                          <a:rPr lang="en-US" sz="2200" i="1">
                            <a:solidFill>
                              <a:srgbClr val="000000"/>
                            </a:solidFill>
                            <a:latin typeface="Cambria Math" panose="02040503050406030204" pitchFamily="18" charset="0"/>
                          </a:rPr>
                        </m:ctrlPr>
                      </m:accPr>
                      <m:e>
                        <m:r>
                          <a:rPr lang="en-US" sz="2200" i="1">
                            <a:solidFill>
                              <a:srgbClr val="000000"/>
                            </a:solidFill>
                            <a:latin typeface="Cambria Math" panose="02040503050406030204" pitchFamily="18" charset="0"/>
                          </a:rPr>
                          <m:t>𝐴</m:t>
                        </m:r>
                        <m:r>
                          <a:rPr lang="vi-VN" sz="2200" i="1">
                            <a:solidFill>
                              <a:srgbClr val="000000"/>
                            </a:solidFill>
                            <a:latin typeface="Cambria Math" panose="02040503050406030204" pitchFamily="18" charset="0"/>
                          </a:rPr>
                          <m:t>𝐵𝐶</m:t>
                        </m:r>
                      </m:e>
                    </m:acc>
                    <m:r>
                      <a:rPr lang="en-US" sz="2200">
                        <a:solidFill>
                          <a:srgbClr val="000000"/>
                        </a:solidFill>
                        <a:latin typeface="Cambria Math" panose="02040503050406030204" pitchFamily="18" charset="0"/>
                      </a:rPr>
                      <m:t>=</m:t>
                    </m:r>
                  </m:oMath>
                </a14:m>
                <a:r>
                  <a:rPr lang="vi-VN" sz="2200" dirty="0" smtClean="0">
                    <a:solidFill>
                      <a:srgbClr val="000000"/>
                    </a:solidFill>
                    <a:latin typeface="Times New Roman" panose="02020603050405020304" pitchFamily="18" charset="0"/>
                    <a:cs typeface="Times New Roman" panose="02020603050405020304" pitchFamily="18" charset="0"/>
                  </a:rPr>
                  <a:t> </a:t>
                </a:r>
                <a:r>
                  <a:rPr lang="en-US" sz="2200" dirty="0">
                    <a:solidFill>
                      <a:srgbClr val="000000"/>
                    </a:solidFill>
                    <a:latin typeface="Times New Roman" panose="02020603050405020304" pitchFamily="18" charset="0"/>
                    <a:cs typeface="Times New Roman" panose="02020603050405020304" pitchFamily="18" charset="0"/>
                  </a:rPr>
                  <a:t>45° (GT) </a:t>
                </a:r>
              </a:p>
              <a:p>
                <a:pPr algn="just"/>
                <a:r>
                  <a:rPr lang="en-US" sz="2200" dirty="0">
                    <a:solidFill>
                      <a:srgbClr val="000000"/>
                    </a:solidFill>
                    <a:latin typeface="Times New Roman" panose="02020603050405020304" pitchFamily="18" charset="0"/>
                    <a:cs typeface="Times New Roman" panose="02020603050405020304" pitchFamily="18" charset="0"/>
                  </a:rPr>
                  <a:t>Do </a:t>
                </a:r>
                <a:r>
                  <a:rPr lang="en-US" sz="2200" dirty="0" err="1">
                    <a:solidFill>
                      <a:srgbClr val="000000"/>
                    </a:solidFill>
                    <a:latin typeface="Times New Roman" panose="02020603050405020304" pitchFamily="18" charset="0"/>
                    <a:cs typeface="Times New Roman" panose="02020603050405020304" pitchFamily="18" charset="0"/>
                  </a:rPr>
                  <a:t>đó</a:t>
                </a:r>
                <a:r>
                  <a:rPr lang="en-US" sz="2200" dirty="0">
                    <a:solidFill>
                      <a:srgbClr val="000000"/>
                    </a:solidFill>
                    <a:latin typeface="Times New Roman" panose="02020603050405020304" pitchFamily="18" charset="0"/>
                    <a:cs typeface="Times New Roman" panose="02020603050405020304" pitchFamily="18" charset="0"/>
                  </a:rPr>
                  <a:t> </a:t>
                </a:r>
                <a14:m>
                  <m:oMath xmlns:m="http://schemas.openxmlformats.org/officeDocument/2006/math">
                    <m:acc>
                      <m:accPr>
                        <m:chr m:val="̂"/>
                        <m:ctrlPr>
                          <a:rPr lang="en-US" sz="2200" i="1">
                            <a:solidFill>
                              <a:srgbClr val="000000"/>
                            </a:solidFill>
                            <a:latin typeface="Cambria Math" panose="02040503050406030204" pitchFamily="18" charset="0"/>
                          </a:rPr>
                        </m:ctrlPr>
                      </m:accPr>
                      <m:e>
                        <m:r>
                          <a:rPr lang="en-US" sz="2200" i="1">
                            <a:solidFill>
                              <a:srgbClr val="000000"/>
                            </a:solidFill>
                            <a:latin typeface="Cambria Math" panose="02040503050406030204" pitchFamily="18" charset="0"/>
                          </a:rPr>
                          <m:t>𝐵</m:t>
                        </m:r>
                        <m:r>
                          <a:rPr lang="vi-VN" sz="2200" i="1">
                            <a:solidFill>
                              <a:srgbClr val="000000"/>
                            </a:solidFill>
                            <a:latin typeface="Cambria Math" panose="02040503050406030204" pitchFamily="18" charset="0"/>
                          </a:rPr>
                          <m:t>𝐶𝑥</m:t>
                        </m:r>
                      </m:e>
                    </m:acc>
                    <m:r>
                      <a:rPr lang="vi-VN" sz="2200" b="0" i="1" smtClean="0">
                        <a:solidFill>
                          <a:srgbClr val="000000"/>
                        </a:solidFill>
                        <a:latin typeface="Cambria Math" panose="02040503050406030204" pitchFamily="18" charset="0"/>
                      </a:rPr>
                      <m:t> </m:t>
                    </m:r>
                  </m:oMath>
                </a14:m>
                <a:r>
                  <a:rPr lang="en-US" sz="2200" dirty="0" smtClean="0">
                    <a:solidFill>
                      <a:srgbClr val="000000"/>
                    </a:solidFill>
                    <a:latin typeface="Times New Roman" panose="02020603050405020304" pitchFamily="18" charset="0"/>
                    <a:cs typeface="Times New Roman" panose="02020603050405020304" pitchFamily="18" charset="0"/>
                  </a:rPr>
                  <a:t>=</a:t>
                </a:r>
                <a:r>
                  <a:rPr lang="vi-VN" sz="2200" dirty="0" smtClean="0">
                    <a:solidFill>
                      <a:srgbClr val="000000"/>
                    </a:solidFill>
                    <a:latin typeface="Times New Roman" panose="02020603050405020304" pitchFamily="18" charset="0"/>
                    <a:cs typeface="Times New Roman" panose="02020603050405020304" pitchFamily="18" charset="0"/>
                  </a:rPr>
                  <a:t> </a:t>
                </a:r>
                <a:r>
                  <a:rPr lang="en-US" sz="2200" dirty="0" smtClean="0">
                    <a:solidFill>
                      <a:srgbClr val="000000"/>
                    </a:solidFill>
                    <a:latin typeface="Times New Roman" panose="02020603050405020304" pitchFamily="18" charset="0"/>
                    <a:cs typeface="Times New Roman" panose="02020603050405020304" pitchFamily="18" charset="0"/>
                  </a:rPr>
                  <a:t>45</a:t>
                </a:r>
                <a:r>
                  <a:rPr lang="en-US" sz="2200" dirty="0">
                    <a:solidFill>
                      <a:srgbClr val="000000"/>
                    </a:solidFill>
                    <a:latin typeface="Times New Roman" panose="02020603050405020304" pitchFamily="18" charset="0"/>
                    <a:cs typeface="Times New Roman" panose="02020603050405020304" pitchFamily="18" charset="0"/>
                  </a:rPr>
                  <a:t>°.</a:t>
                </a:r>
              </a:p>
            </p:txBody>
          </p:sp>
        </mc:Choice>
        <mc:Fallback xmlns="">
          <p:sp>
            <p:nvSpPr>
              <p:cNvPr id="7" name="Rectangle 6"/>
              <p:cNvSpPr>
                <a:spLocks noRot="1" noChangeAspect="1" noMove="1" noResize="1" noEditPoints="1" noAdjustHandles="1" noChangeArrowheads="1" noChangeShapeType="1" noTextEdit="1"/>
              </p:cNvSpPr>
              <p:nvPr/>
            </p:nvSpPr>
            <p:spPr>
              <a:xfrm>
                <a:off x="6766559" y="3575640"/>
                <a:ext cx="5294811" cy="1480534"/>
              </a:xfrm>
              <a:prstGeom prst="rect">
                <a:avLst/>
              </a:prstGeom>
              <a:blipFill>
                <a:blip r:embed="rId4"/>
                <a:stretch>
                  <a:fillRect l="-1496" t="-2066" r="-2301" b="-7851"/>
                </a:stretch>
              </a:blipFill>
            </p:spPr>
            <p:txBody>
              <a:bodyPr/>
              <a:lstStyle/>
              <a:p>
                <a:r>
                  <a:rPr lang="en-US">
                    <a:noFill/>
                  </a:rPr>
                  <a:t> </a:t>
                </a:r>
              </a:p>
            </p:txBody>
          </p:sp>
        </mc:Fallback>
      </mc:AlternateContent>
      <p:sp>
        <p:nvSpPr>
          <p:cNvPr id="8" name="Rectangle 7"/>
          <p:cNvSpPr/>
          <p:nvPr/>
        </p:nvSpPr>
        <p:spPr>
          <a:xfrm>
            <a:off x="0" y="2212368"/>
            <a:ext cx="3448594" cy="523220"/>
          </a:xfrm>
          <a:prstGeom prst="rect">
            <a:avLst/>
          </a:prstGeom>
        </p:spPr>
        <p:txBody>
          <a:bodyPr wrap="square">
            <a:spAutoFit/>
          </a:bodyPr>
          <a:lstStyle/>
          <a:p>
            <a:pPr lvl="0" algn="ctr">
              <a:defRPr/>
            </a:pPr>
            <a:r>
              <a:rPr lang="vi-VN" sz="2800" b="1" dirty="0" smtClean="0">
                <a:solidFill>
                  <a:srgbClr val="FFFF00"/>
                </a:solidFill>
                <a:latin typeface="Times New Roman" panose="02020603050405020304" pitchFamily="18" charset="0"/>
                <a:cs typeface="Times New Roman" panose="02020603050405020304" pitchFamily="18" charset="0"/>
              </a:rPr>
              <a:t>LUYỆN TẬP</a:t>
            </a:r>
            <a:endParaRPr lang="nn-NO" sz="2800" b="1"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016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 name="Rectangle 4"/>
              <p:cNvSpPr/>
              <p:nvPr/>
            </p:nvSpPr>
            <p:spPr>
              <a:xfrm>
                <a:off x="3648891" y="819502"/>
                <a:ext cx="6096000" cy="3248646"/>
              </a:xfrm>
              <a:prstGeom prst="rect">
                <a:avLst/>
              </a:prstGeom>
            </p:spPr>
            <p:txBody>
              <a:bodyPr>
                <a:spAutoFit/>
              </a:bodyPr>
              <a:lstStyle/>
              <a:p>
                <a:pPr algn="just"/>
                <a:r>
                  <a:rPr lang="en-US" sz="2200" dirty="0" smtClean="0">
                    <a:solidFill>
                      <a:srgbClr val="000000"/>
                    </a:solidFill>
                    <a:latin typeface="Times New Roman" panose="02020603050405020304" pitchFamily="18" charset="0"/>
                    <a:cs typeface="Times New Roman" panose="02020603050405020304" pitchFamily="18" charset="0"/>
                  </a:rPr>
                  <a:t>b) </a:t>
                </a:r>
                <a:r>
                  <a:rPr lang="en-US" sz="2200" dirty="0" err="1">
                    <a:solidFill>
                      <a:srgbClr val="000000"/>
                    </a:solidFill>
                    <a:latin typeface="Times New Roman" panose="02020603050405020304" pitchFamily="18" charset="0"/>
                    <a:cs typeface="Times New Roman" panose="02020603050405020304" pitchFamily="18" charset="0"/>
                  </a:rPr>
                  <a:t>Vì</a:t>
                </a:r>
                <a:r>
                  <a:rPr lang="en-US" sz="2200" dirty="0">
                    <a:solidFill>
                      <a:srgbClr val="000000"/>
                    </a:solidFill>
                    <a:latin typeface="Times New Roman" panose="02020603050405020304" pitchFamily="18" charset="0"/>
                    <a:cs typeface="Times New Roman" panose="02020603050405020304" pitchFamily="18" charset="0"/>
                  </a:rPr>
                  <a:t> AB ⊥ AE </a:t>
                </a:r>
                <a:r>
                  <a:rPr lang="en-US" sz="2200" dirty="0" err="1">
                    <a:solidFill>
                      <a:srgbClr val="000000"/>
                    </a:solidFill>
                    <a:latin typeface="Times New Roman" panose="02020603050405020304" pitchFamily="18" charset="0"/>
                    <a:cs typeface="Times New Roman" panose="02020603050405020304" pitchFamily="18" charset="0"/>
                  </a:rPr>
                  <a:t>nên</a:t>
                </a:r>
                <a:r>
                  <a:rPr lang="en-US" sz="2200" dirty="0">
                    <a:solidFill>
                      <a:srgbClr val="000000"/>
                    </a:solidFill>
                    <a:latin typeface="Times New Roman" panose="02020603050405020304" pitchFamily="18" charset="0"/>
                    <a:cs typeface="Times New Roman" panose="02020603050405020304" pitchFamily="18" charset="0"/>
                  </a:rPr>
                  <a:t> </a:t>
                </a:r>
                <a14:m>
                  <m:oMath xmlns:m="http://schemas.openxmlformats.org/officeDocument/2006/math">
                    <m:acc>
                      <m:accPr>
                        <m:chr m:val="̂"/>
                        <m:ctrlPr>
                          <a:rPr lang="en-US" sz="2200" i="1">
                            <a:solidFill>
                              <a:srgbClr val="000000"/>
                            </a:solidFill>
                            <a:latin typeface="Cambria Math" panose="02040503050406030204" pitchFamily="18" charset="0"/>
                          </a:rPr>
                        </m:ctrlPr>
                      </m:accPr>
                      <m:e>
                        <m:r>
                          <a:rPr lang="vi-VN" sz="2200" i="1">
                            <a:solidFill>
                              <a:srgbClr val="000000"/>
                            </a:solidFill>
                            <a:latin typeface="Cambria Math" panose="02040503050406030204" pitchFamily="18" charset="0"/>
                          </a:rPr>
                          <m:t>𝐵</m:t>
                        </m:r>
                        <m:r>
                          <a:rPr lang="vi-VN" sz="2200" b="0" i="1" smtClean="0">
                            <a:solidFill>
                              <a:srgbClr val="000000"/>
                            </a:solidFill>
                            <a:latin typeface="Cambria Math" panose="02040503050406030204" pitchFamily="18" charset="0"/>
                          </a:rPr>
                          <m:t>𝐴𝐸</m:t>
                        </m:r>
                      </m:e>
                    </m:acc>
                    <m:r>
                      <a:rPr lang="en-US" sz="2200">
                        <a:solidFill>
                          <a:srgbClr val="000000"/>
                        </a:solidFill>
                        <a:latin typeface="Cambria Math" panose="02040503050406030204" pitchFamily="18" charset="0"/>
                      </a:rPr>
                      <m:t>=</m:t>
                    </m:r>
                    <m:r>
                      <m:rPr>
                        <m:nor/>
                      </m:rPr>
                      <a:rPr lang="vi-VN" sz="2200" b="0" i="0" smtClean="0">
                        <a:solidFill>
                          <a:srgbClr val="000000"/>
                        </a:solidFill>
                        <a:latin typeface="Times New Roman" panose="02020603050405020304" pitchFamily="18" charset="0"/>
                        <a:cs typeface="Times New Roman" panose="02020603050405020304" pitchFamily="18" charset="0"/>
                      </a:rPr>
                      <m:t>90</m:t>
                    </m:r>
                    <m:r>
                      <m:rPr>
                        <m:nor/>
                      </m:rPr>
                      <a:rPr lang="en-US" sz="2200" dirty="0">
                        <a:solidFill>
                          <a:srgbClr val="000000"/>
                        </a:solidFill>
                        <a:latin typeface="Times New Roman" panose="02020603050405020304" pitchFamily="18" charset="0"/>
                        <a:cs typeface="Times New Roman" panose="02020603050405020304" pitchFamily="18" charset="0"/>
                      </a:rPr>
                      <m:t>°</m:t>
                    </m:r>
                  </m:oMath>
                </a14:m>
                <a:r>
                  <a:rPr lang="en-US" sz="2200" dirty="0" smtClean="0">
                    <a:solidFill>
                      <a:srgbClr val="000000"/>
                    </a:solidFill>
                    <a:latin typeface="Times New Roman" panose="02020603050405020304" pitchFamily="18" charset="0"/>
                    <a:cs typeface="Times New Roman" panose="02020603050405020304" pitchFamily="18" charset="0"/>
                  </a:rPr>
                  <a:t>.</a:t>
                </a:r>
                <a:endParaRPr lang="en-US" sz="2200" dirty="0">
                  <a:solidFill>
                    <a:srgbClr val="000000"/>
                  </a:solidFill>
                  <a:latin typeface="Times New Roman" panose="02020603050405020304" pitchFamily="18" charset="0"/>
                  <a:cs typeface="Times New Roman" panose="02020603050405020304" pitchFamily="18" charset="0"/>
                </a:endParaRPr>
              </a:p>
              <a:p>
                <a:pPr lvl="0" algn="just"/>
                <a:r>
                  <a:rPr lang="vi-VN" sz="2200" dirty="0" smtClean="0">
                    <a:solidFill>
                      <a:srgbClr val="000000"/>
                    </a:solidFill>
                    <a:latin typeface="Times New Roman" panose="02020603050405020304" pitchFamily="18" charset="0"/>
                    <a:cs typeface="Times New Roman" panose="02020603050405020304" pitchFamily="18" charset="0"/>
                  </a:rPr>
                  <a:t>    </a:t>
                </a:r>
                <a:r>
                  <a:rPr lang="en-US" sz="2200" dirty="0" err="1" smtClean="0">
                    <a:solidFill>
                      <a:srgbClr val="000000"/>
                    </a:solidFill>
                    <a:latin typeface="Times New Roman" panose="02020603050405020304" pitchFamily="18" charset="0"/>
                    <a:cs typeface="Times New Roman" panose="02020603050405020304" pitchFamily="18" charset="0"/>
                  </a:rPr>
                  <a:t>Vì</a:t>
                </a:r>
                <a:r>
                  <a:rPr lang="en-US" sz="2200" dirty="0" smtClean="0">
                    <a:solidFill>
                      <a:srgbClr val="000000"/>
                    </a:solidFill>
                    <a:latin typeface="Times New Roman" panose="02020603050405020304" pitchFamily="18" charset="0"/>
                    <a:cs typeface="Times New Roman" panose="02020603050405020304" pitchFamily="18" charset="0"/>
                  </a:rPr>
                  <a:t> </a:t>
                </a:r>
                <a:r>
                  <a:rPr lang="en-US" sz="2200" dirty="0">
                    <a:solidFill>
                      <a:srgbClr val="000000"/>
                    </a:solidFill>
                    <a:latin typeface="Times New Roman" panose="02020603050405020304" pitchFamily="18" charset="0"/>
                    <a:cs typeface="Times New Roman" panose="02020603050405020304" pitchFamily="18" charset="0"/>
                  </a:rPr>
                  <a:t>AE ⊥ DE </a:t>
                </a:r>
                <a:r>
                  <a:rPr lang="en-US" sz="2200" dirty="0" err="1">
                    <a:solidFill>
                      <a:srgbClr val="000000"/>
                    </a:solidFill>
                    <a:latin typeface="Times New Roman" panose="02020603050405020304" pitchFamily="18" charset="0"/>
                    <a:cs typeface="Times New Roman" panose="02020603050405020304" pitchFamily="18" charset="0"/>
                  </a:rPr>
                  <a:t>nên</a:t>
                </a:r>
                <a:r>
                  <a:rPr lang="en-US" sz="2200" dirty="0">
                    <a:solidFill>
                      <a:srgbClr val="000000"/>
                    </a:solidFill>
                    <a:latin typeface="Times New Roman" panose="02020603050405020304" pitchFamily="18" charset="0"/>
                    <a:cs typeface="Times New Roman" panose="02020603050405020304" pitchFamily="18" charset="0"/>
                  </a:rPr>
                  <a:t> </a:t>
                </a:r>
                <a14:m>
                  <m:oMath xmlns:m="http://schemas.openxmlformats.org/officeDocument/2006/math">
                    <m:acc>
                      <m:accPr>
                        <m:chr m:val="̂"/>
                        <m:ctrlPr>
                          <a:rPr lang="en-US" sz="2200" i="1">
                            <a:solidFill>
                              <a:srgbClr val="000000"/>
                            </a:solidFill>
                            <a:latin typeface="Cambria Math" panose="02040503050406030204" pitchFamily="18" charset="0"/>
                          </a:rPr>
                        </m:ctrlPr>
                      </m:accPr>
                      <m:e>
                        <m:r>
                          <a:rPr lang="vi-VN" sz="2200" i="1" smtClean="0">
                            <a:solidFill>
                              <a:srgbClr val="000000"/>
                            </a:solidFill>
                            <a:latin typeface="Cambria Math" panose="02040503050406030204" pitchFamily="18" charset="0"/>
                          </a:rPr>
                          <m:t>𝐴</m:t>
                        </m:r>
                        <m:r>
                          <a:rPr lang="vi-VN" sz="2200" b="0" i="1" smtClean="0">
                            <a:solidFill>
                              <a:srgbClr val="000000"/>
                            </a:solidFill>
                            <a:latin typeface="Cambria Math" panose="02040503050406030204" pitchFamily="18" charset="0"/>
                          </a:rPr>
                          <m:t>𝐸𝐷</m:t>
                        </m:r>
                      </m:e>
                    </m:acc>
                    <m:r>
                      <a:rPr lang="en-US" sz="2200">
                        <a:solidFill>
                          <a:srgbClr val="000000"/>
                        </a:solidFill>
                        <a:latin typeface="Cambria Math" panose="02040503050406030204" pitchFamily="18" charset="0"/>
                      </a:rPr>
                      <m:t>=</m:t>
                    </m:r>
                    <m:r>
                      <m:rPr>
                        <m:nor/>
                      </m:rPr>
                      <a:rPr lang="vi-VN" sz="2200">
                        <a:solidFill>
                          <a:srgbClr val="000000"/>
                        </a:solidFill>
                        <a:latin typeface="Times New Roman" panose="02020603050405020304" pitchFamily="18" charset="0"/>
                        <a:cs typeface="Times New Roman" panose="02020603050405020304" pitchFamily="18" charset="0"/>
                      </a:rPr>
                      <m:t>90</m:t>
                    </m:r>
                    <m:r>
                      <m:rPr>
                        <m:nor/>
                      </m:rPr>
                      <a:rPr lang="en-US" sz="2200" dirty="0">
                        <a:solidFill>
                          <a:srgbClr val="000000"/>
                        </a:solidFill>
                        <a:latin typeface="Times New Roman" panose="02020603050405020304" pitchFamily="18" charset="0"/>
                        <a:cs typeface="Times New Roman" panose="02020603050405020304" pitchFamily="18" charset="0"/>
                      </a:rPr>
                      <m:t>°</m:t>
                    </m:r>
                  </m:oMath>
                </a14:m>
                <a:r>
                  <a:rPr lang="en-US" sz="2200" dirty="0">
                    <a:solidFill>
                      <a:srgbClr val="000000"/>
                    </a:solidFill>
                    <a:latin typeface="Times New Roman" panose="02020603050405020304" pitchFamily="18" charset="0"/>
                    <a:cs typeface="Times New Roman" panose="02020603050405020304" pitchFamily="18" charset="0"/>
                  </a:rPr>
                  <a:t>.</a:t>
                </a:r>
              </a:p>
              <a:p>
                <a:pPr algn="just"/>
                <a:r>
                  <a:rPr lang="en-US" sz="2200" dirty="0" err="1" smtClean="0">
                    <a:solidFill>
                      <a:srgbClr val="000000"/>
                    </a:solidFill>
                    <a:latin typeface="Times New Roman" panose="02020603050405020304" pitchFamily="18" charset="0"/>
                    <a:cs typeface="Times New Roman" panose="02020603050405020304" pitchFamily="18" charset="0"/>
                  </a:rPr>
                  <a:t>Khi</a:t>
                </a:r>
                <a:r>
                  <a:rPr lang="vi-VN" sz="2200" dirty="0">
                    <a:solidFill>
                      <a:srgbClr val="000000"/>
                    </a:solidFill>
                    <a:latin typeface="Times New Roman" panose="02020603050405020304" pitchFamily="18" charset="0"/>
                    <a:cs typeface="Times New Roman" panose="02020603050405020304" pitchFamily="18" charset="0"/>
                  </a:rPr>
                  <a:t> </a:t>
                </a:r>
                <a:r>
                  <a:rPr lang="en-US" sz="2200" dirty="0" err="1" smtClean="0">
                    <a:solidFill>
                      <a:srgbClr val="000000"/>
                    </a:solidFill>
                    <a:latin typeface="Times New Roman" panose="02020603050405020304" pitchFamily="18" charset="0"/>
                    <a:cs typeface="Times New Roman" panose="02020603050405020304" pitchFamily="18" charset="0"/>
                  </a:rPr>
                  <a:t>đó</a:t>
                </a:r>
                <a:r>
                  <a:rPr lang="en-US" sz="2200" dirty="0">
                    <a:solidFill>
                      <a:srgbClr val="000000"/>
                    </a:solidFill>
                    <a:latin typeface="Times New Roman" panose="02020603050405020304" pitchFamily="18" charset="0"/>
                    <a:cs typeface="Times New Roman" panose="02020603050405020304" pitchFamily="18" charset="0"/>
                  </a:rPr>
                  <a:t>, </a:t>
                </a:r>
                <a14:m>
                  <m:oMath xmlns:m="http://schemas.openxmlformats.org/officeDocument/2006/math">
                    <m:acc>
                      <m:accPr>
                        <m:chr m:val="̂"/>
                        <m:ctrlPr>
                          <a:rPr lang="en-US" sz="2200" i="1">
                            <a:solidFill>
                              <a:srgbClr val="000000"/>
                            </a:solidFill>
                            <a:latin typeface="Cambria Math" panose="02040503050406030204" pitchFamily="18" charset="0"/>
                          </a:rPr>
                        </m:ctrlPr>
                      </m:accPr>
                      <m:e>
                        <m:r>
                          <a:rPr lang="vi-VN" sz="2200" i="1">
                            <a:solidFill>
                              <a:srgbClr val="000000"/>
                            </a:solidFill>
                            <a:latin typeface="Cambria Math" panose="02040503050406030204" pitchFamily="18" charset="0"/>
                          </a:rPr>
                          <m:t>𝐵𝐴𝐸</m:t>
                        </m:r>
                      </m:e>
                    </m:acc>
                    <m:r>
                      <a:rPr lang="vi-VN" sz="2200" b="0" i="0" smtClean="0">
                        <a:solidFill>
                          <a:srgbClr val="000000"/>
                        </a:solidFill>
                        <a:latin typeface="Cambria Math" panose="02040503050406030204" pitchFamily="18" charset="0"/>
                      </a:rPr>
                      <m:t>+</m:t>
                    </m:r>
                    <m:r>
                      <m:rPr>
                        <m:nor/>
                      </m:rPr>
                      <a:rPr lang="en-US" sz="2200" dirty="0">
                        <a:solidFill>
                          <a:srgbClr val="000000"/>
                        </a:solidFill>
                        <a:latin typeface="Times New Roman" panose="02020603050405020304" pitchFamily="18" charset="0"/>
                        <a:cs typeface="Times New Roman" panose="02020603050405020304" pitchFamily="18" charset="0"/>
                      </a:rPr>
                      <m:t> </m:t>
                    </m:r>
                    <m:acc>
                      <m:accPr>
                        <m:chr m:val="̂"/>
                        <m:ctrlPr>
                          <a:rPr lang="en-US" sz="2200" i="1">
                            <a:solidFill>
                              <a:srgbClr val="000000"/>
                            </a:solidFill>
                            <a:latin typeface="Cambria Math" panose="02040503050406030204" pitchFamily="18" charset="0"/>
                          </a:rPr>
                        </m:ctrlPr>
                      </m:accPr>
                      <m:e>
                        <m:r>
                          <a:rPr lang="vi-VN" sz="2200" i="1">
                            <a:solidFill>
                              <a:srgbClr val="000000"/>
                            </a:solidFill>
                            <a:latin typeface="Cambria Math" panose="02040503050406030204" pitchFamily="18" charset="0"/>
                          </a:rPr>
                          <m:t>𝐴</m:t>
                        </m:r>
                        <m:r>
                          <a:rPr lang="vi-VN" sz="2200" b="0" i="1" smtClean="0">
                            <a:solidFill>
                              <a:srgbClr val="000000"/>
                            </a:solidFill>
                            <a:latin typeface="Cambria Math" panose="02040503050406030204" pitchFamily="18" charset="0"/>
                          </a:rPr>
                          <m:t>𝐸</m:t>
                        </m:r>
                        <m:r>
                          <a:rPr lang="vi-VN" sz="2200" i="1">
                            <a:solidFill>
                              <a:srgbClr val="000000"/>
                            </a:solidFill>
                            <a:latin typeface="Cambria Math" panose="02040503050406030204" pitchFamily="18" charset="0"/>
                          </a:rPr>
                          <m:t>𝐷</m:t>
                        </m:r>
                      </m:e>
                    </m:acc>
                    <m:r>
                      <a:rPr lang="en-US" sz="2200">
                        <a:solidFill>
                          <a:srgbClr val="000000"/>
                        </a:solidFill>
                        <a:latin typeface="Cambria Math" panose="02040503050406030204" pitchFamily="18" charset="0"/>
                      </a:rPr>
                      <m:t>=</m:t>
                    </m:r>
                    <m:r>
                      <m:rPr>
                        <m:nor/>
                      </m:rPr>
                      <a:rPr lang="vi-VN" sz="2200">
                        <a:solidFill>
                          <a:srgbClr val="000000"/>
                        </a:solidFill>
                        <a:latin typeface="Times New Roman" panose="02020603050405020304" pitchFamily="18" charset="0"/>
                        <a:cs typeface="Times New Roman" panose="02020603050405020304" pitchFamily="18" charset="0"/>
                      </a:rPr>
                      <m:t>90</m:t>
                    </m:r>
                    <m:r>
                      <m:rPr>
                        <m:nor/>
                      </m:rPr>
                      <a:rPr lang="en-US" sz="2200" dirty="0">
                        <a:solidFill>
                          <a:srgbClr val="000000"/>
                        </a:solidFill>
                        <a:latin typeface="Times New Roman" panose="02020603050405020304" pitchFamily="18" charset="0"/>
                        <a:cs typeface="Times New Roman" panose="02020603050405020304" pitchFamily="18" charset="0"/>
                      </a:rPr>
                      <m:t>°</m:t>
                    </m:r>
                    <m:r>
                      <m:rPr>
                        <m:nor/>
                      </m:rPr>
                      <a:rPr lang="vi-VN" sz="2200" b="0" i="0" dirty="0" smtClean="0">
                        <a:solidFill>
                          <a:srgbClr val="000000"/>
                        </a:solidFill>
                        <a:latin typeface="Times New Roman" panose="02020603050405020304" pitchFamily="18" charset="0"/>
                        <a:cs typeface="Times New Roman" panose="02020603050405020304" pitchFamily="18" charset="0"/>
                      </a:rPr>
                      <m:t> + </m:t>
                    </m:r>
                    <m:r>
                      <m:rPr>
                        <m:nor/>
                      </m:rPr>
                      <a:rPr lang="vi-VN" sz="2200">
                        <a:solidFill>
                          <a:srgbClr val="000000"/>
                        </a:solidFill>
                        <a:latin typeface="Times New Roman" panose="02020603050405020304" pitchFamily="18" charset="0"/>
                        <a:cs typeface="Times New Roman" panose="02020603050405020304" pitchFamily="18" charset="0"/>
                      </a:rPr>
                      <m:t>90</m:t>
                    </m:r>
                    <m:r>
                      <m:rPr>
                        <m:nor/>
                      </m:rPr>
                      <a:rPr lang="en-US" sz="2200" dirty="0">
                        <a:solidFill>
                          <a:srgbClr val="000000"/>
                        </a:solidFill>
                        <a:latin typeface="Times New Roman" panose="02020603050405020304" pitchFamily="18" charset="0"/>
                        <a:cs typeface="Times New Roman" panose="02020603050405020304" pitchFamily="18" charset="0"/>
                      </a:rPr>
                      <m:t>°</m:t>
                    </m:r>
                    <m:r>
                      <m:rPr>
                        <m:nor/>
                      </m:rPr>
                      <a:rPr lang="vi-VN" sz="2200" b="0" i="0" dirty="0" smtClean="0">
                        <a:solidFill>
                          <a:srgbClr val="000000"/>
                        </a:solidFill>
                        <a:latin typeface="Times New Roman" panose="02020603050405020304" pitchFamily="18" charset="0"/>
                        <a:cs typeface="Times New Roman" panose="02020603050405020304" pitchFamily="18" charset="0"/>
                      </a:rPr>
                      <m:t> = 18</m:t>
                    </m:r>
                    <m:r>
                      <m:rPr>
                        <m:nor/>
                      </m:rPr>
                      <a:rPr lang="vi-VN" sz="2200">
                        <a:solidFill>
                          <a:srgbClr val="000000"/>
                        </a:solidFill>
                        <a:latin typeface="Times New Roman" panose="02020603050405020304" pitchFamily="18" charset="0"/>
                        <a:cs typeface="Times New Roman" panose="02020603050405020304" pitchFamily="18" charset="0"/>
                      </a:rPr>
                      <m:t>0</m:t>
                    </m:r>
                    <m:r>
                      <m:rPr>
                        <m:nor/>
                      </m:rPr>
                      <a:rPr lang="en-US" sz="2200" dirty="0">
                        <a:solidFill>
                          <a:srgbClr val="000000"/>
                        </a:solidFill>
                        <a:latin typeface="Times New Roman" panose="02020603050405020304" pitchFamily="18" charset="0"/>
                        <a:cs typeface="Times New Roman" panose="02020603050405020304" pitchFamily="18" charset="0"/>
                      </a:rPr>
                      <m:t>°</m:t>
                    </m:r>
                  </m:oMath>
                </a14:m>
                <a:r>
                  <a:rPr lang="en-US" sz="2200" dirty="0">
                    <a:solidFill>
                      <a:srgbClr val="000000"/>
                    </a:solidFill>
                    <a:latin typeface="Times New Roman" panose="02020603050405020304" pitchFamily="18" charset="0"/>
                    <a:cs typeface="Times New Roman" panose="02020603050405020304" pitchFamily="18" charset="0"/>
                  </a:rPr>
                  <a:t>.</a:t>
                </a:r>
              </a:p>
              <a:p>
                <a:pPr algn="just"/>
                <a:r>
                  <a:rPr lang="en-US" sz="2200" dirty="0" err="1" smtClean="0">
                    <a:solidFill>
                      <a:srgbClr val="000000"/>
                    </a:solidFill>
                    <a:latin typeface="Times New Roman" panose="02020603050405020304" pitchFamily="18" charset="0"/>
                    <a:cs typeface="Times New Roman" panose="02020603050405020304" pitchFamily="18" charset="0"/>
                  </a:rPr>
                  <a:t>Mà</a:t>
                </a:r>
                <a:r>
                  <a:rPr lang="en-US" sz="2200" dirty="0">
                    <a:solidFill>
                      <a:srgbClr val="000000"/>
                    </a:solidFill>
                    <a:latin typeface="Times New Roman" panose="02020603050405020304" pitchFamily="18" charset="0"/>
                    <a:cs typeface="Times New Roman" panose="02020603050405020304" pitchFamily="18" charset="0"/>
                  </a:rPr>
                  <a:t> </a:t>
                </a:r>
                <a14:m>
                  <m:oMath xmlns:m="http://schemas.openxmlformats.org/officeDocument/2006/math">
                    <m:acc>
                      <m:accPr>
                        <m:chr m:val="̂"/>
                        <m:ctrlPr>
                          <a:rPr lang="en-US" sz="2200" i="1">
                            <a:solidFill>
                              <a:srgbClr val="000000"/>
                            </a:solidFill>
                            <a:latin typeface="Cambria Math" panose="02040503050406030204" pitchFamily="18" charset="0"/>
                          </a:rPr>
                        </m:ctrlPr>
                      </m:accPr>
                      <m:e>
                        <m:r>
                          <a:rPr lang="vi-VN" sz="2200" i="1">
                            <a:solidFill>
                              <a:srgbClr val="000000"/>
                            </a:solidFill>
                            <a:latin typeface="Cambria Math" panose="02040503050406030204" pitchFamily="18" charset="0"/>
                          </a:rPr>
                          <m:t>𝐵𝐴𝐸</m:t>
                        </m:r>
                      </m:e>
                    </m:acc>
                    <m:r>
                      <a:rPr lang="vi-VN" sz="2200" b="0" i="0" smtClean="0">
                        <a:solidFill>
                          <a:srgbClr val="000000"/>
                        </a:solidFill>
                        <a:latin typeface="Cambria Math" panose="02040503050406030204" pitchFamily="18" charset="0"/>
                      </a:rPr>
                      <m:t> </m:t>
                    </m:r>
                    <m:r>
                      <m:rPr>
                        <m:sty m:val="p"/>
                      </m:rPr>
                      <a:rPr lang="vi-VN" sz="2200" b="0" i="0" smtClean="0">
                        <a:solidFill>
                          <a:srgbClr val="000000"/>
                        </a:solidFill>
                        <a:latin typeface="Cambria Math" panose="02040503050406030204" pitchFamily="18" charset="0"/>
                      </a:rPr>
                      <m:t>v</m:t>
                    </m:r>
                    <m:r>
                      <m:rPr>
                        <m:nor/>
                      </m:rPr>
                      <a:rPr lang="vi-VN" sz="2200" b="0" i="0" smtClean="0">
                        <a:solidFill>
                          <a:srgbClr val="000000"/>
                        </a:solidFill>
                        <a:latin typeface="Cambria Math" panose="02040503050406030204" pitchFamily="18" charset="0"/>
                      </a:rPr>
                      <m:t>à</m:t>
                    </m:r>
                    <m:r>
                      <m:rPr>
                        <m:nor/>
                      </m:rPr>
                      <a:rPr lang="en-US" sz="2200" dirty="0">
                        <a:solidFill>
                          <a:srgbClr val="000000"/>
                        </a:solidFill>
                        <a:latin typeface="Times New Roman" panose="02020603050405020304" pitchFamily="18" charset="0"/>
                        <a:cs typeface="Times New Roman" panose="02020603050405020304" pitchFamily="18" charset="0"/>
                      </a:rPr>
                      <m:t> </m:t>
                    </m:r>
                    <m:acc>
                      <m:accPr>
                        <m:chr m:val="̂"/>
                        <m:ctrlPr>
                          <a:rPr lang="en-US" sz="2200" i="1">
                            <a:solidFill>
                              <a:srgbClr val="000000"/>
                            </a:solidFill>
                            <a:latin typeface="Cambria Math" panose="02040503050406030204" pitchFamily="18" charset="0"/>
                          </a:rPr>
                        </m:ctrlPr>
                      </m:accPr>
                      <m:e>
                        <m:r>
                          <a:rPr lang="vi-VN" sz="2200" i="1">
                            <a:solidFill>
                              <a:srgbClr val="000000"/>
                            </a:solidFill>
                            <a:latin typeface="Cambria Math" panose="02040503050406030204" pitchFamily="18" charset="0"/>
                          </a:rPr>
                          <m:t>𝐴𝐸𝐷</m:t>
                        </m:r>
                      </m:e>
                    </m:acc>
                  </m:oMath>
                </a14:m>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là</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hai</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góc</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trong</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cùng</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phía</a:t>
                </a:r>
                <a:r>
                  <a:rPr lang="en-US" sz="2200" dirty="0">
                    <a:solidFill>
                      <a:srgbClr val="000000"/>
                    </a:solidFill>
                    <a:latin typeface="Times New Roman" panose="02020603050405020304" pitchFamily="18" charset="0"/>
                    <a:cs typeface="Times New Roman" panose="02020603050405020304" pitchFamily="18" charset="0"/>
                  </a:rPr>
                  <a:t>.</a:t>
                </a:r>
              </a:p>
              <a:p>
                <a:pPr algn="just"/>
                <a:r>
                  <a:rPr lang="en-US" sz="2200" dirty="0" err="1">
                    <a:solidFill>
                      <a:srgbClr val="000000"/>
                    </a:solidFill>
                    <a:latin typeface="Times New Roman" panose="02020603050405020304" pitchFamily="18" charset="0"/>
                    <a:cs typeface="Times New Roman" panose="02020603050405020304" pitchFamily="18" charset="0"/>
                  </a:rPr>
                  <a:t>Suy</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ra</a:t>
                </a:r>
                <a:r>
                  <a:rPr lang="en-US" sz="2200" dirty="0">
                    <a:solidFill>
                      <a:srgbClr val="000000"/>
                    </a:solidFill>
                    <a:latin typeface="Times New Roman" panose="02020603050405020304" pitchFamily="18" charset="0"/>
                    <a:cs typeface="Times New Roman" panose="02020603050405020304" pitchFamily="18" charset="0"/>
                  </a:rPr>
                  <a:t> AB // DE (</a:t>
                </a:r>
                <a:r>
                  <a:rPr lang="en-US" sz="2200" dirty="0" err="1">
                    <a:solidFill>
                      <a:srgbClr val="000000"/>
                    </a:solidFill>
                    <a:latin typeface="Times New Roman" panose="02020603050405020304" pitchFamily="18" charset="0"/>
                    <a:cs typeface="Times New Roman" panose="02020603050405020304" pitchFamily="18" charset="0"/>
                  </a:rPr>
                  <a:t>dấu</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hiệu</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nhận</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biết</a:t>
                </a:r>
                <a:r>
                  <a:rPr lang="en-US" sz="2200" dirty="0">
                    <a:solidFill>
                      <a:srgbClr val="000000"/>
                    </a:solidFill>
                    <a:latin typeface="Times New Roman" panose="02020603050405020304" pitchFamily="18" charset="0"/>
                    <a:cs typeface="Times New Roman" panose="02020603050405020304" pitchFamily="18" charset="0"/>
                  </a:rPr>
                  <a:t>)</a:t>
                </a:r>
              </a:p>
              <a:p>
                <a:pPr algn="just"/>
                <a:r>
                  <a:rPr lang="en-US" sz="2200" dirty="0">
                    <a:solidFill>
                      <a:srgbClr val="000000"/>
                    </a:solidFill>
                    <a:latin typeface="Times New Roman" panose="02020603050405020304" pitchFamily="18" charset="0"/>
                    <a:cs typeface="Times New Roman" panose="02020603050405020304" pitchFamily="18" charset="0"/>
                  </a:rPr>
                  <a:t>Do </a:t>
                </a:r>
                <a:r>
                  <a:rPr lang="en-US" sz="2200" dirty="0" err="1">
                    <a:solidFill>
                      <a:srgbClr val="000000"/>
                    </a:solidFill>
                    <a:latin typeface="Times New Roman" panose="02020603050405020304" pitchFamily="18" charset="0"/>
                    <a:cs typeface="Times New Roman" panose="02020603050405020304" pitchFamily="18" charset="0"/>
                  </a:rPr>
                  <a:t>đó</a:t>
                </a:r>
                <a:r>
                  <a:rPr lang="en-US" sz="2200" dirty="0">
                    <a:solidFill>
                      <a:srgbClr val="000000"/>
                    </a:solidFill>
                    <a:latin typeface="Times New Roman" panose="02020603050405020304" pitchFamily="18" charset="0"/>
                    <a:cs typeface="Times New Roman" panose="02020603050405020304" pitchFamily="18" charset="0"/>
                  </a:rPr>
                  <a:t> </a:t>
                </a:r>
                <a14:m>
                  <m:oMath xmlns:m="http://schemas.openxmlformats.org/officeDocument/2006/math">
                    <m:acc>
                      <m:accPr>
                        <m:chr m:val="̂"/>
                        <m:ctrlPr>
                          <a:rPr lang="en-US" sz="2200" i="1">
                            <a:solidFill>
                              <a:srgbClr val="000000"/>
                            </a:solidFill>
                            <a:latin typeface="Cambria Math" panose="02040503050406030204" pitchFamily="18" charset="0"/>
                          </a:rPr>
                        </m:ctrlPr>
                      </m:accPr>
                      <m:e>
                        <m:r>
                          <a:rPr lang="vi-VN" sz="2200" i="1">
                            <a:solidFill>
                              <a:srgbClr val="000000"/>
                            </a:solidFill>
                            <a:latin typeface="Cambria Math" panose="02040503050406030204" pitchFamily="18" charset="0"/>
                          </a:rPr>
                          <m:t>𝐴</m:t>
                        </m:r>
                        <m:r>
                          <a:rPr lang="vi-VN" sz="2200" b="0" i="1" smtClean="0">
                            <a:solidFill>
                              <a:srgbClr val="000000"/>
                            </a:solidFill>
                            <a:latin typeface="Cambria Math" panose="02040503050406030204" pitchFamily="18" charset="0"/>
                          </a:rPr>
                          <m:t>𝐵𝐹</m:t>
                        </m:r>
                      </m:e>
                    </m:acc>
                    <m:r>
                      <a:rPr lang="vi-VN" sz="2200" b="0" i="0" smtClean="0">
                        <a:solidFill>
                          <a:srgbClr val="000000"/>
                        </a:solidFill>
                        <a:latin typeface="Cambria Math" panose="02040503050406030204" pitchFamily="18" charset="0"/>
                      </a:rPr>
                      <m:t>=</m:t>
                    </m:r>
                    <m:acc>
                      <m:accPr>
                        <m:chr m:val="̂"/>
                        <m:ctrlPr>
                          <a:rPr lang="en-US" sz="2200" i="1">
                            <a:solidFill>
                              <a:srgbClr val="000000"/>
                            </a:solidFill>
                            <a:latin typeface="Cambria Math" panose="02040503050406030204" pitchFamily="18" charset="0"/>
                          </a:rPr>
                        </m:ctrlPr>
                      </m:accPr>
                      <m:e>
                        <m:r>
                          <a:rPr lang="vi-VN" sz="2200" b="0" i="1" smtClean="0">
                            <a:solidFill>
                              <a:srgbClr val="000000"/>
                            </a:solidFill>
                            <a:latin typeface="Cambria Math" panose="02040503050406030204" pitchFamily="18" charset="0"/>
                          </a:rPr>
                          <m:t>𝐵𝐹</m:t>
                        </m:r>
                        <m:r>
                          <a:rPr lang="vi-VN" sz="2200" i="1">
                            <a:solidFill>
                              <a:srgbClr val="000000"/>
                            </a:solidFill>
                            <a:latin typeface="Cambria Math" panose="02040503050406030204" pitchFamily="18" charset="0"/>
                          </a:rPr>
                          <m:t>𝐷</m:t>
                        </m:r>
                      </m:e>
                    </m:acc>
                    <m:r>
                      <a:rPr lang="vi-VN" sz="2200" b="0" i="0" smtClean="0">
                        <a:solidFill>
                          <a:srgbClr val="000000"/>
                        </a:solidFill>
                        <a:latin typeface="Cambria Math" panose="02040503050406030204" pitchFamily="18" charset="0"/>
                      </a:rPr>
                      <m:t> </m:t>
                    </m:r>
                  </m:oMath>
                </a14:m>
                <a:r>
                  <a:rPr lang="en-US" sz="2200" dirty="0" smtClean="0">
                    <a:solidFill>
                      <a:srgbClr val="000000"/>
                    </a:solidFill>
                    <a:latin typeface="Times New Roman" panose="02020603050405020304" pitchFamily="18" charset="0"/>
                    <a:cs typeface="Times New Roman" panose="02020603050405020304" pitchFamily="18" charset="0"/>
                  </a:rPr>
                  <a:t>=</a:t>
                </a:r>
                <a:r>
                  <a:rPr lang="vi-VN" sz="2200" dirty="0" smtClean="0">
                    <a:solidFill>
                      <a:srgbClr val="000000"/>
                    </a:solidFill>
                    <a:latin typeface="Times New Roman" panose="02020603050405020304" pitchFamily="18" charset="0"/>
                    <a:cs typeface="Times New Roman" panose="02020603050405020304" pitchFamily="18" charset="0"/>
                  </a:rPr>
                  <a:t> </a:t>
                </a:r>
                <a:r>
                  <a:rPr lang="en-US" sz="2200" dirty="0" smtClean="0">
                    <a:solidFill>
                      <a:srgbClr val="000000"/>
                    </a:solidFill>
                    <a:latin typeface="Times New Roman" panose="02020603050405020304" pitchFamily="18" charset="0"/>
                    <a:cs typeface="Times New Roman" panose="02020603050405020304" pitchFamily="18" charset="0"/>
                  </a:rPr>
                  <a:t>45°</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hai</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góc</a:t>
                </a:r>
                <a:r>
                  <a:rPr lang="en-US" sz="2200" dirty="0">
                    <a:solidFill>
                      <a:srgbClr val="000000"/>
                    </a:solidFill>
                    <a:latin typeface="Times New Roman" panose="02020603050405020304" pitchFamily="18" charset="0"/>
                    <a:cs typeface="Times New Roman" panose="02020603050405020304" pitchFamily="18" charset="0"/>
                  </a:rPr>
                  <a:t> so le </a:t>
                </a:r>
                <a:r>
                  <a:rPr lang="en-US" sz="2200" dirty="0" err="1">
                    <a:solidFill>
                      <a:srgbClr val="000000"/>
                    </a:solidFill>
                    <a:latin typeface="Times New Roman" panose="02020603050405020304" pitchFamily="18" charset="0"/>
                    <a:cs typeface="Times New Roman" panose="02020603050405020304" pitchFamily="18" charset="0"/>
                  </a:rPr>
                  <a:t>trong</a:t>
                </a:r>
                <a:r>
                  <a:rPr lang="en-US" sz="2200" dirty="0">
                    <a:solidFill>
                      <a:srgbClr val="000000"/>
                    </a:solidFill>
                    <a:latin typeface="Times New Roman" panose="02020603050405020304" pitchFamily="18" charset="0"/>
                    <a:cs typeface="Times New Roman" panose="02020603050405020304" pitchFamily="18" charset="0"/>
                  </a:rPr>
                  <a:t>)</a:t>
                </a:r>
              </a:p>
              <a:p>
                <a:pPr algn="just"/>
                <a:r>
                  <a:rPr lang="en-US" sz="2200" dirty="0" err="1">
                    <a:solidFill>
                      <a:srgbClr val="000000"/>
                    </a:solidFill>
                    <a:latin typeface="Times New Roman" panose="02020603050405020304" pitchFamily="18" charset="0"/>
                    <a:cs typeface="Times New Roman" panose="02020603050405020304" pitchFamily="18" charset="0"/>
                  </a:rPr>
                  <a:t>Suy</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ra</a:t>
                </a:r>
                <a:r>
                  <a:rPr lang="en-US" sz="2200" dirty="0">
                    <a:solidFill>
                      <a:srgbClr val="000000"/>
                    </a:solidFill>
                    <a:latin typeface="Times New Roman" panose="02020603050405020304" pitchFamily="18" charset="0"/>
                    <a:cs typeface="Times New Roman" panose="02020603050405020304" pitchFamily="18" charset="0"/>
                  </a:rPr>
                  <a:t> </a:t>
                </a:r>
                <a14:m>
                  <m:oMath xmlns:m="http://schemas.openxmlformats.org/officeDocument/2006/math">
                    <m:acc>
                      <m:accPr>
                        <m:chr m:val="̂"/>
                        <m:ctrlPr>
                          <a:rPr lang="en-US" sz="2200" i="1">
                            <a:solidFill>
                              <a:srgbClr val="000000"/>
                            </a:solidFill>
                            <a:latin typeface="Cambria Math" panose="02040503050406030204" pitchFamily="18" charset="0"/>
                          </a:rPr>
                        </m:ctrlPr>
                      </m:accPr>
                      <m:e>
                        <m:r>
                          <a:rPr lang="vi-VN" sz="2200" i="1">
                            <a:solidFill>
                              <a:srgbClr val="000000"/>
                            </a:solidFill>
                            <a:latin typeface="Cambria Math" panose="02040503050406030204" pitchFamily="18" charset="0"/>
                          </a:rPr>
                          <m:t>𝐵</m:t>
                        </m:r>
                        <m:r>
                          <a:rPr lang="vi-VN" sz="2200" b="0" i="1" smtClean="0">
                            <a:solidFill>
                              <a:srgbClr val="000000"/>
                            </a:solidFill>
                            <a:latin typeface="Cambria Math" panose="02040503050406030204" pitchFamily="18" charset="0"/>
                          </a:rPr>
                          <m:t>𝐶𝑥</m:t>
                        </m:r>
                      </m:e>
                    </m:acc>
                    <m:r>
                      <a:rPr lang="vi-VN" sz="2200" b="0" i="0" smtClean="0">
                        <a:solidFill>
                          <a:srgbClr val="000000"/>
                        </a:solidFill>
                        <a:latin typeface="Cambria Math" panose="02040503050406030204" pitchFamily="18" charset="0"/>
                      </a:rPr>
                      <m:t>=</m:t>
                    </m:r>
                    <m:acc>
                      <m:accPr>
                        <m:chr m:val="̂"/>
                        <m:ctrlPr>
                          <a:rPr lang="en-US" sz="2200" i="1">
                            <a:solidFill>
                              <a:srgbClr val="000000"/>
                            </a:solidFill>
                            <a:latin typeface="Cambria Math" panose="02040503050406030204" pitchFamily="18" charset="0"/>
                          </a:rPr>
                        </m:ctrlPr>
                      </m:accPr>
                      <m:e>
                        <m:r>
                          <a:rPr lang="vi-VN" sz="2200" b="0" i="1" smtClean="0">
                            <a:solidFill>
                              <a:srgbClr val="000000"/>
                            </a:solidFill>
                            <a:latin typeface="Cambria Math" panose="02040503050406030204" pitchFamily="18" charset="0"/>
                          </a:rPr>
                          <m:t>𝐵𝐹</m:t>
                        </m:r>
                        <m:r>
                          <a:rPr lang="vi-VN" sz="2200" i="1">
                            <a:solidFill>
                              <a:srgbClr val="000000"/>
                            </a:solidFill>
                            <a:latin typeface="Cambria Math" panose="02040503050406030204" pitchFamily="18" charset="0"/>
                          </a:rPr>
                          <m:t>𝐷</m:t>
                        </m:r>
                      </m:e>
                    </m:acc>
                    <m:r>
                      <a:rPr lang="vi-VN" sz="2200" b="0" i="0" smtClean="0">
                        <a:solidFill>
                          <a:srgbClr val="000000"/>
                        </a:solidFill>
                        <a:latin typeface="Cambria Math" panose="02040503050406030204" pitchFamily="18" charset="0"/>
                      </a:rPr>
                      <m:t> </m:t>
                    </m:r>
                  </m:oMath>
                </a14:m>
                <a:r>
                  <a:rPr lang="en-US" sz="2200" dirty="0" smtClean="0">
                    <a:solidFill>
                      <a:srgbClr val="000000"/>
                    </a:solidFill>
                    <a:latin typeface="Times New Roman" panose="02020603050405020304" pitchFamily="18" charset="0"/>
                    <a:cs typeface="Times New Roman" panose="02020603050405020304" pitchFamily="18" charset="0"/>
                  </a:rPr>
                  <a:t>=</a:t>
                </a:r>
                <a:r>
                  <a:rPr lang="vi-VN" sz="2200" dirty="0" smtClean="0">
                    <a:solidFill>
                      <a:srgbClr val="000000"/>
                    </a:solidFill>
                    <a:latin typeface="Times New Roman" panose="02020603050405020304" pitchFamily="18" charset="0"/>
                    <a:cs typeface="Times New Roman" panose="02020603050405020304" pitchFamily="18" charset="0"/>
                  </a:rPr>
                  <a:t> </a:t>
                </a:r>
                <a:r>
                  <a:rPr lang="en-US" sz="2200" dirty="0" smtClean="0">
                    <a:solidFill>
                      <a:srgbClr val="000000"/>
                    </a:solidFill>
                    <a:latin typeface="Times New Roman" panose="02020603050405020304" pitchFamily="18" charset="0"/>
                    <a:cs typeface="Times New Roman" panose="02020603050405020304" pitchFamily="18" charset="0"/>
                  </a:rPr>
                  <a:t>45°</a:t>
                </a:r>
                <a:endParaRPr lang="en-US" sz="2200" dirty="0">
                  <a:solidFill>
                    <a:srgbClr val="000000"/>
                  </a:solidFill>
                  <a:latin typeface="Times New Roman" panose="02020603050405020304" pitchFamily="18" charset="0"/>
                  <a:cs typeface="Times New Roman" panose="02020603050405020304" pitchFamily="18" charset="0"/>
                </a:endParaRPr>
              </a:p>
              <a:p>
                <a:pPr algn="just"/>
                <a:r>
                  <a:rPr lang="en-US" sz="2200" dirty="0" err="1">
                    <a:solidFill>
                      <a:srgbClr val="000000"/>
                    </a:solidFill>
                    <a:latin typeface="Times New Roman" panose="02020603050405020304" pitchFamily="18" charset="0"/>
                    <a:cs typeface="Times New Roman" panose="02020603050405020304" pitchFamily="18" charset="0"/>
                  </a:rPr>
                  <a:t>Mà</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hai</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smtClean="0">
                    <a:solidFill>
                      <a:srgbClr val="000000"/>
                    </a:solidFill>
                    <a:latin typeface="Times New Roman" panose="02020603050405020304" pitchFamily="18" charset="0"/>
                    <a:cs typeface="Times New Roman" panose="02020603050405020304" pitchFamily="18" charset="0"/>
                  </a:rPr>
                  <a:t>góc</a:t>
                </a:r>
                <a14:m>
                  <m:oMath xmlns:m="http://schemas.openxmlformats.org/officeDocument/2006/math">
                    <m:acc>
                      <m:accPr>
                        <m:chr m:val="̂"/>
                        <m:ctrlPr>
                          <a:rPr lang="en-US" sz="2200" i="1">
                            <a:solidFill>
                              <a:srgbClr val="000000"/>
                            </a:solidFill>
                            <a:latin typeface="Cambria Math" panose="02040503050406030204" pitchFamily="18" charset="0"/>
                          </a:rPr>
                        </m:ctrlPr>
                      </m:accPr>
                      <m:e>
                        <m:r>
                          <a:rPr lang="vi-VN" sz="2200" b="0" i="1" smtClean="0">
                            <a:solidFill>
                              <a:srgbClr val="000000"/>
                            </a:solidFill>
                            <a:latin typeface="Cambria Math" panose="02040503050406030204" pitchFamily="18" charset="0"/>
                          </a:rPr>
                          <m:t> </m:t>
                        </m:r>
                        <m:r>
                          <a:rPr lang="vi-VN" sz="2200" i="1">
                            <a:solidFill>
                              <a:srgbClr val="000000"/>
                            </a:solidFill>
                            <a:latin typeface="Cambria Math" panose="02040503050406030204" pitchFamily="18" charset="0"/>
                          </a:rPr>
                          <m:t>𝐵𝐶𝑥</m:t>
                        </m:r>
                        <m:r>
                          <a:rPr lang="vi-VN" sz="2200" b="0" i="1" smtClean="0">
                            <a:solidFill>
                              <a:srgbClr val="000000"/>
                            </a:solidFill>
                            <a:latin typeface="Cambria Math" panose="02040503050406030204" pitchFamily="18" charset="0"/>
                          </a:rPr>
                          <m:t> </m:t>
                        </m:r>
                      </m:e>
                    </m:acc>
                    <m:r>
                      <m:rPr>
                        <m:sty m:val="p"/>
                      </m:rPr>
                      <a:rPr lang="vi-VN" sz="2200" b="0" i="0" smtClean="0">
                        <a:solidFill>
                          <a:srgbClr val="000000"/>
                        </a:solidFill>
                        <a:latin typeface="Cambria Math" panose="02040503050406030204" pitchFamily="18" charset="0"/>
                      </a:rPr>
                      <m:t>v</m:t>
                    </m:r>
                    <m:r>
                      <a:rPr lang="vi-VN" sz="2200" b="0" i="1" smtClean="0">
                        <a:solidFill>
                          <a:srgbClr val="000000"/>
                        </a:solidFill>
                        <a:latin typeface="Cambria Math" panose="02040503050406030204" pitchFamily="18" charset="0"/>
                      </a:rPr>
                      <m:t>à </m:t>
                    </m:r>
                    <m:acc>
                      <m:accPr>
                        <m:chr m:val="̂"/>
                        <m:ctrlPr>
                          <a:rPr lang="en-US" sz="2200" i="1">
                            <a:solidFill>
                              <a:srgbClr val="000000"/>
                            </a:solidFill>
                            <a:latin typeface="Cambria Math" panose="02040503050406030204" pitchFamily="18" charset="0"/>
                          </a:rPr>
                        </m:ctrlPr>
                      </m:accPr>
                      <m:e>
                        <m:r>
                          <a:rPr lang="vi-VN" sz="2200" i="1">
                            <a:solidFill>
                              <a:srgbClr val="000000"/>
                            </a:solidFill>
                            <a:latin typeface="Cambria Math" panose="02040503050406030204" pitchFamily="18" charset="0"/>
                          </a:rPr>
                          <m:t>𝐵𝐹𝐷</m:t>
                        </m:r>
                      </m:e>
                    </m:acc>
                  </m:oMath>
                </a14:m>
                <a:r>
                  <a:rPr lang="vi-VN" sz="2200" dirty="0" smtClean="0">
                    <a:solidFill>
                      <a:srgbClr val="000000"/>
                    </a:solidFill>
                    <a:latin typeface="Times New Roman" panose="02020603050405020304" pitchFamily="18" charset="0"/>
                    <a:cs typeface="Times New Roman" panose="02020603050405020304" pitchFamily="18" charset="0"/>
                  </a:rPr>
                  <a:t> </a:t>
                </a:r>
                <a:r>
                  <a:rPr lang="en-US" sz="2200" dirty="0" smtClean="0">
                    <a:solidFill>
                      <a:srgbClr val="000000"/>
                    </a:solidFill>
                    <a:latin typeface="Times New Roman" panose="02020603050405020304" pitchFamily="18" charset="0"/>
                    <a:cs typeface="Times New Roman" panose="02020603050405020304" pitchFamily="18" charset="0"/>
                  </a:rPr>
                  <a:t>ở </a:t>
                </a:r>
                <a:r>
                  <a:rPr lang="en-US" sz="2200" dirty="0" err="1">
                    <a:solidFill>
                      <a:srgbClr val="000000"/>
                    </a:solidFill>
                    <a:latin typeface="Times New Roman" panose="02020603050405020304" pitchFamily="18" charset="0"/>
                    <a:cs typeface="Times New Roman" panose="02020603050405020304" pitchFamily="18" charset="0"/>
                  </a:rPr>
                  <a:t>vị</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trí</a:t>
                </a:r>
                <a:r>
                  <a:rPr lang="en-US" sz="2200" dirty="0">
                    <a:solidFill>
                      <a:srgbClr val="000000"/>
                    </a:solidFill>
                    <a:latin typeface="Times New Roman" panose="02020603050405020304" pitchFamily="18" charset="0"/>
                    <a:cs typeface="Times New Roman" panose="02020603050405020304" pitchFamily="18" charset="0"/>
                  </a:rPr>
                  <a:t> so le </a:t>
                </a:r>
                <a:r>
                  <a:rPr lang="en-US" sz="2200" dirty="0" err="1">
                    <a:solidFill>
                      <a:srgbClr val="000000"/>
                    </a:solidFill>
                    <a:latin typeface="Times New Roman" panose="02020603050405020304" pitchFamily="18" charset="0"/>
                    <a:cs typeface="Times New Roman" panose="02020603050405020304" pitchFamily="18" charset="0"/>
                  </a:rPr>
                  <a:t>trong</a:t>
                </a:r>
                <a:endParaRPr lang="en-US" sz="2200" dirty="0">
                  <a:solidFill>
                    <a:srgbClr val="000000"/>
                  </a:solidFill>
                  <a:latin typeface="Times New Roman" panose="02020603050405020304" pitchFamily="18" charset="0"/>
                  <a:cs typeface="Times New Roman" panose="02020603050405020304" pitchFamily="18" charset="0"/>
                </a:endParaRPr>
              </a:p>
              <a:p>
                <a:pPr algn="just"/>
                <a:r>
                  <a:rPr lang="en-US" sz="2200" dirty="0" err="1">
                    <a:solidFill>
                      <a:srgbClr val="000000"/>
                    </a:solidFill>
                    <a:latin typeface="Times New Roman" panose="02020603050405020304" pitchFamily="18" charset="0"/>
                    <a:cs typeface="Times New Roman" panose="02020603050405020304" pitchFamily="18" charset="0"/>
                  </a:rPr>
                  <a:t>Nên</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Cx</a:t>
                </a:r>
                <a:r>
                  <a:rPr lang="en-US" sz="2200" dirty="0">
                    <a:solidFill>
                      <a:srgbClr val="000000"/>
                    </a:solidFill>
                    <a:latin typeface="Times New Roman" panose="02020603050405020304" pitchFamily="18" charset="0"/>
                    <a:cs typeface="Times New Roman" panose="02020603050405020304" pitchFamily="18" charset="0"/>
                  </a:rPr>
                  <a:t> // DE (</a:t>
                </a:r>
                <a:r>
                  <a:rPr lang="en-US" sz="2200" dirty="0" err="1">
                    <a:solidFill>
                      <a:srgbClr val="000000"/>
                    </a:solidFill>
                    <a:latin typeface="Times New Roman" panose="02020603050405020304" pitchFamily="18" charset="0"/>
                    <a:cs typeface="Times New Roman" panose="02020603050405020304" pitchFamily="18" charset="0"/>
                  </a:rPr>
                  <a:t>dấu</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hiệu</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nhận</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biết</a:t>
                </a:r>
                <a:r>
                  <a:rPr lang="en-US" sz="2200" dirty="0">
                    <a:solidFill>
                      <a:srgbClr val="000000"/>
                    </a:solidFill>
                    <a:latin typeface="Times New Roman" panose="02020603050405020304" pitchFamily="18" charset="0"/>
                    <a:cs typeface="Times New Roman" panose="02020603050405020304" pitchFamily="18" charset="0"/>
                  </a:rPr>
                  <a:t>).</a:t>
                </a:r>
              </a:p>
            </p:txBody>
          </p:sp>
        </mc:Choice>
        <mc:Fallback xmlns="">
          <p:sp>
            <p:nvSpPr>
              <p:cNvPr id="5" name="Rectangle 4"/>
              <p:cNvSpPr>
                <a:spLocks noRot="1" noChangeAspect="1" noMove="1" noResize="1" noEditPoints="1" noAdjustHandles="1" noChangeArrowheads="1" noChangeShapeType="1" noTextEdit="1"/>
              </p:cNvSpPr>
              <p:nvPr/>
            </p:nvSpPr>
            <p:spPr>
              <a:xfrm>
                <a:off x="3648891" y="819502"/>
                <a:ext cx="6096000" cy="3248646"/>
              </a:xfrm>
              <a:prstGeom prst="rect">
                <a:avLst/>
              </a:prstGeom>
              <a:blipFill>
                <a:blip r:embed="rId2"/>
                <a:stretch>
                  <a:fillRect l="-1300" t="-938" b="-3002"/>
                </a:stretch>
              </a:blipFill>
            </p:spPr>
            <p:txBody>
              <a:bodyPr/>
              <a:lstStyle/>
              <a:p>
                <a:r>
                  <a:rPr lang="en-US">
                    <a:noFill/>
                  </a:rPr>
                  <a:t> </a:t>
                </a:r>
              </a:p>
            </p:txBody>
          </p:sp>
        </mc:Fallback>
      </mc:AlternateContent>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l="65892" r="1751"/>
          <a:stretch/>
        </p:blipFill>
        <p:spPr>
          <a:xfrm>
            <a:off x="9078686" y="688874"/>
            <a:ext cx="3113314" cy="2958278"/>
          </a:xfrm>
          <a:prstGeom prst="rect">
            <a:avLst/>
          </a:prstGeom>
        </p:spPr>
      </p:pic>
      <mc:AlternateContent xmlns:mc="http://schemas.openxmlformats.org/markup-compatibility/2006" xmlns:a14="http://schemas.microsoft.com/office/drawing/2010/main">
        <mc:Choice Requires="a14">
          <p:sp>
            <p:nvSpPr>
              <p:cNvPr id="7" name="Rectangle 6"/>
              <p:cNvSpPr/>
              <p:nvPr/>
            </p:nvSpPr>
            <p:spPr>
              <a:xfrm>
                <a:off x="3648891" y="4211840"/>
                <a:ext cx="7911739" cy="1819344"/>
              </a:xfrm>
              <a:prstGeom prst="rect">
                <a:avLst/>
              </a:prstGeom>
            </p:spPr>
            <p:txBody>
              <a:bodyPr wrap="square">
                <a:spAutoFit/>
              </a:bodyPr>
              <a:lstStyle/>
              <a:p>
                <a:pPr algn="just"/>
                <a:r>
                  <a:rPr lang="vi-VN" sz="2200" dirty="0" smtClean="0">
                    <a:solidFill>
                      <a:srgbClr val="000000"/>
                    </a:solidFill>
                    <a:latin typeface="Times New Roman" panose="02020603050405020304" pitchFamily="18" charset="0"/>
                    <a:cs typeface="Times New Roman" panose="02020603050405020304" pitchFamily="18" charset="0"/>
                  </a:rPr>
                  <a:t>c</a:t>
                </a:r>
                <a:r>
                  <a:rPr lang="en-US" sz="2200" dirty="0" smtClean="0">
                    <a:solidFill>
                      <a:srgbClr val="000000"/>
                    </a:solidFill>
                    <a:latin typeface="Times New Roman" panose="02020603050405020304" pitchFamily="18" charset="0"/>
                    <a:cs typeface="Times New Roman" panose="02020603050405020304" pitchFamily="18" charset="0"/>
                  </a:rPr>
                  <a:t>) </a:t>
                </a:r>
                <a:r>
                  <a:rPr lang="en-US" sz="2200" dirty="0">
                    <a:solidFill>
                      <a:srgbClr val="000000"/>
                    </a:solidFill>
                    <a:latin typeface="Times New Roman" panose="02020603050405020304" pitchFamily="18" charset="0"/>
                    <a:cs typeface="Times New Roman" panose="02020603050405020304" pitchFamily="18" charset="0"/>
                  </a:rPr>
                  <a:t>Theo </a:t>
                </a:r>
                <a:r>
                  <a:rPr lang="en-US" sz="2200" dirty="0" err="1">
                    <a:solidFill>
                      <a:srgbClr val="000000"/>
                    </a:solidFill>
                    <a:latin typeface="Times New Roman" panose="02020603050405020304" pitchFamily="18" charset="0"/>
                    <a:cs typeface="Times New Roman" panose="02020603050405020304" pitchFamily="18" charset="0"/>
                  </a:rPr>
                  <a:t>câu</a:t>
                </a:r>
                <a:r>
                  <a:rPr lang="en-US" sz="2200" dirty="0">
                    <a:solidFill>
                      <a:srgbClr val="000000"/>
                    </a:solidFill>
                    <a:latin typeface="Times New Roman" panose="02020603050405020304" pitchFamily="18" charset="0"/>
                    <a:cs typeface="Times New Roman" panose="02020603050405020304" pitchFamily="18" charset="0"/>
                  </a:rPr>
                  <a:t> b: </a:t>
                </a:r>
                <a:r>
                  <a:rPr lang="en-US" sz="2200" dirty="0" err="1">
                    <a:solidFill>
                      <a:srgbClr val="000000"/>
                    </a:solidFill>
                    <a:latin typeface="Times New Roman" panose="02020603050405020304" pitchFamily="18" charset="0"/>
                    <a:cs typeface="Times New Roman" panose="02020603050405020304" pitchFamily="18" charset="0"/>
                  </a:rPr>
                  <a:t>Cx</a:t>
                </a:r>
                <a:r>
                  <a:rPr lang="en-US" sz="2200" dirty="0">
                    <a:solidFill>
                      <a:srgbClr val="000000"/>
                    </a:solidFill>
                    <a:latin typeface="Times New Roman" panose="02020603050405020304" pitchFamily="18" charset="0"/>
                    <a:cs typeface="Times New Roman" panose="02020603050405020304" pitchFamily="18" charset="0"/>
                  </a:rPr>
                  <a:t> // DE </a:t>
                </a:r>
                <a:r>
                  <a:rPr lang="en-US" sz="2200" dirty="0" err="1">
                    <a:solidFill>
                      <a:srgbClr val="000000"/>
                    </a:solidFill>
                    <a:latin typeface="Times New Roman" panose="02020603050405020304" pitchFamily="18" charset="0"/>
                    <a:cs typeface="Times New Roman" panose="02020603050405020304" pitchFamily="18" charset="0"/>
                  </a:rPr>
                  <a:t>nên</a:t>
                </a:r>
                <a:r>
                  <a:rPr lang="en-US" sz="2200" dirty="0">
                    <a:solidFill>
                      <a:srgbClr val="000000"/>
                    </a:solidFill>
                    <a:latin typeface="Times New Roman" panose="02020603050405020304" pitchFamily="18" charset="0"/>
                    <a:cs typeface="Times New Roman" panose="02020603050405020304" pitchFamily="18" charset="0"/>
                  </a:rPr>
                  <a:t> </a:t>
                </a:r>
                <a14:m>
                  <m:oMath xmlns:m="http://schemas.openxmlformats.org/officeDocument/2006/math">
                    <m:acc>
                      <m:accPr>
                        <m:chr m:val="̂"/>
                        <m:ctrlPr>
                          <a:rPr lang="en-US" sz="2200" i="1">
                            <a:solidFill>
                              <a:srgbClr val="000000"/>
                            </a:solidFill>
                            <a:latin typeface="Cambria Math" panose="02040503050406030204" pitchFamily="18" charset="0"/>
                          </a:rPr>
                        </m:ctrlPr>
                      </m:accPr>
                      <m:e>
                        <m:r>
                          <a:rPr lang="vi-VN" sz="2200" b="0" i="1" smtClean="0">
                            <a:solidFill>
                              <a:srgbClr val="000000"/>
                            </a:solidFill>
                            <a:latin typeface="Cambria Math" panose="02040503050406030204" pitchFamily="18" charset="0"/>
                          </a:rPr>
                          <m:t>𝐷</m:t>
                        </m:r>
                        <m:r>
                          <a:rPr lang="vi-VN" sz="2200" i="1">
                            <a:solidFill>
                              <a:srgbClr val="000000"/>
                            </a:solidFill>
                            <a:latin typeface="Cambria Math" panose="02040503050406030204" pitchFamily="18" charset="0"/>
                          </a:rPr>
                          <m:t>𝐶𝑥</m:t>
                        </m:r>
                      </m:e>
                    </m:acc>
                    <m:r>
                      <a:rPr lang="vi-VN" sz="2200">
                        <a:solidFill>
                          <a:srgbClr val="000000"/>
                        </a:solidFill>
                        <a:latin typeface="Cambria Math" panose="02040503050406030204" pitchFamily="18" charset="0"/>
                      </a:rPr>
                      <m:t>=</m:t>
                    </m:r>
                    <m:acc>
                      <m:accPr>
                        <m:chr m:val="̂"/>
                        <m:ctrlPr>
                          <a:rPr lang="en-US" sz="2200" i="1">
                            <a:solidFill>
                              <a:srgbClr val="000000"/>
                            </a:solidFill>
                            <a:latin typeface="Cambria Math" panose="02040503050406030204" pitchFamily="18" charset="0"/>
                          </a:rPr>
                        </m:ctrlPr>
                      </m:accPr>
                      <m:e>
                        <m:r>
                          <a:rPr lang="vi-VN" sz="2200" b="0" i="1" smtClean="0">
                            <a:solidFill>
                              <a:srgbClr val="000000"/>
                            </a:solidFill>
                            <a:latin typeface="Cambria Math" panose="02040503050406030204" pitchFamily="18" charset="0"/>
                          </a:rPr>
                          <m:t>𝐶</m:t>
                        </m:r>
                        <m:r>
                          <a:rPr lang="vi-VN" sz="2200" i="1">
                            <a:solidFill>
                              <a:srgbClr val="000000"/>
                            </a:solidFill>
                            <a:latin typeface="Cambria Math" panose="02040503050406030204" pitchFamily="18" charset="0"/>
                          </a:rPr>
                          <m:t>𝐷</m:t>
                        </m:r>
                        <m:r>
                          <a:rPr lang="vi-VN" sz="2200" b="0" i="1" smtClean="0">
                            <a:solidFill>
                              <a:srgbClr val="000000"/>
                            </a:solidFill>
                            <a:latin typeface="Cambria Math" panose="02040503050406030204" pitchFamily="18" charset="0"/>
                          </a:rPr>
                          <m:t>𝐸</m:t>
                        </m:r>
                      </m:e>
                    </m:acc>
                    <m:r>
                      <a:rPr lang="vi-VN" sz="2200">
                        <a:solidFill>
                          <a:srgbClr val="000000"/>
                        </a:solidFill>
                        <a:latin typeface="Cambria Math" panose="02040503050406030204" pitchFamily="18" charset="0"/>
                      </a:rPr>
                      <m:t> </m:t>
                    </m:r>
                  </m:oMath>
                </a14:m>
                <a:r>
                  <a:rPr lang="en-US" sz="2200" dirty="0" smtClean="0">
                    <a:solidFill>
                      <a:srgbClr val="000000"/>
                    </a:solidFill>
                    <a:latin typeface="Times New Roman" panose="02020603050405020304" pitchFamily="18" charset="0"/>
                    <a:cs typeface="Times New Roman" panose="02020603050405020304" pitchFamily="18" charset="0"/>
                  </a:rPr>
                  <a:t>=</a:t>
                </a:r>
                <a:r>
                  <a:rPr lang="vi-VN" sz="2200" dirty="0" smtClean="0">
                    <a:solidFill>
                      <a:srgbClr val="000000"/>
                    </a:solidFill>
                    <a:latin typeface="Times New Roman" panose="02020603050405020304" pitchFamily="18" charset="0"/>
                    <a:cs typeface="Times New Roman" panose="02020603050405020304" pitchFamily="18" charset="0"/>
                  </a:rPr>
                  <a:t> 60</a:t>
                </a:r>
                <a:r>
                  <a:rPr lang="en-US" sz="2200" dirty="0" smtClean="0">
                    <a:solidFill>
                      <a:srgbClr val="000000"/>
                    </a:solidFill>
                    <a:latin typeface="Times New Roman" panose="02020603050405020304" pitchFamily="18" charset="0"/>
                    <a:cs typeface="Times New Roman" panose="02020603050405020304" pitchFamily="18" charset="0"/>
                  </a:rPr>
                  <a:t>°</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hai</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góc</a:t>
                </a:r>
                <a:r>
                  <a:rPr lang="en-US" sz="2200" dirty="0">
                    <a:solidFill>
                      <a:srgbClr val="000000"/>
                    </a:solidFill>
                    <a:latin typeface="Times New Roman" panose="02020603050405020304" pitchFamily="18" charset="0"/>
                    <a:cs typeface="Times New Roman" panose="02020603050405020304" pitchFamily="18" charset="0"/>
                  </a:rPr>
                  <a:t> so le </a:t>
                </a:r>
                <a:r>
                  <a:rPr lang="en-US" sz="2200" dirty="0" err="1">
                    <a:solidFill>
                      <a:srgbClr val="000000"/>
                    </a:solidFill>
                    <a:latin typeface="Times New Roman" panose="02020603050405020304" pitchFamily="18" charset="0"/>
                    <a:cs typeface="Times New Roman" panose="02020603050405020304" pitchFamily="18" charset="0"/>
                  </a:rPr>
                  <a:t>trong</a:t>
                </a:r>
                <a:r>
                  <a:rPr lang="en-US" sz="2200" dirty="0">
                    <a:solidFill>
                      <a:srgbClr val="000000"/>
                    </a:solidFill>
                    <a:latin typeface="Times New Roman" panose="02020603050405020304" pitchFamily="18" charset="0"/>
                    <a:cs typeface="Times New Roman" panose="02020603050405020304" pitchFamily="18" charset="0"/>
                  </a:rPr>
                  <a:t>).</a:t>
                </a:r>
              </a:p>
              <a:p>
                <a:pPr algn="just"/>
                <a:r>
                  <a:rPr lang="en-US" sz="2200" dirty="0" err="1">
                    <a:solidFill>
                      <a:srgbClr val="000000"/>
                    </a:solidFill>
                    <a:latin typeface="Times New Roman" panose="02020603050405020304" pitchFamily="18" charset="0"/>
                    <a:cs typeface="Times New Roman" panose="02020603050405020304" pitchFamily="18" charset="0"/>
                  </a:rPr>
                  <a:t>Vì</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tia</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Cx</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nằm</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giữa</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hai</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tia</a:t>
                </a:r>
                <a:r>
                  <a:rPr lang="en-US" sz="2200" dirty="0">
                    <a:solidFill>
                      <a:srgbClr val="000000"/>
                    </a:solidFill>
                    <a:latin typeface="Times New Roman" panose="02020603050405020304" pitchFamily="18" charset="0"/>
                    <a:cs typeface="Times New Roman" panose="02020603050405020304" pitchFamily="18" charset="0"/>
                  </a:rPr>
                  <a:t> CB </a:t>
                </a:r>
                <a:r>
                  <a:rPr lang="en-US" sz="2200" dirty="0" err="1">
                    <a:solidFill>
                      <a:srgbClr val="000000"/>
                    </a:solidFill>
                    <a:latin typeface="Times New Roman" panose="02020603050405020304" pitchFamily="18" charset="0"/>
                    <a:cs typeface="Times New Roman" panose="02020603050405020304" pitchFamily="18" charset="0"/>
                  </a:rPr>
                  <a:t>và</a:t>
                </a:r>
                <a:r>
                  <a:rPr lang="en-US" sz="2200" dirty="0">
                    <a:solidFill>
                      <a:srgbClr val="000000"/>
                    </a:solidFill>
                    <a:latin typeface="Times New Roman" panose="02020603050405020304" pitchFamily="18" charset="0"/>
                    <a:cs typeface="Times New Roman" panose="02020603050405020304" pitchFamily="18" charset="0"/>
                  </a:rPr>
                  <a:t> CD </a:t>
                </a:r>
                <a:r>
                  <a:rPr lang="en-US" sz="2200" dirty="0" err="1">
                    <a:solidFill>
                      <a:srgbClr val="000000"/>
                    </a:solidFill>
                    <a:latin typeface="Times New Roman" panose="02020603050405020304" pitchFamily="18" charset="0"/>
                    <a:cs typeface="Times New Roman" panose="02020603050405020304" pitchFamily="18" charset="0"/>
                  </a:rPr>
                  <a:t>nên</a:t>
                </a:r>
                <a:r>
                  <a:rPr lang="en-US" sz="2200" dirty="0" smtClean="0">
                    <a:solidFill>
                      <a:srgbClr val="000000"/>
                    </a:solidFill>
                    <a:latin typeface="Times New Roman" panose="02020603050405020304" pitchFamily="18" charset="0"/>
                    <a:cs typeface="Times New Roman" panose="02020603050405020304" pitchFamily="18" charset="0"/>
                  </a:rPr>
                  <a:t>:</a:t>
                </a:r>
                <a:endParaRPr lang="vi-VN" sz="2200" dirty="0" smtClean="0">
                  <a:solidFill>
                    <a:srgbClr val="000000"/>
                  </a:solidFill>
                  <a:latin typeface="Times New Roman" panose="02020603050405020304" pitchFamily="18" charset="0"/>
                  <a:cs typeface="Times New Roman" panose="02020603050405020304" pitchFamily="18" charset="0"/>
                </a:endParaRPr>
              </a:p>
              <a:p>
                <a:pPr algn="just"/>
                <a:r>
                  <a:rPr lang="vi-VN" sz="2200" dirty="0" smtClean="0">
                    <a:solidFill>
                      <a:srgbClr val="000000"/>
                    </a:solidFill>
                  </a:rPr>
                  <a:t>     </a:t>
                </a:r>
                <a14:m>
                  <m:oMath xmlns:m="http://schemas.openxmlformats.org/officeDocument/2006/math">
                    <m:acc>
                      <m:accPr>
                        <m:chr m:val="̂"/>
                        <m:ctrlPr>
                          <a:rPr lang="en-US" sz="2200" i="1">
                            <a:solidFill>
                              <a:srgbClr val="000000"/>
                            </a:solidFill>
                            <a:latin typeface="Cambria Math" panose="02040503050406030204" pitchFamily="18" charset="0"/>
                          </a:rPr>
                        </m:ctrlPr>
                      </m:accPr>
                      <m:e>
                        <m:r>
                          <a:rPr lang="vi-VN" sz="2200" b="0" i="1" smtClean="0">
                            <a:solidFill>
                              <a:srgbClr val="000000"/>
                            </a:solidFill>
                            <a:latin typeface="Cambria Math" panose="02040503050406030204" pitchFamily="18" charset="0"/>
                          </a:rPr>
                          <m:t>𝐵</m:t>
                        </m:r>
                        <m:r>
                          <a:rPr lang="vi-VN" sz="2200" i="1">
                            <a:solidFill>
                              <a:srgbClr val="000000"/>
                            </a:solidFill>
                            <a:latin typeface="Cambria Math" panose="02040503050406030204" pitchFamily="18" charset="0"/>
                          </a:rPr>
                          <m:t>𝐶</m:t>
                        </m:r>
                        <m:r>
                          <a:rPr lang="vi-VN" sz="2200" b="0" i="1" smtClean="0">
                            <a:solidFill>
                              <a:srgbClr val="000000"/>
                            </a:solidFill>
                            <a:latin typeface="Cambria Math" panose="02040503050406030204" pitchFamily="18" charset="0"/>
                          </a:rPr>
                          <m:t>𝐷</m:t>
                        </m:r>
                      </m:e>
                    </m:acc>
                    <m:r>
                      <a:rPr lang="vi-VN" sz="2200">
                        <a:solidFill>
                          <a:srgbClr val="000000"/>
                        </a:solidFill>
                        <a:latin typeface="Cambria Math" panose="02040503050406030204" pitchFamily="18" charset="0"/>
                      </a:rPr>
                      <m:t>=</m:t>
                    </m:r>
                    <m:acc>
                      <m:accPr>
                        <m:chr m:val="̂"/>
                        <m:ctrlPr>
                          <a:rPr lang="en-US" sz="2200" i="1">
                            <a:solidFill>
                              <a:srgbClr val="000000"/>
                            </a:solidFill>
                            <a:latin typeface="Cambria Math" panose="02040503050406030204" pitchFamily="18" charset="0"/>
                          </a:rPr>
                        </m:ctrlPr>
                      </m:accPr>
                      <m:e>
                        <m:r>
                          <a:rPr lang="vi-VN" sz="2200" b="0" i="1" smtClean="0">
                            <a:solidFill>
                              <a:srgbClr val="000000"/>
                            </a:solidFill>
                            <a:latin typeface="Cambria Math" panose="02040503050406030204" pitchFamily="18" charset="0"/>
                          </a:rPr>
                          <m:t>𝐵</m:t>
                        </m:r>
                        <m:r>
                          <a:rPr lang="vi-VN" sz="2200" i="1">
                            <a:solidFill>
                              <a:srgbClr val="000000"/>
                            </a:solidFill>
                            <a:latin typeface="Cambria Math" panose="02040503050406030204" pitchFamily="18" charset="0"/>
                          </a:rPr>
                          <m:t>𝐶𝑥</m:t>
                        </m:r>
                      </m:e>
                    </m:acc>
                    <m:r>
                      <a:rPr lang="vi-VN" sz="2200" b="0" i="0" smtClean="0">
                        <a:solidFill>
                          <a:srgbClr val="000000"/>
                        </a:solidFill>
                        <a:latin typeface="Cambria Math" panose="02040503050406030204" pitchFamily="18" charset="0"/>
                      </a:rPr>
                      <m:t>+</m:t>
                    </m:r>
                    <m:acc>
                      <m:accPr>
                        <m:chr m:val="̂"/>
                        <m:ctrlPr>
                          <a:rPr lang="en-US" sz="2200" i="1">
                            <a:solidFill>
                              <a:srgbClr val="000000"/>
                            </a:solidFill>
                            <a:latin typeface="Cambria Math" panose="02040503050406030204" pitchFamily="18" charset="0"/>
                          </a:rPr>
                        </m:ctrlPr>
                      </m:accPr>
                      <m:e>
                        <m:r>
                          <a:rPr lang="vi-VN" sz="2200" i="1">
                            <a:solidFill>
                              <a:srgbClr val="000000"/>
                            </a:solidFill>
                            <a:latin typeface="Cambria Math" panose="02040503050406030204" pitchFamily="18" charset="0"/>
                          </a:rPr>
                          <m:t>𝐷𝐶𝑥</m:t>
                        </m:r>
                      </m:e>
                    </m:acc>
                    <m:r>
                      <a:rPr lang="vi-VN" sz="2200">
                        <a:solidFill>
                          <a:srgbClr val="000000"/>
                        </a:solidFill>
                        <a:latin typeface="Cambria Math" panose="02040503050406030204" pitchFamily="18" charset="0"/>
                      </a:rPr>
                      <m:t>=</m:t>
                    </m:r>
                    <m:r>
                      <m:rPr>
                        <m:nor/>
                      </m:rPr>
                      <a:rPr lang="vi-VN" sz="2200" b="0" i="0" dirty="0" smtClean="0">
                        <a:solidFill>
                          <a:srgbClr val="000000"/>
                        </a:solidFill>
                        <a:latin typeface="Times New Roman" panose="02020603050405020304" pitchFamily="18" charset="0"/>
                        <a:cs typeface="Times New Roman" panose="02020603050405020304" pitchFamily="18" charset="0"/>
                      </a:rPr>
                      <m:t>45</m:t>
                    </m:r>
                    <m:r>
                      <m:rPr>
                        <m:nor/>
                      </m:rPr>
                      <a:rPr lang="en-US" sz="2200" dirty="0">
                        <a:solidFill>
                          <a:srgbClr val="000000"/>
                        </a:solidFill>
                        <a:latin typeface="Times New Roman" panose="02020603050405020304" pitchFamily="18" charset="0"/>
                        <a:cs typeface="Times New Roman" panose="02020603050405020304" pitchFamily="18" charset="0"/>
                      </a:rPr>
                      <m:t>°</m:t>
                    </m:r>
                  </m:oMath>
                </a14:m>
                <a:r>
                  <a:rPr lang="vi-VN" sz="2200" dirty="0" smtClean="0">
                    <a:solidFill>
                      <a:srgbClr val="000000"/>
                    </a:solidFill>
                    <a:latin typeface="Times New Roman" panose="02020603050405020304" pitchFamily="18" charset="0"/>
                    <a:cs typeface="Times New Roman" panose="02020603050405020304" pitchFamily="18" charset="0"/>
                  </a:rPr>
                  <a:t> +</a:t>
                </a:r>
                <a:r>
                  <a:rPr lang="vi-VN" sz="2200" dirty="0">
                    <a:solidFill>
                      <a:srgbClr val="000000"/>
                    </a:solidFill>
                    <a:latin typeface="Times New Roman" panose="02020603050405020304" pitchFamily="18" charset="0"/>
                    <a:cs typeface="Times New Roman" panose="02020603050405020304" pitchFamily="18" charset="0"/>
                  </a:rPr>
                  <a:t> 60</a:t>
                </a:r>
                <a:r>
                  <a:rPr lang="en-US" sz="2200" dirty="0" smtClean="0">
                    <a:solidFill>
                      <a:srgbClr val="000000"/>
                    </a:solidFill>
                    <a:latin typeface="Times New Roman" panose="02020603050405020304" pitchFamily="18" charset="0"/>
                    <a:cs typeface="Times New Roman" panose="02020603050405020304" pitchFamily="18" charset="0"/>
                  </a:rPr>
                  <a:t>°</a:t>
                </a:r>
                <a:r>
                  <a:rPr lang="vi-VN" sz="2200" dirty="0" smtClean="0">
                    <a:solidFill>
                      <a:srgbClr val="000000"/>
                    </a:solidFill>
                    <a:latin typeface="Times New Roman" panose="02020603050405020304" pitchFamily="18" charset="0"/>
                    <a:cs typeface="Times New Roman" panose="02020603050405020304" pitchFamily="18" charset="0"/>
                  </a:rPr>
                  <a:t> = </a:t>
                </a:r>
                <a14:m>
                  <m:oMath xmlns:m="http://schemas.openxmlformats.org/officeDocument/2006/math">
                    <m:r>
                      <m:rPr>
                        <m:nor/>
                      </m:rPr>
                      <a:rPr lang="vi-VN" sz="2200" b="0" i="0" dirty="0" smtClean="0">
                        <a:solidFill>
                          <a:srgbClr val="000000"/>
                        </a:solidFill>
                        <a:latin typeface="Times New Roman" panose="02020603050405020304" pitchFamily="18" charset="0"/>
                        <a:cs typeface="Times New Roman" panose="02020603050405020304" pitchFamily="18" charset="0"/>
                      </a:rPr>
                      <m:t>10</m:t>
                    </m:r>
                    <m:r>
                      <m:rPr>
                        <m:nor/>
                      </m:rPr>
                      <a:rPr lang="vi-VN" sz="2200" dirty="0">
                        <a:solidFill>
                          <a:srgbClr val="000000"/>
                        </a:solidFill>
                        <a:latin typeface="Times New Roman" panose="02020603050405020304" pitchFamily="18" charset="0"/>
                        <a:cs typeface="Times New Roman" panose="02020603050405020304" pitchFamily="18" charset="0"/>
                      </a:rPr>
                      <m:t>5</m:t>
                    </m:r>
                    <m:r>
                      <m:rPr>
                        <m:nor/>
                      </m:rPr>
                      <a:rPr lang="en-US" sz="2200" dirty="0">
                        <a:solidFill>
                          <a:srgbClr val="000000"/>
                        </a:solidFill>
                        <a:latin typeface="Times New Roman" panose="02020603050405020304" pitchFamily="18" charset="0"/>
                        <a:cs typeface="Times New Roman" panose="02020603050405020304" pitchFamily="18" charset="0"/>
                      </a:rPr>
                      <m:t>°</m:t>
                    </m:r>
                  </m:oMath>
                </a14:m>
                <a:r>
                  <a:rPr lang="vi-VN" sz="2200" dirty="0">
                    <a:solidFill>
                      <a:srgbClr val="000000"/>
                    </a:solidFill>
                    <a:latin typeface="Times New Roman" panose="02020603050405020304" pitchFamily="18" charset="0"/>
                    <a:cs typeface="Times New Roman" panose="02020603050405020304" pitchFamily="18" charset="0"/>
                  </a:rPr>
                  <a:t> </a:t>
                </a:r>
                <a:endParaRPr lang="en-US" sz="2200" dirty="0">
                  <a:solidFill>
                    <a:srgbClr val="000000"/>
                  </a:solidFill>
                  <a:latin typeface="Times New Roman" panose="02020603050405020304" pitchFamily="18" charset="0"/>
                  <a:cs typeface="Times New Roman" panose="02020603050405020304" pitchFamily="18" charset="0"/>
                </a:endParaRPr>
              </a:p>
              <a:p>
                <a:pPr algn="just"/>
                <a:r>
                  <a:rPr lang="en-US" sz="2200" dirty="0" err="1" smtClean="0">
                    <a:solidFill>
                      <a:srgbClr val="000000"/>
                    </a:solidFill>
                    <a:latin typeface="Times New Roman" panose="02020603050405020304" pitchFamily="18" charset="0"/>
                    <a:cs typeface="Times New Roman" panose="02020603050405020304" pitchFamily="18" charset="0"/>
                  </a:rPr>
                  <a:t>Vậy</a:t>
                </a:r>
                <a:r>
                  <a:rPr lang="vi-VN" sz="2200" dirty="0" smtClean="0">
                    <a:solidFill>
                      <a:srgbClr val="000000"/>
                    </a:solidFill>
                    <a:latin typeface="Times New Roman" panose="02020603050405020304" pitchFamily="18" charset="0"/>
                    <a:cs typeface="Times New Roman" panose="02020603050405020304" pitchFamily="18" charset="0"/>
                  </a:rPr>
                  <a:t> </a:t>
                </a:r>
                <a14:m>
                  <m:oMath xmlns:m="http://schemas.openxmlformats.org/officeDocument/2006/math">
                    <m:acc>
                      <m:accPr>
                        <m:chr m:val="̂"/>
                        <m:ctrlPr>
                          <a:rPr lang="en-US" sz="2200" i="1">
                            <a:solidFill>
                              <a:srgbClr val="000000"/>
                            </a:solidFill>
                            <a:latin typeface="Cambria Math" panose="02040503050406030204" pitchFamily="18" charset="0"/>
                          </a:rPr>
                        </m:ctrlPr>
                      </m:accPr>
                      <m:e>
                        <m:r>
                          <a:rPr lang="vi-VN" sz="2200" i="1">
                            <a:solidFill>
                              <a:srgbClr val="000000"/>
                            </a:solidFill>
                            <a:latin typeface="Cambria Math" panose="02040503050406030204" pitchFamily="18" charset="0"/>
                          </a:rPr>
                          <m:t>𝐵𝐶𝐷</m:t>
                        </m:r>
                      </m:e>
                    </m:acc>
                    <m:r>
                      <a:rPr lang="vi-VN" sz="2200">
                        <a:solidFill>
                          <a:srgbClr val="000000"/>
                        </a:solidFill>
                        <a:latin typeface="Cambria Math" panose="02040503050406030204" pitchFamily="18" charset="0"/>
                      </a:rPr>
                      <m:t>=</m:t>
                    </m:r>
                    <m:r>
                      <m:rPr>
                        <m:nor/>
                      </m:rPr>
                      <a:rPr lang="vi-VN" sz="2200" dirty="0">
                        <a:solidFill>
                          <a:srgbClr val="000000"/>
                        </a:solidFill>
                        <a:latin typeface="Times New Roman" panose="02020603050405020304" pitchFamily="18" charset="0"/>
                        <a:cs typeface="Times New Roman" panose="02020603050405020304" pitchFamily="18" charset="0"/>
                      </a:rPr>
                      <m:t>105</m:t>
                    </m:r>
                    <m:r>
                      <m:rPr>
                        <m:nor/>
                      </m:rPr>
                      <a:rPr lang="en-US" sz="2200" dirty="0">
                        <a:solidFill>
                          <a:srgbClr val="000000"/>
                        </a:solidFill>
                        <a:latin typeface="Times New Roman" panose="02020603050405020304" pitchFamily="18" charset="0"/>
                        <a:cs typeface="Times New Roman" panose="02020603050405020304" pitchFamily="18" charset="0"/>
                      </a:rPr>
                      <m:t>°</m:t>
                    </m:r>
                  </m:oMath>
                </a14:m>
                <a:r>
                  <a:rPr lang="vi-VN" sz="2200" dirty="0">
                    <a:solidFill>
                      <a:srgbClr val="000000"/>
                    </a:solidFill>
                    <a:latin typeface="Times New Roman" panose="02020603050405020304" pitchFamily="18" charset="0"/>
                    <a:cs typeface="Times New Roman" panose="02020603050405020304" pitchFamily="18" charset="0"/>
                  </a:rPr>
                  <a:t> </a:t>
                </a:r>
                <a:endParaRPr lang="en-US" sz="2200" dirty="0">
                  <a:solidFill>
                    <a:srgbClr val="000000"/>
                  </a:solidFill>
                  <a:latin typeface="Times New Roman" panose="02020603050405020304" pitchFamily="18" charset="0"/>
                  <a:cs typeface="Times New Roman" panose="02020603050405020304" pitchFamily="18" charset="0"/>
                </a:endParaRPr>
              </a:p>
              <a:p>
                <a:pPr algn="just"/>
                <a:endParaRPr lang="en-US" sz="2200" dirty="0">
                  <a:solidFill>
                    <a:srgbClr val="000000"/>
                  </a:solidFill>
                  <a:latin typeface="Times New Roman" panose="02020603050405020304" pitchFamily="18" charset="0"/>
                  <a:cs typeface="Times New Roman" panose="02020603050405020304" pitchFamily="18" charset="0"/>
                </a:endParaRPr>
              </a:p>
            </p:txBody>
          </p:sp>
        </mc:Choice>
        <mc:Fallback xmlns="">
          <p:sp>
            <p:nvSpPr>
              <p:cNvPr id="7" name="Rectangle 6"/>
              <p:cNvSpPr>
                <a:spLocks noRot="1" noChangeAspect="1" noMove="1" noResize="1" noEditPoints="1" noAdjustHandles="1" noChangeArrowheads="1" noChangeShapeType="1" noTextEdit="1"/>
              </p:cNvSpPr>
              <p:nvPr/>
            </p:nvSpPr>
            <p:spPr>
              <a:xfrm>
                <a:off x="3648891" y="4211840"/>
                <a:ext cx="7911739" cy="1819344"/>
              </a:xfrm>
              <a:prstGeom prst="rect">
                <a:avLst/>
              </a:prstGeom>
              <a:blipFill>
                <a:blip r:embed="rId4"/>
                <a:stretch>
                  <a:fillRect l="-1002" t="-1678" r="-617"/>
                </a:stretch>
              </a:blipFill>
            </p:spPr>
            <p:txBody>
              <a:bodyPr/>
              <a:lstStyle/>
              <a:p>
                <a:r>
                  <a:rPr lang="en-US">
                    <a:noFill/>
                  </a:rPr>
                  <a:t> </a:t>
                </a:r>
              </a:p>
            </p:txBody>
          </p:sp>
        </mc:Fallback>
      </mc:AlternateContent>
      <p:sp>
        <p:nvSpPr>
          <p:cNvPr id="8" name="Rectangle 7"/>
          <p:cNvSpPr/>
          <p:nvPr/>
        </p:nvSpPr>
        <p:spPr>
          <a:xfrm>
            <a:off x="0" y="2212368"/>
            <a:ext cx="3448594" cy="523220"/>
          </a:xfrm>
          <a:prstGeom prst="rect">
            <a:avLst/>
          </a:prstGeom>
        </p:spPr>
        <p:txBody>
          <a:bodyPr wrap="square">
            <a:spAutoFit/>
          </a:bodyPr>
          <a:lstStyle/>
          <a:p>
            <a:pPr lvl="0" algn="ctr">
              <a:defRPr/>
            </a:pPr>
            <a:r>
              <a:rPr lang="vi-VN" sz="2800" b="1" dirty="0" smtClean="0">
                <a:solidFill>
                  <a:srgbClr val="FFFF00"/>
                </a:solidFill>
                <a:latin typeface="Times New Roman" panose="02020603050405020304" pitchFamily="18" charset="0"/>
                <a:cs typeface="Times New Roman" panose="02020603050405020304" pitchFamily="18" charset="0"/>
              </a:rPr>
              <a:t>LUYỆN TẬP</a:t>
            </a:r>
            <a:endParaRPr lang="nn-NO" sz="2800" b="1"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75160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1520" t="5152" b="3121"/>
          <a:stretch/>
        </p:blipFill>
        <p:spPr>
          <a:xfrm>
            <a:off x="3566160" y="574765"/>
            <a:ext cx="8464731" cy="3553097"/>
          </a:xfrm>
          <a:prstGeom prst="rect">
            <a:avLst/>
          </a:prstGeom>
          <a:ln w="38100">
            <a:solidFill>
              <a:schemeClr val="tx1"/>
            </a:solidFill>
          </a:ln>
        </p:spPr>
      </p:pic>
      <p:sp>
        <p:nvSpPr>
          <p:cNvPr id="5" name="TextBox 4"/>
          <p:cNvSpPr txBox="1"/>
          <p:nvPr/>
        </p:nvSpPr>
        <p:spPr>
          <a:xfrm>
            <a:off x="3566160" y="4164952"/>
            <a:ext cx="1410788" cy="461665"/>
          </a:xfrm>
          <a:prstGeom prst="rect">
            <a:avLst/>
          </a:prstGeom>
          <a:noFill/>
        </p:spPr>
        <p:txBody>
          <a:bodyPr wrap="square" rtlCol="0">
            <a:spAutoFit/>
          </a:bodyPr>
          <a:lstStyle/>
          <a:p>
            <a:r>
              <a:rPr lang="vi-VN" sz="2400" b="1" dirty="0" smtClean="0">
                <a:solidFill>
                  <a:srgbClr val="0070C0"/>
                </a:solidFill>
                <a:latin typeface="Times New Roman" panose="02020603050405020304" pitchFamily="18" charset="0"/>
                <a:cs typeface="Times New Roman" panose="02020603050405020304" pitchFamily="18" charset="0"/>
              </a:rPr>
              <a:t>Lời giải</a:t>
            </a:r>
            <a:endParaRPr lang="en-US" sz="2400" b="1" dirty="0">
              <a:solidFill>
                <a:srgbClr val="0070C0"/>
              </a:solidFill>
              <a:latin typeface="Times New Roman" panose="02020603050405020304" pitchFamily="18" charset="0"/>
              <a:cs typeface="Times New Roman" panose="02020603050405020304" pitchFamily="18" charset="0"/>
            </a:endParaRPr>
          </a:p>
        </p:txBody>
      </p:sp>
      <p:sp>
        <p:nvSpPr>
          <p:cNvPr id="6" name="Rectangle 5"/>
          <p:cNvSpPr/>
          <p:nvPr/>
        </p:nvSpPr>
        <p:spPr>
          <a:xfrm>
            <a:off x="3500845" y="4601804"/>
            <a:ext cx="7232469" cy="461665"/>
          </a:xfrm>
          <a:prstGeom prst="rect">
            <a:avLst/>
          </a:prstGeom>
        </p:spPr>
        <p:txBody>
          <a:bodyPr wrap="square">
            <a:spAutoFit/>
          </a:bodyPr>
          <a:lstStyle/>
          <a:p>
            <a:pPr algn="just"/>
            <a:r>
              <a:rPr lang="en-US" sz="2400" dirty="0">
                <a:solidFill>
                  <a:srgbClr val="000000"/>
                </a:solidFill>
                <a:latin typeface="Times New Roman" panose="02020603050405020304" pitchFamily="18" charset="0"/>
                <a:cs typeface="Times New Roman" panose="02020603050405020304" pitchFamily="18" charset="0"/>
              </a:rPr>
              <a:t>a) </a:t>
            </a:r>
            <a:r>
              <a:rPr lang="en-US" sz="2400" dirty="0" err="1">
                <a:solidFill>
                  <a:srgbClr val="000000"/>
                </a:solidFill>
                <a:latin typeface="Times New Roman" panose="02020603050405020304" pitchFamily="18" charset="0"/>
                <a:cs typeface="Times New Roman" panose="02020603050405020304" pitchFamily="18" charset="0"/>
              </a:rPr>
              <a:t>Trong</a:t>
            </a:r>
            <a:r>
              <a:rPr lang="en-US" sz="2400" dirty="0">
                <a:solidFill>
                  <a:srgbClr val="000000"/>
                </a:solidFill>
                <a:latin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cs typeface="Times New Roman" panose="02020603050405020304" pitchFamily="18" charset="0"/>
              </a:rPr>
              <a:t>Hình</a:t>
            </a:r>
            <a:r>
              <a:rPr lang="en-US" sz="2400" dirty="0">
                <a:solidFill>
                  <a:srgbClr val="000000"/>
                </a:solidFill>
                <a:latin typeface="Times New Roman" panose="02020603050405020304" pitchFamily="18" charset="0"/>
                <a:cs typeface="Times New Roman" panose="02020603050405020304" pitchFamily="18" charset="0"/>
              </a:rPr>
              <a:t> 55, </a:t>
            </a:r>
            <a:r>
              <a:rPr lang="en-US" sz="2400" dirty="0" err="1">
                <a:solidFill>
                  <a:srgbClr val="000000"/>
                </a:solidFill>
                <a:latin typeface="Times New Roman" panose="02020603050405020304" pitchFamily="18" charset="0"/>
                <a:cs typeface="Times New Roman" panose="02020603050405020304" pitchFamily="18" charset="0"/>
              </a:rPr>
              <a:t>các</a:t>
            </a:r>
            <a:r>
              <a:rPr lang="en-US" sz="2400" dirty="0">
                <a:solidFill>
                  <a:srgbClr val="000000"/>
                </a:solidFill>
                <a:latin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cs typeface="Times New Roman" panose="02020603050405020304" pitchFamily="18" charset="0"/>
              </a:rPr>
              <a:t>cặp</a:t>
            </a:r>
            <a:r>
              <a:rPr lang="en-US" sz="2400" dirty="0">
                <a:solidFill>
                  <a:srgbClr val="000000"/>
                </a:solidFill>
                <a:latin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cs typeface="Times New Roman" panose="02020603050405020304" pitchFamily="18" charset="0"/>
              </a:rPr>
              <a:t>góc</a:t>
            </a:r>
            <a:r>
              <a:rPr lang="en-US" sz="2400" dirty="0">
                <a:solidFill>
                  <a:srgbClr val="000000"/>
                </a:solidFill>
                <a:latin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cs typeface="Times New Roman" panose="02020603050405020304" pitchFamily="18" charset="0"/>
              </a:rPr>
              <a:t>đồng</a:t>
            </a:r>
            <a:r>
              <a:rPr lang="en-US" sz="2400" dirty="0">
                <a:solidFill>
                  <a:srgbClr val="000000"/>
                </a:solidFill>
                <a:latin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cs typeface="Times New Roman" panose="02020603050405020304" pitchFamily="18" charset="0"/>
              </a:rPr>
              <a:t>vị</a:t>
            </a:r>
            <a:r>
              <a:rPr lang="en-US" sz="2400" dirty="0">
                <a:solidFill>
                  <a:srgbClr val="000000"/>
                </a:solidFill>
                <a:latin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cs typeface="Times New Roman" panose="02020603050405020304" pitchFamily="18" charset="0"/>
              </a:rPr>
              <a:t>bằng</a:t>
            </a:r>
            <a:r>
              <a:rPr lang="en-US" sz="2400" dirty="0">
                <a:solidFill>
                  <a:srgbClr val="000000"/>
                </a:solidFill>
                <a:latin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cs typeface="Times New Roman" panose="02020603050405020304" pitchFamily="18" charset="0"/>
              </a:rPr>
              <a:t>nhau</a:t>
            </a:r>
            <a:r>
              <a:rPr lang="en-US" sz="2400" dirty="0">
                <a:solidFill>
                  <a:srgbClr val="000000"/>
                </a:solidFill>
                <a:latin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cs typeface="Times New Roman" panose="02020603050405020304" pitchFamily="18" charset="0"/>
              </a:rPr>
              <a:t>là</a:t>
            </a:r>
            <a:r>
              <a:rPr lang="en-US" sz="2400" dirty="0" smtClean="0">
                <a:solidFill>
                  <a:srgbClr val="000000"/>
                </a:solidFill>
                <a:latin typeface="Times New Roman" panose="02020603050405020304" pitchFamily="18" charset="0"/>
                <a:cs typeface="Times New Roman" panose="02020603050405020304" pitchFamily="18" charset="0"/>
              </a:rPr>
              <a:t>:</a:t>
            </a:r>
            <a:endParaRPr lang="en-US" sz="2400" dirty="0">
              <a:solidFill>
                <a:srgbClr val="000000"/>
              </a:solidFill>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7" name="TextBox 6"/>
              <p:cNvSpPr txBox="1"/>
              <p:nvPr/>
            </p:nvSpPr>
            <p:spPr>
              <a:xfrm>
                <a:off x="3675015" y="5100559"/>
                <a:ext cx="8516985" cy="853182"/>
              </a:xfrm>
              <a:prstGeom prst="rect">
                <a:avLst/>
              </a:prstGeom>
              <a:noFill/>
            </p:spPr>
            <p:txBody>
              <a:bodyPr wrap="square" rtlCol="0">
                <a:spAutoFit/>
              </a:bodyPr>
              <a:lstStyle/>
              <a:p>
                <a14:m>
                  <m:oMath xmlns:m="http://schemas.openxmlformats.org/officeDocument/2006/math">
                    <m:acc>
                      <m:accPr>
                        <m:chr m:val="̂"/>
                        <m:ctrlPr>
                          <a:rPr lang="en-US" sz="2400" i="1" smtClean="0">
                            <a:latin typeface="Cambria Math" panose="02040503050406030204" pitchFamily="18" charset="0"/>
                          </a:rPr>
                        </m:ctrlPr>
                      </m:accPr>
                      <m:e>
                        <m:r>
                          <a:rPr lang="vi-VN" sz="2400" b="0" i="1" smtClean="0">
                            <a:latin typeface="Cambria Math" panose="02040503050406030204" pitchFamily="18" charset="0"/>
                          </a:rPr>
                          <m:t>𝑚𝐴𝑛</m:t>
                        </m:r>
                      </m:e>
                    </m:acc>
                    <m:r>
                      <a:rPr lang="en-US" sz="2400" i="1" smtClean="0">
                        <a:latin typeface="Cambria Math" panose="02040503050406030204" pitchFamily="18" charset="0"/>
                      </a:rPr>
                      <m:t>=</m:t>
                    </m:r>
                    <m:acc>
                      <m:accPr>
                        <m:chr m:val="̂"/>
                        <m:ctrlPr>
                          <a:rPr lang="en-US" sz="2400" i="1" smtClean="0">
                            <a:latin typeface="Cambria Math" panose="02040503050406030204" pitchFamily="18" charset="0"/>
                          </a:rPr>
                        </m:ctrlPr>
                      </m:accPr>
                      <m:e>
                        <m:r>
                          <a:rPr lang="vi-VN" sz="2400" b="0" i="1" smtClean="0">
                            <a:latin typeface="Cambria Math" panose="02040503050406030204" pitchFamily="18" charset="0"/>
                          </a:rPr>
                          <m:t>𝑥𝐸𝑛</m:t>
                        </m:r>
                      </m:e>
                    </m:acc>
                  </m:oMath>
                </a14:m>
                <a:r>
                  <a:rPr lang="vi-VN" sz="2400" dirty="0" smtClean="0"/>
                  <a:t>; </a:t>
                </a:r>
                <a14:m>
                  <m:oMath xmlns:m="http://schemas.openxmlformats.org/officeDocument/2006/math">
                    <m:acc>
                      <m:accPr>
                        <m:chr m:val="̂"/>
                        <m:ctrlPr>
                          <a:rPr lang="en-US" sz="2400" i="1" smtClean="0">
                            <a:latin typeface="Cambria Math" panose="02040503050406030204" pitchFamily="18" charset="0"/>
                          </a:rPr>
                        </m:ctrlPr>
                      </m:accPr>
                      <m:e>
                        <m:r>
                          <a:rPr lang="vi-VN" sz="2400" b="0" i="1" smtClean="0">
                            <a:latin typeface="Cambria Math" panose="02040503050406030204" pitchFamily="18" charset="0"/>
                          </a:rPr>
                          <m:t>𝑛𝐴𝑞</m:t>
                        </m:r>
                      </m:e>
                    </m:acc>
                    <m:r>
                      <a:rPr lang="en-US" sz="2400" i="1" smtClean="0">
                        <a:latin typeface="Cambria Math" panose="02040503050406030204" pitchFamily="18" charset="0"/>
                      </a:rPr>
                      <m:t>=</m:t>
                    </m:r>
                    <m:acc>
                      <m:accPr>
                        <m:chr m:val="̂"/>
                        <m:ctrlPr>
                          <a:rPr lang="en-US" sz="2400" i="1" smtClean="0">
                            <a:latin typeface="Cambria Math" panose="02040503050406030204" pitchFamily="18" charset="0"/>
                          </a:rPr>
                        </m:ctrlPr>
                      </m:accPr>
                      <m:e>
                        <m:r>
                          <a:rPr lang="vi-VN" sz="2400" b="0" i="1" smtClean="0">
                            <a:latin typeface="Cambria Math" panose="02040503050406030204" pitchFamily="18" charset="0"/>
                          </a:rPr>
                          <m:t>𝑛𝐸𝑡</m:t>
                        </m:r>
                      </m:e>
                    </m:acc>
                    <m:r>
                      <a:rPr lang="vi-VN" sz="2400" b="0" i="1" smtClean="0">
                        <a:latin typeface="Cambria Math" panose="02040503050406030204" pitchFamily="18" charset="0"/>
                      </a:rPr>
                      <m:t> ;</m:t>
                    </m:r>
                    <m:acc>
                      <m:accPr>
                        <m:chr m:val="̂"/>
                        <m:ctrlPr>
                          <a:rPr lang="en-US" sz="2400" i="1" smtClean="0">
                            <a:latin typeface="Cambria Math" panose="02040503050406030204" pitchFamily="18" charset="0"/>
                          </a:rPr>
                        </m:ctrlPr>
                      </m:accPr>
                      <m:e>
                        <m:r>
                          <a:rPr lang="vi-VN" sz="2400" b="0" i="1" smtClean="0">
                            <a:latin typeface="Cambria Math" panose="02040503050406030204" pitchFamily="18" charset="0"/>
                          </a:rPr>
                          <m:t>𝑞𝐴𝑧</m:t>
                        </m:r>
                      </m:e>
                    </m:acc>
                    <m:r>
                      <a:rPr lang="en-US" sz="2400" i="1" smtClean="0">
                        <a:latin typeface="Cambria Math" panose="02040503050406030204" pitchFamily="18" charset="0"/>
                      </a:rPr>
                      <m:t>=</m:t>
                    </m:r>
                    <m:acc>
                      <m:accPr>
                        <m:chr m:val="̂"/>
                        <m:ctrlPr>
                          <a:rPr lang="en-US" sz="2400" i="1" smtClean="0">
                            <a:latin typeface="Cambria Math" panose="02040503050406030204" pitchFamily="18" charset="0"/>
                          </a:rPr>
                        </m:ctrlPr>
                      </m:accPr>
                      <m:e>
                        <m:r>
                          <a:rPr lang="vi-VN" sz="2400" b="0" i="1" smtClean="0">
                            <a:latin typeface="Cambria Math" panose="02040503050406030204" pitchFamily="18" charset="0"/>
                          </a:rPr>
                          <m:t>𝑡𝐸𝑧</m:t>
                        </m:r>
                      </m:e>
                    </m:acc>
                    <m:r>
                      <a:rPr lang="vi-VN" sz="2400" b="0" i="0" smtClean="0">
                        <a:latin typeface="Cambria Math" panose="02040503050406030204" pitchFamily="18" charset="0"/>
                      </a:rPr>
                      <m:t>;</m:t>
                    </m:r>
                    <m:acc>
                      <m:accPr>
                        <m:chr m:val="̂"/>
                        <m:ctrlPr>
                          <a:rPr lang="en-US" sz="2400" i="1" smtClean="0">
                            <a:latin typeface="Cambria Math" panose="02040503050406030204" pitchFamily="18" charset="0"/>
                          </a:rPr>
                        </m:ctrlPr>
                      </m:accPr>
                      <m:e>
                        <m:r>
                          <a:rPr lang="vi-VN" sz="2400" b="0" i="1" smtClean="0">
                            <a:latin typeface="Cambria Math" panose="02040503050406030204" pitchFamily="18" charset="0"/>
                          </a:rPr>
                          <m:t>𝑚𝐴𝑧</m:t>
                        </m:r>
                      </m:e>
                    </m:acc>
                    <m:r>
                      <a:rPr lang="en-US" sz="2400" i="1" smtClean="0">
                        <a:latin typeface="Cambria Math" panose="02040503050406030204" pitchFamily="18" charset="0"/>
                      </a:rPr>
                      <m:t>=</m:t>
                    </m:r>
                    <m:acc>
                      <m:accPr>
                        <m:chr m:val="̂"/>
                        <m:ctrlPr>
                          <a:rPr lang="en-US" sz="2400" i="1" smtClean="0">
                            <a:latin typeface="Cambria Math" panose="02040503050406030204" pitchFamily="18" charset="0"/>
                          </a:rPr>
                        </m:ctrlPr>
                      </m:accPr>
                      <m:e>
                        <m:r>
                          <a:rPr lang="vi-VN" sz="2400" b="0" i="1" smtClean="0">
                            <a:latin typeface="Cambria Math" panose="02040503050406030204" pitchFamily="18" charset="0"/>
                          </a:rPr>
                          <m:t>𝑥𝐸𝑧</m:t>
                        </m:r>
                      </m:e>
                    </m:acc>
                    <m:r>
                      <a:rPr lang="vi-VN" sz="2400" b="0" i="1" smtClean="0">
                        <a:latin typeface="Cambria Math" panose="02040503050406030204" pitchFamily="18" charset="0"/>
                      </a:rPr>
                      <m:t>;</m:t>
                    </m:r>
                    <m:acc>
                      <m:accPr>
                        <m:chr m:val="̂"/>
                        <m:ctrlPr>
                          <a:rPr lang="en-US" sz="2400" i="1" smtClean="0">
                            <a:latin typeface="Cambria Math" panose="02040503050406030204" pitchFamily="18" charset="0"/>
                          </a:rPr>
                        </m:ctrlPr>
                      </m:accPr>
                      <m:e>
                        <m:r>
                          <a:rPr lang="vi-VN" sz="2400" b="0" i="1" smtClean="0">
                            <a:latin typeface="Cambria Math" panose="02040503050406030204" pitchFamily="18" charset="0"/>
                          </a:rPr>
                          <m:t>𝑚𝐵𝑝</m:t>
                        </m:r>
                      </m:e>
                    </m:acc>
                    <m:r>
                      <a:rPr lang="en-US" sz="2400" i="1" smtClean="0">
                        <a:latin typeface="Cambria Math" panose="02040503050406030204" pitchFamily="18" charset="0"/>
                      </a:rPr>
                      <m:t>=</m:t>
                    </m:r>
                    <m:acc>
                      <m:accPr>
                        <m:chr m:val="̂"/>
                        <m:ctrlPr>
                          <a:rPr lang="en-US" sz="2400" i="1" smtClean="0">
                            <a:latin typeface="Cambria Math" panose="02040503050406030204" pitchFamily="18" charset="0"/>
                          </a:rPr>
                        </m:ctrlPr>
                      </m:accPr>
                      <m:e>
                        <m:r>
                          <a:rPr lang="vi-VN" sz="2400" b="0" i="1" smtClean="0">
                            <a:latin typeface="Cambria Math" panose="02040503050406030204" pitchFamily="18" charset="0"/>
                          </a:rPr>
                          <m:t>𝑥𝐷𝑝</m:t>
                        </m:r>
                      </m:e>
                    </m:acc>
                    <m:r>
                      <a:rPr lang="vi-VN" sz="2400" b="0" i="1" smtClean="0">
                        <a:latin typeface="Cambria Math" panose="02040503050406030204" pitchFamily="18" charset="0"/>
                      </a:rPr>
                      <m:t>;</m:t>
                    </m:r>
                  </m:oMath>
                </a14:m>
                <a:endParaRPr lang="vi-VN" sz="2400" b="0" i="1" dirty="0" smtClean="0">
                  <a:latin typeface="Cambria Math" panose="02040503050406030204" pitchFamily="18" charset="0"/>
                </a:endParaRPr>
              </a:p>
              <a:p>
                <a14:m>
                  <m:oMath xmlns:m="http://schemas.openxmlformats.org/officeDocument/2006/math">
                    <m:acc>
                      <m:accPr>
                        <m:chr m:val="̂"/>
                        <m:ctrlPr>
                          <a:rPr lang="en-US" sz="2400" i="1" smtClean="0">
                            <a:latin typeface="Cambria Math" panose="02040503050406030204" pitchFamily="18" charset="0"/>
                          </a:rPr>
                        </m:ctrlPr>
                      </m:accPr>
                      <m:e>
                        <m:r>
                          <a:rPr lang="vi-VN" sz="2400" b="0" i="1" smtClean="0">
                            <a:latin typeface="Cambria Math" panose="02040503050406030204" pitchFamily="18" charset="0"/>
                          </a:rPr>
                          <m:t>𝑚𝐵𝑦</m:t>
                        </m:r>
                      </m:e>
                    </m:acc>
                    <m:r>
                      <a:rPr lang="en-US" sz="2400" i="1" smtClean="0">
                        <a:latin typeface="Cambria Math" panose="02040503050406030204" pitchFamily="18" charset="0"/>
                      </a:rPr>
                      <m:t>=</m:t>
                    </m:r>
                    <m:acc>
                      <m:accPr>
                        <m:chr m:val="̂"/>
                        <m:ctrlPr>
                          <a:rPr lang="en-US" sz="2400" i="1" smtClean="0">
                            <a:latin typeface="Cambria Math" panose="02040503050406030204" pitchFamily="18" charset="0"/>
                          </a:rPr>
                        </m:ctrlPr>
                      </m:accPr>
                      <m:e>
                        <m:r>
                          <a:rPr lang="vi-VN" sz="2400" b="0" i="1" smtClean="0">
                            <a:latin typeface="Cambria Math" panose="02040503050406030204" pitchFamily="18" charset="0"/>
                          </a:rPr>
                          <m:t>𝑥𝐷𝑦</m:t>
                        </m:r>
                      </m:e>
                    </m:acc>
                    <m:r>
                      <a:rPr lang="vi-VN" sz="2400" b="0" i="1" smtClean="0">
                        <a:latin typeface="Cambria Math" panose="02040503050406030204" pitchFamily="18" charset="0"/>
                      </a:rPr>
                      <m:t>;</m:t>
                    </m:r>
                    <m:acc>
                      <m:accPr>
                        <m:chr m:val="̂"/>
                        <m:ctrlPr>
                          <a:rPr lang="en-US" sz="2400" i="1" smtClean="0">
                            <a:latin typeface="Cambria Math" panose="02040503050406030204" pitchFamily="18" charset="0"/>
                          </a:rPr>
                        </m:ctrlPr>
                      </m:accPr>
                      <m:e>
                        <m:r>
                          <a:rPr lang="vi-VN" sz="2400" b="0" i="1" smtClean="0">
                            <a:latin typeface="Cambria Math" panose="02040503050406030204" pitchFamily="18" charset="0"/>
                          </a:rPr>
                          <m:t> </m:t>
                        </m:r>
                        <m:r>
                          <a:rPr lang="vi-VN" sz="2400" b="0" i="1" smtClean="0">
                            <a:latin typeface="Cambria Math" panose="02040503050406030204" pitchFamily="18" charset="0"/>
                          </a:rPr>
                          <m:t>𝑝𝐵𝑞</m:t>
                        </m:r>
                      </m:e>
                    </m:acc>
                    <m:r>
                      <a:rPr lang="en-US" sz="2400" i="1" smtClean="0">
                        <a:latin typeface="Cambria Math" panose="02040503050406030204" pitchFamily="18" charset="0"/>
                      </a:rPr>
                      <m:t>=</m:t>
                    </m:r>
                    <m:acc>
                      <m:accPr>
                        <m:chr m:val="̂"/>
                        <m:ctrlPr>
                          <a:rPr lang="en-US" sz="2400" i="1" smtClean="0">
                            <a:latin typeface="Cambria Math" panose="02040503050406030204" pitchFamily="18" charset="0"/>
                          </a:rPr>
                        </m:ctrlPr>
                      </m:accPr>
                      <m:e>
                        <m:r>
                          <a:rPr lang="vi-VN" sz="2400" b="0" i="1" smtClean="0">
                            <a:latin typeface="Cambria Math" panose="02040503050406030204" pitchFamily="18" charset="0"/>
                          </a:rPr>
                          <m:t>𝑝𝐷𝑡</m:t>
                        </m:r>
                      </m:e>
                    </m:acc>
                    <m:r>
                      <a:rPr lang="vi-VN" sz="2400" b="0" i="1" smtClean="0">
                        <a:latin typeface="Cambria Math" panose="02040503050406030204" pitchFamily="18" charset="0"/>
                      </a:rPr>
                      <m:t>;</m:t>
                    </m:r>
                    <m:acc>
                      <m:accPr>
                        <m:chr m:val="̂"/>
                        <m:ctrlPr>
                          <a:rPr lang="en-US" sz="2400" i="1" smtClean="0">
                            <a:latin typeface="Cambria Math" panose="02040503050406030204" pitchFamily="18" charset="0"/>
                          </a:rPr>
                        </m:ctrlPr>
                      </m:accPr>
                      <m:e>
                        <m:r>
                          <a:rPr lang="vi-VN" sz="2400" b="0" i="1" smtClean="0">
                            <a:latin typeface="Cambria Math" panose="02040503050406030204" pitchFamily="18" charset="0"/>
                          </a:rPr>
                          <m:t>𝑞𝐵𝑦</m:t>
                        </m:r>
                      </m:e>
                    </m:acc>
                    <m:r>
                      <a:rPr lang="en-US" sz="2400" i="1" smtClean="0">
                        <a:latin typeface="Cambria Math" panose="02040503050406030204" pitchFamily="18" charset="0"/>
                      </a:rPr>
                      <m:t>=</m:t>
                    </m:r>
                    <m:acc>
                      <m:accPr>
                        <m:chr m:val="̂"/>
                        <m:ctrlPr>
                          <a:rPr lang="en-US" sz="2400" i="1" smtClean="0">
                            <a:latin typeface="Cambria Math" panose="02040503050406030204" pitchFamily="18" charset="0"/>
                          </a:rPr>
                        </m:ctrlPr>
                      </m:accPr>
                      <m:e>
                        <m:r>
                          <a:rPr lang="vi-VN" sz="2400" b="0" i="1" smtClean="0">
                            <a:latin typeface="Cambria Math" panose="02040503050406030204" pitchFamily="18" charset="0"/>
                          </a:rPr>
                          <m:t>𝑡𝐷𝑦</m:t>
                        </m:r>
                      </m:e>
                    </m:acc>
                  </m:oMath>
                </a14:m>
                <a:r>
                  <a:rPr lang="vi-VN" sz="2400" dirty="0" smtClean="0"/>
                  <a:t>.</a:t>
                </a:r>
                <a:endParaRPr lang="en-US" sz="2400" dirty="0"/>
              </a:p>
            </p:txBody>
          </p:sp>
        </mc:Choice>
        <mc:Fallback xmlns="">
          <p:sp>
            <p:nvSpPr>
              <p:cNvPr id="7" name="TextBox 6"/>
              <p:cNvSpPr txBox="1">
                <a:spLocks noRot="1" noChangeAspect="1" noMove="1" noResize="1" noEditPoints="1" noAdjustHandles="1" noChangeArrowheads="1" noChangeShapeType="1" noTextEdit="1"/>
              </p:cNvSpPr>
              <p:nvPr/>
            </p:nvSpPr>
            <p:spPr>
              <a:xfrm>
                <a:off x="3675015" y="5100559"/>
                <a:ext cx="8516985" cy="853182"/>
              </a:xfrm>
              <a:prstGeom prst="rect">
                <a:avLst/>
              </a:prstGeom>
              <a:blipFill>
                <a:blip r:embed="rId3"/>
                <a:stretch>
                  <a:fillRect t="-5000" b="-13571"/>
                </a:stretch>
              </a:blipFill>
            </p:spPr>
            <p:txBody>
              <a:bodyPr/>
              <a:lstStyle/>
              <a:p>
                <a:r>
                  <a:rPr lang="en-US">
                    <a:noFill/>
                  </a:rPr>
                  <a:t> </a:t>
                </a:r>
              </a:p>
            </p:txBody>
          </p:sp>
        </mc:Fallback>
      </mc:AlternateContent>
      <p:sp>
        <p:nvSpPr>
          <p:cNvPr id="9" name="Rectangle 8"/>
          <p:cNvSpPr/>
          <p:nvPr/>
        </p:nvSpPr>
        <p:spPr>
          <a:xfrm>
            <a:off x="0" y="2212368"/>
            <a:ext cx="3448594" cy="523220"/>
          </a:xfrm>
          <a:prstGeom prst="rect">
            <a:avLst/>
          </a:prstGeom>
        </p:spPr>
        <p:txBody>
          <a:bodyPr wrap="square">
            <a:spAutoFit/>
          </a:bodyPr>
          <a:lstStyle/>
          <a:p>
            <a:pPr lvl="0" algn="ctr">
              <a:defRPr/>
            </a:pPr>
            <a:r>
              <a:rPr lang="vi-VN" sz="2800" b="1" dirty="0" smtClean="0">
                <a:solidFill>
                  <a:srgbClr val="FFFF00"/>
                </a:solidFill>
                <a:latin typeface="Times New Roman" panose="02020603050405020304" pitchFamily="18" charset="0"/>
                <a:cs typeface="Times New Roman" panose="02020603050405020304" pitchFamily="18" charset="0"/>
              </a:rPr>
              <a:t>LUYỆN TẬP</a:t>
            </a:r>
            <a:endParaRPr lang="nn-NO" sz="2800" b="1"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1878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Rectangle 3"/>
              <p:cNvSpPr/>
              <p:nvPr/>
            </p:nvSpPr>
            <p:spPr>
              <a:xfrm>
                <a:off x="3505200" y="328054"/>
                <a:ext cx="6096000" cy="2530693"/>
              </a:xfrm>
              <a:prstGeom prst="rect">
                <a:avLst/>
              </a:prstGeom>
            </p:spPr>
            <p:txBody>
              <a:bodyPr>
                <a:spAutoFit/>
              </a:bodyPr>
              <a:lstStyle/>
              <a:p>
                <a:pPr algn="just"/>
                <a:r>
                  <a:rPr lang="en-US" sz="2200" dirty="0" smtClean="0">
                    <a:solidFill>
                      <a:srgbClr val="000000"/>
                    </a:solidFill>
                    <a:latin typeface="Times New Roman" panose="02020603050405020304" pitchFamily="18" charset="0"/>
                    <a:cs typeface="Times New Roman" panose="02020603050405020304" pitchFamily="18" charset="0"/>
                  </a:rPr>
                  <a:t>b) Ta </a:t>
                </a:r>
                <a:r>
                  <a:rPr lang="en-US" sz="2200" dirty="0" err="1">
                    <a:solidFill>
                      <a:srgbClr val="000000"/>
                    </a:solidFill>
                    <a:latin typeface="Times New Roman" panose="02020603050405020304" pitchFamily="18" charset="0"/>
                    <a:cs typeface="Times New Roman" panose="02020603050405020304" pitchFamily="18" charset="0"/>
                  </a:rPr>
                  <a:t>có</a:t>
                </a:r>
                <a:r>
                  <a:rPr lang="en-US" sz="2200" dirty="0">
                    <a:solidFill>
                      <a:srgbClr val="000000"/>
                    </a:solidFill>
                    <a:latin typeface="Times New Roman" panose="02020603050405020304" pitchFamily="18" charset="0"/>
                    <a:cs typeface="Times New Roman" panose="02020603050405020304" pitchFamily="18" charset="0"/>
                  </a:rPr>
                  <a:t>: </a:t>
                </a:r>
                <a14:m>
                  <m:oMath xmlns:m="http://schemas.openxmlformats.org/officeDocument/2006/math">
                    <m:acc>
                      <m:accPr>
                        <m:chr m:val="̂"/>
                        <m:ctrlPr>
                          <a:rPr lang="en-US" sz="2200" i="1" smtClean="0">
                            <a:latin typeface="Cambria Math" panose="02040503050406030204" pitchFamily="18" charset="0"/>
                          </a:rPr>
                        </m:ctrlPr>
                      </m:accPr>
                      <m:e>
                        <m:r>
                          <a:rPr lang="vi-VN" sz="2200" b="0" i="1" smtClean="0">
                            <a:latin typeface="Cambria Math" panose="02040503050406030204" pitchFamily="18" charset="0"/>
                          </a:rPr>
                          <m:t>𝐶𝐷𝐸</m:t>
                        </m:r>
                      </m:e>
                    </m:acc>
                    <m:r>
                      <a:rPr lang="en-US" sz="2200" i="1" smtClean="0">
                        <a:latin typeface="Cambria Math" panose="02040503050406030204" pitchFamily="18" charset="0"/>
                      </a:rPr>
                      <m:t>=</m:t>
                    </m:r>
                    <m:acc>
                      <m:accPr>
                        <m:chr m:val="̂"/>
                        <m:ctrlPr>
                          <a:rPr lang="en-US" sz="2200" i="1" smtClean="0">
                            <a:latin typeface="Cambria Math" panose="02040503050406030204" pitchFamily="18" charset="0"/>
                          </a:rPr>
                        </m:ctrlPr>
                      </m:accPr>
                      <m:e>
                        <m:r>
                          <a:rPr lang="vi-VN" sz="2200" b="0" i="1" smtClean="0">
                            <a:latin typeface="Cambria Math" panose="02040503050406030204" pitchFamily="18" charset="0"/>
                          </a:rPr>
                          <m:t>𝑧𝐸𝑡</m:t>
                        </m:r>
                      </m:e>
                    </m:acc>
                    <m:r>
                      <a:rPr lang="vi-VN" sz="2200" b="0" i="0" smtClean="0">
                        <a:latin typeface="Cambria Math" panose="02040503050406030204" pitchFamily="18" charset="0"/>
                      </a:rPr>
                      <m:t> </m:t>
                    </m:r>
                  </m:oMath>
                </a14:m>
                <a:r>
                  <a:rPr lang="en-US" sz="2200" dirty="0" smtClean="0">
                    <a:solidFill>
                      <a:srgbClr val="000000"/>
                    </a:solidFill>
                    <a:latin typeface="Times New Roman" panose="02020603050405020304" pitchFamily="18" charset="0"/>
                    <a:cs typeface="Times New Roman" panose="02020603050405020304" pitchFamily="18" charset="0"/>
                  </a:rPr>
                  <a:t>=45</a:t>
                </a:r>
                <a:r>
                  <a:rPr lang="vi-VN" sz="2200" baseline="30000" dirty="0" smtClean="0">
                    <a:solidFill>
                      <a:srgbClr val="000000"/>
                    </a:solidFill>
                    <a:latin typeface="Times New Roman" panose="02020603050405020304" pitchFamily="18" charset="0"/>
                    <a:cs typeface="Times New Roman" panose="02020603050405020304" pitchFamily="18" charset="0"/>
                  </a:rPr>
                  <a:t>0</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hai</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góc</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đối</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đỉnh</a:t>
                </a:r>
                <a:r>
                  <a:rPr lang="en-US" sz="2200" dirty="0">
                    <a:solidFill>
                      <a:srgbClr val="000000"/>
                    </a:solidFill>
                    <a:latin typeface="Times New Roman" panose="02020603050405020304" pitchFamily="18" charset="0"/>
                    <a:cs typeface="Times New Roman" panose="02020603050405020304" pitchFamily="18" charset="0"/>
                  </a:rPr>
                  <a:t>).</a:t>
                </a:r>
              </a:p>
              <a:p>
                <a:pPr algn="just"/>
                <a:r>
                  <a:rPr lang="en-US" sz="2200" dirty="0">
                    <a:solidFill>
                      <a:srgbClr val="000000"/>
                    </a:solidFill>
                    <a:latin typeface="Times New Roman" panose="02020603050405020304" pitchFamily="18" charset="0"/>
                    <a:cs typeface="Times New Roman" panose="02020603050405020304" pitchFamily="18" charset="0"/>
                  </a:rPr>
                  <a:t>Theo </a:t>
                </a:r>
                <a:r>
                  <a:rPr lang="en-US" sz="2200" dirty="0" err="1">
                    <a:solidFill>
                      <a:srgbClr val="000000"/>
                    </a:solidFill>
                    <a:latin typeface="Times New Roman" panose="02020603050405020304" pitchFamily="18" charset="0"/>
                    <a:cs typeface="Times New Roman" panose="02020603050405020304" pitchFamily="18" charset="0"/>
                  </a:rPr>
                  <a:t>đề</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bài</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mq</a:t>
                </a:r>
                <a:r>
                  <a:rPr lang="en-US" sz="2200" dirty="0">
                    <a:solidFill>
                      <a:srgbClr val="000000"/>
                    </a:solidFill>
                    <a:latin typeface="Times New Roman" panose="02020603050405020304" pitchFamily="18" charset="0"/>
                    <a:cs typeface="Times New Roman" panose="02020603050405020304" pitchFamily="18" charset="0"/>
                  </a:rPr>
                  <a:t> // </a:t>
                </a:r>
                <a:r>
                  <a:rPr lang="en-US" sz="2200" dirty="0" err="1">
                    <a:solidFill>
                      <a:srgbClr val="000000"/>
                    </a:solidFill>
                    <a:latin typeface="Times New Roman" panose="02020603050405020304" pitchFamily="18" charset="0"/>
                    <a:cs typeface="Times New Roman" panose="02020603050405020304" pitchFamily="18" charset="0"/>
                  </a:rPr>
                  <a:t>xt</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nên</a:t>
                </a:r>
                <a:r>
                  <a:rPr lang="en-US" sz="2200" dirty="0">
                    <a:solidFill>
                      <a:srgbClr val="000000"/>
                    </a:solidFill>
                    <a:latin typeface="Times New Roman" panose="02020603050405020304" pitchFamily="18" charset="0"/>
                    <a:cs typeface="Times New Roman" panose="02020603050405020304" pitchFamily="18" charset="0"/>
                  </a:rPr>
                  <a:t> </a:t>
                </a:r>
                <a14:m>
                  <m:oMath xmlns:m="http://schemas.openxmlformats.org/officeDocument/2006/math">
                    <m:acc>
                      <m:accPr>
                        <m:chr m:val="̂"/>
                        <m:ctrlPr>
                          <a:rPr lang="en-US" sz="2200" i="1">
                            <a:solidFill>
                              <a:srgbClr val="000000"/>
                            </a:solidFill>
                            <a:latin typeface="Cambria Math" panose="02040503050406030204" pitchFamily="18" charset="0"/>
                          </a:rPr>
                        </m:ctrlPr>
                      </m:accPr>
                      <m:e>
                        <m:r>
                          <a:rPr lang="vi-VN" sz="2200" b="0" i="1" smtClean="0">
                            <a:solidFill>
                              <a:srgbClr val="000000"/>
                            </a:solidFill>
                            <a:latin typeface="Cambria Math" panose="02040503050406030204" pitchFamily="18" charset="0"/>
                          </a:rPr>
                          <m:t>𝐵</m:t>
                        </m:r>
                        <m:r>
                          <a:rPr lang="vi-VN" sz="2200" i="1">
                            <a:solidFill>
                              <a:srgbClr val="000000"/>
                            </a:solidFill>
                            <a:latin typeface="Cambria Math" panose="02040503050406030204" pitchFamily="18" charset="0"/>
                          </a:rPr>
                          <m:t>𝐴</m:t>
                        </m:r>
                        <m:r>
                          <a:rPr lang="vi-VN" sz="2200" b="0" i="1" smtClean="0">
                            <a:solidFill>
                              <a:srgbClr val="000000"/>
                            </a:solidFill>
                            <a:latin typeface="Cambria Math" panose="02040503050406030204" pitchFamily="18" charset="0"/>
                          </a:rPr>
                          <m:t>𝐶</m:t>
                        </m:r>
                      </m:e>
                    </m:acc>
                    <m:r>
                      <a:rPr lang="en-US" sz="2200" i="1">
                        <a:solidFill>
                          <a:srgbClr val="000000"/>
                        </a:solidFill>
                        <a:latin typeface="Cambria Math" panose="02040503050406030204" pitchFamily="18" charset="0"/>
                      </a:rPr>
                      <m:t>=</m:t>
                    </m:r>
                    <m:acc>
                      <m:accPr>
                        <m:chr m:val="̂"/>
                        <m:ctrlPr>
                          <a:rPr lang="en-US" sz="2200" i="1">
                            <a:solidFill>
                              <a:srgbClr val="000000"/>
                            </a:solidFill>
                            <a:latin typeface="Cambria Math" panose="02040503050406030204" pitchFamily="18" charset="0"/>
                          </a:rPr>
                        </m:ctrlPr>
                      </m:accPr>
                      <m:e>
                        <m:r>
                          <a:rPr lang="vi-VN" sz="2200" b="0" i="1" smtClean="0">
                            <a:solidFill>
                              <a:srgbClr val="000000"/>
                            </a:solidFill>
                            <a:latin typeface="Cambria Math" panose="02040503050406030204" pitchFamily="18" charset="0"/>
                          </a:rPr>
                          <m:t>𝐶</m:t>
                        </m:r>
                        <m:r>
                          <a:rPr lang="vi-VN" sz="2200" i="1">
                            <a:solidFill>
                              <a:srgbClr val="000000"/>
                            </a:solidFill>
                            <a:latin typeface="Cambria Math" panose="02040503050406030204" pitchFamily="18" charset="0"/>
                          </a:rPr>
                          <m:t>𝐸</m:t>
                        </m:r>
                        <m:r>
                          <a:rPr lang="vi-VN" sz="2200" b="0" i="1" smtClean="0">
                            <a:solidFill>
                              <a:srgbClr val="000000"/>
                            </a:solidFill>
                            <a:latin typeface="Cambria Math" panose="02040503050406030204" pitchFamily="18" charset="0"/>
                          </a:rPr>
                          <m:t>𝐷</m:t>
                        </m:r>
                      </m:e>
                    </m:acc>
                  </m:oMath>
                </a14:m>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hai</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góc</a:t>
                </a:r>
                <a:r>
                  <a:rPr lang="en-US" sz="2200" dirty="0">
                    <a:solidFill>
                      <a:srgbClr val="000000"/>
                    </a:solidFill>
                    <a:latin typeface="Times New Roman" panose="02020603050405020304" pitchFamily="18" charset="0"/>
                    <a:cs typeface="Times New Roman" panose="02020603050405020304" pitchFamily="18" charset="0"/>
                  </a:rPr>
                  <a:t> so le </a:t>
                </a:r>
                <a:r>
                  <a:rPr lang="en-US" sz="2200" dirty="0" err="1">
                    <a:solidFill>
                      <a:srgbClr val="000000"/>
                    </a:solidFill>
                    <a:latin typeface="Times New Roman" panose="02020603050405020304" pitchFamily="18" charset="0"/>
                    <a:cs typeface="Times New Roman" panose="02020603050405020304" pitchFamily="18" charset="0"/>
                  </a:rPr>
                  <a:t>trong</a:t>
                </a:r>
                <a:r>
                  <a:rPr lang="en-US" sz="2200" dirty="0">
                    <a:solidFill>
                      <a:srgbClr val="000000"/>
                    </a:solidFill>
                    <a:latin typeface="Times New Roman" panose="02020603050405020304" pitchFamily="18" charset="0"/>
                    <a:cs typeface="Times New Roman" panose="02020603050405020304" pitchFamily="18" charset="0"/>
                  </a:rPr>
                  <a:t>).</a:t>
                </a:r>
              </a:p>
              <a:p>
                <a:pPr algn="just"/>
                <a:r>
                  <a:rPr lang="en-US" sz="2200" dirty="0">
                    <a:solidFill>
                      <a:srgbClr val="000000"/>
                    </a:solidFill>
                    <a:latin typeface="Times New Roman" panose="02020603050405020304" pitchFamily="18" charset="0"/>
                    <a:cs typeface="Times New Roman" panose="02020603050405020304" pitchFamily="18" charset="0"/>
                  </a:rPr>
                  <a:t>Do </a:t>
                </a:r>
                <a:r>
                  <a:rPr lang="en-US" sz="2200" dirty="0" err="1" smtClean="0">
                    <a:solidFill>
                      <a:srgbClr val="000000"/>
                    </a:solidFill>
                    <a:latin typeface="Times New Roman" panose="02020603050405020304" pitchFamily="18" charset="0"/>
                    <a:cs typeface="Times New Roman" panose="02020603050405020304" pitchFamily="18" charset="0"/>
                  </a:rPr>
                  <a:t>đó</a:t>
                </a:r>
                <a:r>
                  <a:rPr lang="vi-VN" sz="2200" dirty="0" smtClean="0">
                    <a:solidFill>
                      <a:srgbClr val="000000"/>
                    </a:solidFill>
                    <a:latin typeface="Times New Roman" panose="02020603050405020304" pitchFamily="18" charset="0"/>
                    <a:cs typeface="Times New Roman" panose="02020603050405020304" pitchFamily="18" charset="0"/>
                  </a:rPr>
                  <a:t> </a:t>
                </a:r>
                <a14:m>
                  <m:oMath xmlns:m="http://schemas.openxmlformats.org/officeDocument/2006/math">
                    <m:acc>
                      <m:accPr>
                        <m:chr m:val="̂"/>
                        <m:ctrlPr>
                          <a:rPr lang="en-US" sz="2200" i="1">
                            <a:solidFill>
                              <a:srgbClr val="000000"/>
                            </a:solidFill>
                            <a:latin typeface="Cambria Math" panose="02040503050406030204" pitchFamily="18" charset="0"/>
                          </a:rPr>
                        </m:ctrlPr>
                      </m:accPr>
                      <m:e>
                        <m:r>
                          <a:rPr lang="vi-VN" sz="2200" b="0" i="1" smtClean="0">
                            <a:solidFill>
                              <a:srgbClr val="000000"/>
                            </a:solidFill>
                            <a:latin typeface="Cambria Math" panose="02040503050406030204" pitchFamily="18" charset="0"/>
                          </a:rPr>
                          <m:t>𝐵</m:t>
                        </m:r>
                        <m:r>
                          <a:rPr lang="vi-VN" sz="2200" i="1">
                            <a:solidFill>
                              <a:srgbClr val="000000"/>
                            </a:solidFill>
                            <a:latin typeface="Cambria Math" panose="02040503050406030204" pitchFamily="18" charset="0"/>
                          </a:rPr>
                          <m:t>𝐴</m:t>
                        </m:r>
                        <m:r>
                          <a:rPr lang="vi-VN" sz="2200" b="0" i="1" smtClean="0">
                            <a:solidFill>
                              <a:srgbClr val="000000"/>
                            </a:solidFill>
                            <a:latin typeface="Cambria Math" panose="02040503050406030204" pitchFamily="18" charset="0"/>
                          </a:rPr>
                          <m:t>𝐶</m:t>
                        </m:r>
                      </m:e>
                    </m:acc>
                    <m:r>
                      <a:rPr lang="en-US" sz="2200" i="1">
                        <a:solidFill>
                          <a:srgbClr val="000000"/>
                        </a:solidFill>
                        <a:latin typeface="Cambria Math" panose="02040503050406030204" pitchFamily="18" charset="0"/>
                      </a:rPr>
                      <m:t>=</m:t>
                    </m:r>
                    <m:r>
                      <a:rPr lang="vi-VN" sz="2200" b="0" i="1" smtClean="0">
                        <a:solidFill>
                          <a:srgbClr val="000000"/>
                        </a:solidFill>
                        <a:latin typeface="Cambria Math" panose="02040503050406030204" pitchFamily="18" charset="0"/>
                      </a:rPr>
                      <m:t>45</m:t>
                    </m:r>
                  </m:oMath>
                </a14:m>
                <a:r>
                  <a:rPr lang="vi-VN" sz="2200" baseline="30000" dirty="0" smtClean="0">
                    <a:solidFill>
                      <a:srgbClr val="000000"/>
                    </a:solidFill>
                    <a:latin typeface="Times New Roman" panose="02020603050405020304" pitchFamily="18" charset="0"/>
                    <a:cs typeface="Times New Roman" panose="02020603050405020304" pitchFamily="18" charset="0"/>
                  </a:rPr>
                  <a:t>0</a:t>
                </a:r>
                <a:endParaRPr lang="en-US" sz="2200" dirty="0">
                  <a:solidFill>
                    <a:srgbClr val="000000"/>
                  </a:solidFill>
                  <a:latin typeface="Times New Roman" panose="02020603050405020304" pitchFamily="18" charset="0"/>
                  <a:cs typeface="Times New Roman" panose="02020603050405020304" pitchFamily="18" charset="0"/>
                </a:endParaRPr>
              </a:p>
              <a:p>
                <a:pPr algn="just"/>
                <a:r>
                  <a:rPr lang="en-US" sz="2200" dirty="0" err="1">
                    <a:solidFill>
                      <a:srgbClr val="000000"/>
                    </a:solidFill>
                    <a:latin typeface="Times New Roman" panose="02020603050405020304" pitchFamily="18" charset="0"/>
                    <a:cs typeface="Times New Roman" panose="02020603050405020304" pitchFamily="18" charset="0"/>
                  </a:rPr>
                  <a:t>Vì</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mq</a:t>
                </a:r>
                <a:r>
                  <a:rPr lang="en-US" sz="2200" dirty="0">
                    <a:solidFill>
                      <a:srgbClr val="000000"/>
                    </a:solidFill>
                    <a:latin typeface="Times New Roman" panose="02020603050405020304" pitchFamily="18" charset="0"/>
                    <a:cs typeface="Times New Roman" panose="02020603050405020304" pitchFamily="18" charset="0"/>
                  </a:rPr>
                  <a:t> // </a:t>
                </a:r>
                <a:r>
                  <a:rPr lang="en-US" sz="2200" dirty="0" err="1">
                    <a:solidFill>
                      <a:srgbClr val="000000"/>
                    </a:solidFill>
                    <a:latin typeface="Times New Roman" panose="02020603050405020304" pitchFamily="18" charset="0"/>
                    <a:cs typeface="Times New Roman" panose="02020603050405020304" pitchFamily="18" charset="0"/>
                  </a:rPr>
                  <a:t>xt</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nên</a:t>
                </a:r>
                <a:r>
                  <a:rPr lang="en-US" sz="2200" dirty="0">
                    <a:solidFill>
                      <a:srgbClr val="000000"/>
                    </a:solidFill>
                    <a:latin typeface="Times New Roman" panose="02020603050405020304" pitchFamily="18" charset="0"/>
                    <a:cs typeface="Times New Roman" panose="02020603050405020304" pitchFamily="18" charset="0"/>
                  </a:rPr>
                  <a:t> </a:t>
                </a:r>
                <a14:m>
                  <m:oMath xmlns:m="http://schemas.openxmlformats.org/officeDocument/2006/math">
                    <m:acc>
                      <m:accPr>
                        <m:chr m:val="̂"/>
                        <m:ctrlPr>
                          <a:rPr lang="en-US" sz="2200" i="1">
                            <a:solidFill>
                              <a:srgbClr val="000000"/>
                            </a:solidFill>
                            <a:latin typeface="Cambria Math" panose="02040503050406030204" pitchFamily="18" charset="0"/>
                          </a:rPr>
                        </m:ctrlPr>
                      </m:accPr>
                      <m:e>
                        <m:r>
                          <a:rPr lang="vi-VN" sz="2200" i="1">
                            <a:solidFill>
                              <a:srgbClr val="000000"/>
                            </a:solidFill>
                            <a:latin typeface="Cambria Math" panose="02040503050406030204" pitchFamily="18" charset="0"/>
                          </a:rPr>
                          <m:t>𝐴</m:t>
                        </m:r>
                        <m:r>
                          <a:rPr lang="vi-VN" sz="2200" b="0" i="1" smtClean="0">
                            <a:solidFill>
                              <a:srgbClr val="000000"/>
                            </a:solidFill>
                            <a:latin typeface="Cambria Math" panose="02040503050406030204" pitchFamily="18" charset="0"/>
                          </a:rPr>
                          <m:t>𝐵</m:t>
                        </m:r>
                        <m:r>
                          <a:rPr lang="vi-VN" sz="2200" i="1">
                            <a:solidFill>
                              <a:srgbClr val="000000"/>
                            </a:solidFill>
                            <a:latin typeface="Cambria Math" panose="02040503050406030204" pitchFamily="18" charset="0"/>
                          </a:rPr>
                          <m:t>𝐶</m:t>
                        </m:r>
                      </m:e>
                    </m:acc>
                    <m:r>
                      <a:rPr lang="en-US" sz="2200" i="1">
                        <a:solidFill>
                          <a:srgbClr val="000000"/>
                        </a:solidFill>
                        <a:latin typeface="Cambria Math" panose="02040503050406030204" pitchFamily="18" charset="0"/>
                      </a:rPr>
                      <m:t>=</m:t>
                    </m:r>
                    <m:acc>
                      <m:accPr>
                        <m:chr m:val="̂"/>
                        <m:ctrlPr>
                          <a:rPr lang="en-US" sz="2200" i="1">
                            <a:solidFill>
                              <a:srgbClr val="000000"/>
                            </a:solidFill>
                            <a:latin typeface="Cambria Math" panose="02040503050406030204" pitchFamily="18" charset="0"/>
                          </a:rPr>
                        </m:ctrlPr>
                      </m:accPr>
                      <m:e>
                        <m:r>
                          <a:rPr lang="vi-VN" sz="2200" i="1">
                            <a:solidFill>
                              <a:srgbClr val="000000"/>
                            </a:solidFill>
                            <a:latin typeface="Cambria Math" panose="02040503050406030204" pitchFamily="18" charset="0"/>
                          </a:rPr>
                          <m:t>𝐶𝐷</m:t>
                        </m:r>
                        <m:r>
                          <a:rPr lang="vi-VN" sz="2200" b="0" i="1" smtClean="0">
                            <a:solidFill>
                              <a:srgbClr val="000000"/>
                            </a:solidFill>
                            <a:latin typeface="Cambria Math" panose="02040503050406030204" pitchFamily="18" charset="0"/>
                          </a:rPr>
                          <m:t>𝐸</m:t>
                        </m:r>
                      </m:e>
                    </m:acc>
                    <m:r>
                      <a:rPr lang="vi-VN" sz="2200" b="0" i="0" smtClean="0">
                        <a:solidFill>
                          <a:srgbClr val="000000"/>
                        </a:solidFill>
                        <a:latin typeface="Cambria Math" panose="02040503050406030204" pitchFamily="18" charset="0"/>
                      </a:rPr>
                      <m:t> </m:t>
                    </m:r>
                  </m:oMath>
                </a14:m>
                <a:r>
                  <a:rPr lang="en-US" sz="2200" dirty="0" smtClean="0">
                    <a:solidFill>
                      <a:srgbClr val="000000"/>
                    </a:solidFill>
                    <a:latin typeface="Times New Roman" panose="02020603050405020304" pitchFamily="18" charset="0"/>
                    <a:cs typeface="Times New Roman" panose="02020603050405020304" pitchFamily="18" charset="0"/>
                  </a:rPr>
                  <a:t>(</a:t>
                </a:r>
                <a:r>
                  <a:rPr lang="en-US" sz="2200" dirty="0" err="1">
                    <a:solidFill>
                      <a:srgbClr val="000000"/>
                    </a:solidFill>
                    <a:latin typeface="Times New Roman" panose="02020603050405020304" pitchFamily="18" charset="0"/>
                    <a:cs typeface="Times New Roman" panose="02020603050405020304" pitchFamily="18" charset="0"/>
                  </a:rPr>
                  <a:t>hai</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góc</a:t>
                </a:r>
                <a:r>
                  <a:rPr lang="en-US" sz="2200" dirty="0">
                    <a:solidFill>
                      <a:srgbClr val="000000"/>
                    </a:solidFill>
                    <a:latin typeface="Times New Roman" panose="02020603050405020304" pitchFamily="18" charset="0"/>
                    <a:cs typeface="Times New Roman" panose="02020603050405020304" pitchFamily="18" charset="0"/>
                  </a:rPr>
                  <a:t> so le </a:t>
                </a:r>
                <a:r>
                  <a:rPr lang="en-US" sz="2200" dirty="0" err="1">
                    <a:solidFill>
                      <a:srgbClr val="000000"/>
                    </a:solidFill>
                    <a:latin typeface="Times New Roman" panose="02020603050405020304" pitchFamily="18" charset="0"/>
                    <a:cs typeface="Times New Roman" panose="02020603050405020304" pitchFamily="18" charset="0"/>
                  </a:rPr>
                  <a:t>trong</a:t>
                </a:r>
                <a:r>
                  <a:rPr lang="en-US" sz="2200" dirty="0">
                    <a:solidFill>
                      <a:srgbClr val="000000"/>
                    </a:solidFill>
                    <a:latin typeface="Times New Roman" panose="02020603050405020304" pitchFamily="18" charset="0"/>
                    <a:cs typeface="Times New Roman" panose="02020603050405020304" pitchFamily="18" charset="0"/>
                  </a:rPr>
                  <a:t>).</a:t>
                </a:r>
              </a:p>
              <a:p>
                <a:pPr algn="just"/>
                <a:r>
                  <a:rPr lang="en-US" sz="2200" dirty="0">
                    <a:solidFill>
                      <a:srgbClr val="000000"/>
                    </a:solidFill>
                    <a:latin typeface="Times New Roman" panose="02020603050405020304" pitchFamily="18" charset="0"/>
                    <a:cs typeface="Times New Roman" panose="02020603050405020304" pitchFamily="18" charset="0"/>
                  </a:rPr>
                  <a:t>Do </a:t>
                </a:r>
                <a:r>
                  <a:rPr lang="en-US" sz="2200" dirty="0" err="1">
                    <a:solidFill>
                      <a:srgbClr val="000000"/>
                    </a:solidFill>
                    <a:latin typeface="Times New Roman" panose="02020603050405020304" pitchFamily="18" charset="0"/>
                    <a:cs typeface="Times New Roman" panose="02020603050405020304" pitchFamily="18" charset="0"/>
                  </a:rPr>
                  <a:t>đó</a:t>
                </a:r>
                <a:r>
                  <a:rPr lang="en-US" sz="2200" dirty="0">
                    <a:solidFill>
                      <a:srgbClr val="000000"/>
                    </a:solidFill>
                    <a:latin typeface="Times New Roman" panose="02020603050405020304" pitchFamily="18" charset="0"/>
                    <a:cs typeface="Times New Roman" panose="02020603050405020304" pitchFamily="18" charset="0"/>
                  </a:rPr>
                  <a:t> </a:t>
                </a:r>
                <a14:m>
                  <m:oMath xmlns:m="http://schemas.openxmlformats.org/officeDocument/2006/math">
                    <m:acc>
                      <m:accPr>
                        <m:chr m:val="̂"/>
                        <m:ctrlPr>
                          <a:rPr lang="en-US" sz="2200" i="1">
                            <a:solidFill>
                              <a:srgbClr val="000000"/>
                            </a:solidFill>
                            <a:latin typeface="Cambria Math" panose="02040503050406030204" pitchFamily="18" charset="0"/>
                          </a:rPr>
                        </m:ctrlPr>
                      </m:accPr>
                      <m:e>
                        <m:r>
                          <a:rPr lang="vi-VN" sz="2200" i="1">
                            <a:solidFill>
                              <a:srgbClr val="000000"/>
                            </a:solidFill>
                            <a:latin typeface="Cambria Math" panose="02040503050406030204" pitchFamily="18" charset="0"/>
                          </a:rPr>
                          <m:t>𝐶𝐷𝐸</m:t>
                        </m:r>
                      </m:e>
                    </m:acc>
                  </m:oMath>
                </a14:m>
                <a:r>
                  <a:rPr lang="vi-VN" sz="2200" dirty="0" smtClean="0">
                    <a:solidFill>
                      <a:srgbClr val="000000"/>
                    </a:solidFill>
                    <a:latin typeface="Times New Roman" panose="02020603050405020304" pitchFamily="18" charset="0"/>
                    <a:cs typeface="Times New Roman" panose="02020603050405020304" pitchFamily="18" charset="0"/>
                  </a:rPr>
                  <a:t> = 37</a:t>
                </a:r>
                <a:r>
                  <a:rPr lang="vi-VN" sz="2200" baseline="30000" dirty="0" smtClean="0">
                    <a:solidFill>
                      <a:srgbClr val="000000"/>
                    </a:solidFill>
                    <a:latin typeface="Times New Roman" panose="02020603050405020304" pitchFamily="18" charset="0"/>
                    <a:cs typeface="Times New Roman" panose="02020603050405020304" pitchFamily="18" charset="0"/>
                  </a:rPr>
                  <a:t>0</a:t>
                </a:r>
                <a:endParaRPr lang="vi-VN" sz="2200" dirty="0" smtClean="0">
                  <a:solidFill>
                    <a:srgbClr val="000000"/>
                  </a:solidFill>
                  <a:latin typeface="Times New Roman" panose="02020603050405020304" pitchFamily="18" charset="0"/>
                  <a:cs typeface="Times New Roman" panose="02020603050405020304" pitchFamily="18" charset="0"/>
                </a:endParaRPr>
              </a:p>
              <a:p>
                <a:pPr lvl="0" algn="just"/>
                <a:r>
                  <a:rPr lang="en-US" sz="2200" dirty="0" smtClean="0">
                    <a:solidFill>
                      <a:srgbClr val="000000"/>
                    </a:solidFill>
                    <a:latin typeface="Times New Roman" panose="02020603050405020304" pitchFamily="18" charset="0"/>
                    <a:cs typeface="Times New Roman" panose="02020603050405020304" pitchFamily="18" charset="0"/>
                  </a:rPr>
                  <a:t>Vậy</a:t>
                </a:r>
                <a:r>
                  <a:rPr lang="en-US" sz="2200" dirty="0">
                    <a:solidFill>
                      <a:srgbClr val="000000"/>
                    </a:solidFill>
                    <a:latin typeface="Times New Roman" panose="02020603050405020304" pitchFamily="18" charset="0"/>
                    <a:cs typeface="Times New Roman" panose="02020603050405020304" pitchFamily="18" charset="0"/>
                  </a:rPr>
                  <a:t> </a:t>
                </a:r>
                <a14:m>
                  <m:oMath xmlns:m="http://schemas.openxmlformats.org/officeDocument/2006/math">
                    <m:acc>
                      <m:accPr>
                        <m:chr m:val="̂"/>
                        <m:ctrlPr>
                          <a:rPr lang="en-US" sz="2200" i="1">
                            <a:solidFill>
                              <a:srgbClr val="000000"/>
                            </a:solidFill>
                            <a:latin typeface="Cambria Math" panose="02040503050406030204" pitchFamily="18" charset="0"/>
                          </a:rPr>
                        </m:ctrlPr>
                      </m:accPr>
                      <m:e>
                        <m:r>
                          <a:rPr lang="vi-VN" sz="2200" i="1">
                            <a:solidFill>
                              <a:srgbClr val="000000"/>
                            </a:solidFill>
                            <a:latin typeface="Cambria Math" panose="02040503050406030204" pitchFamily="18" charset="0"/>
                          </a:rPr>
                          <m:t>𝐵𝐴𝐶</m:t>
                        </m:r>
                      </m:e>
                    </m:acc>
                    <m:r>
                      <a:rPr lang="en-US" sz="2200" i="1">
                        <a:solidFill>
                          <a:srgbClr val="000000"/>
                        </a:solidFill>
                        <a:latin typeface="Cambria Math" panose="02040503050406030204" pitchFamily="18" charset="0"/>
                      </a:rPr>
                      <m:t>=</m:t>
                    </m:r>
                    <m:r>
                      <a:rPr lang="vi-VN" sz="2200" i="1">
                        <a:solidFill>
                          <a:srgbClr val="000000"/>
                        </a:solidFill>
                        <a:latin typeface="Cambria Math" panose="02040503050406030204" pitchFamily="18" charset="0"/>
                      </a:rPr>
                      <m:t>45</m:t>
                    </m:r>
                  </m:oMath>
                </a14:m>
                <a:r>
                  <a:rPr lang="vi-VN" sz="2200" baseline="30000" dirty="0">
                    <a:solidFill>
                      <a:srgbClr val="000000"/>
                    </a:solidFill>
                    <a:latin typeface="Times New Roman" panose="02020603050405020304" pitchFamily="18" charset="0"/>
                    <a:cs typeface="Times New Roman" panose="02020603050405020304" pitchFamily="18" charset="0"/>
                  </a:rPr>
                  <a:t>0</a:t>
                </a:r>
                <a:r>
                  <a:rPr lang="vi-VN" sz="2200" baseline="30000" dirty="0" smtClean="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và</a:t>
                </a:r>
                <a:r>
                  <a:rPr lang="en-US" sz="2200" dirty="0">
                    <a:solidFill>
                      <a:srgbClr val="000000"/>
                    </a:solidFill>
                    <a:latin typeface="Times New Roman" panose="02020603050405020304" pitchFamily="18" charset="0"/>
                    <a:cs typeface="Times New Roman" panose="02020603050405020304" pitchFamily="18" charset="0"/>
                  </a:rPr>
                  <a:t> </a:t>
                </a:r>
                <a14:m>
                  <m:oMath xmlns:m="http://schemas.openxmlformats.org/officeDocument/2006/math">
                    <m:acc>
                      <m:accPr>
                        <m:chr m:val="̂"/>
                        <m:ctrlPr>
                          <a:rPr lang="en-US" sz="2200" i="1">
                            <a:solidFill>
                              <a:srgbClr val="000000"/>
                            </a:solidFill>
                            <a:latin typeface="Cambria Math" panose="02040503050406030204" pitchFamily="18" charset="0"/>
                          </a:rPr>
                        </m:ctrlPr>
                      </m:accPr>
                      <m:e>
                        <m:r>
                          <a:rPr lang="vi-VN" sz="2200" i="1">
                            <a:solidFill>
                              <a:srgbClr val="000000"/>
                            </a:solidFill>
                            <a:latin typeface="Cambria Math" panose="02040503050406030204" pitchFamily="18" charset="0"/>
                          </a:rPr>
                          <m:t>𝐶𝐷𝐸</m:t>
                        </m:r>
                      </m:e>
                    </m:acc>
                  </m:oMath>
                </a14:m>
                <a:r>
                  <a:rPr lang="vi-VN" sz="2200" dirty="0">
                    <a:solidFill>
                      <a:srgbClr val="000000"/>
                    </a:solidFill>
                    <a:latin typeface="Times New Roman" panose="02020603050405020304" pitchFamily="18" charset="0"/>
                    <a:cs typeface="Times New Roman" panose="02020603050405020304" pitchFamily="18" charset="0"/>
                  </a:rPr>
                  <a:t> = 37</a:t>
                </a:r>
                <a:r>
                  <a:rPr lang="vi-VN" sz="2200" baseline="30000" dirty="0">
                    <a:solidFill>
                      <a:srgbClr val="000000"/>
                    </a:solidFill>
                    <a:latin typeface="Times New Roman" panose="02020603050405020304" pitchFamily="18" charset="0"/>
                    <a:cs typeface="Times New Roman" panose="02020603050405020304" pitchFamily="18" charset="0"/>
                  </a:rPr>
                  <a:t>0</a:t>
                </a:r>
                <a:endParaRPr lang="vi-VN" sz="2200" dirty="0">
                  <a:solidFill>
                    <a:srgbClr val="000000"/>
                  </a:solidFill>
                  <a:latin typeface="Times New Roman" panose="02020603050405020304" pitchFamily="18" charset="0"/>
                  <a:cs typeface="Times New Roman" panose="02020603050405020304" pitchFamily="18" charset="0"/>
                </a:endParaRPr>
              </a:p>
            </p:txBody>
          </p:sp>
        </mc:Choice>
        <mc:Fallback xmlns="">
          <p:sp>
            <p:nvSpPr>
              <p:cNvPr id="4" name="Rectangle 3"/>
              <p:cNvSpPr>
                <a:spLocks noRot="1" noChangeAspect="1" noMove="1" noResize="1" noEditPoints="1" noAdjustHandles="1" noChangeArrowheads="1" noChangeShapeType="1" noTextEdit="1"/>
              </p:cNvSpPr>
              <p:nvPr/>
            </p:nvSpPr>
            <p:spPr>
              <a:xfrm>
                <a:off x="3505200" y="328054"/>
                <a:ext cx="6096000" cy="2530693"/>
              </a:xfrm>
              <a:prstGeom prst="rect">
                <a:avLst/>
              </a:prstGeom>
              <a:blipFill>
                <a:blip r:embed="rId2"/>
                <a:stretch>
                  <a:fillRect l="-1300" t="-1205" r="-1300" b="-3855"/>
                </a:stretch>
              </a:blipFill>
            </p:spPr>
            <p:txBody>
              <a:bodyPr/>
              <a:lstStyle/>
              <a:p>
                <a:r>
                  <a:rPr lang="en-US">
                    <a:noFill/>
                  </a:rPr>
                  <a:t> </a:t>
                </a:r>
              </a:p>
            </p:txBody>
          </p:sp>
        </mc:Fallback>
      </mc:AlternateContent>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l="65502" t="4477" r="2127" b="6494"/>
          <a:stretch/>
        </p:blipFill>
        <p:spPr>
          <a:xfrm>
            <a:off x="9718766" y="685460"/>
            <a:ext cx="2473234" cy="3024390"/>
          </a:xfrm>
          <a:prstGeom prst="rect">
            <a:avLst/>
          </a:prstGeom>
          <a:solidFill>
            <a:schemeClr val="bg1"/>
          </a:solidFill>
          <a:ln w="38100">
            <a:solidFill>
              <a:schemeClr val="bg1"/>
            </a:solidFill>
          </a:ln>
        </p:spPr>
      </p:pic>
      <p:sp>
        <p:nvSpPr>
          <p:cNvPr id="6" name="Rectangle 5"/>
          <p:cNvSpPr/>
          <p:nvPr/>
        </p:nvSpPr>
        <p:spPr>
          <a:xfrm>
            <a:off x="3505200" y="2789021"/>
            <a:ext cx="6487886" cy="769441"/>
          </a:xfrm>
          <a:prstGeom prst="rect">
            <a:avLst/>
          </a:prstGeom>
        </p:spPr>
        <p:txBody>
          <a:bodyPr wrap="square">
            <a:spAutoFit/>
          </a:bodyPr>
          <a:lstStyle/>
          <a:p>
            <a:r>
              <a:rPr lang="vi-VN" sz="2200" dirty="0">
                <a:solidFill>
                  <a:srgbClr val="000000"/>
                </a:solidFill>
                <a:latin typeface="Times New Roman" panose="02020603050405020304" pitchFamily="18" charset="0"/>
                <a:cs typeface="Times New Roman" panose="02020603050405020304" pitchFamily="18" charset="0"/>
              </a:rPr>
              <a:t>c) Qua điểm C kẻ một đường thẳng c song song với hai đường thẳng mq và xt (như hình vẽ).</a:t>
            </a:r>
            <a:endParaRPr lang="en-US" sz="2200" dirty="0">
              <a:latin typeface="Times New Roman" panose="02020603050405020304" pitchFamily="18" charset="0"/>
              <a:cs typeface="Times New Roman" panose="02020603050405020304" pitchFamily="18" charset="0"/>
            </a:endParaRPr>
          </a:p>
        </p:txBody>
      </p:sp>
      <p:pic>
        <p:nvPicPr>
          <p:cNvPr id="11266" name="Picture 2" descr="Quan sát Hình 55, trong đó mq // xt. Kể tên các cặp góc đồng vị bằng nhau"/>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339943" y="3709850"/>
            <a:ext cx="2852057" cy="2390504"/>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7" name="Rectangle 6"/>
              <p:cNvSpPr/>
              <p:nvPr/>
            </p:nvSpPr>
            <p:spPr>
              <a:xfrm>
                <a:off x="3563983" y="3470478"/>
                <a:ext cx="6096000" cy="2869247"/>
              </a:xfrm>
              <a:prstGeom prst="rect">
                <a:avLst/>
              </a:prstGeom>
            </p:spPr>
            <p:txBody>
              <a:bodyPr>
                <a:spAutoFit/>
              </a:bodyPr>
              <a:lstStyle/>
              <a:p>
                <a:pPr algn="just"/>
                <a:r>
                  <a:rPr lang="en-US" sz="2200" dirty="0" smtClean="0">
                    <a:solidFill>
                      <a:srgbClr val="000000"/>
                    </a:solidFill>
                    <a:latin typeface="Times New Roman" panose="02020603050405020304" pitchFamily="18" charset="0"/>
                    <a:cs typeface="Times New Roman" panose="02020603050405020304" pitchFamily="18" charset="0"/>
                  </a:rPr>
                  <a:t>Vì</a:t>
                </a:r>
                <a:r>
                  <a:rPr lang="en-US" sz="2200" dirty="0">
                    <a:solidFill>
                      <a:srgbClr val="000000"/>
                    </a:solidFill>
                    <a:latin typeface="Times New Roman" panose="02020603050405020304" pitchFamily="18" charset="0"/>
                    <a:cs typeface="Times New Roman" panose="02020603050405020304" pitchFamily="18" charset="0"/>
                  </a:rPr>
                  <a:t> c </a:t>
                </a:r>
                <a:r>
                  <a:rPr lang="en-US" sz="2200" dirty="0" smtClean="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mq</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nên</a:t>
                </a:r>
                <a:r>
                  <a:rPr lang="en-US" sz="2200" dirty="0">
                    <a:solidFill>
                      <a:srgbClr val="000000"/>
                    </a:solidFill>
                    <a:latin typeface="Times New Roman" panose="02020603050405020304" pitchFamily="18" charset="0"/>
                    <a:cs typeface="Times New Roman" panose="02020603050405020304" pitchFamily="18" charset="0"/>
                  </a:rPr>
                  <a:t> </a:t>
                </a:r>
                <a14:m>
                  <m:oMath xmlns:m="http://schemas.openxmlformats.org/officeDocument/2006/math">
                    <m:acc>
                      <m:accPr>
                        <m:chr m:val="̂"/>
                        <m:ctrlPr>
                          <a:rPr lang="en-US" sz="2200" i="1">
                            <a:solidFill>
                              <a:srgbClr val="000000"/>
                            </a:solidFill>
                            <a:latin typeface="Cambria Math" panose="02040503050406030204" pitchFamily="18" charset="0"/>
                          </a:rPr>
                        </m:ctrlPr>
                      </m:accPr>
                      <m:e>
                        <m:r>
                          <a:rPr lang="vi-VN" sz="2200" b="0" i="1" smtClean="0">
                            <a:solidFill>
                              <a:srgbClr val="000000"/>
                            </a:solidFill>
                            <a:latin typeface="Cambria Math" panose="02040503050406030204" pitchFamily="18" charset="0"/>
                          </a:rPr>
                          <m:t>𝑚</m:t>
                        </m:r>
                        <m:r>
                          <a:rPr lang="vi-VN" sz="2200" i="1">
                            <a:solidFill>
                              <a:srgbClr val="000000"/>
                            </a:solidFill>
                            <a:latin typeface="Cambria Math" panose="02040503050406030204" pitchFamily="18" charset="0"/>
                          </a:rPr>
                          <m:t>𝐵𝐶</m:t>
                        </m:r>
                      </m:e>
                    </m:acc>
                    <m:r>
                      <a:rPr lang="en-US" sz="2200" i="1">
                        <a:solidFill>
                          <a:srgbClr val="000000"/>
                        </a:solidFill>
                        <a:latin typeface="Cambria Math" panose="02040503050406030204" pitchFamily="18" charset="0"/>
                      </a:rPr>
                      <m:t>=</m:t>
                    </m:r>
                    <m:acc>
                      <m:accPr>
                        <m:chr m:val="̂"/>
                        <m:ctrlPr>
                          <a:rPr lang="en-US" sz="2200" i="1">
                            <a:solidFill>
                              <a:srgbClr val="000000"/>
                            </a:solidFill>
                            <a:latin typeface="Cambria Math" panose="02040503050406030204" pitchFamily="18" charset="0"/>
                          </a:rPr>
                        </m:ctrlPr>
                      </m:accPr>
                      <m:e>
                        <m:r>
                          <a:rPr lang="vi-VN" sz="2200" b="0" i="1" smtClean="0">
                            <a:solidFill>
                              <a:srgbClr val="000000"/>
                            </a:solidFill>
                            <a:latin typeface="Cambria Math" panose="02040503050406030204" pitchFamily="18" charset="0"/>
                          </a:rPr>
                          <m:t>𝐵</m:t>
                        </m:r>
                        <m:r>
                          <a:rPr lang="vi-VN" sz="2200" i="1">
                            <a:solidFill>
                              <a:srgbClr val="000000"/>
                            </a:solidFill>
                            <a:latin typeface="Cambria Math" panose="02040503050406030204" pitchFamily="18" charset="0"/>
                          </a:rPr>
                          <m:t>𝐶</m:t>
                        </m:r>
                        <m:r>
                          <a:rPr lang="vi-VN" sz="2200" b="0" i="1" smtClean="0">
                            <a:solidFill>
                              <a:srgbClr val="000000"/>
                            </a:solidFill>
                            <a:latin typeface="Cambria Math" panose="02040503050406030204" pitchFamily="18" charset="0"/>
                          </a:rPr>
                          <m:t>𝑐</m:t>
                        </m:r>
                      </m:e>
                    </m:acc>
                  </m:oMath>
                </a14:m>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hai</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góc</a:t>
                </a:r>
                <a:r>
                  <a:rPr lang="en-US" sz="2200" dirty="0">
                    <a:solidFill>
                      <a:srgbClr val="000000"/>
                    </a:solidFill>
                    <a:latin typeface="Times New Roman" panose="02020603050405020304" pitchFamily="18" charset="0"/>
                    <a:cs typeface="Times New Roman" panose="02020603050405020304" pitchFamily="18" charset="0"/>
                  </a:rPr>
                  <a:t> so le </a:t>
                </a:r>
                <a:r>
                  <a:rPr lang="en-US" sz="2200" dirty="0" err="1">
                    <a:solidFill>
                      <a:srgbClr val="000000"/>
                    </a:solidFill>
                    <a:latin typeface="Times New Roman" panose="02020603050405020304" pitchFamily="18" charset="0"/>
                    <a:cs typeface="Times New Roman" panose="02020603050405020304" pitchFamily="18" charset="0"/>
                  </a:rPr>
                  <a:t>trong</a:t>
                </a:r>
                <a:r>
                  <a:rPr lang="en-US" sz="2200" dirty="0">
                    <a:solidFill>
                      <a:srgbClr val="000000"/>
                    </a:solidFill>
                    <a:latin typeface="Times New Roman" panose="02020603050405020304" pitchFamily="18" charset="0"/>
                    <a:cs typeface="Times New Roman" panose="02020603050405020304" pitchFamily="18" charset="0"/>
                  </a:rPr>
                  <a:t>).</a:t>
                </a:r>
              </a:p>
              <a:p>
                <a:pPr algn="just"/>
                <a:r>
                  <a:rPr lang="en-US" sz="2200" dirty="0" err="1" smtClean="0">
                    <a:solidFill>
                      <a:srgbClr val="000000"/>
                    </a:solidFill>
                    <a:latin typeface="Times New Roman" panose="02020603050405020304" pitchFamily="18" charset="0"/>
                    <a:cs typeface="Times New Roman" panose="02020603050405020304" pitchFamily="18" charset="0"/>
                  </a:rPr>
                  <a:t>Mà</a:t>
                </a:r>
                <a:r>
                  <a:rPr lang="vi-VN" sz="2200" dirty="0" smtClean="0">
                    <a:solidFill>
                      <a:srgbClr val="000000"/>
                    </a:solidFill>
                    <a:latin typeface="Times New Roman" panose="02020603050405020304" pitchFamily="18" charset="0"/>
                    <a:cs typeface="Times New Roman" panose="02020603050405020304" pitchFamily="18" charset="0"/>
                  </a:rPr>
                  <a:t>  </a:t>
                </a:r>
                <a14:m>
                  <m:oMath xmlns:m="http://schemas.openxmlformats.org/officeDocument/2006/math">
                    <m:acc>
                      <m:accPr>
                        <m:chr m:val="̂"/>
                        <m:ctrlPr>
                          <a:rPr lang="en-US" sz="2200" i="1">
                            <a:solidFill>
                              <a:srgbClr val="000000"/>
                            </a:solidFill>
                            <a:latin typeface="Cambria Math" panose="02040503050406030204" pitchFamily="18" charset="0"/>
                          </a:rPr>
                        </m:ctrlPr>
                      </m:accPr>
                      <m:e>
                        <m:r>
                          <a:rPr lang="vi-VN" sz="2200" b="0" i="1" smtClean="0">
                            <a:solidFill>
                              <a:srgbClr val="000000"/>
                            </a:solidFill>
                            <a:latin typeface="Cambria Math" panose="02040503050406030204" pitchFamily="18" charset="0"/>
                          </a:rPr>
                          <m:t>𝑚</m:t>
                        </m:r>
                        <m:r>
                          <a:rPr lang="vi-VN" sz="2200" i="1">
                            <a:solidFill>
                              <a:srgbClr val="000000"/>
                            </a:solidFill>
                            <a:latin typeface="Cambria Math" panose="02040503050406030204" pitchFamily="18" charset="0"/>
                          </a:rPr>
                          <m:t>𝐵𝐶</m:t>
                        </m:r>
                      </m:e>
                    </m:acc>
                    <m:r>
                      <a:rPr lang="en-US" sz="2200" i="1">
                        <a:solidFill>
                          <a:srgbClr val="000000"/>
                        </a:solidFill>
                        <a:latin typeface="Cambria Math" panose="02040503050406030204" pitchFamily="18" charset="0"/>
                      </a:rPr>
                      <m:t>=</m:t>
                    </m:r>
                    <m:r>
                      <a:rPr lang="vi-VN" sz="2200" b="0" i="1" smtClean="0">
                        <a:solidFill>
                          <a:srgbClr val="000000"/>
                        </a:solidFill>
                        <a:latin typeface="Cambria Math" panose="02040503050406030204" pitchFamily="18" charset="0"/>
                      </a:rPr>
                      <m:t>37</m:t>
                    </m:r>
                  </m:oMath>
                </a14:m>
                <a:r>
                  <a:rPr lang="vi-VN" sz="2200" baseline="30000" dirty="0">
                    <a:solidFill>
                      <a:srgbClr val="000000"/>
                    </a:solidFill>
                    <a:latin typeface="Times New Roman" panose="02020603050405020304" pitchFamily="18" charset="0"/>
                    <a:cs typeface="Times New Roman" panose="02020603050405020304" pitchFamily="18" charset="0"/>
                  </a:rPr>
                  <a:t>0</a:t>
                </a:r>
                <a:r>
                  <a:rPr lang="vi-VN" sz="2200" dirty="0">
                    <a:solidFill>
                      <a:srgbClr val="000000"/>
                    </a:solidFill>
                    <a:latin typeface="Times New Roman" panose="02020603050405020304" pitchFamily="18" charset="0"/>
                    <a:cs typeface="Times New Roman" panose="02020603050405020304" pitchFamily="18" charset="0"/>
                  </a:rPr>
                  <a:t> </a:t>
                </a:r>
                <a:r>
                  <a:rPr lang="en-US" sz="2200" dirty="0" err="1" smtClean="0">
                    <a:solidFill>
                      <a:srgbClr val="000000"/>
                    </a:solidFill>
                    <a:latin typeface="Times New Roman" panose="02020603050405020304" pitchFamily="18" charset="0"/>
                    <a:cs typeface="Times New Roman" panose="02020603050405020304" pitchFamily="18" charset="0"/>
                  </a:rPr>
                  <a:t>nên</a:t>
                </a:r>
                <a:r>
                  <a:rPr lang="en-US" sz="2200" dirty="0">
                    <a:solidFill>
                      <a:srgbClr val="000000"/>
                    </a:solidFill>
                    <a:latin typeface="Times New Roman" panose="02020603050405020304" pitchFamily="18" charset="0"/>
                    <a:cs typeface="Times New Roman" panose="02020603050405020304" pitchFamily="18" charset="0"/>
                  </a:rPr>
                  <a:t> </a:t>
                </a:r>
                <a14:m>
                  <m:oMath xmlns:m="http://schemas.openxmlformats.org/officeDocument/2006/math">
                    <m:acc>
                      <m:accPr>
                        <m:chr m:val="̂"/>
                        <m:ctrlPr>
                          <a:rPr lang="en-US" sz="2200" i="1">
                            <a:solidFill>
                              <a:srgbClr val="000000"/>
                            </a:solidFill>
                            <a:latin typeface="Cambria Math" panose="02040503050406030204" pitchFamily="18" charset="0"/>
                          </a:rPr>
                        </m:ctrlPr>
                      </m:accPr>
                      <m:e>
                        <m:r>
                          <a:rPr lang="vi-VN" sz="2200" i="1">
                            <a:solidFill>
                              <a:srgbClr val="000000"/>
                            </a:solidFill>
                            <a:latin typeface="Cambria Math" panose="02040503050406030204" pitchFamily="18" charset="0"/>
                          </a:rPr>
                          <m:t>𝐵𝐶𝑐</m:t>
                        </m:r>
                      </m:e>
                    </m:acc>
                  </m:oMath>
                </a14:m>
                <a:r>
                  <a:rPr lang="vi-VN" sz="2200" dirty="0" smtClean="0">
                    <a:solidFill>
                      <a:srgbClr val="000000"/>
                    </a:solidFill>
                    <a:latin typeface="Times New Roman" panose="02020603050405020304" pitchFamily="18" charset="0"/>
                    <a:cs typeface="Times New Roman" panose="02020603050405020304" pitchFamily="18" charset="0"/>
                  </a:rPr>
                  <a:t> = 37</a:t>
                </a:r>
                <a:r>
                  <a:rPr lang="vi-VN" sz="2200" baseline="30000" dirty="0" smtClean="0">
                    <a:solidFill>
                      <a:srgbClr val="000000"/>
                    </a:solidFill>
                    <a:latin typeface="Times New Roman" panose="02020603050405020304" pitchFamily="18" charset="0"/>
                    <a:cs typeface="Times New Roman" panose="02020603050405020304" pitchFamily="18" charset="0"/>
                  </a:rPr>
                  <a:t>0</a:t>
                </a:r>
                <a:endParaRPr lang="vi-VN" sz="2200" dirty="0" smtClean="0">
                  <a:solidFill>
                    <a:srgbClr val="000000"/>
                  </a:solidFill>
                  <a:latin typeface="Times New Roman" panose="02020603050405020304" pitchFamily="18" charset="0"/>
                  <a:cs typeface="Times New Roman" panose="02020603050405020304" pitchFamily="18" charset="0"/>
                </a:endParaRPr>
              </a:p>
              <a:p>
                <a:pPr algn="just"/>
                <a:r>
                  <a:rPr lang="en-US" sz="2200" dirty="0" smtClean="0">
                    <a:solidFill>
                      <a:srgbClr val="000000"/>
                    </a:solidFill>
                    <a:latin typeface="Times New Roman" panose="02020603050405020304" pitchFamily="18" charset="0"/>
                    <a:cs typeface="Times New Roman" panose="02020603050405020304" pitchFamily="18" charset="0"/>
                  </a:rPr>
                  <a:t>Vì </a:t>
                </a:r>
                <a:r>
                  <a:rPr lang="en-US" sz="2200" dirty="0">
                    <a:solidFill>
                      <a:srgbClr val="000000"/>
                    </a:solidFill>
                    <a:latin typeface="Times New Roman" panose="02020603050405020304" pitchFamily="18" charset="0"/>
                    <a:cs typeface="Times New Roman" panose="02020603050405020304" pitchFamily="18" charset="0"/>
                  </a:rPr>
                  <a:t>c // </a:t>
                </a:r>
                <a:r>
                  <a:rPr lang="en-US" sz="2200" dirty="0" err="1">
                    <a:solidFill>
                      <a:srgbClr val="000000"/>
                    </a:solidFill>
                    <a:latin typeface="Times New Roman" panose="02020603050405020304" pitchFamily="18" charset="0"/>
                    <a:cs typeface="Times New Roman" panose="02020603050405020304" pitchFamily="18" charset="0"/>
                  </a:rPr>
                  <a:t>xt</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nên</a:t>
                </a:r>
                <a:r>
                  <a:rPr lang="en-US" sz="2200" dirty="0">
                    <a:solidFill>
                      <a:srgbClr val="000000"/>
                    </a:solidFill>
                    <a:latin typeface="Times New Roman" panose="02020603050405020304" pitchFamily="18" charset="0"/>
                    <a:cs typeface="Times New Roman" panose="02020603050405020304" pitchFamily="18" charset="0"/>
                  </a:rPr>
                  <a:t> </a:t>
                </a:r>
                <a14:m>
                  <m:oMath xmlns:m="http://schemas.openxmlformats.org/officeDocument/2006/math">
                    <m:acc>
                      <m:accPr>
                        <m:chr m:val="̂"/>
                        <m:ctrlPr>
                          <a:rPr lang="en-US" sz="2200" i="1">
                            <a:solidFill>
                              <a:srgbClr val="000000"/>
                            </a:solidFill>
                            <a:latin typeface="Cambria Math" panose="02040503050406030204" pitchFamily="18" charset="0"/>
                          </a:rPr>
                        </m:ctrlPr>
                      </m:accPr>
                      <m:e>
                        <m:r>
                          <a:rPr lang="vi-VN" sz="2200" b="0" i="1" smtClean="0">
                            <a:solidFill>
                              <a:srgbClr val="000000"/>
                            </a:solidFill>
                            <a:latin typeface="Cambria Math" panose="02040503050406030204" pitchFamily="18" charset="0"/>
                          </a:rPr>
                          <m:t>𝐸𝐶𝑐</m:t>
                        </m:r>
                      </m:e>
                    </m:acc>
                    <m:r>
                      <a:rPr lang="en-US" sz="2200" i="1">
                        <a:solidFill>
                          <a:srgbClr val="000000"/>
                        </a:solidFill>
                        <a:latin typeface="Cambria Math" panose="02040503050406030204" pitchFamily="18" charset="0"/>
                      </a:rPr>
                      <m:t>=</m:t>
                    </m:r>
                    <m:acc>
                      <m:accPr>
                        <m:chr m:val="̂"/>
                        <m:ctrlPr>
                          <a:rPr lang="en-US" sz="2200" i="1">
                            <a:solidFill>
                              <a:srgbClr val="000000"/>
                            </a:solidFill>
                            <a:latin typeface="Cambria Math" panose="02040503050406030204" pitchFamily="18" charset="0"/>
                          </a:rPr>
                        </m:ctrlPr>
                      </m:accPr>
                      <m:e>
                        <m:r>
                          <a:rPr lang="vi-VN" sz="2200" i="1">
                            <a:solidFill>
                              <a:srgbClr val="000000"/>
                            </a:solidFill>
                            <a:latin typeface="Cambria Math" panose="02040503050406030204" pitchFamily="18" charset="0"/>
                          </a:rPr>
                          <m:t>𝐶</m:t>
                        </m:r>
                        <m:r>
                          <a:rPr lang="vi-VN" sz="2200" b="0" i="1" smtClean="0">
                            <a:solidFill>
                              <a:srgbClr val="000000"/>
                            </a:solidFill>
                            <a:latin typeface="Cambria Math" panose="02040503050406030204" pitchFamily="18" charset="0"/>
                          </a:rPr>
                          <m:t>𝐸𝐷</m:t>
                        </m:r>
                      </m:e>
                    </m:acc>
                  </m:oMath>
                </a14:m>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hai</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sóc</a:t>
                </a:r>
                <a:r>
                  <a:rPr lang="en-US" sz="2200" dirty="0">
                    <a:solidFill>
                      <a:srgbClr val="000000"/>
                    </a:solidFill>
                    <a:latin typeface="Times New Roman" panose="02020603050405020304" pitchFamily="18" charset="0"/>
                    <a:cs typeface="Times New Roman" panose="02020603050405020304" pitchFamily="18" charset="0"/>
                  </a:rPr>
                  <a:t> so le </a:t>
                </a:r>
                <a:r>
                  <a:rPr lang="en-US" sz="2200" dirty="0" err="1">
                    <a:solidFill>
                      <a:srgbClr val="000000"/>
                    </a:solidFill>
                    <a:latin typeface="Times New Roman" panose="02020603050405020304" pitchFamily="18" charset="0"/>
                    <a:cs typeface="Times New Roman" panose="02020603050405020304" pitchFamily="18" charset="0"/>
                  </a:rPr>
                  <a:t>trong</a:t>
                </a:r>
                <a:r>
                  <a:rPr lang="en-US" sz="2200" dirty="0">
                    <a:solidFill>
                      <a:srgbClr val="000000"/>
                    </a:solidFill>
                    <a:latin typeface="Times New Roman" panose="02020603050405020304" pitchFamily="18" charset="0"/>
                    <a:cs typeface="Times New Roman" panose="02020603050405020304" pitchFamily="18" charset="0"/>
                  </a:rPr>
                  <a:t>)</a:t>
                </a:r>
              </a:p>
              <a:p>
                <a:pPr algn="just"/>
                <a:r>
                  <a:rPr lang="en-US" sz="2200" dirty="0" err="1">
                    <a:solidFill>
                      <a:srgbClr val="000000"/>
                    </a:solidFill>
                    <a:latin typeface="Times New Roman" panose="02020603050405020304" pitchFamily="18" charset="0"/>
                    <a:cs typeface="Times New Roman" panose="02020603050405020304" pitchFamily="18" charset="0"/>
                  </a:rPr>
                  <a:t>Mà</a:t>
                </a:r>
                <a:r>
                  <a:rPr lang="en-US" sz="2200" dirty="0">
                    <a:solidFill>
                      <a:srgbClr val="000000"/>
                    </a:solidFill>
                    <a:latin typeface="Times New Roman" panose="02020603050405020304" pitchFamily="18" charset="0"/>
                    <a:cs typeface="Times New Roman" panose="02020603050405020304" pitchFamily="18" charset="0"/>
                  </a:rPr>
                  <a:t> </a:t>
                </a:r>
                <a14:m>
                  <m:oMath xmlns:m="http://schemas.openxmlformats.org/officeDocument/2006/math">
                    <m:acc>
                      <m:accPr>
                        <m:chr m:val="̂"/>
                        <m:ctrlPr>
                          <a:rPr lang="en-US" sz="2200" i="1">
                            <a:solidFill>
                              <a:srgbClr val="000000"/>
                            </a:solidFill>
                            <a:latin typeface="Cambria Math" panose="02040503050406030204" pitchFamily="18" charset="0"/>
                          </a:rPr>
                        </m:ctrlPr>
                      </m:accPr>
                      <m:e>
                        <m:r>
                          <a:rPr lang="vi-VN" sz="2200" i="1">
                            <a:solidFill>
                              <a:srgbClr val="000000"/>
                            </a:solidFill>
                            <a:latin typeface="Cambria Math" panose="02040503050406030204" pitchFamily="18" charset="0"/>
                          </a:rPr>
                          <m:t>𝐶𝐸𝐷</m:t>
                        </m:r>
                      </m:e>
                    </m:acc>
                  </m:oMath>
                </a14:m>
                <a:r>
                  <a:rPr lang="en-US" sz="2200" dirty="0">
                    <a:solidFill>
                      <a:srgbClr val="000000"/>
                    </a:solidFill>
                    <a:latin typeface="Times New Roman" panose="02020603050405020304" pitchFamily="18" charset="0"/>
                    <a:cs typeface="Times New Roman" panose="02020603050405020304" pitchFamily="18" charset="0"/>
                  </a:rPr>
                  <a:t> </a:t>
                </a:r>
                <a:r>
                  <a:rPr lang="en-US" sz="2200" dirty="0" smtClean="0">
                    <a:solidFill>
                      <a:srgbClr val="000000"/>
                    </a:solidFill>
                    <a:latin typeface="Times New Roman" panose="02020603050405020304" pitchFamily="18" charset="0"/>
                    <a:cs typeface="Times New Roman" panose="02020603050405020304" pitchFamily="18" charset="0"/>
                  </a:rPr>
                  <a:t>=</a:t>
                </a:r>
                <a:r>
                  <a:rPr lang="vi-VN" sz="2200" dirty="0" smtClean="0">
                    <a:solidFill>
                      <a:srgbClr val="000000"/>
                    </a:solidFill>
                    <a:latin typeface="Times New Roman" panose="02020603050405020304" pitchFamily="18" charset="0"/>
                    <a:cs typeface="Times New Roman" panose="02020603050405020304" pitchFamily="18" charset="0"/>
                  </a:rPr>
                  <a:t> </a:t>
                </a:r>
                <a:r>
                  <a:rPr lang="en-US" sz="2200" dirty="0" smtClean="0">
                    <a:solidFill>
                      <a:srgbClr val="000000"/>
                    </a:solidFill>
                    <a:latin typeface="Times New Roman" panose="02020603050405020304" pitchFamily="18" charset="0"/>
                    <a:cs typeface="Times New Roman" panose="02020603050405020304" pitchFamily="18" charset="0"/>
                  </a:rPr>
                  <a:t>45</a:t>
                </a:r>
                <a:r>
                  <a:rPr lang="vi-VN" sz="2200" baseline="30000" dirty="0" smtClean="0">
                    <a:solidFill>
                      <a:srgbClr val="000000"/>
                    </a:solidFill>
                    <a:latin typeface="Times New Roman" panose="02020603050405020304" pitchFamily="18" charset="0"/>
                    <a:cs typeface="Times New Roman" panose="02020603050405020304" pitchFamily="18" charset="0"/>
                  </a:rPr>
                  <a:t>0</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nên</a:t>
                </a:r>
                <a:r>
                  <a:rPr lang="en-US" sz="2200" dirty="0">
                    <a:solidFill>
                      <a:srgbClr val="000000"/>
                    </a:solidFill>
                    <a:latin typeface="Times New Roman" panose="02020603050405020304" pitchFamily="18" charset="0"/>
                    <a:cs typeface="Times New Roman" panose="02020603050405020304" pitchFamily="18" charset="0"/>
                  </a:rPr>
                  <a:t> </a:t>
                </a:r>
                <a14:m>
                  <m:oMath xmlns:m="http://schemas.openxmlformats.org/officeDocument/2006/math">
                    <m:acc>
                      <m:accPr>
                        <m:chr m:val="̂"/>
                        <m:ctrlPr>
                          <a:rPr lang="en-US" sz="2200" i="1">
                            <a:solidFill>
                              <a:srgbClr val="000000"/>
                            </a:solidFill>
                            <a:latin typeface="Cambria Math" panose="02040503050406030204" pitchFamily="18" charset="0"/>
                          </a:rPr>
                        </m:ctrlPr>
                      </m:accPr>
                      <m:e>
                        <m:r>
                          <a:rPr lang="vi-VN" sz="2200" i="1">
                            <a:solidFill>
                              <a:srgbClr val="000000"/>
                            </a:solidFill>
                            <a:latin typeface="Cambria Math" panose="02040503050406030204" pitchFamily="18" charset="0"/>
                          </a:rPr>
                          <m:t>𝐸𝐶𝑐</m:t>
                        </m:r>
                      </m:e>
                    </m:acc>
                  </m:oMath>
                </a14:m>
                <a:r>
                  <a:rPr lang="vi-VN" sz="2200" dirty="0" smtClean="0">
                    <a:solidFill>
                      <a:srgbClr val="000000"/>
                    </a:solidFill>
                    <a:latin typeface="Times New Roman" panose="02020603050405020304" pitchFamily="18" charset="0"/>
                    <a:cs typeface="Times New Roman" panose="02020603050405020304" pitchFamily="18" charset="0"/>
                  </a:rPr>
                  <a:t> = </a:t>
                </a:r>
                <a:r>
                  <a:rPr lang="en-US" sz="2200" dirty="0" smtClean="0">
                    <a:solidFill>
                      <a:srgbClr val="000000"/>
                    </a:solidFill>
                    <a:latin typeface="Times New Roman" panose="02020603050405020304" pitchFamily="18" charset="0"/>
                    <a:cs typeface="Times New Roman" panose="02020603050405020304" pitchFamily="18" charset="0"/>
                  </a:rPr>
                  <a:t>45</a:t>
                </a:r>
                <a:r>
                  <a:rPr lang="vi-VN" sz="2200" baseline="30000" dirty="0" smtClean="0">
                    <a:solidFill>
                      <a:srgbClr val="000000"/>
                    </a:solidFill>
                    <a:latin typeface="Times New Roman" panose="02020603050405020304" pitchFamily="18" charset="0"/>
                    <a:cs typeface="Times New Roman" panose="02020603050405020304" pitchFamily="18" charset="0"/>
                  </a:rPr>
                  <a:t>0</a:t>
                </a:r>
                <a:endParaRPr lang="en-US" sz="2200" dirty="0">
                  <a:solidFill>
                    <a:srgbClr val="000000"/>
                  </a:solidFill>
                  <a:latin typeface="Times New Roman" panose="02020603050405020304" pitchFamily="18" charset="0"/>
                  <a:cs typeface="Times New Roman" panose="02020603050405020304" pitchFamily="18" charset="0"/>
                </a:endParaRPr>
              </a:p>
              <a:p>
                <a:pPr algn="just"/>
                <a:r>
                  <a:rPr lang="en-US" sz="2200" dirty="0" err="1">
                    <a:solidFill>
                      <a:srgbClr val="000000"/>
                    </a:solidFill>
                    <a:latin typeface="Times New Roman" panose="02020603050405020304" pitchFamily="18" charset="0"/>
                    <a:cs typeface="Times New Roman" panose="02020603050405020304" pitchFamily="18" charset="0"/>
                  </a:rPr>
                  <a:t>Vì</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tia</a:t>
                </a:r>
                <a:r>
                  <a:rPr lang="en-US" sz="2200" dirty="0">
                    <a:solidFill>
                      <a:srgbClr val="000000"/>
                    </a:solidFill>
                    <a:latin typeface="Times New Roman" panose="02020603050405020304" pitchFamily="18" charset="0"/>
                    <a:cs typeface="Times New Roman" panose="02020603050405020304" pitchFamily="18" charset="0"/>
                  </a:rPr>
                  <a:t> Cc </a:t>
                </a:r>
                <a:r>
                  <a:rPr lang="en-US" sz="2200" dirty="0" err="1">
                    <a:solidFill>
                      <a:srgbClr val="000000"/>
                    </a:solidFill>
                    <a:latin typeface="Times New Roman" panose="02020603050405020304" pitchFamily="18" charset="0"/>
                    <a:cs typeface="Times New Roman" panose="02020603050405020304" pitchFamily="18" charset="0"/>
                  </a:rPr>
                  <a:t>nằm</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giữa</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hai</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tia</a:t>
                </a:r>
                <a:r>
                  <a:rPr lang="en-US" sz="2200" dirty="0">
                    <a:solidFill>
                      <a:srgbClr val="000000"/>
                    </a:solidFill>
                    <a:latin typeface="Times New Roman" panose="02020603050405020304" pitchFamily="18" charset="0"/>
                    <a:cs typeface="Times New Roman" panose="02020603050405020304" pitchFamily="18" charset="0"/>
                  </a:rPr>
                  <a:t> CB </a:t>
                </a:r>
                <a:r>
                  <a:rPr lang="en-US" sz="2200" dirty="0" err="1">
                    <a:solidFill>
                      <a:srgbClr val="000000"/>
                    </a:solidFill>
                    <a:latin typeface="Times New Roman" panose="02020603050405020304" pitchFamily="18" charset="0"/>
                    <a:cs typeface="Times New Roman" panose="02020603050405020304" pitchFamily="18" charset="0"/>
                  </a:rPr>
                  <a:t>và</a:t>
                </a:r>
                <a:r>
                  <a:rPr lang="en-US" sz="2200" dirty="0">
                    <a:solidFill>
                      <a:srgbClr val="000000"/>
                    </a:solidFill>
                    <a:latin typeface="Times New Roman" panose="02020603050405020304" pitchFamily="18" charset="0"/>
                    <a:cs typeface="Times New Roman" panose="02020603050405020304" pitchFamily="18" charset="0"/>
                  </a:rPr>
                  <a:t> CE </a:t>
                </a:r>
                <a:r>
                  <a:rPr lang="en-US" sz="2200" dirty="0" err="1">
                    <a:solidFill>
                      <a:srgbClr val="000000"/>
                    </a:solidFill>
                    <a:latin typeface="Times New Roman" panose="02020603050405020304" pitchFamily="18" charset="0"/>
                    <a:cs typeface="Times New Roman" panose="02020603050405020304" pitchFamily="18" charset="0"/>
                  </a:rPr>
                  <a:t>nên</a:t>
                </a:r>
                <a:r>
                  <a:rPr lang="en-US" sz="2200" dirty="0">
                    <a:solidFill>
                      <a:srgbClr val="000000"/>
                    </a:solidFill>
                    <a:latin typeface="Times New Roman" panose="02020603050405020304" pitchFamily="18" charset="0"/>
                    <a:cs typeface="Times New Roman" panose="02020603050405020304" pitchFamily="18" charset="0"/>
                  </a:rPr>
                  <a:t>: </a:t>
                </a:r>
                <a:endParaRPr lang="vi-VN" sz="2200" dirty="0" smtClean="0">
                  <a:solidFill>
                    <a:srgbClr val="000000"/>
                  </a:solidFill>
                  <a:latin typeface="Times New Roman" panose="02020603050405020304" pitchFamily="18" charset="0"/>
                  <a:cs typeface="Times New Roman" panose="02020603050405020304" pitchFamily="18" charset="0"/>
                </a:endParaRPr>
              </a:p>
              <a:p>
                <a:pPr algn="just"/>
                <a14:m>
                  <m:oMath xmlns:m="http://schemas.openxmlformats.org/officeDocument/2006/math">
                    <m:acc>
                      <m:accPr>
                        <m:chr m:val="̂"/>
                        <m:ctrlPr>
                          <a:rPr lang="en-US" sz="2200" i="1">
                            <a:solidFill>
                              <a:srgbClr val="000000"/>
                            </a:solidFill>
                            <a:latin typeface="Cambria Math" panose="02040503050406030204" pitchFamily="18" charset="0"/>
                          </a:rPr>
                        </m:ctrlPr>
                      </m:accPr>
                      <m:e>
                        <m:r>
                          <a:rPr lang="vi-VN" sz="2200" b="0" i="1" smtClean="0">
                            <a:solidFill>
                              <a:srgbClr val="000000"/>
                            </a:solidFill>
                            <a:latin typeface="Cambria Math" panose="02040503050406030204" pitchFamily="18" charset="0"/>
                          </a:rPr>
                          <m:t>𝐵</m:t>
                        </m:r>
                        <m:r>
                          <a:rPr lang="vi-VN" sz="2200" i="1">
                            <a:solidFill>
                              <a:srgbClr val="000000"/>
                            </a:solidFill>
                            <a:latin typeface="Cambria Math" panose="02040503050406030204" pitchFamily="18" charset="0"/>
                          </a:rPr>
                          <m:t>𝐶𝐸</m:t>
                        </m:r>
                      </m:e>
                    </m:acc>
                  </m:oMath>
                </a14:m>
                <a:r>
                  <a:rPr lang="en-US" sz="2200" dirty="0">
                    <a:solidFill>
                      <a:srgbClr val="000000"/>
                    </a:solidFill>
                    <a:latin typeface="Times New Roman" panose="02020603050405020304" pitchFamily="18" charset="0"/>
                    <a:cs typeface="Times New Roman" panose="02020603050405020304" pitchFamily="18" charset="0"/>
                  </a:rPr>
                  <a:t> </a:t>
                </a:r>
                <a:r>
                  <a:rPr lang="en-US" sz="2200" dirty="0" smtClean="0">
                    <a:solidFill>
                      <a:srgbClr val="000000"/>
                    </a:solidFill>
                    <a:latin typeface="Times New Roman" panose="02020603050405020304" pitchFamily="18" charset="0"/>
                    <a:cs typeface="Times New Roman" panose="02020603050405020304" pitchFamily="18" charset="0"/>
                  </a:rPr>
                  <a:t>=</a:t>
                </a:r>
                <a:r>
                  <a:rPr lang="vi-VN" sz="2200" dirty="0" smtClean="0">
                    <a:solidFill>
                      <a:srgbClr val="000000"/>
                    </a:solidFill>
                    <a:latin typeface="Times New Roman" panose="02020603050405020304" pitchFamily="18" charset="0"/>
                    <a:cs typeface="Times New Roman" panose="02020603050405020304" pitchFamily="18" charset="0"/>
                  </a:rPr>
                  <a:t> </a:t>
                </a:r>
                <a14:m>
                  <m:oMath xmlns:m="http://schemas.openxmlformats.org/officeDocument/2006/math">
                    <m:acc>
                      <m:accPr>
                        <m:chr m:val="̂"/>
                        <m:ctrlPr>
                          <a:rPr lang="en-US" sz="2200" i="1">
                            <a:solidFill>
                              <a:srgbClr val="000000"/>
                            </a:solidFill>
                            <a:latin typeface="Cambria Math" panose="02040503050406030204" pitchFamily="18" charset="0"/>
                          </a:rPr>
                        </m:ctrlPr>
                      </m:accPr>
                      <m:e>
                        <m:r>
                          <a:rPr lang="vi-VN" sz="2200" i="1">
                            <a:solidFill>
                              <a:srgbClr val="000000"/>
                            </a:solidFill>
                            <a:latin typeface="Cambria Math" panose="02040503050406030204" pitchFamily="18" charset="0"/>
                          </a:rPr>
                          <m:t>𝐵𝐶𝑐</m:t>
                        </m:r>
                      </m:e>
                    </m:acc>
                  </m:oMath>
                </a14:m>
                <a:r>
                  <a:rPr lang="vi-VN" sz="2200" dirty="0" smtClean="0">
                    <a:solidFill>
                      <a:srgbClr val="000000"/>
                    </a:solidFill>
                    <a:latin typeface="Times New Roman" panose="02020603050405020304" pitchFamily="18" charset="0"/>
                    <a:cs typeface="Times New Roman" panose="02020603050405020304" pitchFamily="18" charset="0"/>
                  </a:rPr>
                  <a:t> </a:t>
                </a:r>
                <a:r>
                  <a:rPr lang="en-US" sz="2200" dirty="0" smtClean="0">
                    <a:solidFill>
                      <a:srgbClr val="000000"/>
                    </a:solidFill>
                    <a:latin typeface="Times New Roman" panose="02020603050405020304" pitchFamily="18" charset="0"/>
                    <a:cs typeface="Times New Roman" panose="02020603050405020304" pitchFamily="18" charset="0"/>
                  </a:rPr>
                  <a:t>+</a:t>
                </a:r>
                <a:r>
                  <a:rPr lang="vi-VN" sz="2200" dirty="0" smtClean="0">
                    <a:solidFill>
                      <a:srgbClr val="000000"/>
                    </a:solidFill>
                    <a:latin typeface="Times New Roman" panose="02020603050405020304" pitchFamily="18" charset="0"/>
                    <a:cs typeface="Times New Roman" panose="02020603050405020304" pitchFamily="18" charset="0"/>
                  </a:rPr>
                  <a:t> </a:t>
                </a:r>
                <a14:m>
                  <m:oMath xmlns:m="http://schemas.openxmlformats.org/officeDocument/2006/math">
                    <m:acc>
                      <m:accPr>
                        <m:chr m:val="̂"/>
                        <m:ctrlPr>
                          <a:rPr lang="en-US" sz="2200" i="1">
                            <a:solidFill>
                              <a:srgbClr val="000000"/>
                            </a:solidFill>
                            <a:latin typeface="Cambria Math" panose="02040503050406030204" pitchFamily="18" charset="0"/>
                          </a:rPr>
                        </m:ctrlPr>
                      </m:accPr>
                      <m:e>
                        <m:r>
                          <a:rPr lang="vi-VN" sz="2200" b="0" i="1" smtClean="0">
                            <a:solidFill>
                              <a:srgbClr val="000000"/>
                            </a:solidFill>
                            <a:latin typeface="Cambria Math" panose="02040503050406030204" pitchFamily="18" charset="0"/>
                          </a:rPr>
                          <m:t> </m:t>
                        </m:r>
                        <m:r>
                          <a:rPr lang="vi-VN" sz="2200" b="0" i="1" smtClean="0">
                            <a:solidFill>
                              <a:srgbClr val="000000"/>
                            </a:solidFill>
                            <a:latin typeface="Cambria Math" panose="02040503050406030204" pitchFamily="18" charset="0"/>
                          </a:rPr>
                          <m:t>𝐸𝐶𝑐</m:t>
                        </m:r>
                      </m:e>
                    </m:acc>
                  </m:oMath>
                </a14:m>
                <a:endParaRPr lang="vi-VN" sz="2200" dirty="0" smtClean="0">
                  <a:solidFill>
                    <a:srgbClr val="000000"/>
                  </a:solidFill>
                  <a:latin typeface="Times New Roman" panose="02020603050405020304" pitchFamily="18" charset="0"/>
                  <a:cs typeface="Times New Roman" panose="02020603050405020304" pitchFamily="18" charset="0"/>
                </a:endParaRPr>
              </a:p>
              <a:p>
                <a:pPr algn="just"/>
                <a:r>
                  <a:rPr lang="en-US" sz="2200" dirty="0" smtClean="0">
                    <a:solidFill>
                      <a:srgbClr val="000000"/>
                    </a:solidFill>
                    <a:latin typeface="Times New Roman" panose="02020603050405020304" pitchFamily="18" charset="0"/>
                    <a:cs typeface="Times New Roman" panose="02020603050405020304" pitchFamily="18" charset="0"/>
                  </a:rPr>
                  <a:t>Suy </a:t>
                </a:r>
                <a:r>
                  <a:rPr lang="en-US" sz="2200" dirty="0" err="1">
                    <a:solidFill>
                      <a:srgbClr val="000000"/>
                    </a:solidFill>
                    <a:latin typeface="Times New Roman" panose="02020603050405020304" pitchFamily="18" charset="0"/>
                    <a:cs typeface="Times New Roman" panose="02020603050405020304" pitchFamily="18" charset="0"/>
                  </a:rPr>
                  <a:t>ra</a:t>
                </a:r>
                <a:r>
                  <a:rPr lang="en-US" sz="2200" dirty="0">
                    <a:solidFill>
                      <a:srgbClr val="000000"/>
                    </a:solidFill>
                    <a:latin typeface="Times New Roman" panose="02020603050405020304" pitchFamily="18" charset="0"/>
                    <a:cs typeface="Times New Roman" panose="02020603050405020304" pitchFamily="18" charset="0"/>
                  </a:rPr>
                  <a:t> </a:t>
                </a:r>
                <a14:m>
                  <m:oMath xmlns:m="http://schemas.openxmlformats.org/officeDocument/2006/math">
                    <m:acc>
                      <m:accPr>
                        <m:chr m:val="̂"/>
                        <m:ctrlPr>
                          <a:rPr lang="en-US" sz="2200" i="1">
                            <a:solidFill>
                              <a:srgbClr val="000000"/>
                            </a:solidFill>
                            <a:latin typeface="Cambria Math" panose="02040503050406030204" pitchFamily="18" charset="0"/>
                          </a:rPr>
                        </m:ctrlPr>
                      </m:accPr>
                      <m:e>
                        <m:r>
                          <a:rPr lang="vi-VN" sz="2200" i="1">
                            <a:solidFill>
                              <a:srgbClr val="000000"/>
                            </a:solidFill>
                            <a:latin typeface="Cambria Math" panose="02040503050406030204" pitchFamily="18" charset="0"/>
                          </a:rPr>
                          <m:t>𝐵𝐶𝐸</m:t>
                        </m:r>
                      </m:e>
                    </m:acc>
                  </m:oMath>
                </a14:m>
                <a:r>
                  <a:rPr lang="en-US" sz="2200" dirty="0">
                    <a:solidFill>
                      <a:srgbClr val="000000"/>
                    </a:solidFill>
                    <a:latin typeface="Times New Roman" panose="02020603050405020304" pitchFamily="18" charset="0"/>
                    <a:cs typeface="Times New Roman" panose="02020603050405020304" pitchFamily="18" charset="0"/>
                  </a:rPr>
                  <a:t> </a:t>
                </a:r>
                <a:r>
                  <a:rPr lang="en-US" sz="2200" dirty="0" smtClean="0">
                    <a:solidFill>
                      <a:srgbClr val="000000"/>
                    </a:solidFill>
                    <a:latin typeface="Times New Roman" panose="02020603050405020304" pitchFamily="18" charset="0"/>
                    <a:cs typeface="Times New Roman" panose="02020603050405020304" pitchFamily="18" charset="0"/>
                  </a:rPr>
                  <a:t>=</a:t>
                </a:r>
                <a:r>
                  <a:rPr lang="vi-VN" sz="2200" dirty="0" smtClean="0">
                    <a:solidFill>
                      <a:srgbClr val="000000"/>
                    </a:solidFill>
                    <a:latin typeface="Times New Roman" panose="02020603050405020304" pitchFamily="18" charset="0"/>
                    <a:cs typeface="Times New Roman" panose="02020603050405020304" pitchFamily="18" charset="0"/>
                  </a:rPr>
                  <a:t> </a:t>
                </a:r>
                <a:r>
                  <a:rPr lang="en-US" sz="2200" dirty="0" smtClean="0">
                    <a:solidFill>
                      <a:srgbClr val="000000"/>
                    </a:solidFill>
                    <a:latin typeface="Times New Roman" panose="02020603050405020304" pitchFamily="18" charset="0"/>
                    <a:cs typeface="Times New Roman" panose="02020603050405020304" pitchFamily="18" charset="0"/>
                  </a:rPr>
                  <a:t>37</a:t>
                </a:r>
                <a:r>
                  <a:rPr lang="vi-VN" sz="2200" baseline="30000" dirty="0">
                    <a:solidFill>
                      <a:srgbClr val="000000"/>
                    </a:solidFill>
                    <a:latin typeface="Times New Roman" panose="02020603050405020304" pitchFamily="18" charset="0"/>
                    <a:cs typeface="Times New Roman" panose="02020603050405020304" pitchFamily="18" charset="0"/>
                  </a:rPr>
                  <a:t>0</a:t>
                </a:r>
                <a:r>
                  <a:rPr lang="vi-VN" sz="2200" dirty="0" smtClean="0">
                    <a:solidFill>
                      <a:srgbClr val="000000"/>
                    </a:solidFill>
                    <a:latin typeface="Times New Roman" panose="02020603050405020304" pitchFamily="18" charset="0"/>
                    <a:cs typeface="Times New Roman" panose="02020603050405020304" pitchFamily="18" charset="0"/>
                  </a:rPr>
                  <a:t> </a:t>
                </a:r>
                <a:r>
                  <a:rPr lang="en-US" sz="2200" dirty="0" smtClean="0">
                    <a:solidFill>
                      <a:srgbClr val="000000"/>
                    </a:solidFill>
                    <a:latin typeface="Times New Roman" panose="02020603050405020304" pitchFamily="18" charset="0"/>
                    <a:cs typeface="Times New Roman" panose="02020603050405020304" pitchFamily="18" charset="0"/>
                  </a:rPr>
                  <a:t>+</a:t>
                </a:r>
                <a:r>
                  <a:rPr lang="vi-VN" sz="2200" dirty="0" smtClean="0">
                    <a:solidFill>
                      <a:srgbClr val="000000"/>
                    </a:solidFill>
                    <a:latin typeface="Times New Roman" panose="02020603050405020304" pitchFamily="18" charset="0"/>
                    <a:cs typeface="Times New Roman" panose="02020603050405020304" pitchFamily="18" charset="0"/>
                  </a:rPr>
                  <a:t> </a:t>
                </a:r>
                <a:r>
                  <a:rPr lang="en-US" sz="2200" dirty="0" smtClean="0">
                    <a:solidFill>
                      <a:srgbClr val="000000"/>
                    </a:solidFill>
                    <a:latin typeface="Times New Roman" panose="02020603050405020304" pitchFamily="18" charset="0"/>
                    <a:cs typeface="Times New Roman" panose="02020603050405020304" pitchFamily="18" charset="0"/>
                  </a:rPr>
                  <a:t>45</a:t>
                </a:r>
                <a:r>
                  <a:rPr lang="vi-VN" sz="2200" baseline="30000" dirty="0" smtClean="0">
                    <a:solidFill>
                      <a:srgbClr val="000000"/>
                    </a:solidFill>
                    <a:latin typeface="Times New Roman" panose="02020603050405020304" pitchFamily="18" charset="0"/>
                    <a:cs typeface="Times New Roman" panose="02020603050405020304" pitchFamily="18" charset="0"/>
                  </a:rPr>
                  <a:t>0</a:t>
                </a:r>
                <a:r>
                  <a:rPr lang="vi-VN" sz="2200" dirty="0" smtClean="0">
                    <a:solidFill>
                      <a:srgbClr val="000000"/>
                    </a:solidFill>
                    <a:latin typeface="Times New Roman" panose="02020603050405020304" pitchFamily="18" charset="0"/>
                    <a:cs typeface="Times New Roman" panose="02020603050405020304" pitchFamily="18" charset="0"/>
                  </a:rPr>
                  <a:t> </a:t>
                </a:r>
                <a:r>
                  <a:rPr lang="en-US" sz="2200" dirty="0" smtClean="0">
                    <a:solidFill>
                      <a:srgbClr val="000000"/>
                    </a:solidFill>
                    <a:latin typeface="Times New Roman" panose="02020603050405020304" pitchFamily="18" charset="0"/>
                    <a:cs typeface="Times New Roman" panose="02020603050405020304" pitchFamily="18" charset="0"/>
                  </a:rPr>
                  <a:t>=</a:t>
                </a:r>
                <a:r>
                  <a:rPr lang="vi-VN" sz="2200" dirty="0" smtClean="0">
                    <a:solidFill>
                      <a:srgbClr val="000000"/>
                    </a:solidFill>
                    <a:latin typeface="Times New Roman" panose="02020603050405020304" pitchFamily="18" charset="0"/>
                    <a:cs typeface="Times New Roman" panose="02020603050405020304" pitchFamily="18" charset="0"/>
                  </a:rPr>
                  <a:t> 82</a:t>
                </a:r>
                <a:r>
                  <a:rPr lang="vi-VN" sz="2200" baseline="30000" dirty="0" smtClean="0">
                    <a:solidFill>
                      <a:srgbClr val="000000"/>
                    </a:solidFill>
                    <a:latin typeface="Times New Roman" panose="02020603050405020304" pitchFamily="18" charset="0"/>
                    <a:cs typeface="Times New Roman" panose="02020603050405020304" pitchFamily="18" charset="0"/>
                  </a:rPr>
                  <a:t>0</a:t>
                </a:r>
                <a:endParaRPr lang="en-US" sz="2200" dirty="0">
                  <a:solidFill>
                    <a:srgbClr val="000000"/>
                  </a:solidFill>
                  <a:latin typeface="Times New Roman" panose="02020603050405020304" pitchFamily="18" charset="0"/>
                  <a:cs typeface="Times New Roman" panose="02020603050405020304" pitchFamily="18" charset="0"/>
                </a:endParaRPr>
              </a:p>
              <a:p>
                <a:pPr algn="just"/>
                <a:r>
                  <a:rPr lang="en-US" sz="2200" dirty="0" err="1">
                    <a:solidFill>
                      <a:srgbClr val="000000"/>
                    </a:solidFill>
                    <a:latin typeface="Times New Roman" panose="02020603050405020304" pitchFamily="18" charset="0"/>
                    <a:cs typeface="Times New Roman" panose="02020603050405020304" pitchFamily="18" charset="0"/>
                  </a:rPr>
                  <a:t>Vậy</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bạn</a:t>
                </a:r>
                <a:r>
                  <a:rPr lang="en-US" sz="2200" dirty="0">
                    <a:solidFill>
                      <a:srgbClr val="000000"/>
                    </a:solidFill>
                    <a:latin typeface="Times New Roman" panose="02020603050405020304" pitchFamily="18" charset="0"/>
                    <a:cs typeface="Times New Roman" panose="02020603050405020304" pitchFamily="18" charset="0"/>
                  </a:rPr>
                  <a:t> Nam </a:t>
                </a:r>
                <a:r>
                  <a:rPr lang="en-US" sz="2200" dirty="0" err="1">
                    <a:solidFill>
                      <a:srgbClr val="000000"/>
                    </a:solidFill>
                    <a:latin typeface="Times New Roman" panose="02020603050405020304" pitchFamily="18" charset="0"/>
                    <a:cs typeface="Times New Roman" panose="02020603050405020304" pitchFamily="18" charset="0"/>
                  </a:rPr>
                  <a:t>nói</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đúng</a:t>
                </a:r>
                <a:r>
                  <a:rPr lang="en-US" sz="2200" dirty="0">
                    <a:solidFill>
                      <a:srgbClr val="000000"/>
                    </a:solidFill>
                    <a:latin typeface="Times New Roman" panose="02020603050405020304" pitchFamily="18" charset="0"/>
                    <a:cs typeface="Times New Roman" panose="02020603050405020304" pitchFamily="18" charset="0"/>
                  </a:rPr>
                  <a:t>.</a:t>
                </a:r>
              </a:p>
            </p:txBody>
          </p:sp>
        </mc:Choice>
        <mc:Fallback xmlns="">
          <p:sp>
            <p:nvSpPr>
              <p:cNvPr id="7" name="Rectangle 6"/>
              <p:cNvSpPr>
                <a:spLocks noRot="1" noChangeAspect="1" noMove="1" noResize="1" noEditPoints="1" noAdjustHandles="1" noChangeArrowheads="1" noChangeShapeType="1" noTextEdit="1"/>
              </p:cNvSpPr>
              <p:nvPr/>
            </p:nvSpPr>
            <p:spPr>
              <a:xfrm>
                <a:off x="3563983" y="3470478"/>
                <a:ext cx="6096000" cy="2869247"/>
              </a:xfrm>
              <a:prstGeom prst="rect">
                <a:avLst/>
              </a:prstGeom>
              <a:blipFill>
                <a:blip r:embed="rId5"/>
                <a:stretch>
                  <a:fillRect l="-1300" t="-849" b="-3397"/>
                </a:stretch>
              </a:blipFill>
            </p:spPr>
            <p:txBody>
              <a:bodyPr/>
              <a:lstStyle/>
              <a:p>
                <a:r>
                  <a:rPr lang="en-US">
                    <a:noFill/>
                  </a:rPr>
                  <a:t> </a:t>
                </a:r>
              </a:p>
            </p:txBody>
          </p:sp>
        </mc:Fallback>
      </mc:AlternateContent>
      <p:sp>
        <p:nvSpPr>
          <p:cNvPr id="9" name="Rectangle 8"/>
          <p:cNvSpPr/>
          <p:nvPr/>
        </p:nvSpPr>
        <p:spPr>
          <a:xfrm>
            <a:off x="0" y="2212368"/>
            <a:ext cx="3448594" cy="523220"/>
          </a:xfrm>
          <a:prstGeom prst="rect">
            <a:avLst/>
          </a:prstGeom>
        </p:spPr>
        <p:txBody>
          <a:bodyPr wrap="square">
            <a:spAutoFit/>
          </a:bodyPr>
          <a:lstStyle/>
          <a:p>
            <a:pPr lvl="0" algn="ctr">
              <a:defRPr/>
            </a:pPr>
            <a:r>
              <a:rPr lang="vi-VN" sz="2800" b="1" dirty="0" smtClean="0">
                <a:solidFill>
                  <a:srgbClr val="FFFF00"/>
                </a:solidFill>
                <a:latin typeface="Times New Roman" panose="02020603050405020304" pitchFamily="18" charset="0"/>
                <a:cs typeface="Times New Roman" panose="02020603050405020304" pitchFamily="18" charset="0"/>
              </a:rPr>
              <a:t>LUYỆN TẬP</a:t>
            </a:r>
            <a:endParaRPr lang="nn-NO" sz="2800" b="1"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120028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212368"/>
            <a:ext cx="3448594" cy="523220"/>
          </a:xfrm>
          <a:prstGeom prst="rect">
            <a:avLst/>
          </a:prstGeom>
        </p:spPr>
        <p:txBody>
          <a:bodyPr wrap="square">
            <a:spAutoFit/>
          </a:bodyPr>
          <a:lstStyle/>
          <a:p>
            <a:pPr lvl="0" algn="ctr">
              <a:defRPr/>
            </a:pPr>
            <a:r>
              <a:rPr lang="vi-VN" sz="2800" b="1" dirty="0" smtClean="0">
                <a:solidFill>
                  <a:srgbClr val="FFFF00"/>
                </a:solidFill>
                <a:latin typeface="Times New Roman" panose="02020603050405020304" pitchFamily="18" charset="0"/>
                <a:cs typeface="Times New Roman" panose="02020603050405020304" pitchFamily="18" charset="0"/>
              </a:rPr>
              <a:t>VẬN DỤNG</a:t>
            </a:r>
            <a:endParaRPr lang="nn-NO" sz="2800" b="1" dirty="0">
              <a:solidFill>
                <a:srgbClr val="FFFF00"/>
              </a:solidFill>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a:stretch>
            <a:fillRect/>
          </a:stretch>
        </p:blipFill>
        <p:spPr>
          <a:xfrm>
            <a:off x="3650631" y="679669"/>
            <a:ext cx="8079815" cy="2119608"/>
          </a:xfrm>
          <a:prstGeom prst="rect">
            <a:avLst/>
          </a:prstGeom>
        </p:spPr>
      </p:pic>
      <p:sp>
        <p:nvSpPr>
          <p:cNvPr id="6" name="Rectangle 5"/>
          <p:cNvSpPr/>
          <p:nvPr/>
        </p:nvSpPr>
        <p:spPr>
          <a:xfrm>
            <a:off x="3551789" y="2645955"/>
            <a:ext cx="8277497" cy="1938992"/>
          </a:xfrm>
          <a:prstGeom prst="rect">
            <a:avLst/>
          </a:prstGeom>
        </p:spPr>
        <p:txBody>
          <a:bodyPr wrap="square">
            <a:spAutoFit/>
          </a:bodyPr>
          <a:lstStyle/>
          <a:p>
            <a:pPr>
              <a:spcAft>
                <a:spcPts val="0"/>
              </a:spcAft>
            </a:pPr>
            <a:r>
              <a:rPr lang="vi-VN" sz="24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Câu 2. </a:t>
            </a:r>
            <a:r>
              <a:rPr lang="vi-VN"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Trong các khẳng định sau, khẳng định nào đúng?</a:t>
            </a:r>
            <a:r>
              <a:rPr lang="vi-VN" sz="2400" dirty="0">
                <a:latin typeface="Times New Roman" panose="02020603050405020304" pitchFamily="18" charset="0"/>
                <a:ea typeface="Calibri" panose="020F0502020204030204" pitchFamily="34" charset="0"/>
                <a:cs typeface="Times New Roman" panose="02020603050405020304" pitchFamily="18" charset="0"/>
              </a:rPr>
              <a:t/>
            </a:r>
            <a:br>
              <a:rPr lang="vi-VN" sz="2400" dirty="0">
                <a:latin typeface="Times New Roman" panose="02020603050405020304" pitchFamily="18" charset="0"/>
                <a:ea typeface="Calibri" panose="020F0502020204030204" pitchFamily="34" charset="0"/>
                <a:cs typeface="Times New Roman" panose="02020603050405020304" pitchFamily="18" charset="0"/>
              </a:rPr>
            </a:br>
            <a:r>
              <a:rPr lang="vi-VN"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 Hai góc bằng nhau thì đối </a:t>
            </a:r>
            <a:r>
              <a:rPr lang="vi-VN" sz="24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đỉnh;</a:t>
            </a:r>
            <a:endParaRPr lang="vi-VN" sz="2400" dirty="0" smtClean="0">
              <a:latin typeface="Times New Roman" panose="02020603050405020304" pitchFamily="18" charset="0"/>
              <a:ea typeface="Calibri" panose="020F0502020204030204" pitchFamily="34" charset="0"/>
              <a:cs typeface="Times New Roman" panose="02020603050405020304" pitchFamily="18" charset="0"/>
            </a:endParaRPr>
          </a:p>
          <a:p>
            <a:pPr>
              <a:spcAft>
                <a:spcPts val="0"/>
              </a:spcAft>
            </a:pPr>
            <a:r>
              <a:rPr lang="vi-VN" sz="24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B</a:t>
            </a:r>
            <a:r>
              <a:rPr lang="vi-VN"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Hai góc không đối đỉnh thì không bằng nhau;</a:t>
            </a:r>
            <a:r>
              <a:rPr lang="vi-VN" sz="2400" dirty="0">
                <a:latin typeface="Times New Roman" panose="02020603050405020304" pitchFamily="18" charset="0"/>
                <a:ea typeface="Calibri" panose="020F0502020204030204" pitchFamily="34" charset="0"/>
                <a:cs typeface="Times New Roman" panose="02020603050405020304" pitchFamily="18" charset="0"/>
              </a:rPr>
              <a:t/>
            </a:r>
            <a:br>
              <a:rPr lang="vi-VN" sz="2400" dirty="0">
                <a:latin typeface="Times New Roman" panose="02020603050405020304" pitchFamily="18" charset="0"/>
                <a:ea typeface="Calibri" panose="020F0502020204030204" pitchFamily="34" charset="0"/>
                <a:cs typeface="Times New Roman" panose="02020603050405020304" pitchFamily="18" charset="0"/>
              </a:rPr>
            </a:br>
            <a:r>
              <a:rPr lang="vi-VN"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 Hai góc đối đỉnh thì bằng nhau;</a:t>
            </a:r>
            <a:r>
              <a:rPr lang="vi-VN" sz="2400" dirty="0">
                <a:latin typeface="Times New Roman" panose="02020603050405020304" pitchFamily="18" charset="0"/>
                <a:ea typeface="Calibri" panose="020F0502020204030204" pitchFamily="34" charset="0"/>
                <a:cs typeface="Times New Roman" panose="02020603050405020304" pitchFamily="18" charset="0"/>
              </a:rPr>
              <a:t/>
            </a:r>
            <a:br>
              <a:rPr lang="vi-VN" sz="2400" dirty="0">
                <a:latin typeface="Times New Roman" panose="02020603050405020304" pitchFamily="18" charset="0"/>
                <a:ea typeface="Calibri" panose="020F0502020204030204" pitchFamily="34" charset="0"/>
                <a:cs typeface="Times New Roman" panose="02020603050405020304" pitchFamily="18" charset="0"/>
              </a:rPr>
            </a:br>
            <a:r>
              <a:rPr lang="vi-VN"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 Cả ba khẳng định trên đều đúng</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Rectangle 6"/>
          <p:cNvSpPr/>
          <p:nvPr/>
        </p:nvSpPr>
        <p:spPr>
          <a:xfrm>
            <a:off x="3551789" y="4584381"/>
            <a:ext cx="8178657" cy="1938992"/>
          </a:xfrm>
          <a:prstGeom prst="rect">
            <a:avLst/>
          </a:prstGeom>
        </p:spPr>
        <p:txBody>
          <a:bodyPr wrap="square">
            <a:spAutoFit/>
          </a:bodyPr>
          <a:lstStyle/>
          <a:p>
            <a:r>
              <a:rPr lang="vi-VN" sz="24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Câu 3. </a:t>
            </a:r>
            <a:r>
              <a:rPr lang="vi-VN"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Hai đường thẳng cắt nhau tạo thành bốn góc khác góc bẹt. Biết số </a:t>
            </a:r>
            <a:r>
              <a:rPr lang="vi-VN" sz="24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đo</a:t>
            </a:r>
            <a:r>
              <a:rPr lang="vi-VN" sz="2400" dirty="0" smtClean="0">
                <a:latin typeface="Times New Roman" panose="02020603050405020304" pitchFamily="18" charset="0"/>
                <a:ea typeface="Calibri" panose="020F0502020204030204" pitchFamily="34" charset="0"/>
              </a:rPr>
              <a:t> </a:t>
            </a:r>
            <a:r>
              <a:rPr lang="vi-VN" sz="24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của </a:t>
            </a:r>
            <a:r>
              <a:rPr lang="vi-VN"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một trong bốn góc đó là </a:t>
            </a:r>
            <a:r>
              <a:rPr lang="vi-VN" sz="2400" dirty="0" smtClean="0">
                <a:solidFill>
                  <a:srgbClr val="000000"/>
                </a:solidFill>
                <a:latin typeface="Times New Roman" panose="02020603050405020304" pitchFamily="18" charset="0"/>
                <a:ea typeface="Calibri" panose="020F0502020204030204" pitchFamily="34" charset="0"/>
              </a:rPr>
              <a:t>65</a:t>
            </a:r>
            <a:r>
              <a:rPr lang="vi-VN" sz="2400" baseline="30000" dirty="0" smtClean="0">
                <a:solidFill>
                  <a:srgbClr val="000000"/>
                </a:solidFill>
                <a:latin typeface="Times New Roman" panose="02020603050405020304" pitchFamily="18" charset="0"/>
                <a:ea typeface="Calibri" panose="020F0502020204030204" pitchFamily="34" charset="0"/>
              </a:rPr>
              <a:t>0</a:t>
            </a:r>
            <a:r>
              <a:rPr lang="vi-VN" sz="24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vi-VN"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Khi đó số đo của ba góc còn lại là:</a:t>
            </a:r>
            <a:r>
              <a:rPr lang="vi-VN" sz="2400" dirty="0">
                <a:latin typeface="Times New Roman" panose="02020603050405020304" pitchFamily="18" charset="0"/>
                <a:ea typeface="Calibri" panose="020F0502020204030204" pitchFamily="34" charset="0"/>
              </a:rPr>
              <a:t/>
            </a:r>
            <a:br>
              <a:rPr lang="vi-VN" sz="2400" dirty="0">
                <a:latin typeface="Times New Roman" panose="02020603050405020304" pitchFamily="18" charset="0"/>
                <a:ea typeface="Calibri" panose="020F0502020204030204" pitchFamily="34" charset="0"/>
              </a:rPr>
            </a:br>
            <a:r>
              <a:rPr lang="vi-VN"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 </a:t>
            </a:r>
            <a:r>
              <a:rPr lang="vi-VN" sz="2400" dirty="0">
                <a:solidFill>
                  <a:srgbClr val="000000"/>
                </a:solidFill>
                <a:latin typeface="Times New Roman" panose="02020603050405020304" pitchFamily="18" charset="0"/>
                <a:ea typeface="Calibri" panose="020F0502020204030204" pitchFamily="34" charset="0"/>
              </a:rPr>
              <a:t>65</a:t>
            </a:r>
            <a:r>
              <a:rPr lang="vi-VN" sz="2400" baseline="30000" dirty="0">
                <a:solidFill>
                  <a:srgbClr val="000000"/>
                </a:solidFill>
                <a:latin typeface="Cambria Math" panose="02040503050406030204" pitchFamily="18" charset="0"/>
                <a:ea typeface="Calibri" panose="020F0502020204030204" pitchFamily="34" charset="0"/>
                <a:cs typeface="Cambria Math" panose="02040503050406030204" pitchFamily="18" charset="0"/>
              </a:rPr>
              <a:t>0</a:t>
            </a:r>
            <a:r>
              <a:rPr lang="vi-VN" sz="2400" dirty="0">
                <a:solidFill>
                  <a:srgbClr val="000000"/>
                </a:solidFill>
                <a:latin typeface="Times New Roman" panose="02020603050405020304" pitchFamily="18" charset="0"/>
                <a:ea typeface="Calibri" panose="020F0502020204030204" pitchFamily="34" charset="0"/>
              </a:rPr>
              <a:t>, 115</a:t>
            </a:r>
            <a:r>
              <a:rPr lang="vi-VN" sz="2400" baseline="30000" dirty="0">
                <a:solidFill>
                  <a:srgbClr val="000000"/>
                </a:solidFill>
                <a:latin typeface="Cambria Math" panose="02040503050406030204" pitchFamily="18" charset="0"/>
                <a:ea typeface="Calibri" panose="020F0502020204030204" pitchFamily="34" charset="0"/>
                <a:cs typeface="Cambria Math" panose="02040503050406030204" pitchFamily="18" charset="0"/>
              </a:rPr>
              <a:t>0</a:t>
            </a:r>
            <a:r>
              <a:rPr lang="vi-VN" sz="2400" dirty="0">
                <a:solidFill>
                  <a:srgbClr val="000000"/>
                </a:solidFill>
                <a:latin typeface="Times New Roman" panose="02020603050405020304" pitchFamily="18" charset="0"/>
                <a:ea typeface="Calibri" panose="020F0502020204030204" pitchFamily="34" charset="0"/>
              </a:rPr>
              <a:t>, 120</a:t>
            </a:r>
            <a:r>
              <a:rPr lang="vi-VN" sz="2400" baseline="30000" dirty="0">
                <a:solidFill>
                  <a:srgbClr val="000000"/>
                </a:solidFill>
                <a:latin typeface="Cambria Math" panose="02040503050406030204" pitchFamily="18" charset="0"/>
                <a:ea typeface="Calibri" panose="020F0502020204030204" pitchFamily="34" charset="0"/>
                <a:cs typeface="Cambria Math" panose="02040503050406030204" pitchFamily="18" charset="0"/>
              </a:rPr>
              <a:t>0</a:t>
            </a:r>
            <a:r>
              <a:rPr lang="vi-VN"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B. </a:t>
            </a:r>
            <a:r>
              <a:rPr lang="vi-VN" sz="2400" dirty="0">
                <a:solidFill>
                  <a:srgbClr val="000000"/>
                </a:solidFill>
                <a:latin typeface="Times New Roman" panose="02020603050405020304" pitchFamily="18" charset="0"/>
                <a:ea typeface="Calibri" panose="020F0502020204030204" pitchFamily="34" charset="0"/>
              </a:rPr>
              <a:t>65</a:t>
            </a:r>
            <a:r>
              <a:rPr lang="vi-VN" sz="2400" baseline="30000" dirty="0">
                <a:solidFill>
                  <a:srgbClr val="000000"/>
                </a:solidFill>
                <a:latin typeface="Times New Roman" panose="02020603050405020304" pitchFamily="18" charset="0"/>
                <a:ea typeface="Calibri" panose="020F0502020204030204" pitchFamily="34" charset="0"/>
              </a:rPr>
              <a:t>0</a:t>
            </a:r>
            <a:r>
              <a:rPr lang="vi-VN" sz="2400" dirty="0">
                <a:solidFill>
                  <a:srgbClr val="000000"/>
                </a:solidFill>
                <a:latin typeface="Times New Roman" panose="02020603050405020304" pitchFamily="18" charset="0"/>
                <a:ea typeface="Calibri" panose="020F0502020204030204" pitchFamily="34" charset="0"/>
              </a:rPr>
              <a:t>, 65</a:t>
            </a:r>
            <a:r>
              <a:rPr lang="vi-VN" sz="2400" baseline="30000" dirty="0">
                <a:solidFill>
                  <a:srgbClr val="000000"/>
                </a:solidFill>
                <a:latin typeface="Cambria Math" panose="02040503050406030204" pitchFamily="18" charset="0"/>
                <a:ea typeface="Calibri" panose="020F0502020204030204" pitchFamily="34" charset="0"/>
                <a:cs typeface="Cambria Math" panose="02040503050406030204" pitchFamily="18" charset="0"/>
              </a:rPr>
              <a:t>0</a:t>
            </a:r>
            <a:r>
              <a:rPr lang="vi-VN" sz="2400" dirty="0">
                <a:solidFill>
                  <a:srgbClr val="000000"/>
                </a:solidFill>
                <a:latin typeface="Times New Roman" panose="02020603050405020304" pitchFamily="18" charset="0"/>
                <a:ea typeface="Calibri" panose="020F0502020204030204" pitchFamily="34" charset="0"/>
              </a:rPr>
              <a:t>, 115</a:t>
            </a:r>
            <a:r>
              <a:rPr lang="vi-VN" sz="2400" baseline="30000" dirty="0">
                <a:solidFill>
                  <a:srgbClr val="000000"/>
                </a:solidFill>
                <a:latin typeface="Cambria Math" panose="02040503050406030204" pitchFamily="18" charset="0"/>
                <a:ea typeface="Calibri" panose="020F0502020204030204" pitchFamily="34" charset="0"/>
                <a:cs typeface="Cambria Math" panose="02040503050406030204" pitchFamily="18" charset="0"/>
              </a:rPr>
              <a:t>0</a:t>
            </a:r>
            <a:r>
              <a:rPr lang="vi-VN" sz="2400" dirty="0">
                <a:latin typeface="Times New Roman" panose="02020603050405020304" pitchFamily="18" charset="0"/>
                <a:ea typeface="Calibri" panose="020F0502020204030204" pitchFamily="34" charset="0"/>
              </a:rPr>
              <a:t/>
            </a:r>
            <a:br>
              <a:rPr lang="vi-VN" sz="2400" dirty="0">
                <a:latin typeface="Times New Roman" panose="02020603050405020304" pitchFamily="18" charset="0"/>
                <a:ea typeface="Calibri" panose="020F0502020204030204" pitchFamily="34" charset="0"/>
              </a:rPr>
            </a:br>
            <a:r>
              <a:rPr lang="vi-VN"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 </a:t>
            </a:r>
            <a:r>
              <a:rPr lang="vi-VN" sz="2400" dirty="0">
                <a:solidFill>
                  <a:srgbClr val="000000"/>
                </a:solidFill>
                <a:latin typeface="Times New Roman" panose="02020603050405020304" pitchFamily="18" charset="0"/>
                <a:ea typeface="Calibri" panose="020F0502020204030204" pitchFamily="34" charset="0"/>
              </a:rPr>
              <a:t>115</a:t>
            </a:r>
            <a:r>
              <a:rPr lang="vi-VN" sz="2400" baseline="30000" dirty="0">
                <a:solidFill>
                  <a:srgbClr val="000000"/>
                </a:solidFill>
                <a:latin typeface="Cambria Math" panose="02040503050406030204" pitchFamily="18" charset="0"/>
                <a:ea typeface="Calibri" panose="020F0502020204030204" pitchFamily="34" charset="0"/>
                <a:cs typeface="Cambria Math" panose="02040503050406030204" pitchFamily="18" charset="0"/>
              </a:rPr>
              <a:t>0</a:t>
            </a:r>
            <a:r>
              <a:rPr lang="vi-VN" sz="2400" dirty="0">
                <a:solidFill>
                  <a:srgbClr val="000000"/>
                </a:solidFill>
                <a:latin typeface="Times New Roman" panose="02020603050405020304" pitchFamily="18" charset="0"/>
                <a:ea typeface="Calibri" panose="020F0502020204030204" pitchFamily="34" charset="0"/>
              </a:rPr>
              <a:t>, 115</a:t>
            </a:r>
            <a:r>
              <a:rPr lang="vi-VN" sz="2400" baseline="30000" dirty="0">
                <a:solidFill>
                  <a:srgbClr val="000000"/>
                </a:solidFill>
                <a:latin typeface="Cambria Math" panose="02040503050406030204" pitchFamily="18" charset="0"/>
                <a:ea typeface="Calibri" panose="020F0502020204030204" pitchFamily="34" charset="0"/>
                <a:cs typeface="Cambria Math" panose="02040503050406030204" pitchFamily="18" charset="0"/>
              </a:rPr>
              <a:t>0</a:t>
            </a:r>
            <a:r>
              <a:rPr lang="vi-VN" sz="2400" dirty="0">
                <a:solidFill>
                  <a:srgbClr val="000000"/>
                </a:solidFill>
                <a:latin typeface="Times New Roman" panose="02020603050405020304" pitchFamily="18" charset="0"/>
                <a:ea typeface="Calibri" panose="020F0502020204030204" pitchFamily="34" charset="0"/>
              </a:rPr>
              <a:t>, 50</a:t>
            </a:r>
            <a:r>
              <a:rPr lang="vi-VN" sz="2400" baseline="30000" dirty="0">
                <a:solidFill>
                  <a:srgbClr val="000000"/>
                </a:solidFill>
                <a:latin typeface="Cambria Math" panose="02040503050406030204" pitchFamily="18" charset="0"/>
                <a:ea typeface="Calibri" panose="020F0502020204030204" pitchFamily="34" charset="0"/>
                <a:cs typeface="Cambria Math" panose="02040503050406030204" pitchFamily="18" charset="0"/>
              </a:rPr>
              <a:t>0</a:t>
            </a:r>
            <a:r>
              <a:rPr lang="vi-VN"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D. </a:t>
            </a:r>
            <a:r>
              <a:rPr lang="vi-VN" sz="2400" dirty="0">
                <a:solidFill>
                  <a:srgbClr val="000000"/>
                </a:solidFill>
                <a:latin typeface="Times New Roman" panose="02020603050405020304" pitchFamily="18" charset="0"/>
                <a:ea typeface="Calibri" panose="020F0502020204030204" pitchFamily="34" charset="0"/>
              </a:rPr>
              <a:t>65</a:t>
            </a:r>
            <a:r>
              <a:rPr lang="vi-VN" sz="2400" baseline="30000" dirty="0">
                <a:solidFill>
                  <a:srgbClr val="000000"/>
                </a:solidFill>
                <a:latin typeface="Cambria Math" panose="02040503050406030204" pitchFamily="18" charset="0"/>
                <a:ea typeface="Calibri" panose="020F0502020204030204" pitchFamily="34" charset="0"/>
                <a:cs typeface="Cambria Math" panose="02040503050406030204" pitchFamily="18" charset="0"/>
              </a:rPr>
              <a:t>0</a:t>
            </a:r>
            <a:r>
              <a:rPr lang="vi-VN" sz="2400" dirty="0">
                <a:solidFill>
                  <a:srgbClr val="000000"/>
                </a:solidFill>
                <a:latin typeface="Times New Roman" panose="02020603050405020304" pitchFamily="18" charset="0"/>
                <a:ea typeface="Calibri" panose="020F0502020204030204" pitchFamily="34" charset="0"/>
              </a:rPr>
              <a:t>, 115</a:t>
            </a:r>
            <a:r>
              <a:rPr lang="vi-VN" sz="2400" baseline="30000" dirty="0">
                <a:solidFill>
                  <a:srgbClr val="000000"/>
                </a:solidFill>
                <a:latin typeface="Cambria Math" panose="02040503050406030204" pitchFamily="18" charset="0"/>
                <a:ea typeface="Calibri" panose="020F0502020204030204" pitchFamily="34" charset="0"/>
                <a:cs typeface="Cambria Math" panose="02040503050406030204" pitchFamily="18" charset="0"/>
              </a:rPr>
              <a:t>0</a:t>
            </a:r>
            <a:r>
              <a:rPr lang="vi-VN" sz="2400" dirty="0">
                <a:solidFill>
                  <a:srgbClr val="000000"/>
                </a:solidFill>
                <a:latin typeface="Times New Roman" panose="02020603050405020304" pitchFamily="18" charset="0"/>
                <a:ea typeface="Calibri" panose="020F0502020204030204" pitchFamily="34" charset="0"/>
              </a:rPr>
              <a:t>, 115</a:t>
            </a:r>
            <a:r>
              <a:rPr lang="vi-VN" sz="2400" baseline="30000" dirty="0">
                <a:solidFill>
                  <a:srgbClr val="000000"/>
                </a:solidFill>
                <a:latin typeface="Times New Roman" panose="02020603050405020304" pitchFamily="18" charset="0"/>
                <a:ea typeface="Calibri" panose="020F0502020204030204" pitchFamily="34" charset="0"/>
              </a:rPr>
              <a:t>0</a:t>
            </a:r>
            <a:r>
              <a:rPr lang="vi-VN" sz="24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sz="3600" dirty="0"/>
          </a:p>
        </p:txBody>
      </p:sp>
      <p:sp>
        <p:nvSpPr>
          <p:cNvPr id="8" name="Oval 7"/>
          <p:cNvSpPr/>
          <p:nvPr/>
        </p:nvSpPr>
        <p:spPr>
          <a:xfrm>
            <a:off x="3547436" y="2301435"/>
            <a:ext cx="327878" cy="345085"/>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3556144" y="3794431"/>
            <a:ext cx="327878" cy="345085"/>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8223939" y="6097609"/>
            <a:ext cx="327878" cy="345085"/>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60261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61953" y="657536"/>
            <a:ext cx="8212183" cy="1938992"/>
          </a:xfrm>
          <a:prstGeom prst="rect">
            <a:avLst/>
          </a:prstGeom>
        </p:spPr>
        <p:txBody>
          <a:bodyPr wrap="square">
            <a:spAutoFit/>
          </a:bodyPr>
          <a:lstStyle/>
          <a:p>
            <a:pPr>
              <a:spcAft>
                <a:spcPts val="0"/>
              </a:spcAft>
            </a:pPr>
            <a:r>
              <a:rPr lang="vi-VN" sz="24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Câu 4. </a:t>
            </a:r>
            <a:r>
              <a:rPr lang="vi-VN"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Hai đường thẳng cắt nhau tạo thành bốn góc khác góc bẹt. Số đo </a:t>
            </a:r>
            <a:r>
              <a:rPr lang="vi-VN" sz="24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của</a:t>
            </a:r>
            <a:r>
              <a:rPr lang="vi-VN"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vi-VN" sz="24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bốn </a:t>
            </a:r>
            <a:r>
              <a:rPr lang="vi-VN"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góc đó có thể là trường hợp nào trong các trường hợp sau đây?</a:t>
            </a:r>
            <a:r>
              <a:rPr lang="vi-VN" sz="2400" dirty="0">
                <a:latin typeface="Times New Roman" panose="02020603050405020304" pitchFamily="18" charset="0"/>
                <a:ea typeface="Calibri" panose="020F0502020204030204" pitchFamily="34" charset="0"/>
                <a:cs typeface="Times New Roman" panose="02020603050405020304" pitchFamily="18" charset="0"/>
              </a:rPr>
              <a:t/>
            </a:r>
            <a:br>
              <a:rPr lang="vi-VN" sz="2400" dirty="0">
                <a:latin typeface="Times New Roman" panose="02020603050405020304" pitchFamily="18" charset="0"/>
                <a:ea typeface="Calibri" panose="020F0502020204030204" pitchFamily="34" charset="0"/>
                <a:cs typeface="Times New Roman" panose="02020603050405020304" pitchFamily="18" charset="0"/>
              </a:rPr>
            </a:br>
            <a:r>
              <a:rPr lang="vi-VN"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 70</a:t>
            </a:r>
            <a:r>
              <a:rPr lang="vi-VN" sz="2400" baseline="30000" dirty="0">
                <a:solidFill>
                  <a:srgbClr val="000000"/>
                </a:solidFill>
                <a:latin typeface="Cambria Math" panose="02040503050406030204" pitchFamily="18" charset="0"/>
                <a:ea typeface="Calibri" panose="020F0502020204030204" pitchFamily="34" charset="0"/>
                <a:cs typeface="Cambria Math" panose="02040503050406030204" pitchFamily="18" charset="0"/>
              </a:rPr>
              <a:t>0</a:t>
            </a:r>
            <a:r>
              <a:rPr lang="vi-VN"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70</a:t>
            </a:r>
            <a:r>
              <a:rPr lang="vi-VN" sz="2400" baseline="30000" dirty="0">
                <a:solidFill>
                  <a:srgbClr val="000000"/>
                </a:solidFill>
                <a:latin typeface="Cambria Math" panose="02040503050406030204" pitchFamily="18" charset="0"/>
                <a:ea typeface="Calibri" panose="020F0502020204030204" pitchFamily="34" charset="0"/>
                <a:cs typeface="Cambria Math" panose="02040503050406030204" pitchFamily="18" charset="0"/>
              </a:rPr>
              <a:t>0</a:t>
            </a:r>
            <a:r>
              <a:rPr lang="vi-VN"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70</a:t>
            </a:r>
            <a:r>
              <a:rPr lang="vi-VN" sz="2400" baseline="30000" dirty="0">
                <a:solidFill>
                  <a:srgbClr val="000000"/>
                </a:solidFill>
                <a:latin typeface="Cambria Math" panose="02040503050406030204" pitchFamily="18" charset="0"/>
                <a:ea typeface="Calibri" panose="020F0502020204030204" pitchFamily="34" charset="0"/>
                <a:cs typeface="Cambria Math" panose="02040503050406030204" pitchFamily="18" charset="0"/>
              </a:rPr>
              <a:t>0</a:t>
            </a:r>
            <a:r>
              <a:rPr lang="vi-VN"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110</a:t>
            </a:r>
            <a:r>
              <a:rPr lang="vi-VN" sz="2400" baseline="30000" dirty="0">
                <a:solidFill>
                  <a:srgbClr val="000000"/>
                </a:solidFill>
                <a:latin typeface="Cambria Math" panose="02040503050406030204" pitchFamily="18" charset="0"/>
                <a:ea typeface="Calibri" panose="020F0502020204030204" pitchFamily="34" charset="0"/>
                <a:cs typeface="Cambria Math" panose="02040503050406030204" pitchFamily="18" charset="0"/>
              </a:rPr>
              <a:t>0</a:t>
            </a:r>
            <a:r>
              <a:rPr lang="vi-VN"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B. 60</a:t>
            </a:r>
            <a:r>
              <a:rPr lang="vi-VN" sz="2400" baseline="30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0</a:t>
            </a:r>
            <a:r>
              <a:rPr lang="vi-VN"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120</a:t>
            </a:r>
            <a:r>
              <a:rPr lang="vi-VN" sz="2400" baseline="30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0</a:t>
            </a:r>
            <a:r>
              <a:rPr lang="vi-VN"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120</a:t>
            </a:r>
            <a:r>
              <a:rPr lang="vi-VN" sz="2400" baseline="30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0</a:t>
            </a:r>
            <a:r>
              <a:rPr lang="vi-VN"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120</a:t>
            </a:r>
            <a:r>
              <a:rPr lang="vi-VN" sz="2400" baseline="30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0</a:t>
            </a:r>
            <a:r>
              <a:rPr lang="vi-VN" sz="2400" dirty="0">
                <a:latin typeface="Times New Roman" panose="02020603050405020304" pitchFamily="18" charset="0"/>
                <a:ea typeface="Calibri" panose="020F0502020204030204" pitchFamily="34" charset="0"/>
                <a:cs typeface="Times New Roman" panose="02020603050405020304" pitchFamily="18" charset="0"/>
              </a:rPr>
              <a:t/>
            </a:r>
            <a:br>
              <a:rPr lang="vi-VN" sz="2400" dirty="0">
                <a:latin typeface="Times New Roman" panose="02020603050405020304" pitchFamily="18" charset="0"/>
                <a:ea typeface="Calibri" panose="020F0502020204030204" pitchFamily="34" charset="0"/>
                <a:cs typeface="Times New Roman" panose="02020603050405020304" pitchFamily="18" charset="0"/>
              </a:rPr>
            </a:br>
            <a:r>
              <a:rPr lang="vi-VN"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 80</a:t>
            </a:r>
            <a:r>
              <a:rPr lang="vi-VN" sz="2400" baseline="30000" dirty="0">
                <a:solidFill>
                  <a:srgbClr val="000000"/>
                </a:solidFill>
                <a:latin typeface="Cambria Math" panose="02040503050406030204" pitchFamily="18" charset="0"/>
                <a:ea typeface="Calibri" panose="020F0502020204030204" pitchFamily="34" charset="0"/>
                <a:cs typeface="Cambria Math" panose="02040503050406030204" pitchFamily="18" charset="0"/>
              </a:rPr>
              <a:t>0</a:t>
            </a:r>
            <a:r>
              <a:rPr lang="vi-VN"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50</a:t>
            </a:r>
            <a:r>
              <a:rPr lang="vi-VN" sz="2400" baseline="30000" dirty="0">
                <a:solidFill>
                  <a:srgbClr val="000000"/>
                </a:solidFill>
                <a:latin typeface="Cambria Math" panose="02040503050406030204" pitchFamily="18" charset="0"/>
                <a:ea typeface="Calibri" panose="020F0502020204030204" pitchFamily="34" charset="0"/>
                <a:cs typeface="Cambria Math" panose="02040503050406030204" pitchFamily="18" charset="0"/>
              </a:rPr>
              <a:t>0</a:t>
            </a:r>
            <a:r>
              <a:rPr lang="vi-VN"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130</a:t>
            </a:r>
            <a:r>
              <a:rPr lang="vi-VN" sz="2400" baseline="300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0</a:t>
            </a:r>
            <a:r>
              <a:rPr lang="vi-VN"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100</a:t>
            </a:r>
            <a:r>
              <a:rPr lang="vi-VN" sz="2400" baseline="30000" dirty="0">
                <a:solidFill>
                  <a:srgbClr val="000000"/>
                </a:solidFill>
                <a:latin typeface="Cambria Math" panose="02040503050406030204" pitchFamily="18" charset="0"/>
                <a:ea typeface="Calibri" panose="020F0502020204030204" pitchFamily="34" charset="0"/>
                <a:cs typeface="Cambria Math" panose="02040503050406030204" pitchFamily="18" charset="0"/>
              </a:rPr>
              <a:t>0</a:t>
            </a:r>
            <a:r>
              <a:rPr lang="vi-VN" sz="2400" dirty="0">
                <a:solidFill>
                  <a:srgbClr val="000000"/>
                </a:solidFill>
                <a:latin typeface="Cambria Math" panose="02040503050406030204" pitchFamily="18" charset="0"/>
                <a:ea typeface="Calibri" panose="020F0502020204030204" pitchFamily="34" charset="0"/>
                <a:cs typeface="Cambria Math" panose="02040503050406030204" pitchFamily="18" charset="0"/>
              </a:rPr>
              <a:t>	 </a:t>
            </a:r>
            <a:r>
              <a:rPr lang="vi-VN" sz="24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D</a:t>
            </a:r>
            <a:r>
              <a:rPr lang="vi-VN"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90</a:t>
            </a:r>
            <a:r>
              <a:rPr lang="vi-VN" sz="2400" baseline="30000" dirty="0">
                <a:solidFill>
                  <a:srgbClr val="000000"/>
                </a:solidFill>
                <a:latin typeface="Cambria Math" panose="02040503050406030204" pitchFamily="18" charset="0"/>
                <a:ea typeface="Calibri" panose="020F0502020204030204" pitchFamily="34" charset="0"/>
                <a:cs typeface="Cambria Math" panose="02040503050406030204" pitchFamily="18" charset="0"/>
              </a:rPr>
              <a:t>0</a:t>
            </a:r>
            <a:r>
              <a:rPr lang="vi-VN"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90</a:t>
            </a:r>
            <a:r>
              <a:rPr lang="vi-VN" sz="2400" baseline="30000" dirty="0">
                <a:solidFill>
                  <a:srgbClr val="000000"/>
                </a:solidFill>
                <a:latin typeface="Cambria Math" panose="02040503050406030204" pitchFamily="18" charset="0"/>
                <a:ea typeface="Calibri" panose="020F0502020204030204" pitchFamily="34" charset="0"/>
                <a:cs typeface="Cambria Math" panose="02040503050406030204" pitchFamily="18" charset="0"/>
              </a:rPr>
              <a:t>0</a:t>
            </a:r>
            <a:r>
              <a:rPr lang="vi-VN"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90</a:t>
            </a:r>
            <a:r>
              <a:rPr lang="vi-VN" sz="2400" baseline="30000" dirty="0">
                <a:solidFill>
                  <a:srgbClr val="000000"/>
                </a:solidFill>
                <a:latin typeface="Cambria Math" panose="02040503050406030204" pitchFamily="18" charset="0"/>
                <a:ea typeface="Calibri" panose="020F0502020204030204" pitchFamily="34" charset="0"/>
                <a:cs typeface="Cambria Math" panose="02040503050406030204" pitchFamily="18" charset="0"/>
              </a:rPr>
              <a:t>0</a:t>
            </a:r>
            <a:r>
              <a:rPr lang="vi-VN"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90</a:t>
            </a:r>
            <a:r>
              <a:rPr lang="vi-VN" sz="2400" baseline="30000" dirty="0">
                <a:solidFill>
                  <a:srgbClr val="000000"/>
                </a:solidFill>
                <a:latin typeface="Cambria Math" panose="02040503050406030204" pitchFamily="18" charset="0"/>
                <a:ea typeface="Calibri" panose="020F0502020204030204" pitchFamily="34" charset="0"/>
                <a:cs typeface="Cambria Math" panose="02040503050406030204" pitchFamily="18" charset="0"/>
              </a:rPr>
              <a:t>0</a:t>
            </a:r>
            <a:r>
              <a:rPr lang="vi-VN" sz="2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Oval 4"/>
          <p:cNvSpPr/>
          <p:nvPr/>
        </p:nvSpPr>
        <p:spPr>
          <a:xfrm>
            <a:off x="7440166" y="2157743"/>
            <a:ext cx="327878" cy="345085"/>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2"/>
          <a:stretch>
            <a:fillRect/>
          </a:stretch>
        </p:blipFill>
        <p:spPr>
          <a:xfrm>
            <a:off x="3661953" y="2596528"/>
            <a:ext cx="8212183" cy="1269987"/>
          </a:xfrm>
          <a:prstGeom prst="rect">
            <a:avLst/>
          </a:prstGeom>
        </p:spPr>
      </p:pic>
      <p:sp>
        <p:nvSpPr>
          <p:cNvPr id="11" name="Oval 10"/>
          <p:cNvSpPr/>
          <p:nvPr/>
        </p:nvSpPr>
        <p:spPr>
          <a:xfrm>
            <a:off x="4757924" y="3329049"/>
            <a:ext cx="327878" cy="345085"/>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3518262" y="3775549"/>
            <a:ext cx="2921728" cy="430887"/>
          </a:xfrm>
          <a:prstGeom prst="rect">
            <a:avLst/>
          </a:prstGeom>
          <a:noFill/>
        </p:spPr>
        <p:txBody>
          <a:bodyPr wrap="square" rtlCol="0">
            <a:spAutoFit/>
          </a:bodyPr>
          <a:lstStyle/>
          <a:p>
            <a:r>
              <a:rPr lang="vi-VN" sz="2200" b="1" dirty="0" smtClean="0">
                <a:latin typeface="Times New Roman" panose="02020603050405020304" pitchFamily="18" charset="0"/>
                <a:cs typeface="Times New Roman" panose="02020603050405020304" pitchFamily="18" charset="0"/>
              </a:rPr>
              <a:t>Câu 6.</a:t>
            </a:r>
            <a:r>
              <a:rPr lang="vi-VN" sz="2200" dirty="0" smtClean="0">
                <a:latin typeface="Times New Roman" panose="02020603050405020304" pitchFamily="18" charset="0"/>
                <a:cs typeface="Times New Roman" panose="02020603050405020304" pitchFamily="18" charset="0"/>
              </a:rPr>
              <a:t> Cho hình vẽ sau</a:t>
            </a:r>
            <a:endParaRPr lang="en-US" sz="2200" dirty="0">
              <a:latin typeface="Times New Roman" panose="02020603050405020304" pitchFamily="18" charset="0"/>
              <a:cs typeface="Times New Roman" panose="02020603050405020304" pitchFamily="18" charset="0"/>
            </a:endParaRPr>
          </a:p>
        </p:txBody>
      </p:sp>
      <p:pic>
        <p:nvPicPr>
          <p:cNvPr id="23" name="image124.jpeg" descr="Chart, line chart  Description automatically generated"/>
          <p:cNvPicPr/>
          <p:nvPr/>
        </p:nvPicPr>
        <p:blipFill>
          <a:blip r:embed="rId3" cstate="print"/>
          <a:stretch>
            <a:fillRect/>
          </a:stretch>
        </p:blipFill>
        <p:spPr>
          <a:xfrm>
            <a:off x="9485155" y="3674134"/>
            <a:ext cx="2388981" cy="2021272"/>
          </a:xfrm>
          <a:prstGeom prst="rect">
            <a:avLst/>
          </a:prstGeom>
        </p:spPr>
      </p:pic>
      <p:sp>
        <p:nvSpPr>
          <p:cNvPr id="22" name="Rectangle 21"/>
          <p:cNvSpPr/>
          <p:nvPr/>
        </p:nvSpPr>
        <p:spPr>
          <a:xfrm>
            <a:off x="3518262" y="4206436"/>
            <a:ext cx="3959738" cy="430887"/>
          </a:xfrm>
          <a:prstGeom prst="rect">
            <a:avLst/>
          </a:prstGeom>
        </p:spPr>
        <p:txBody>
          <a:bodyPr wrap="none">
            <a:spAutoFit/>
          </a:bodyPr>
          <a:lstStyle/>
          <a:p>
            <a:r>
              <a:rPr lang="fr-FR" sz="2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 </a:t>
            </a:r>
            <a:r>
              <a:rPr lang="fr-FR" sz="22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Cặp</a:t>
            </a:r>
            <a:r>
              <a:rPr lang="fr-FR" sz="2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fr-FR" sz="22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góc</a:t>
            </a:r>
            <a:r>
              <a:rPr lang="fr-FR" sz="2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fr-FR" sz="22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so</a:t>
            </a:r>
            <a:r>
              <a:rPr lang="fr-FR" sz="2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le </a:t>
            </a:r>
            <a:r>
              <a:rPr lang="fr-FR" sz="22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trong</a:t>
            </a:r>
            <a:r>
              <a:rPr lang="fr-FR" sz="2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là </a:t>
            </a:r>
            <a:r>
              <a:rPr lang="fr-FR" sz="22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cặp</a:t>
            </a:r>
            <a:r>
              <a:rPr lang="fr-FR" sz="2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fr-FR" sz="22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góc</a:t>
            </a:r>
            <a:r>
              <a:rPr lang="fr-FR" sz="2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sz="2200" dirty="0"/>
          </a:p>
        </p:txBody>
      </p:sp>
      <mc:AlternateContent xmlns:mc="http://schemas.openxmlformats.org/markup-compatibility/2006">
        <mc:Choice xmlns:a14="http://schemas.microsoft.com/office/drawing/2010/main" Requires="a14">
          <p:sp>
            <p:nvSpPr>
              <p:cNvPr id="24" name="TextBox 23"/>
              <p:cNvSpPr txBox="1"/>
              <p:nvPr/>
            </p:nvSpPr>
            <p:spPr>
              <a:xfrm>
                <a:off x="3661953" y="4714790"/>
                <a:ext cx="6082938" cy="440120"/>
              </a:xfrm>
              <a:prstGeom prst="rect">
                <a:avLst/>
              </a:prstGeom>
              <a:noFill/>
            </p:spPr>
            <p:txBody>
              <a:bodyPr wrap="square" rtlCol="0">
                <a:spAutoFit/>
              </a:bodyPr>
              <a:lstStyle/>
              <a:p>
                <a:r>
                  <a:rPr lang="vi-VN" sz="2200" dirty="0" smtClean="0">
                    <a:latin typeface="Times New Roman" panose="02020603050405020304" pitchFamily="18" charset="0"/>
                    <a:cs typeface="Times New Roman" panose="02020603050405020304" pitchFamily="18" charset="0"/>
                  </a:rPr>
                  <a:t>A. </a:t>
                </a:r>
                <a14:m>
                  <m:oMath xmlns:m="http://schemas.openxmlformats.org/officeDocument/2006/math">
                    <m:sSub>
                      <m:sSubPr>
                        <m:ctrlPr>
                          <a:rPr lang="en-US" sz="2200" smtClean="0">
                            <a:latin typeface="Cambria Math" panose="02040503050406030204" pitchFamily="18" charset="0"/>
                          </a:rPr>
                        </m:ctrlPr>
                      </m:sSubPr>
                      <m:e>
                        <m:acc>
                          <m:accPr>
                            <m:chr m:val="̂"/>
                            <m:ctrlPr>
                              <a:rPr lang="en-US" sz="2200">
                                <a:latin typeface="Cambria Math" panose="02040503050406030204" pitchFamily="18" charset="0"/>
                              </a:rPr>
                            </m:ctrlPr>
                          </m:accPr>
                          <m:e>
                            <m:r>
                              <a:rPr lang="en-US" sz="2200" i="1">
                                <a:latin typeface="Cambria Math" panose="02040503050406030204" pitchFamily="18" charset="0"/>
                              </a:rPr>
                              <m:t>𝑀</m:t>
                            </m:r>
                          </m:e>
                        </m:acc>
                      </m:e>
                      <m:sub>
                        <m:r>
                          <a:rPr lang="en-US" sz="2200" i="0">
                            <a:latin typeface="Cambria Math" panose="02040503050406030204" pitchFamily="18" charset="0"/>
                          </a:rPr>
                          <m:t>1</m:t>
                        </m:r>
                      </m:sub>
                    </m:sSub>
                  </m:oMath>
                </a14:m>
                <a:r>
                  <a:rPr lang="vi-VN" sz="2200" dirty="0" smtClean="0">
                    <a:latin typeface="Times New Roman" panose="02020603050405020304" pitchFamily="18" charset="0"/>
                    <a:cs typeface="Times New Roman" panose="02020603050405020304" pitchFamily="18" charset="0"/>
                  </a:rPr>
                  <a:t>,</a:t>
                </a:r>
                <a:r>
                  <a:rPr lang="en-US" sz="2200" dirty="0">
                    <a:latin typeface="Times New Roman" panose="02020603050405020304" pitchFamily="18" charset="0"/>
                    <a:cs typeface="Times New Roman" panose="02020603050405020304" pitchFamily="18" charset="0"/>
                  </a:rPr>
                  <a:t> </a:t>
                </a:r>
                <a14:m>
                  <m:oMath xmlns:m="http://schemas.openxmlformats.org/officeDocument/2006/math">
                    <m:sSub>
                      <m:sSubPr>
                        <m:ctrlPr>
                          <a:rPr lang="en-US" sz="2200" i="1">
                            <a:latin typeface="Cambria Math" panose="02040503050406030204" pitchFamily="18" charset="0"/>
                          </a:rPr>
                        </m:ctrlPr>
                      </m:sSubPr>
                      <m:e>
                        <m:acc>
                          <m:accPr>
                            <m:chr m:val="̂"/>
                            <m:ctrlPr>
                              <a:rPr lang="en-US" sz="2200" i="1">
                                <a:latin typeface="Cambria Math" panose="02040503050406030204" pitchFamily="18" charset="0"/>
                              </a:rPr>
                            </m:ctrlPr>
                          </m:accPr>
                          <m:e>
                            <m:r>
                              <a:rPr lang="en-US" sz="2200" i="1">
                                <a:latin typeface="Cambria Math" panose="02040503050406030204" pitchFamily="18" charset="0"/>
                              </a:rPr>
                              <m:t>𝑀</m:t>
                            </m:r>
                          </m:e>
                        </m:acc>
                      </m:e>
                      <m:sub>
                        <m:r>
                          <a:rPr lang="vi-VN" sz="2200" b="0" i="0" smtClean="0">
                            <a:latin typeface="Cambria Math" panose="02040503050406030204" pitchFamily="18" charset="0"/>
                          </a:rPr>
                          <m:t>2</m:t>
                        </m:r>
                      </m:sub>
                    </m:sSub>
                  </m:oMath>
                </a14:m>
                <a:r>
                  <a:rPr lang="vi-VN" sz="2200" dirty="0" smtClean="0">
                    <a:latin typeface="Times New Roman" panose="02020603050405020304" pitchFamily="18" charset="0"/>
                    <a:cs typeface="Times New Roman" panose="02020603050405020304" pitchFamily="18" charset="0"/>
                  </a:rPr>
                  <a:t>     B. </a:t>
                </a:r>
                <a14:m>
                  <m:oMath xmlns:m="http://schemas.openxmlformats.org/officeDocument/2006/math">
                    <m:sSub>
                      <m:sSubPr>
                        <m:ctrlPr>
                          <a:rPr lang="en-US" sz="2200" i="1">
                            <a:latin typeface="Cambria Math" panose="02040503050406030204" pitchFamily="18" charset="0"/>
                          </a:rPr>
                        </m:ctrlPr>
                      </m:sSubPr>
                      <m:e>
                        <m:acc>
                          <m:accPr>
                            <m:chr m:val="̂"/>
                            <m:ctrlPr>
                              <a:rPr lang="en-US" sz="2200" i="1">
                                <a:latin typeface="Cambria Math" panose="02040503050406030204" pitchFamily="18" charset="0"/>
                              </a:rPr>
                            </m:ctrlPr>
                          </m:accPr>
                          <m:e>
                            <m:r>
                              <a:rPr lang="en-US" sz="2200" i="1">
                                <a:latin typeface="Cambria Math" panose="02040503050406030204" pitchFamily="18" charset="0"/>
                              </a:rPr>
                              <m:t>𝑀</m:t>
                            </m:r>
                          </m:e>
                        </m:acc>
                      </m:e>
                      <m:sub>
                        <m:r>
                          <a:rPr lang="en-US" sz="2200">
                            <a:latin typeface="Cambria Math" panose="02040503050406030204" pitchFamily="18" charset="0"/>
                          </a:rPr>
                          <m:t>1</m:t>
                        </m:r>
                      </m:sub>
                    </m:sSub>
                  </m:oMath>
                </a14:m>
                <a:r>
                  <a:rPr lang="vi-VN" sz="2200" dirty="0">
                    <a:latin typeface="Times New Roman" panose="02020603050405020304" pitchFamily="18" charset="0"/>
                    <a:cs typeface="Times New Roman" panose="02020603050405020304" pitchFamily="18" charset="0"/>
                  </a:rPr>
                  <a:t>,</a:t>
                </a:r>
                <a:r>
                  <a:rPr lang="en-US" sz="2200" dirty="0">
                    <a:latin typeface="Times New Roman" panose="02020603050405020304" pitchFamily="18" charset="0"/>
                    <a:cs typeface="Times New Roman" panose="02020603050405020304" pitchFamily="18" charset="0"/>
                  </a:rPr>
                  <a:t> </a:t>
                </a:r>
                <a14:m>
                  <m:oMath xmlns:m="http://schemas.openxmlformats.org/officeDocument/2006/math">
                    <m:sSub>
                      <m:sSubPr>
                        <m:ctrlPr>
                          <a:rPr lang="en-US" sz="2200" i="1">
                            <a:latin typeface="Cambria Math" panose="02040503050406030204" pitchFamily="18" charset="0"/>
                          </a:rPr>
                        </m:ctrlPr>
                      </m:sSubPr>
                      <m:e>
                        <m:acc>
                          <m:accPr>
                            <m:chr m:val="̂"/>
                            <m:ctrlPr>
                              <a:rPr lang="en-US" sz="2200" i="1">
                                <a:latin typeface="Cambria Math" panose="02040503050406030204" pitchFamily="18" charset="0"/>
                              </a:rPr>
                            </m:ctrlPr>
                          </m:accPr>
                          <m:e>
                            <m:r>
                              <a:rPr lang="vi-VN" sz="2200" b="0" i="1" smtClean="0">
                                <a:latin typeface="Cambria Math" panose="02040503050406030204" pitchFamily="18" charset="0"/>
                              </a:rPr>
                              <m:t>𝑁</m:t>
                            </m:r>
                          </m:e>
                        </m:acc>
                      </m:e>
                      <m:sub>
                        <m:r>
                          <a:rPr lang="vi-VN" sz="2200" b="0" i="0" smtClean="0">
                            <a:latin typeface="Cambria Math" panose="02040503050406030204" pitchFamily="18" charset="0"/>
                          </a:rPr>
                          <m:t>1</m:t>
                        </m:r>
                      </m:sub>
                    </m:sSub>
                  </m:oMath>
                </a14:m>
                <a:r>
                  <a:rPr lang="vi-VN" sz="2200" dirty="0" smtClean="0">
                    <a:latin typeface="Times New Roman" panose="02020603050405020304" pitchFamily="18" charset="0"/>
                    <a:cs typeface="Times New Roman" panose="02020603050405020304" pitchFamily="18" charset="0"/>
                  </a:rPr>
                  <a:t>    C. </a:t>
                </a:r>
                <a14:m>
                  <m:oMath xmlns:m="http://schemas.openxmlformats.org/officeDocument/2006/math">
                    <m:sSub>
                      <m:sSubPr>
                        <m:ctrlPr>
                          <a:rPr lang="en-US" sz="2200" i="1">
                            <a:latin typeface="Cambria Math" panose="02040503050406030204" pitchFamily="18" charset="0"/>
                          </a:rPr>
                        </m:ctrlPr>
                      </m:sSubPr>
                      <m:e>
                        <m:acc>
                          <m:accPr>
                            <m:chr m:val="̂"/>
                            <m:ctrlPr>
                              <a:rPr lang="en-US" sz="2200" i="1">
                                <a:latin typeface="Cambria Math" panose="02040503050406030204" pitchFamily="18" charset="0"/>
                              </a:rPr>
                            </m:ctrlPr>
                          </m:accPr>
                          <m:e>
                            <m:r>
                              <a:rPr lang="en-US" sz="2200" i="1">
                                <a:latin typeface="Cambria Math" panose="02040503050406030204" pitchFamily="18" charset="0"/>
                              </a:rPr>
                              <m:t>𝑀</m:t>
                            </m:r>
                          </m:e>
                        </m:acc>
                      </m:e>
                      <m:sub>
                        <m:r>
                          <a:rPr lang="en-US" sz="2200">
                            <a:latin typeface="Cambria Math" panose="02040503050406030204" pitchFamily="18" charset="0"/>
                          </a:rPr>
                          <m:t>1</m:t>
                        </m:r>
                      </m:sub>
                    </m:sSub>
                  </m:oMath>
                </a14:m>
                <a:r>
                  <a:rPr lang="vi-VN" sz="2200" dirty="0">
                    <a:latin typeface="Times New Roman" panose="02020603050405020304" pitchFamily="18" charset="0"/>
                    <a:cs typeface="Times New Roman" panose="02020603050405020304" pitchFamily="18" charset="0"/>
                  </a:rPr>
                  <a:t>,</a:t>
                </a:r>
                <a:r>
                  <a:rPr lang="en-US" sz="2200" dirty="0">
                    <a:latin typeface="Times New Roman" panose="02020603050405020304" pitchFamily="18" charset="0"/>
                    <a:cs typeface="Times New Roman" panose="02020603050405020304" pitchFamily="18" charset="0"/>
                  </a:rPr>
                  <a:t> </a:t>
                </a:r>
                <a14:m>
                  <m:oMath xmlns:m="http://schemas.openxmlformats.org/officeDocument/2006/math">
                    <m:sSub>
                      <m:sSubPr>
                        <m:ctrlPr>
                          <a:rPr lang="en-US" sz="2200" i="1">
                            <a:latin typeface="Cambria Math" panose="02040503050406030204" pitchFamily="18" charset="0"/>
                          </a:rPr>
                        </m:ctrlPr>
                      </m:sSubPr>
                      <m:e>
                        <m:acc>
                          <m:accPr>
                            <m:chr m:val="̂"/>
                            <m:ctrlPr>
                              <a:rPr lang="en-US" sz="2200" i="1">
                                <a:latin typeface="Cambria Math" panose="02040503050406030204" pitchFamily="18" charset="0"/>
                              </a:rPr>
                            </m:ctrlPr>
                          </m:accPr>
                          <m:e>
                            <m:r>
                              <a:rPr lang="vi-VN" sz="2200" b="0" i="1" smtClean="0">
                                <a:latin typeface="Cambria Math" panose="02040503050406030204" pitchFamily="18" charset="0"/>
                              </a:rPr>
                              <m:t>𝑁</m:t>
                            </m:r>
                          </m:e>
                        </m:acc>
                      </m:e>
                      <m:sub>
                        <m:r>
                          <a:rPr lang="vi-VN" sz="2200">
                            <a:latin typeface="Cambria Math" panose="02040503050406030204" pitchFamily="18" charset="0"/>
                          </a:rPr>
                          <m:t>2</m:t>
                        </m:r>
                      </m:sub>
                    </m:sSub>
                  </m:oMath>
                </a14:m>
                <a:r>
                  <a:rPr lang="vi-VN" sz="2200" dirty="0" smtClean="0">
                    <a:latin typeface="Times New Roman" panose="02020603050405020304" pitchFamily="18" charset="0"/>
                    <a:cs typeface="Times New Roman" panose="02020603050405020304" pitchFamily="18" charset="0"/>
                  </a:rPr>
                  <a:t>     D. </a:t>
                </a:r>
                <a14:m>
                  <m:oMath xmlns:m="http://schemas.openxmlformats.org/officeDocument/2006/math">
                    <m:sSub>
                      <m:sSubPr>
                        <m:ctrlPr>
                          <a:rPr lang="en-US" sz="2200" i="1">
                            <a:latin typeface="Cambria Math" panose="02040503050406030204" pitchFamily="18" charset="0"/>
                          </a:rPr>
                        </m:ctrlPr>
                      </m:sSubPr>
                      <m:e>
                        <m:acc>
                          <m:accPr>
                            <m:chr m:val="̂"/>
                            <m:ctrlPr>
                              <a:rPr lang="en-US" sz="2200" i="1">
                                <a:latin typeface="Cambria Math" panose="02040503050406030204" pitchFamily="18" charset="0"/>
                              </a:rPr>
                            </m:ctrlPr>
                          </m:accPr>
                          <m:e>
                            <m:r>
                              <a:rPr lang="en-US" sz="2200" i="1">
                                <a:latin typeface="Cambria Math" panose="02040503050406030204" pitchFamily="18" charset="0"/>
                              </a:rPr>
                              <m:t>𝑀</m:t>
                            </m:r>
                          </m:e>
                        </m:acc>
                      </m:e>
                      <m:sub>
                        <m:r>
                          <a:rPr lang="vi-VN" sz="2200" b="0" i="0" smtClean="0">
                            <a:latin typeface="Cambria Math" panose="02040503050406030204" pitchFamily="18" charset="0"/>
                          </a:rPr>
                          <m:t>2</m:t>
                        </m:r>
                      </m:sub>
                    </m:sSub>
                  </m:oMath>
                </a14:m>
                <a:r>
                  <a:rPr lang="vi-VN" sz="2200" dirty="0">
                    <a:latin typeface="Times New Roman" panose="02020603050405020304" pitchFamily="18" charset="0"/>
                    <a:cs typeface="Times New Roman" panose="02020603050405020304" pitchFamily="18" charset="0"/>
                  </a:rPr>
                  <a:t>,</a:t>
                </a:r>
                <a:r>
                  <a:rPr lang="en-US" sz="2200" dirty="0">
                    <a:latin typeface="Times New Roman" panose="02020603050405020304" pitchFamily="18" charset="0"/>
                    <a:cs typeface="Times New Roman" panose="02020603050405020304" pitchFamily="18" charset="0"/>
                  </a:rPr>
                  <a:t> </a:t>
                </a:r>
                <a14:m>
                  <m:oMath xmlns:m="http://schemas.openxmlformats.org/officeDocument/2006/math">
                    <m:sSub>
                      <m:sSubPr>
                        <m:ctrlPr>
                          <a:rPr lang="en-US" sz="2200" i="1">
                            <a:latin typeface="Cambria Math" panose="02040503050406030204" pitchFamily="18" charset="0"/>
                          </a:rPr>
                        </m:ctrlPr>
                      </m:sSubPr>
                      <m:e>
                        <m:acc>
                          <m:accPr>
                            <m:chr m:val="̂"/>
                            <m:ctrlPr>
                              <a:rPr lang="en-US" sz="2200" i="1">
                                <a:latin typeface="Cambria Math" panose="02040503050406030204" pitchFamily="18" charset="0"/>
                              </a:rPr>
                            </m:ctrlPr>
                          </m:accPr>
                          <m:e>
                            <m:r>
                              <a:rPr lang="vi-VN" sz="2200" b="0" i="1" smtClean="0">
                                <a:latin typeface="Cambria Math" panose="02040503050406030204" pitchFamily="18" charset="0"/>
                              </a:rPr>
                              <m:t>𝑁</m:t>
                            </m:r>
                          </m:e>
                        </m:acc>
                      </m:e>
                      <m:sub>
                        <m:r>
                          <a:rPr lang="vi-VN" sz="2200" b="0" i="0" smtClean="0">
                            <a:latin typeface="Cambria Math" panose="02040503050406030204" pitchFamily="18" charset="0"/>
                          </a:rPr>
                          <m:t>1</m:t>
                        </m:r>
                      </m:sub>
                    </m:sSub>
                  </m:oMath>
                </a14:m>
                <a:endParaRPr lang="en-US" sz="2200" dirty="0">
                  <a:latin typeface="Times New Roman" panose="02020603050405020304" pitchFamily="18" charset="0"/>
                  <a:cs typeface="Times New Roman" panose="02020603050405020304" pitchFamily="18" charset="0"/>
                </a:endParaRPr>
              </a:p>
            </p:txBody>
          </p:sp>
        </mc:Choice>
        <mc:Fallback>
          <p:sp>
            <p:nvSpPr>
              <p:cNvPr id="24" name="TextBox 23"/>
              <p:cNvSpPr txBox="1">
                <a:spLocks noRot="1" noChangeAspect="1" noMove="1" noResize="1" noEditPoints="1" noAdjustHandles="1" noChangeArrowheads="1" noChangeShapeType="1" noTextEdit="1"/>
              </p:cNvSpPr>
              <p:nvPr/>
            </p:nvSpPr>
            <p:spPr>
              <a:xfrm>
                <a:off x="3661953" y="4714790"/>
                <a:ext cx="6082938" cy="440120"/>
              </a:xfrm>
              <a:prstGeom prst="rect">
                <a:avLst/>
              </a:prstGeom>
              <a:blipFill>
                <a:blip r:embed="rId4"/>
                <a:stretch>
                  <a:fillRect l="-1303" t="-5479" b="-27397"/>
                </a:stretch>
              </a:blipFill>
            </p:spPr>
            <p:txBody>
              <a:bodyPr/>
              <a:lstStyle/>
              <a:p>
                <a:r>
                  <a:rPr lang="en-US">
                    <a:noFill/>
                  </a:rPr>
                  <a:t> </a:t>
                </a:r>
              </a:p>
            </p:txBody>
          </p:sp>
        </mc:Fallback>
      </mc:AlternateContent>
      <p:sp>
        <p:nvSpPr>
          <p:cNvPr id="26" name="Oval 25"/>
          <p:cNvSpPr/>
          <p:nvPr/>
        </p:nvSpPr>
        <p:spPr>
          <a:xfrm>
            <a:off x="8049305" y="4762307"/>
            <a:ext cx="327878" cy="345085"/>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3518262" y="5209714"/>
            <a:ext cx="6096000" cy="430887"/>
          </a:xfrm>
          <a:prstGeom prst="rect">
            <a:avLst/>
          </a:prstGeom>
        </p:spPr>
        <p:txBody>
          <a:bodyPr>
            <a:spAutoFit/>
          </a:bodyPr>
          <a:lstStyle/>
          <a:p>
            <a:r>
              <a:rPr lang="fr-FR" sz="2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b) </a:t>
            </a:r>
            <a:r>
              <a:rPr lang="fr-FR" sz="22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Cặp</a:t>
            </a:r>
            <a:r>
              <a:rPr lang="fr-FR" sz="2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fr-FR" sz="22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góc</a:t>
            </a:r>
            <a:r>
              <a:rPr lang="fr-FR" sz="2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fr-FR" sz="22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đồng</a:t>
            </a:r>
            <a:r>
              <a:rPr lang="fr-FR" sz="2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fr-FR" sz="22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vị</a:t>
            </a:r>
            <a:r>
              <a:rPr lang="fr-FR" sz="2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là </a:t>
            </a:r>
            <a:r>
              <a:rPr lang="fr-FR" sz="22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cặp</a:t>
            </a:r>
            <a:r>
              <a:rPr lang="fr-FR" sz="2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fr-FR" sz="22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góc</a:t>
            </a:r>
            <a:r>
              <a:rPr lang="fr-FR" sz="2200" dirty="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sz="2200" dirty="0"/>
          </a:p>
        </p:txBody>
      </p:sp>
      <mc:AlternateContent xmlns:mc="http://schemas.openxmlformats.org/markup-compatibility/2006">
        <mc:Choice xmlns:a14="http://schemas.microsoft.com/office/drawing/2010/main" Requires="a14">
          <p:sp>
            <p:nvSpPr>
              <p:cNvPr id="29" name="TextBox 28"/>
              <p:cNvSpPr txBox="1"/>
              <p:nvPr/>
            </p:nvSpPr>
            <p:spPr>
              <a:xfrm>
                <a:off x="3679366" y="5727301"/>
                <a:ext cx="6082938" cy="440120"/>
              </a:xfrm>
              <a:prstGeom prst="rect">
                <a:avLst/>
              </a:prstGeom>
              <a:noFill/>
            </p:spPr>
            <p:txBody>
              <a:bodyPr wrap="square" rtlCol="0">
                <a:spAutoFit/>
              </a:bodyPr>
              <a:lstStyle/>
              <a:p>
                <a:r>
                  <a:rPr lang="vi-VN" sz="2200" dirty="0" smtClean="0">
                    <a:latin typeface="Times New Roman" panose="02020603050405020304" pitchFamily="18" charset="0"/>
                    <a:cs typeface="Times New Roman" panose="02020603050405020304" pitchFamily="18" charset="0"/>
                  </a:rPr>
                  <a:t>A. </a:t>
                </a:r>
                <a14:m>
                  <m:oMath xmlns:m="http://schemas.openxmlformats.org/officeDocument/2006/math">
                    <m:sSub>
                      <m:sSubPr>
                        <m:ctrlPr>
                          <a:rPr lang="en-US" sz="2200" smtClean="0">
                            <a:latin typeface="Cambria Math" panose="02040503050406030204" pitchFamily="18" charset="0"/>
                          </a:rPr>
                        </m:ctrlPr>
                      </m:sSubPr>
                      <m:e>
                        <m:acc>
                          <m:accPr>
                            <m:chr m:val="̂"/>
                            <m:ctrlPr>
                              <a:rPr lang="en-US" sz="2200">
                                <a:latin typeface="Cambria Math" panose="02040503050406030204" pitchFamily="18" charset="0"/>
                              </a:rPr>
                            </m:ctrlPr>
                          </m:accPr>
                          <m:e>
                            <m:r>
                              <a:rPr lang="en-US" sz="2200" i="1">
                                <a:latin typeface="Cambria Math" panose="02040503050406030204" pitchFamily="18" charset="0"/>
                              </a:rPr>
                              <m:t>𝑀</m:t>
                            </m:r>
                          </m:e>
                        </m:acc>
                      </m:e>
                      <m:sub>
                        <m:r>
                          <a:rPr lang="en-US" sz="2200" i="0">
                            <a:latin typeface="Cambria Math" panose="02040503050406030204" pitchFamily="18" charset="0"/>
                          </a:rPr>
                          <m:t>1</m:t>
                        </m:r>
                      </m:sub>
                    </m:sSub>
                  </m:oMath>
                </a14:m>
                <a:r>
                  <a:rPr lang="vi-VN" sz="2200" dirty="0" smtClean="0">
                    <a:latin typeface="Times New Roman" panose="02020603050405020304" pitchFamily="18" charset="0"/>
                    <a:cs typeface="Times New Roman" panose="02020603050405020304" pitchFamily="18" charset="0"/>
                  </a:rPr>
                  <a:t>,</a:t>
                </a:r>
                <a:r>
                  <a:rPr lang="en-US" sz="2200" dirty="0">
                    <a:latin typeface="Times New Roman" panose="02020603050405020304" pitchFamily="18" charset="0"/>
                    <a:cs typeface="Times New Roman" panose="02020603050405020304" pitchFamily="18" charset="0"/>
                  </a:rPr>
                  <a:t> </a:t>
                </a:r>
                <a14:m>
                  <m:oMath xmlns:m="http://schemas.openxmlformats.org/officeDocument/2006/math">
                    <m:sSub>
                      <m:sSubPr>
                        <m:ctrlPr>
                          <a:rPr lang="en-US" sz="2200" i="1">
                            <a:latin typeface="Cambria Math" panose="02040503050406030204" pitchFamily="18" charset="0"/>
                          </a:rPr>
                        </m:ctrlPr>
                      </m:sSubPr>
                      <m:e>
                        <m:acc>
                          <m:accPr>
                            <m:chr m:val="̂"/>
                            <m:ctrlPr>
                              <a:rPr lang="en-US" sz="2200" i="1">
                                <a:latin typeface="Cambria Math" panose="02040503050406030204" pitchFamily="18" charset="0"/>
                              </a:rPr>
                            </m:ctrlPr>
                          </m:accPr>
                          <m:e>
                            <m:r>
                              <a:rPr lang="en-US" sz="2200" i="1">
                                <a:latin typeface="Cambria Math" panose="02040503050406030204" pitchFamily="18" charset="0"/>
                              </a:rPr>
                              <m:t>𝑀</m:t>
                            </m:r>
                          </m:e>
                        </m:acc>
                      </m:e>
                      <m:sub>
                        <m:r>
                          <a:rPr lang="vi-VN" sz="2200" b="0" i="0" smtClean="0">
                            <a:latin typeface="Cambria Math" panose="02040503050406030204" pitchFamily="18" charset="0"/>
                          </a:rPr>
                          <m:t>2</m:t>
                        </m:r>
                      </m:sub>
                    </m:sSub>
                  </m:oMath>
                </a14:m>
                <a:r>
                  <a:rPr lang="vi-VN" sz="2200" dirty="0" smtClean="0">
                    <a:latin typeface="Times New Roman" panose="02020603050405020304" pitchFamily="18" charset="0"/>
                    <a:cs typeface="Times New Roman" panose="02020603050405020304" pitchFamily="18" charset="0"/>
                  </a:rPr>
                  <a:t>     B. </a:t>
                </a:r>
                <a14:m>
                  <m:oMath xmlns:m="http://schemas.openxmlformats.org/officeDocument/2006/math">
                    <m:sSub>
                      <m:sSubPr>
                        <m:ctrlPr>
                          <a:rPr lang="en-US" sz="2200" i="1">
                            <a:latin typeface="Cambria Math" panose="02040503050406030204" pitchFamily="18" charset="0"/>
                          </a:rPr>
                        </m:ctrlPr>
                      </m:sSubPr>
                      <m:e>
                        <m:acc>
                          <m:accPr>
                            <m:chr m:val="̂"/>
                            <m:ctrlPr>
                              <a:rPr lang="en-US" sz="2200" i="1">
                                <a:latin typeface="Cambria Math" panose="02040503050406030204" pitchFamily="18" charset="0"/>
                              </a:rPr>
                            </m:ctrlPr>
                          </m:accPr>
                          <m:e>
                            <m:r>
                              <a:rPr lang="en-US" sz="2200" i="1">
                                <a:latin typeface="Cambria Math" panose="02040503050406030204" pitchFamily="18" charset="0"/>
                              </a:rPr>
                              <m:t>𝑀</m:t>
                            </m:r>
                          </m:e>
                        </m:acc>
                      </m:e>
                      <m:sub>
                        <m:r>
                          <a:rPr lang="en-US" sz="2200">
                            <a:latin typeface="Cambria Math" panose="02040503050406030204" pitchFamily="18" charset="0"/>
                          </a:rPr>
                          <m:t>1</m:t>
                        </m:r>
                      </m:sub>
                    </m:sSub>
                  </m:oMath>
                </a14:m>
                <a:r>
                  <a:rPr lang="vi-VN" sz="2200" dirty="0">
                    <a:latin typeface="Times New Roman" panose="02020603050405020304" pitchFamily="18" charset="0"/>
                    <a:cs typeface="Times New Roman" panose="02020603050405020304" pitchFamily="18" charset="0"/>
                  </a:rPr>
                  <a:t>,</a:t>
                </a:r>
                <a:r>
                  <a:rPr lang="en-US" sz="2200" dirty="0">
                    <a:latin typeface="Times New Roman" panose="02020603050405020304" pitchFamily="18" charset="0"/>
                    <a:cs typeface="Times New Roman" panose="02020603050405020304" pitchFamily="18" charset="0"/>
                  </a:rPr>
                  <a:t> </a:t>
                </a:r>
                <a14:m>
                  <m:oMath xmlns:m="http://schemas.openxmlformats.org/officeDocument/2006/math">
                    <m:sSub>
                      <m:sSubPr>
                        <m:ctrlPr>
                          <a:rPr lang="en-US" sz="2200" i="1">
                            <a:latin typeface="Cambria Math" panose="02040503050406030204" pitchFamily="18" charset="0"/>
                          </a:rPr>
                        </m:ctrlPr>
                      </m:sSubPr>
                      <m:e>
                        <m:acc>
                          <m:accPr>
                            <m:chr m:val="̂"/>
                            <m:ctrlPr>
                              <a:rPr lang="en-US" sz="2200" i="1">
                                <a:latin typeface="Cambria Math" panose="02040503050406030204" pitchFamily="18" charset="0"/>
                              </a:rPr>
                            </m:ctrlPr>
                          </m:accPr>
                          <m:e>
                            <m:r>
                              <a:rPr lang="vi-VN" sz="2200" b="0" i="1" smtClean="0">
                                <a:latin typeface="Cambria Math" panose="02040503050406030204" pitchFamily="18" charset="0"/>
                              </a:rPr>
                              <m:t>𝑁</m:t>
                            </m:r>
                          </m:e>
                        </m:acc>
                      </m:e>
                      <m:sub>
                        <m:r>
                          <a:rPr lang="vi-VN" sz="2200" b="0" i="0" smtClean="0">
                            <a:latin typeface="Cambria Math" panose="02040503050406030204" pitchFamily="18" charset="0"/>
                          </a:rPr>
                          <m:t>1</m:t>
                        </m:r>
                      </m:sub>
                    </m:sSub>
                  </m:oMath>
                </a14:m>
                <a:r>
                  <a:rPr lang="vi-VN" sz="2200" dirty="0" smtClean="0">
                    <a:latin typeface="Times New Roman" panose="02020603050405020304" pitchFamily="18" charset="0"/>
                    <a:cs typeface="Times New Roman" panose="02020603050405020304" pitchFamily="18" charset="0"/>
                  </a:rPr>
                  <a:t>    C. </a:t>
                </a:r>
                <a14:m>
                  <m:oMath xmlns:m="http://schemas.openxmlformats.org/officeDocument/2006/math">
                    <m:sSub>
                      <m:sSubPr>
                        <m:ctrlPr>
                          <a:rPr lang="en-US" sz="2200" i="1">
                            <a:latin typeface="Cambria Math" panose="02040503050406030204" pitchFamily="18" charset="0"/>
                          </a:rPr>
                        </m:ctrlPr>
                      </m:sSubPr>
                      <m:e>
                        <m:acc>
                          <m:accPr>
                            <m:chr m:val="̂"/>
                            <m:ctrlPr>
                              <a:rPr lang="en-US" sz="2200" i="1">
                                <a:latin typeface="Cambria Math" panose="02040503050406030204" pitchFamily="18" charset="0"/>
                              </a:rPr>
                            </m:ctrlPr>
                          </m:accPr>
                          <m:e>
                            <m:r>
                              <a:rPr lang="en-US" sz="2200" i="1">
                                <a:latin typeface="Cambria Math" panose="02040503050406030204" pitchFamily="18" charset="0"/>
                              </a:rPr>
                              <m:t>𝑀</m:t>
                            </m:r>
                          </m:e>
                        </m:acc>
                      </m:e>
                      <m:sub>
                        <m:r>
                          <a:rPr lang="en-US" sz="2200">
                            <a:latin typeface="Cambria Math" panose="02040503050406030204" pitchFamily="18" charset="0"/>
                          </a:rPr>
                          <m:t>1</m:t>
                        </m:r>
                      </m:sub>
                    </m:sSub>
                  </m:oMath>
                </a14:m>
                <a:r>
                  <a:rPr lang="vi-VN" sz="2200" dirty="0">
                    <a:latin typeface="Times New Roman" panose="02020603050405020304" pitchFamily="18" charset="0"/>
                    <a:cs typeface="Times New Roman" panose="02020603050405020304" pitchFamily="18" charset="0"/>
                  </a:rPr>
                  <a:t>,</a:t>
                </a:r>
                <a:r>
                  <a:rPr lang="en-US" sz="2200" dirty="0">
                    <a:latin typeface="Times New Roman" panose="02020603050405020304" pitchFamily="18" charset="0"/>
                    <a:cs typeface="Times New Roman" panose="02020603050405020304" pitchFamily="18" charset="0"/>
                  </a:rPr>
                  <a:t> </a:t>
                </a:r>
                <a14:m>
                  <m:oMath xmlns:m="http://schemas.openxmlformats.org/officeDocument/2006/math">
                    <m:sSub>
                      <m:sSubPr>
                        <m:ctrlPr>
                          <a:rPr lang="en-US" sz="2200" i="1">
                            <a:latin typeface="Cambria Math" panose="02040503050406030204" pitchFamily="18" charset="0"/>
                          </a:rPr>
                        </m:ctrlPr>
                      </m:sSubPr>
                      <m:e>
                        <m:acc>
                          <m:accPr>
                            <m:chr m:val="̂"/>
                            <m:ctrlPr>
                              <a:rPr lang="en-US" sz="2200" i="1">
                                <a:latin typeface="Cambria Math" panose="02040503050406030204" pitchFamily="18" charset="0"/>
                              </a:rPr>
                            </m:ctrlPr>
                          </m:accPr>
                          <m:e>
                            <m:r>
                              <a:rPr lang="vi-VN" sz="2200" b="0" i="1" smtClean="0">
                                <a:latin typeface="Cambria Math" panose="02040503050406030204" pitchFamily="18" charset="0"/>
                              </a:rPr>
                              <m:t>𝑁</m:t>
                            </m:r>
                          </m:e>
                        </m:acc>
                      </m:e>
                      <m:sub>
                        <m:r>
                          <a:rPr lang="vi-VN" sz="2200">
                            <a:latin typeface="Cambria Math" panose="02040503050406030204" pitchFamily="18" charset="0"/>
                          </a:rPr>
                          <m:t>2</m:t>
                        </m:r>
                      </m:sub>
                    </m:sSub>
                  </m:oMath>
                </a14:m>
                <a:r>
                  <a:rPr lang="vi-VN" sz="2200" dirty="0" smtClean="0">
                    <a:latin typeface="Times New Roman" panose="02020603050405020304" pitchFamily="18" charset="0"/>
                    <a:cs typeface="Times New Roman" panose="02020603050405020304" pitchFamily="18" charset="0"/>
                  </a:rPr>
                  <a:t>     D. </a:t>
                </a:r>
                <a14:m>
                  <m:oMath xmlns:m="http://schemas.openxmlformats.org/officeDocument/2006/math">
                    <m:sSub>
                      <m:sSubPr>
                        <m:ctrlPr>
                          <a:rPr lang="en-US" sz="2200" i="1">
                            <a:latin typeface="Cambria Math" panose="02040503050406030204" pitchFamily="18" charset="0"/>
                          </a:rPr>
                        </m:ctrlPr>
                      </m:sSubPr>
                      <m:e>
                        <m:acc>
                          <m:accPr>
                            <m:chr m:val="̂"/>
                            <m:ctrlPr>
                              <a:rPr lang="en-US" sz="2200" i="1">
                                <a:latin typeface="Cambria Math" panose="02040503050406030204" pitchFamily="18" charset="0"/>
                              </a:rPr>
                            </m:ctrlPr>
                          </m:accPr>
                          <m:e>
                            <m:r>
                              <a:rPr lang="en-US" sz="2200" i="1">
                                <a:latin typeface="Cambria Math" panose="02040503050406030204" pitchFamily="18" charset="0"/>
                              </a:rPr>
                              <m:t>𝑀</m:t>
                            </m:r>
                          </m:e>
                        </m:acc>
                      </m:e>
                      <m:sub>
                        <m:r>
                          <a:rPr lang="vi-VN" sz="2200" b="0" i="0" smtClean="0">
                            <a:latin typeface="Cambria Math" panose="02040503050406030204" pitchFamily="18" charset="0"/>
                          </a:rPr>
                          <m:t>2</m:t>
                        </m:r>
                      </m:sub>
                    </m:sSub>
                  </m:oMath>
                </a14:m>
                <a:r>
                  <a:rPr lang="vi-VN" sz="2200" dirty="0">
                    <a:latin typeface="Times New Roman" panose="02020603050405020304" pitchFamily="18" charset="0"/>
                    <a:cs typeface="Times New Roman" panose="02020603050405020304" pitchFamily="18" charset="0"/>
                  </a:rPr>
                  <a:t>,</a:t>
                </a:r>
                <a:r>
                  <a:rPr lang="en-US" sz="2200" dirty="0">
                    <a:latin typeface="Times New Roman" panose="02020603050405020304" pitchFamily="18" charset="0"/>
                    <a:cs typeface="Times New Roman" panose="02020603050405020304" pitchFamily="18" charset="0"/>
                  </a:rPr>
                  <a:t> </a:t>
                </a:r>
                <a14:m>
                  <m:oMath xmlns:m="http://schemas.openxmlformats.org/officeDocument/2006/math">
                    <m:sSub>
                      <m:sSubPr>
                        <m:ctrlPr>
                          <a:rPr lang="en-US" sz="2200" i="1">
                            <a:latin typeface="Cambria Math" panose="02040503050406030204" pitchFamily="18" charset="0"/>
                          </a:rPr>
                        </m:ctrlPr>
                      </m:sSubPr>
                      <m:e>
                        <m:acc>
                          <m:accPr>
                            <m:chr m:val="̂"/>
                            <m:ctrlPr>
                              <a:rPr lang="en-US" sz="2200" i="1">
                                <a:latin typeface="Cambria Math" panose="02040503050406030204" pitchFamily="18" charset="0"/>
                              </a:rPr>
                            </m:ctrlPr>
                          </m:accPr>
                          <m:e>
                            <m:r>
                              <a:rPr lang="vi-VN" sz="2200" b="0" i="1" smtClean="0">
                                <a:latin typeface="Cambria Math" panose="02040503050406030204" pitchFamily="18" charset="0"/>
                              </a:rPr>
                              <m:t>𝑁</m:t>
                            </m:r>
                          </m:e>
                        </m:acc>
                      </m:e>
                      <m:sub>
                        <m:r>
                          <a:rPr lang="vi-VN" sz="2200" b="0" i="0" smtClean="0">
                            <a:latin typeface="Cambria Math" panose="02040503050406030204" pitchFamily="18" charset="0"/>
                          </a:rPr>
                          <m:t>1</m:t>
                        </m:r>
                      </m:sub>
                    </m:sSub>
                  </m:oMath>
                </a14:m>
                <a:endParaRPr lang="en-US" sz="2200" dirty="0">
                  <a:latin typeface="Times New Roman" panose="02020603050405020304" pitchFamily="18" charset="0"/>
                  <a:cs typeface="Times New Roman" panose="02020603050405020304" pitchFamily="18" charset="0"/>
                </a:endParaRPr>
              </a:p>
            </p:txBody>
          </p:sp>
        </mc:Choice>
        <mc:Fallback>
          <p:sp>
            <p:nvSpPr>
              <p:cNvPr id="29" name="TextBox 28"/>
              <p:cNvSpPr txBox="1">
                <a:spLocks noRot="1" noChangeAspect="1" noMove="1" noResize="1" noEditPoints="1" noAdjustHandles="1" noChangeArrowheads="1" noChangeShapeType="1" noTextEdit="1"/>
              </p:cNvSpPr>
              <p:nvPr/>
            </p:nvSpPr>
            <p:spPr>
              <a:xfrm>
                <a:off x="3679366" y="5727301"/>
                <a:ext cx="6082938" cy="440120"/>
              </a:xfrm>
              <a:prstGeom prst="rect">
                <a:avLst/>
              </a:prstGeom>
              <a:blipFill>
                <a:blip r:embed="rId5"/>
                <a:stretch>
                  <a:fillRect l="-1304" t="-6944" b="-27778"/>
                </a:stretch>
              </a:blipFill>
            </p:spPr>
            <p:txBody>
              <a:bodyPr/>
              <a:lstStyle/>
              <a:p>
                <a:r>
                  <a:rPr lang="en-US">
                    <a:noFill/>
                  </a:rPr>
                  <a:t> </a:t>
                </a:r>
              </a:p>
            </p:txBody>
          </p:sp>
        </mc:Fallback>
      </mc:AlternateContent>
      <p:sp>
        <p:nvSpPr>
          <p:cNvPr id="30" name="Oval 29"/>
          <p:cNvSpPr/>
          <p:nvPr/>
        </p:nvSpPr>
        <p:spPr>
          <a:xfrm>
            <a:off x="6576032" y="5774818"/>
            <a:ext cx="327878" cy="345085"/>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0" y="2212368"/>
            <a:ext cx="3448594" cy="523220"/>
          </a:xfrm>
          <a:prstGeom prst="rect">
            <a:avLst/>
          </a:prstGeom>
        </p:spPr>
        <p:txBody>
          <a:bodyPr wrap="square">
            <a:spAutoFit/>
          </a:bodyPr>
          <a:lstStyle/>
          <a:p>
            <a:pPr lvl="0" algn="ctr">
              <a:defRPr/>
            </a:pPr>
            <a:r>
              <a:rPr lang="vi-VN" sz="2800" b="1" dirty="0" smtClean="0">
                <a:solidFill>
                  <a:srgbClr val="FFFF00"/>
                </a:solidFill>
                <a:latin typeface="Times New Roman" panose="02020603050405020304" pitchFamily="18" charset="0"/>
                <a:cs typeface="Times New Roman" panose="02020603050405020304" pitchFamily="18" charset="0"/>
              </a:rPr>
              <a:t>VẬN DỤNG</a:t>
            </a:r>
            <a:endParaRPr lang="nn-NO" sz="2800" b="1"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8495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1" grpId="0" animBg="1"/>
      <p:bldP spid="26" grpId="0" animBg="1"/>
      <p:bldP spid="30"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212368"/>
            <a:ext cx="3448594" cy="523220"/>
          </a:xfrm>
          <a:prstGeom prst="rect">
            <a:avLst/>
          </a:prstGeom>
        </p:spPr>
        <p:txBody>
          <a:bodyPr wrap="square">
            <a:spAutoFit/>
          </a:bodyPr>
          <a:lstStyle/>
          <a:p>
            <a:pPr lvl="0" algn="ctr">
              <a:defRPr/>
            </a:pPr>
            <a:r>
              <a:rPr lang="vi-VN" sz="2800" b="1" dirty="0" smtClean="0">
                <a:solidFill>
                  <a:srgbClr val="FFFF00"/>
                </a:solidFill>
                <a:latin typeface="Times New Roman" panose="02020603050405020304" pitchFamily="18" charset="0"/>
                <a:cs typeface="Times New Roman" panose="02020603050405020304" pitchFamily="18" charset="0"/>
              </a:rPr>
              <a:t>VẬN DỤNG</a:t>
            </a:r>
            <a:endParaRPr lang="nn-NO" sz="2800" b="1" dirty="0">
              <a:solidFill>
                <a:srgbClr val="FFFF00"/>
              </a:solidFill>
              <a:latin typeface="Times New Roman" panose="02020603050405020304" pitchFamily="18" charset="0"/>
              <a:cs typeface="Times New Roman" panose="02020603050405020304" pitchFamily="18" charset="0"/>
            </a:endParaRPr>
          </a:p>
        </p:txBody>
      </p:sp>
      <p:pic>
        <p:nvPicPr>
          <p:cNvPr id="12" name="Picture 11"/>
          <p:cNvPicPr>
            <a:picLocks noChangeAspect="1"/>
          </p:cNvPicPr>
          <p:nvPr/>
        </p:nvPicPr>
        <p:blipFill rotWithShape="1">
          <a:blip r:embed="rId2"/>
          <a:srcRect r="40151" b="16640"/>
          <a:stretch/>
        </p:blipFill>
        <p:spPr>
          <a:xfrm>
            <a:off x="3689818" y="618831"/>
            <a:ext cx="7204605" cy="1876176"/>
          </a:xfrm>
          <a:prstGeom prst="rect">
            <a:avLst/>
          </a:prstGeom>
        </p:spPr>
      </p:pic>
      <p:pic>
        <p:nvPicPr>
          <p:cNvPr id="13" name="image125.png" descr="Chart, line chart  Description automatically generated"/>
          <p:cNvPicPr/>
          <p:nvPr/>
        </p:nvPicPr>
        <p:blipFill>
          <a:blip r:embed="rId3" cstate="print"/>
          <a:stretch>
            <a:fillRect/>
          </a:stretch>
        </p:blipFill>
        <p:spPr>
          <a:xfrm>
            <a:off x="9379132" y="1010717"/>
            <a:ext cx="2303417" cy="1201651"/>
          </a:xfrm>
          <a:prstGeom prst="rect">
            <a:avLst/>
          </a:prstGeom>
        </p:spPr>
      </p:pic>
      <p:sp>
        <p:nvSpPr>
          <p:cNvPr id="14" name="Rectangle 13"/>
          <p:cNvSpPr/>
          <p:nvPr/>
        </p:nvSpPr>
        <p:spPr>
          <a:xfrm>
            <a:off x="11752216" y="757646"/>
            <a:ext cx="418012" cy="535577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3663692" y="1746042"/>
            <a:ext cx="327878" cy="345085"/>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image126.jpeg" descr="Chart  Description automatically generated"/>
          <p:cNvPicPr/>
          <p:nvPr/>
        </p:nvPicPr>
        <p:blipFill>
          <a:blip r:embed="rId4" cstate="print"/>
          <a:stretch>
            <a:fillRect/>
          </a:stretch>
        </p:blipFill>
        <p:spPr>
          <a:xfrm>
            <a:off x="9201207" y="3026774"/>
            <a:ext cx="2821576" cy="1328031"/>
          </a:xfrm>
          <a:prstGeom prst="rect">
            <a:avLst/>
          </a:prstGeom>
        </p:spPr>
      </p:pic>
      <p:pic>
        <p:nvPicPr>
          <p:cNvPr id="18" name="Picture 17"/>
          <p:cNvPicPr>
            <a:picLocks noChangeAspect="1"/>
          </p:cNvPicPr>
          <p:nvPr/>
        </p:nvPicPr>
        <p:blipFill rotWithShape="1">
          <a:blip r:embed="rId5"/>
          <a:srcRect t="-3136" r="21738" b="15886"/>
          <a:stretch/>
        </p:blipFill>
        <p:spPr>
          <a:xfrm>
            <a:off x="3663692" y="2668080"/>
            <a:ext cx="6499211" cy="953587"/>
          </a:xfrm>
          <a:prstGeom prst="rect">
            <a:avLst/>
          </a:prstGeom>
        </p:spPr>
      </p:pic>
      <p:sp>
        <p:nvSpPr>
          <p:cNvPr id="19" name="Oval 18"/>
          <p:cNvSpPr/>
          <p:nvPr/>
        </p:nvSpPr>
        <p:spPr>
          <a:xfrm>
            <a:off x="7128181" y="3144873"/>
            <a:ext cx="327878" cy="345085"/>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p:cNvPicPr>
            <a:picLocks noChangeAspect="1"/>
          </p:cNvPicPr>
          <p:nvPr/>
        </p:nvPicPr>
        <p:blipFill rotWithShape="1">
          <a:blip r:embed="rId6"/>
          <a:srcRect r="32518" b="28801"/>
          <a:stretch/>
        </p:blipFill>
        <p:spPr>
          <a:xfrm>
            <a:off x="3663692" y="4235089"/>
            <a:ext cx="5808081" cy="943248"/>
          </a:xfrm>
          <a:prstGeom prst="rect">
            <a:avLst/>
          </a:prstGeom>
        </p:spPr>
      </p:pic>
      <p:pic>
        <p:nvPicPr>
          <p:cNvPr id="21" name="image127.jpeg" descr="Chart, scatter chart  Description automatically generated"/>
          <p:cNvPicPr/>
          <p:nvPr/>
        </p:nvPicPr>
        <p:blipFill>
          <a:blip r:embed="rId7" cstate="print"/>
          <a:stretch>
            <a:fillRect/>
          </a:stretch>
        </p:blipFill>
        <p:spPr>
          <a:xfrm>
            <a:off x="9379132" y="4235089"/>
            <a:ext cx="2542899" cy="2051401"/>
          </a:xfrm>
          <a:prstGeom prst="rect">
            <a:avLst/>
          </a:prstGeom>
        </p:spPr>
      </p:pic>
      <p:sp>
        <p:nvSpPr>
          <p:cNvPr id="22" name="Oval 21"/>
          <p:cNvSpPr/>
          <p:nvPr/>
        </p:nvSpPr>
        <p:spPr>
          <a:xfrm>
            <a:off x="3570718" y="4642746"/>
            <a:ext cx="327878" cy="345085"/>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03314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9" grpId="0" animBg="1"/>
      <p:bldP spid="2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122023"/>
            <a:ext cx="3448594" cy="461665"/>
          </a:xfrm>
          <a:prstGeom prst="rect">
            <a:avLst/>
          </a:prstGeom>
        </p:spPr>
        <p:txBody>
          <a:bodyPr wrap="square">
            <a:spAutoFit/>
          </a:bodyPr>
          <a:lstStyle/>
          <a:p>
            <a:pPr algn="ctr"/>
            <a:r>
              <a:rPr lang="en-US" sz="2400" b="1" dirty="0">
                <a:solidFill>
                  <a:srgbClr val="FFFF00"/>
                </a:solidFill>
                <a:latin typeface="Times New Roman" panose="02020603050405020304" pitchFamily="18" charset="0"/>
                <a:ea typeface="Calibri" panose="020F0502020204030204" pitchFamily="34" charset="0"/>
                <a:cs typeface="Times New Roman" panose="02020603050405020304" pitchFamily="18" charset="0"/>
              </a:rPr>
              <a:t>HƯỚNG DẪN VỀ NHÀ</a:t>
            </a:r>
            <a:endParaRPr lang="en-US" sz="3600" dirty="0">
              <a:solidFill>
                <a:srgbClr val="FFFF00"/>
              </a:solidFill>
            </a:endParaRPr>
          </a:p>
        </p:txBody>
      </p:sp>
      <p:sp>
        <p:nvSpPr>
          <p:cNvPr id="5" name="Rectangle 4"/>
          <p:cNvSpPr/>
          <p:nvPr/>
        </p:nvSpPr>
        <p:spPr>
          <a:xfrm>
            <a:off x="3570514" y="1497670"/>
            <a:ext cx="8368938" cy="954107"/>
          </a:xfrm>
          <a:prstGeom prst="rect">
            <a:avLst/>
          </a:prstGeom>
        </p:spPr>
        <p:txBody>
          <a:bodyPr wrap="square">
            <a:spAutoFit/>
          </a:bodyPr>
          <a:lstStyle/>
          <a:p>
            <a:pPr>
              <a:spcAft>
                <a:spcPts val="0"/>
              </a:spcAft>
            </a:pPr>
            <a:r>
              <a:rPr lang="en-US" sz="2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Ôn</a:t>
            </a:r>
            <a:r>
              <a:rPr lang="en-US" sz="2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tập</a:t>
            </a:r>
            <a:r>
              <a:rPr lang="en-US" sz="2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khắc</a:t>
            </a:r>
            <a:r>
              <a:rPr lang="en-US" sz="2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sâu</a:t>
            </a:r>
            <a:r>
              <a:rPr lang="en-US" sz="2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lại</a:t>
            </a:r>
            <a:r>
              <a:rPr lang="en-US" sz="2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các</a:t>
            </a:r>
            <a:r>
              <a:rPr lang="en-US" sz="2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kiến</a:t>
            </a:r>
            <a:r>
              <a:rPr lang="en-US" sz="2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thức</a:t>
            </a:r>
            <a:r>
              <a:rPr lang="en-US" sz="2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đã</a:t>
            </a:r>
            <a:r>
              <a:rPr lang="en-US" sz="2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học</a:t>
            </a:r>
            <a:r>
              <a:rPr lang="en-US" sz="2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trong</a:t>
            </a:r>
            <a:r>
              <a:rPr lang="en-US" sz="2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chương</a:t>
            </a:r>
            <a:r>
              <a:rPr lang="en-US" sz="2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r>
              <a:rPr lang="en-US" sz="2800" dirty="0">
                <a:latin typeface="Times New Roman" panose="02020603050405020304" pitchFamily="18" charset="0"/>
                <a:ea typeface="Calibri" panose="020F0502020204030204" pitchFamily="34" charset="0"/>
                <a:cs typeface="Times New Roman" panose="02020603050405020304" pitchFamily="18" charset="0"/>
              </a:rPr>
              <a:t/>
            </a:r>
            <a:br>
              <a:rPr lang="en-US" sz="2800" dirty="0">
                <a:latin typeface="Times New Roman" panose="02020603050405020304" pitchFamily="18" charset="0"/>
                <a:ea typeface="Calibri" panose="020F0502020204030204" pitchFamily="34" charset="0"/>
                <a:cs typeface="Times New Roman" panose="02020603050405020304" pitchFamily="18" charset="0"/>
              </a:rPr>
            </a:br>
            <a:r>
              <a:rPr lang="en-US" sz="2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Hoàn</a:t>
            </a:r>
            <a:r>
              <a:rPr lang="en-US" sz="2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thành</a:t>
            </a:r>
            <a:r>
              <a:rPr lang="en-US" sz="2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nốt</a:t>
            </a:r>
            <a:r>
              <a:rPr lang="en-US" sz="2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các</a:t>
            </a:r>
            <a:r>
              <a:rPr lang="en-US" sz="2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bài</a:t>
            </a:r>
            <a:r>
              <a:rPr lang="en-US" sz="2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tập</a:t>
            </a:r>
            <a:r>
              <a:rPr lang="en-US" sz="2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SGK</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141345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40036" y="1245000"/>
            <a:ext cx="8307976" cy="3046988"/>
          </a:xfrm>
          <a:prstGeom prst="rect">
            <a:avLst/>
          </a:prstGeom>
        </p:spPr>
        <p:txBody>
          <a:bodyPr wrap="square">
            <a:spAutoFit/>
          </a:bodyPr>
          <a:lstStyle/>
          <a:p>
            <a:pPr>
              <a:spcAft>
                <a:spcPts val="0"/>
              </a:spcAft>
            </a:pPr>
            <a:r>
              <a:rPr lang="vi-VN" sz="2400" dirty="0">
                <a:latin typeface="Times New Roman" panose="02020603050405020304" pitchFamily="18" charset="0"/>
                <a:ea typeface="Calibri" panose="020F0502020204030204" pitchFamily="34" charset="0"/>
                <a:cs typeface="Times New Roman" panose="02020603050405020304" pitchFamily="18" charset="0"/>
              </a:rPr>
              <a:t>GV chia lớp thành 4 nhóm hoạt động theo kĩ thuật khăn trải bàn hệ thống lại kiến thức</a:t>
            </a:r>
            <a:r>
              <a:rPr lang="vi-VN" sz="2400" spc="-5" dirty="0">
                <a:latin typeface="Times New Roman" panose="02020603050405020304" pitchFamily="18" charset="0"/>
                <a:ea typeface="Calibri" panose="020F0502020204030204" pitchFamily="34" charset="0"/>
                <a:cs typeface="Times New Roman" panose="02020603050405020304" pitchFamily="18" charset="0"/>
              </a:rPr>
              <a:t> </a:t>
            </a:r>
            <a:r>
              <a:rPr lang="vi-VN" sz="2400" dirty="0">
                <a:latin typeface="Times New Roman" panose="02020603050405020304" pitchFamily="18" charset="0"/>
                <a:ea typeface="Calibri" panose="020F0502020204030204" pitchFamily="34" charset="0"/>
                <a:cs typeface="Times New Roman" panose="02020603050405020304" pitchFamily="18" charset="0"/>
              </a:rPr>
              <a:t>đã</a:t>
            </a:r>
            <a:r>
              <a:rPr lang="vi-VN" sz="2400" spc="-5" dirty="0">
                <a:latin typeface="Times New Roman" panose="02020603050405020304" pitchFamily="18" charset="0"/>
                <a:ea typeface="Calibri" panose="020F0502020204030204" pitchFamily="34" charset="0"/>
                <a:cs typeface="Times New Roman" panose="02020603050405020304" pitchFamily="18" charset="0"/>
              </a:rPr>
              <a:t> </a:t>
            </a:r>
            <a:r>
              <a:rPr lang="vi-VN" sz="2400" dirty="0">
                <a:latin typeface="Times New Roman" panose="02020603050405020304" pitchFamily="18" charset="0"/>
                <a:ea typeface="Calibri" panose="020F0502020204030204" pitchFamily="34" charset="0"/>
                <a:cs typeface="Times New Roman" panose="02020603050405020304" pitchFamily="18" charset="0"/>
              </a:rPr>
              <a:t>học của chương và</a:t>
            </a:r>
            <a:r>
              <a:rPr lang="vi-VN" sz="2400" spc="-5" dirty="0">
                <a:latin typeface="Times New Roman" panose="02020603050405020304" pitchFamily="18" charset="0"/>
                <a:ea typeface="Calibri" panose="020F0502020204030204" pitchFamily="34" charset="0"/>
                <a:cs typeface="Times New Roman" panose="02020603050405020304" pitchFamily="18" charset="0"/>
              </a:rPr>
              <a:t> </a:t>
            </a:r>
            <a:r>
              <a:rPr lang="vi-VN" sz="2400" dirty="0">
                <a:latin typeface="Times New Roman" panose="02020603050405020304" pitchFamily="18" charset="0"/>
                <a:ea typeface="Calibri" panose="020F0502020204030204" pitchFamily="34" charset="0"/>
                <a:cs typeface="Times New Roman" panose="02020603050405020304" pitchFamily="18" charset="0"/>
              </a:rPr>
              <a:t>tổng hợp ý kiến vào giấy</a:t>
            </a:r>
            <a:r>
              <a:rPr lang="vi-VN" sz="2400" spc="-20" dirty="0">
                <a:latin typeface="Times New Roman" panose="02020603050405020304" pitchFamily="18" charset="0"/>
                <a:ea typeface="Calibri" panose="020F0502020204030204" pitchFamily="34" charset="0"/>
                <a:cs typeface="Times New Roman" panose="02020603050405020304" pitchFamily="18" charset="0"/>
              </a:rPr>
              <a:t> </a:t>
            </a:r>
            <a:r>
              <a:rPr lang="vi-VN" sz="2400" dirty="0">
                <a:latin typeface="Times New Roman" panose="02020603050405020304" pitchFamily="18" charset="0"/>
                <a:ea typeface="Calibri" panose="020F0502020204030204" pitchFamily="34" charset="0"/>
                <a:cs typeface="Times New Roman" panose="02020603050405020304" pitchFamily="18" charset="0"/>
              </a:rPr>
              <a:t>A1 thành sơ</a:t>
            </a:r>
            <a:r>
              <a:rPr lang="vi-VN" sz="2400" spc="-5" dirty="0">
                <a:latin typeface="Times New Roman" panose="02020603050405020304" pitchFamily="18" charset="0"/>
                <a:ea typeface="Calibri" panose="020F0502020204030204" pitchFamily="34" charset="0"/>
                <a:cs typeface="Times New Roman" panose="02020603050405020304" pitchFamily="18" charset="0"/>
              </a:rPr>
              <a:t> </a:t>
            </a:r>
            <a:r>
              <a:rPr lang="vi-VN" sz="2400" dirty="0">
                <a:latin typeface="Times New Roman" panose="02020603050405020304" pitchFamily="18" charset="0"/>
                <a:ea typeface="Calibri" panose="020F0502020204030204" pitchFamily="34" charset="0"/>
                <a:cs typeface="Times New Roman" panose="02020603050405020304" pitchFamily="18" charset="0"/>
              </a:rPr>
              <a:t>đồ tư</a:t>
            </a:r>
            <a:r>
              <a:rPr lang="vi-VN" sz="2400" spc="-5" dirty="0">
                <a:latin typeface="Times New Roman" panose="02020603050405020304" pitchFamily="18" charset="0"/>
                <a:ea typeface="Calibri" panose="020F0502020204030204" pitchFamily="34" charset="0"/>
                <a:cs typeface="Times New Roman" panose="02020603050405020304" pitchFamily="18" charset="0"/>
              </a:rPr>
              <a:t> </a:t>
            </a:r>
            <a:r>
              <a:rPr lang="vi-VN" sz="2400" dirty="0">
                <a:latin typeface="Times New Roman" panose="02020603050405020304" pitchFamily="18" charset="0"/>
                <a:ea typeface="Calibri" panose="020F0502020204030204" pitchFamily="34" charset="0"/>
                <a:cs typeface="Times New Roman" panose="02020603050405020304" pitchFamily="18" charset="0"/>
              </a:rPr>
              <a:t>duy và yêu cầu các nhóm trình bày rõ các nội dung sau:</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vi-VN" sz="2400" i="1" dirty="0">
                <a:latin typeface="Times New Roman" panose="02020603050405020304" pitchFamily="18" charset="0"/>
                <a:ea typeface="Calibri" panose="020F0502020204030204" pitchFamily="34" charset="0"/>
                <a:cs typeface="Times New Roman" panose="02020603050405020304" pitchFamily="18" charset="0"/>
              </a:rPr>
              <a:t>+</a:t>
            </a:r>
            <a:r>
              <a:rPr lang="vi-VN" sz="2400" i="1" spc="-5" dirty="0">
                <a:latin typeface="Times New Roman" panose="02020603050405020304" pitchFamily="18" charset="0"/>
                <a:ea typeface="Calibri" panose="020F0502020204030204" pitchFamily="34" charset="0"/>
                <a:cs typeface="Times New Roman" panose="02020603050405020304" pitchFamily="18" charset="0"/>
              </a:rPr>
              <a:t> </a:t>
            </a:r>
            <a:r>
              <a:rPr lang="vi-VN" sz="2400" i="1" dirty="0">
                <a:latin typeface="Times New Roman" panose="02020603050405020304" pitchFamily="18" charset="0"/>
                <a:ea typeface="Calibri" panose="020F0502020204030204" pitchFamily="34" charset="0"/>
                <a:cs typeface="Times New Roman" panose="02020603050405020304" pitchFamily="18" charset="0"/>
              </a:rPr>
              <a:t>Các</a:t>
            </a:r>
            <a:r>
              <a:rPr lang="vi-VN" sz="2400" i="1" spc="-20" dirty="0">
                <a:latin typeface="Times New Roman" panose="02020603050405020304" pitchFamily="18" charset="0"/>
                <a:ea typeface="Calibri" panose="020F0502020204030204" pitchFamily="34" charset="0"/>
                <a:cs typeface="Times New Roman" panose="02020603050405020304" pitchFamily="18" charset="0"/>
              </a:rPr>
              <a:t> </a:t>
            </a:r>
            <a:r>
              <a:rPr lang="vi-VN" sz="2400" i="1" dirty="0">
                <a:latin typeface="Times New Roman" panose="02020603050405020304" pitchFamily="18" charset="0"/>
                <a:ea typeface="Calibri" panose="020F0502020204030204" pitchFamily="34" charset="0"/>
                <a:cs typeface="Times New Roman" panose="02020603050405020304" pitchFamily="18" charset="0"/>
              </a:rPr>
              <a:t>góc</a:t>
            </a:r>
            <a:r>
              <a:rPr lang="vi-VN" sz="2400" i="1" spc="-5" dirty="0">
                <a:latin typeface="Times New Roman" panose="02020603050405020304" pitchFamily="18" charset="0"/>
                <a:ea typeface="Calibri" panose="020F0502020204030204" pitchFamily="34" charset="0"/>
                <a:cs typeface="Times New Roman" panose="02020603050405020304" pitchFamily="18" charset="0"/>
              </a:rPr>
              <a:t> </a:t>
            </a:r>
            <a:r>
              <a:rPr lang="vi-VN" sz="2400" i="1" dirty="0">
                <a:latin typeface="Times New Roman" panose="02020603050405020304" pitchFamily="18" charset="0"/>
                <a:ea typeface="Calibri" panose="020F0502020204030204" pitchFamily="34" charset="0"/>
                <a:cs typeface="Times New Roman" panose="02020603050405020304" pitchFamily="18" charset="0"/>
              </a:rPr>
              <a:t>ở</a:t>
            </a:r>
            <a:r>
              <a:rPr lang="vi-VN" sz="2400" i="1" spc="-15" dirty="0">
                <a:latin typeface="Times New Roman" panose="02020603050405020304" pitchFamily="18" charset="0"/>
                <a:ea typeface="Calibri" panose="020F0502020204030204" pitchFamily="34" charset="0"/>
                <a:cs typeface="Times New Roman" panose="02020603050405020304" pitchFamily="18" charset="0"/>
              </a:rPr>
              <a:t> </a:t>
            </a:r>
            <a:r>
              <a:rPr lang="vi-VN" sz="2400" i="1" dirty="0">
                <a:latin typeface="Times New Roman" panose="02020603050405020304" pitchFamily="18" charset="0"/>
                <a:ea typeface="Calibri" panose="020F0502020204030204" pitchFamily="34" charset="0"/>
                <a:cs typeface="Times New Roman" panose="02020603050405020304" pitchFamily="18" charset="0"/>
              </a:rPr>
              <a:t>vị</a:t>
            </a:r>
            <a:r>
              <a:rPr lang="vi-VN" sz="2400" i="1" spc="-5" dirty="0">
                <a:latin typeface="Times New Roman" panose="02020603050405020304" pitchFamily="18" charset="0"/>
                <a:ea typeface="Calibri" panose="020F0502020204030204" pitchFamily="34" charset="0"/>
                <a:cs typeface="Times New Roman" panose="02020603050405020304" pitchFamily="18" charset="0"/>
              </a:rPr>
              <a:t> </a:t>
            </a:r>
            <a:r>
              <a:rPr lang="vi-VN" sz="2400" i="1" dirty="0">
                <a:latin typeface="Times New Roman" panose="02020603050405020304" pitchFamily="18" charset="0"/>
                <a:ea typeface="Calibri" panose="020F0502020204030204" pitchFamily="34" charset="0"/>
                <a:cs typeface="Times New Roman" panose="02020603050405020304" pitchFamily="18" charset="0"/>
              </a:rPr>
              <a:t>trí</a:t>
            </a:r>
            <a:r>
              <a:rPr lang="vi-VN" sz="2400" i="1" spc="-15" dirty="0">
                <a:latin typeface="Times New Roman" panose="02020603050405020304" pitchFamily="18" charset="0"/>
                <a:ea typeface="Calibri" panose="020F0502020204030204" pitchFamily="34" charset="0"/>
                <a:cs typeface="Times New Roman" panose="02020603050405020304" pitchFamily="18" charset="0"/>
              </a:rPr>
              <a:t> </a:t>
            </a:r>
            <a:r>
              <a:rPr lang="vi-VN" sz="2400" i="1" dirty="0">
                <a:latin typeface="Times New Roman" panose="02020603050405020304" pitchFamily="18" charset="0"/>
                <a:ea typeface="Calibri" panose="020F0502020204030204" pitchFamily="34" charset="0"/>
                <a:cs typeface="Times New Roman" panose="02020603050405020304" pitchFamily="18" charset="0"/>
              </a:rPr>
              <a:t>đặc </a:t>
            </a:r>
            <a:r>
              <a:rPr lang="vi-VN" sz="2400" i="1" spc="-20" dirty="0">
                <a:latin typeface="Times New Roman" panose="02020603050405020304" pitchFamily="18" charset="0"/>
                <a:ea typeface="Calibri" panose="020F0502020204030204" pitchFamily="34" charset="0"/>
                <a:cs typeface="Times New Roman" panose="02020603050405020304" pitchFamily="18" charset="0"/>
              </a:rPr>
              <a:t>biệt</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vi-VN" sz="2400" i="1" dirty="0">
                <a:latin typeface="Times New Roman" panose="02020603050405020304" pitchFamily="18" charset="0"/>
                <a:ea typeface="Calibri" panose="020F0502020204030204" pitchFamily="34" charset="0"/>
                <a:cs typeface="Times New Roman" panose="02020603050405020304" pitchFamily="18" charset="0"/>
              </a:rPr>
              <a:t>+</a:t>
            </a:r>
            <a:r>
              <a:rPr lang="vi-VN" sz="2400" i="1" spc="-15" dirty="0">
                <a:latin typeface="Times New Roman" panose="02020603050405020304" pitchFamily="18" charset="0"/>
                <a:ea typeface="Calibri" panose="020F0502020204030204" pitchFamily="34" charset="0"/>
                <a:cs typeface="Times New Roman" panose="02020603050405020304" pitchFamily="18" charset="0"/>
              </a:rPr>
              <a:t> </a:t>
            </a:r>
            <a:r>
              <a:rPr lang="vi-VN" sz="2400" i="1" dirty="0">
                <a:latin typeface="Times New Roman" panose="02020603050405020304" pitchFamily="18" charset="0"/>
                <a:ea typeface="Calibri" panose="020F0502020204030204" pitchFamily="34" charset="0"/>
                <a:cs typeface="Times New Roman" panose="02020603050405020304" pitchFamily="18" charset="0"/>
              </a:rPr>
              <a:t>Tia</a:t>
            </a:r>
            <a:r>
              <a:rPr lang="vi-VN" sz="2400" i="1" spc="-20" dirty="0">
                <a:latin typeface="Times New Roman" panose="02020603050405020304" pitchFamily="18" charset="0"/>
                <a:ea typeface="Calibri" panose="020F0502020204030204" pitchFamily="34" charset="0"/>
                <a:cs typeface="Times New Roman" panose="02020603050405020304" pitchFamily="18" charset="0"/>
              </a:rPr>
              <a:t> </a:t>
            </a:r>
            <a:r>
              <a:rPr lang="vi-VN" sz="2400" i="1" dirty="0">
                <a:latin typeface="Times New Roman" panose="02020603050405020304" pitchFamily="18" charset="0"/>
                <a:ea typeface="Calibri" panose="020F0502020204030204" pitchFamily="34" charset="0"/>
                <a:cs typeface="Times New Roman" panose="02020603050405020304" pitchFamily="18" charset="0"/>
              </a:rPr>
              <a:t>phân</a:t>
            </a:r>
            <a:r>
              <a:rPr lang="vi-VN" sz="2400" i="1" spc="-10" dirty="0">
                <a:latin typeface="Times New Roman" panose="02020603050405020304" pitchFamily="18" charset="0"/>
                <a:ea typeface="Calibri" panose="020F0502020204030204" pitchFamily="34" charset="0"/>
                <a:cs typeface="Times New Roman" panose="02020603050405020304" pitchFamily="18" charset="0"/>
              </a:rPr>
              <a:t> </a:t>
            </a:r>
            <a:r>
              <a:rPr lang="vi-VN" sz="2400" i="1" dirty="0">
                <a:latin typeface="Times New Roman" panose="02020603050405020304" pitchFamily="18" charset="0"/>
                <a:ea typeface="Calibri" panose="020F0502020204030204" pitchFamily="34" charset="0"/>
                <a:cs typeface="Times New Roman" panose="02020603050405020304" pitchFamily="18" charset="0"/>
              </a:rPr>
              <a:t>giác</a:t>
            </a:r>
            <a:r>
              <a:rPr lang="vi-VN" sz="2400" i="1" spc="-15" dirty="0">
                <a:latin typeface="Times New Roman" panose="02020603050405020304" pitchFamily="18" charset="0"/>
                <a:ea typeface="Calibri" panose="020F0502020204030204" pitchFamily="34" charset="0"/>
                <a:cs typeface="Times New Roman" panose="02020603050405020304" pitchFamily="18" charset="0"/>
              </a:rPr>
              <a:t> </a:t>
            </a:r>
            <a:r>
              <a:rPr lang="vi-VN" sz="2400" i="1" dirty="0">
                <a:latin typeface="Times New Roman" panose="02020603050405020304" pitchFamily="18" charset="0"/>
                <a:ea typeface="Calibri" panose="020F0502020204030204" pitchFamily="34" charset="0"/>
                <a:cs typeface="Times New Roman" panose="02020603050405020304" pitchFamily="18" charset="0"/>
              </a:rPr>
              <a:t>của</a:t>
            </a:r>
            <a:r>
              <a:rPr lang="vi-VN" sz="2400" i="1" spc="-25" dirty="0">
                <a:latin typeface="Times New Roman" panose="02020603050405020304" pitchFamily="18" charset="0"/>
                <a:ea typeface="Calibri" panose="020F0502020204030204" pitchFamily="34" charset="0"/>
                <a:cs typeface="Times New Roman" panose="02020603050405020304" pitchFamily="18" charset="0"/>
              </a:rPr>
              <a:t> </a:t>
            </a:r>
            <a:r>
              <a:rPr lang="vi-VN" sz="2400" i="1" dirty="0">
                <a:latin typeface="Times New Roman" panose="02020603050405020304" pitchFamily="18" charset="0"/>
                <a:ea typeface="Calibri" panose="020F0502020204030204" pitchFamily="34" charset="0"/>
                <a:cs typeface="Times New Roman" panose="02020603050405020304" pitchFamily="18" charset="0"/>
              </a:rPr>
              <a:t>một</a:t>
            </a:r>
            <a:r>
              <a:rPr lang="vi-VN" sz="2400" i="1" spc="-5" dirty="0">
                <a:latin typeface="Times New Roman" panose="02020603050405020304" pitchFamily="18" charset="0"/>
                <a:ea typeface="Calibri" panose="020F0502020204030204" pitchFamily="34" charset="0"/>
                <a:cs typeface="Times New Roman" panose="02020603050405020304" pitchFamily="18" charset="0"/>
              </a:rPr>
              <a:t> </a:t>
            </a:r>
            <a:r>
              <a:rPr lang="vi-VN" sz="2400" i="1" spc="-25" dirty="0">
                <a:latin typeface="Times New Roman" panose="02020603050405020304" pitchFamily="18" charset="0"/>
                <a:ea typeface="Calibri" panose="020F0502020204030204" pitchFamily="34" charset="0"/>
                <a:cs typeface="Times New Roman" panose="02020603050405020304" pitchFamily="18" charset="0"/>
              </a:rPr>
              <a:t>góc</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2400" i="1" dirty="0">
                <a:latin typeface="Times New Roman" panose="02020603050405020304" pitchFamily="18" charset="0"/>
                <a:ea typeface="Calibri" panose="020F0502020204030204" pitchFamily="34" charset="0"/>
                <a:cs typeface="Times New Roman" panose="02020603050405020304" pitchFamily="18" charset="0"/>
              </a:rPr>
              <a:t>+</a:t>
            </a:r>
            <a:r>
              <a:rPr lang="en-US" sz="2400" i="1" spc="-20"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a:latin typeface="Times New Roman" panose="02020603050405020304" pitchFamily="18" charset="0"/>
                <a:ea typeface="Calibri" panose="020F0502020204030204" pitchFamily="34" charset="0"/>
                <a:cs typeface="Times New Roman" panose="02020603050405020304" pitchFamily="18" charset="0"/>
              </a:rPr>
              <a:t>Hai</a:t>
            </a:r>
            <a:r>
              <a:rPr lang="en-US" sz="2400" i="1" spc="-25"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đường</a:t>
            </a:r>
            <a:r>
              <a:rPr lang="en-US" sz="2400" i="1" spc="-15"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thẳng</a:t>
            </a:r>
            <a:r>
              <a:rPr lang="en-US" sz="2400" i="1" spc="-10"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a:latin typeface="Times New Roman" panose="02020603050405020304" pitchFamily="18" charset="0"/>
                <a:ea typeface="Calibri" panose="020F0502020204030204" pitchFamily="34" charset="0"/>
                <a:cs typeface="Times New Roman" panose="02020603050405020304" pitchFamily="18" charset="0"/>
              </a:rPr>
              <a:t>song</a:t>
            </a:r>
            <a:r>
              <a:rPr lang="en-US" sz="2400" i="1" spc="-10" dirty="0">
                <a:latin typeface="Times New Roman" panose="02020603050405020304" pitchFamily="18" charset="0"/>
                <a:ea typeface="Calibri" panose="020F0502020204030204" pitchFamily="34" charset="0"/>
                <a:cs typeface="Times New Roman" panose="02020603050405020304" pitchFamily="18" charset="0"/>
              </a:rPr>
              <a:t> </a:t>
            </a:r>
            <a:r>
              <a:rPr lang="en-US" sz="2400" i="1" spc="-20" dirty="0" err="1">
                <a:latin typeface="Times New Roman" panose="02020603050405020304" pitchFamily="18" charset="0"/>
                <a:ea typeface="Calibri" panose="020F0502020204030204" pitchFamily="34" charset="0"/>
                <a:cs typeface="Times New Roman" panose="02020603050405020304" pitchFamily="18" charset="0"/>
              </a:rPr>
              <a:t>song</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US" sz="2400" i="1" dirty="0">
                <a:latin typeface="Times New Roman" panose="02020603050405020304" pitchFamily="18" charset="0"/>
                <a:ea typeface="Calibri" panose="020F0502020204030204" pitchFamily="34" charset="0"/>
                <a:cs typeface="Times New Roman" panose="02020603050405020304" pitchFamily="18" charset="0"/>
              </a:rPr>
              <a:t>+</a:t>
            </a:r>
            <a:r>
              <a:rPr lang="en-US" sz="2400" i="1" spc="-20" dirty="0">
                <a:latin typeface="Times New Roman" panose="02020603050405020304" pitchFamily="18" charset="0"/>
                <a:ea typeface="Calibri" panose="020F0502020204030204" pitchFamily="34" charset="0"/>
                <a:cs typeface="Times New Roman" panose="02020603050405020304" pitchFamily="18" charset="0"/>
              </a:rPr>
              <a:t> </a:t>
            </a:r>
            <a:r>
              <a:rPr lang="en-US" sz="2400" i="1" dirty="0" err="1">
                <a:latin typeface="Times New Roman" panose="02020603050405020304" pitchFamily="18" charset="0"/>
                <a:ea typeface="Calibri" panose="020F0502020204030204" pitchFamily="34" charset="0"/>
                <a:cs typeface="Times New Roman" panose="02020603050405020304" pitchFamily="18" charset="0"/>
              </a:rPr>
              <a:t>Định</a:t>
            </a:r>
            <a:r>
              <a:rPr lang="en-US" sz="2400" i="1" spc="-5" dirty="0">
                <a:latin typeface="Times New Roman" panose="02020603050405020304" pitchFamily="18" charset="0"/>
                <a:ea typeface="Calibri" panose="020F0502020204030204" pitchFamily="34" charset="0"/>
                <a:cs typeface="Times New Roman" panose="02020603050405020304" pitchFamily="18" charset="0"/>
              </a:rPr>
              <a:t> </a:t>
            </a:r>
            <a:r>
              <a:rPr lang="en-US" sz="2400" i="1" spc="-25" dirty="0" err="1">
                <a:latin typeface="Times New Roman" panose="02020603050405020304" pitchFamily="18" charset="0"/>
                <a:ea typeface="Calibri" panose="020F0502020204030204" pitchFamily="34" charset="0"/>
                <a:cs typeface="Times New Roman" panose="02020603050405020304" pitchFamily="18" charset="0"/>
              </a:rPr>
              <a:t>lí</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104778" y="1245000"/>
            <a:ext cx="3239314" cy="1077218"/>
          </a:xfrm>
          <a:prstGeom prst="rect">
            <a:avLst/>
          </a:prstGeom>
        </p:spPr>
        <p:txBody>
          <a:bodyPr wrap="square">
            <a:spAutoFit/>
          </a:bodyPr>
          <a:lstStyle/>
          <a:p>
            <a:pPr algn="ctr"/>
            <a:r>
              <a:rPr lang="vi-VN" sz="3200" b="1" dirty="0">
                <a:solidFill>
                  <a:srgbClr val="FFFF00"/>
                </a:solidFill>
                <a:latin typeface="Times New Roman" panose="02020603050405020304" pitchFamily="18" charset="0"/>
                <a:ea typeface="Calibri" panose="020F0502020204030204" pitchFamily="34" charset="0"/>
              </a:rPr>
              <a:t>HOẠT</a:t>
            </a:r>
            <a:r>
              <a:rPr lang="vi-VN" sz="3200" b="1" spc="-15" dirty="0">
                <a:solidFill>
                  <a:srgbClr val="FFFF00"/>
                </a:solidFill>
                <a:latin typeface="Times New Roman" panose="02020603050405020304" pitchFamily="18" charset="0"/>
                <a:ea typeface="Calibri" panose="020F0502020204030204" pitchFamily="34" charset="0"/>
              </a:rPr>
              <a:t> </a:t>
            </a:r>
            <a:r>
              <a:rPr lang="vi-VN" sz="3200" b="1" dirty="0">
                <a:solidFill>
                  <a:srgbClr val="FFFF00"/>
                </a:solidFill>
                <a:latin typeface="Times New Roman" panose="02020603050405020304" pitchFamily="18" charset="0"/>
                <a:ea typeface="Calibri" panose="020F0502020204030204" pitchFamily="34" charset="0"/>
              </a:rPr>
              <a:t>ĐỘNG</a:t>
            </a:r>
            <a:r>
              <a:rPr lang="vi-VN" sz="3200" b="1" spc="-15" dirty="0">
                <a:solidFill>
                  <a:srgbClr val="FFFF00"/>
                </a:solidFill>
                <a:latin typeface="Times New Roman" panose="02020603050405020304" pitchFamily="18" charset="0"/>
                <a:ea typeface="Calibri" panose="020F0502020204030204" pitchFamily="34" charset="0"/>
              </a:rPr>
              <a:t> </a:t>
            </a:r>
            <a:r>
              <a:rPr lang="vi-VN" sz="3200" b="1" dirty="0">
                <a:solidFill>
                  <a:srgbClr val="FFFF00"/>
                </a:solidFill>
                <a:latin typeface="Times New Roman" panose="02020603050405020304" pitchFamily="18" charset="0"/>
                <a:ea typeface="Calibri" panose="020F0502020204030204" pitchFamily="34" charset="0"/>
              </a:rPr>
              <a:t>KHỞI</a:t>
            </a:r>
            <a:r>
              <a:rPr lang="vi-VN" sz="3200" b="1" spc="-10" dirty="0">
                <a:solidFill>
                  <a:srgbClr val="FFFF00"/>
                </a:solidFill>
                <a:latin typeface="Times New Roman" panose="02020603050405020304" pitchFamily="18" charset="0"/>
                <a:ea typeface="Calibri" panose="020F0502020204030204" pitchFamily="34" charset="0"/>
              </a:rPr>
              <a:t> </a:t>
            </a:r>
            <a:r>
              <a:rPr lang="vi-VN" sz="3200" b="1" dirty="0">
                <a:solidFill>
                  <a:srgbClr val="FFFF00"/>
                </a:solidFill>
                <a:latin typeface="Times New Roman" panose="02020603050405020304" pitchFamily="18" charset="0"/>
                <a:ea typeface="Calibri" panose="020F0502020204030204" pitchFamily="34" charset="0"/>
              </a:rPr>
              <a:t>ĐỘNG</a:t>
            </a:r>
            <a:endParaRPr lang="en-US" sz="4400" dirty="0">
              <a:solidFill>
                <a:srgbClr val="FFFF00"/>
              </a:solidFill>
            </a:endParaRPr>
          </a:p>
        </p:txBody>
      </p:sp>
    </p:spTree>
    <p:extLst>
      <p:ext uri="{BB962C8B-B14F-4D97-AF65-F5344CB8AC3E}">
        <p14:creationId xmlns:p14="http://schemas.microsoft.com/office/powerpoint/2010/main" val="15527724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2672"/>
          <a:stretch/>
        </p:blipFill>
        <p:spPr>
          <a:xfrm>
            <a:off x="3566160" y="796834"/>
            <a:ext cx="8464731" cy="5185954"/>
          </a:xfrm>
          <a:prstGeom prst="rect">
            <a:avLst/>
          </a:prstGeom>
          <a:ln w="57150">
            <a:solidFill>
              <a:srgbClr val="002060"/>
            </a:solidFill>
          </a:ln>
          <a:effectLst>
            <a:softEdge rad="31750"/>
          </a:effectLst>
        </p:spPr>
      </p:pic>
      <p:sp>
        <p:nvSpPr>
          <p:cNvPr id="14" name="Rectangle 13"/>
          <p:cNvSpPr/>
          <p:nvPr/>
        </p:nvSpPr>
        <p:spPr>
          <a:xfrm>
            <a:off x="0" y="2212368"/>
            <a:ext cx="3448594" cy="523220"/>
          </a:xfrm>
          <a:prstGeom prst="rect">
            <a:avLst/>
          </a:prstGeom>
        </p:spPr>
        <p:txBody>
          <a:bodyPr wrap="square">
            <a:spAutoFit/>
          </a:bodyPr>
          <a:lstStyle/>
          <a:p>
            <a:pPr lvl="0" algn="ctr">
              <a:defRPr/>
            </a:pPr>
            <a:r>
              <a:rPr lang="vi-VN" sz="2800" b="1" dirty="0" smtClean="0">
                <a:solidFill>
                  <a:srgbClr val="FFFF00"/>
                </a:solidFill>
                <a:latin typeface="Times New Roman" panose="02020603050405020304" pitchFamily="18" charset="0"/>
                <a:cs typeface="Times New Roman" panose="02020603050405020304" pitchFamily="18" charset="0"/>
              </a:rPr>
              <a:t>LUYỆN TẬP</a:t>
            </a:r>
            <a:endParaRPr lang="nn-NO" sz="2800" b="1"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378718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709851" y="552995"/>
            <a:ext cx="1371600" cy="461665"/>
          </a:xfrm>
          <a:prstGeom prst="rect">
            <a:avLst/>
          </a:prstGeom>
          <a:noFill/>
        </p:spPr>
        <p:txBody>
          <a:bodyPr wrap="square" rtlCol="0">
            <a:spAutoFit/>
          </a:bodyPr>
          <a:lstStyle/>
          <a:p>
            <a:r>
              <a:rPr lang="vi-VN" sz="2400" b="1" dirty="0" smtClean="0">
                <a:solidFill>
                  <a:srgbClr val="0070C0"/>
                </a:solidFill>
                <a:latin typeface="Times New Roman" panose="02020603050405020304" pitchFamily="18" charset="0"/>
                <a:cs typeface="Times New Roman" panose="02020603050405020304" pitchFamily="18" charset="0"/>
              </a:rPr>
              <a:t>Lời giải</a:t>
            </a:r>
            <a:endParaRPr lang="en-US" sz="2000" b="1" dirty="0">
              <a:solidFill>
                <a:srgbClr val="0070C0"/>
              </a:solidFill>
              <a:latin typeface="Times New Roman" panose="02020603050405020304" pitchFamily="18" charset="0"/>
              <a:cs typeface="Times New Roman" panose="02020603050405020304" pitchFamily="18" charset="0"/>
            </a:endParaRPr>
          </a:p>
        </p:txBody>
      </p:sp>
      <p:sp>
        <p:nvSpPr>
          <p:cNvPr id="5" name="Rectangle 4"/>
          <p:cNvSpPr/>
          <p:nvPr/>
        </p:nvSpPr>
        <p:spPr>
          <a:xfrm>
            <a:off x="3474719" y="1097318"/>
            <a:ext cx="7998536" cy="461665"/>
          </a:xfrm>
          <a:prstGeom prst="rect">
            <a:avLst/>
          </a:prstGeom>
        </p:spPr>
        <p:txBody>
          <a:bodyPr wrap="none">
            <a:spAutoFit/>
          </a:bodyPr>
          <a:lstStyle/>
          <a:p>
            <a:r>
              <a:rPr lang="vi-VN" sz="2400" dirty="0">
                <a:solidFill>
                  <a:srgbClr val="000000"/>
                </a:solidFill>
                <a:latin typeface="Times New Roman" panose="02020603050405020304" pitchFamily="18" charset="0"/>
                <a:cs typeface="Times New Roman" panose="02020603050405020304" pitchFamily="18" charset="0"/>
              </a:rPr>
              <a:t>a) Ví dụ: Hai góc aOb và bOc là hai góc kề nhau (như hình vẽ</a:t>
            </a:r>
            <a:r>
              <a:rPr lang="vi-VN" sz="2400" dirty="0" smtClean="0">
                <a:solidFill>
                  <a:srgbClr val="000000"/>
                </a:solidFill>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pic>
        <p:nvPicPr>
          <p:cNvPr id="6" name="Picture 18" descr="Cho một ví dụ về hai góc kề nhau, hai góc kề bù, hai góc đối đỉn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92286" y="1724298"/>
            <a:ext cx="3790261" cy="1658982"/>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3474719" y="3478779"/>
            <a:ext cx="7415813" cy="461665"/>
          </a:xfrm>
          <a:prstGeom prst="rect">
            <a:avLst/>
          </a:prstGeom>
        </p:spPr>
        <p:txBody>
          <a:bodyPr wrap="none">
            <a:spAutoFit/>
          </a:bodyPr>
          <a:lstStyle/>
          <a:p>
            <a:r>
              <a:rPr lang="vi-VN" sz="2400" b="0" i="0" dirty="0" smtClean="0">
                <a:solidFill>
                  <a:srgbClr val="212529"/>
                </a:solidFill>
                <a:effectLst/>
                <a:latin typeface="Times New Roman" panose="02020603050405020304" pitchFamily="18" charset="0"/>
                <a:cs typeface="Times New Roman" panose="02020603050405020304" pitchFamily="18" charset="0"/>
              </a:rPr>
              <a:t>Ví dụ: Hai góc xOy và yOz là hai góc kề bù (như hình vẽ).</a:t>
            </a:r>
            <a:endParaRPr lang="en-US" sz="2400" dirty="0">
              <a:latin typeface="Times New Roman" panose="02020603050405020304" pitchFamily="18" charset="0"/>
              <a:cs typeface="Times New Roman" panose="02020603050405020304" pitchFamily="18" charset="0"/>
            </a:endParaRPr>
          </a:p>
        </p:txBody>
      </p:sp>
      <p:pic>
        <p:nvPicPr>
          <p:cNvPr id="8" name="Picture 2" descr="Toán 7 Bài tập ôn tập chương 4 - Cánh diều (ảnh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30741" y="4320729"/>
            <a:ext cx="3658779" cy="1964693"/>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0" y="2212368"/>
            <a:ext cx="3448594" cy="523220"/>
          </a:xfrm>
          <a:prstGeom prst="rect">
            <a:avLst/>
          </a:prstGeom>
        </p:spPr>
        <p:txBody>
          <a:bodyPr wrap="square">
            <a:spAutoFit/>
          </a:bodyPr>
          <a:lstStyle/>
          <a:p>
            <a:pPr lvl="0" algn="ctr">
              <a:defRPr/>
            </a:pPr>
            <a:r>
              <a:rPr lang="vi-VN" sz="2800" b="1" dirty="0" smtClean="0">
                <a:solidFill>
                  <a:srgbClr val="FFFF00"/>
                </a:solidFill>
                <a:latin typeface="Times New Roman" panose="02020603050405020304" pitchFamily="18" charset="0"/>
                <a:cs typeface="Times New Roman" panose="02020603050405020304" pitchFamily="18" charset="0"/>
              </a:rPr>
              <a:t>LUYỆN TẬP</a:t>
            </a:r>
            <a:endParaRPr lang="nn-NO" sz="2800" b="1"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42391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523985" y="580030"/>
            <a:ext cx="5617243" cy="461665"/>
          </a:xfrm>
          <a:prstGeom prst="rect">
            <a:avLst/>
          </a:prstGeom>
        </p:spPr>
        <p:txBody>
          <a:bodyPr wrap="none">
            <a:spAutoFit/>
          </a:bodyPr>
          <a:lstStyle/>
          <a:p>
            <a:r>
              <a:rPr lang="en-US" sz="2400" dirty="0" err="1">
                <a:latin typeface="Times New Roman" panose="02020603050405020304" pitchFamily="18" charset="0"/>
                <a:cs typeface="Times New Roman" panose="02020603050405020304" pitchFamily="18" charset="0"/>
              </a:rPr>
              <a:t>Ví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a:t>
            </a:r>
            <a:r>
              <a:rPr lang="en-US" sz="2400" dirty="0">
                <a:latin typeface="Times New Roman" panose="02020603050405020304" pitchFamily="18" charset="0"/>
                <a:cs typeface="Times New Roman" panose="02020603050405020304" pitchFamily="18" charset="0"/>
              </a:rPr>
              <a:t>: Hai </a:t>
            </a:r>
            <a:r>
              <a:rPr lang="en-US" sz="2400" dirty="0" err="1">
                <a:latin typeface="Times New Roman" panose="02020603050405020304" pitchFamily="18" charset="0"/>
                <a:cs typeface="Times New Roman" panose="02020603050405020304" pitchFamily="18" charset="0"/>
              </a:rPr>
              <a:t>góc</a:t>
            </a:r>
            <a:r>
              <a:rPr lang="en-US" sz="2400" dirty="0">
                <a:latin typeface="Times New Roman" panose="02020603050405020304" pitchFamily="18" charset="0"/>
                <a:cs typeface="Times New Roman" panose="02020603050405020304" pitchFamily="18" charset="0"/>
              </a:rPr>
              <a:t> O</a:t>
            </a:r>
            <a:r>
              <a:rPr lang="en-US" sz="2400" baseline="-25000" dirty="0">
                <a:latin typeface="Times New Roman" panose="02020603050405020304" pitchFamily="18" charset="0"/>
                <a:cs typeface="Times New Roman" panose="02020603050405020304" pitchFamily="18" charset="0"/>
              </a:rPr>
              <a:t>1</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O</a:t>
            </a:r>
            <a:r>
              <a:rPr lang="en-US" sz="2400" baseline="-25000" dirty="0">
                <a:latin typeface="Times New Roman" panose="02020603050405020304" pitchFamily="18" charset="0"/>
                <a:cs typeface="Times New Roman" panose="02020603050405020304" pitchFamily="18" charset="0"/>
              </a:rPr>
              <a:t>3</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hai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góc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đỉnh</a:t>
            </a:r>
            <a:r>
              <a:rPr lang="en-US" sz="2400" dirty="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pic>
        <p:nvPicPr>
          <p:cNvPr id="2054" name="Picture 6" descr="Cho một ví dụ về hai góc kề nhau, hai góc kề bù, hai góc đối đỉn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45321" y="1151461"/>
            <a:ext cx="3335193" cy="1479437"/>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3523985" y="2630899"/>
            <a:ext cx="8599714" cy="830997"/>
          </a:xfrm>
          <a:prstGeom prst="rect">
            <a:avLst/>
          </a:prstGeom>
        </p:spPr>
        <p:txBody>
          <a:bodyPr wrap="square">
            <a:spAutoFit/>
          </a:bodyPr>
          <a:lstStyle/>
          <a:p>
            <a:r>
              <a:rPr lang="en-US" sz="2400" b="0" i="0" dirty="0" smtClean="0">
                <a:solidFill>
                  <a:srgbClr val="212529"/>
                </a:solidFill>
                <a:effectLst/>
                <a:latin typeface="Times New Roman" panose="02020603050405020304" pitchFamily="18" charset="0"/>
                <a:cs typeface="Times New Roman" panose="02020603050405020304" pitchFamily="18" charset="0"/>
              </a:rPr>
              <a:t>b) Tia </a:t>
            </a:r>
            <a:r>
              <a:rPr lang="en-US" sz="2400" b="0" i="0" dirty="0" err="1" smtClean="0">
                <a:solidFill>
                  <a:srgbClr val="212529"/>
                </a:solidFill>
                <a:effectLst/>
                <a:latin typeface="Times New Roman" panose="02020603050405020304" pitchFamily="18" charset="0"/>
                <a:cs typeface="Times New Roman" panose="02020603050405020304" pitchFamily="18" charset="0"/>
              </a:rPr>
              <a:t>phân</a:t>
            </a:r>
            <a:r>
              <a:rPr lang="en-US" sz="2400" b="0" i="0" dirty="0" smtClean="0">
                <a:solidFill>
                  <a:srgbClr val="212529"/>
                </a:solidFill>
                <a:effectLst/>
                <a:latin typeface="Times New Roman" panose="02020603050405020304" pitchFamily="18" charset="0"/>
                <a:cs typeface="Times New Roman" panose="02020603050405020304" pitchFamily="18" charset="0"/>
              </a:rPr>
              <a:t> </a:t>
            </a:r>
            <a:r>
              <a:rPr lang="en-US" sz="2400" b="0" i="0" dirty="0" err="1" smtClean="0">
                <a:solidFill>
                  <a:srgbClr val="212529"/>
                </a:solidFill>
                <a:effectLst/>
                <a:latin typeface="Times New Roman" panose="02020603050405020304" pitchFamily="18" charset="0"/>
                <a:cs typeface="Times New Roman" panose="02020603050405020304" pitchFamily="18" charset="0"/>
              </a:rPr>
              <a:t>giác</a:t>
            </a:r>
            <a:r>
              <a:rPr lang="en-US" sz="2400" b="0" i="0" dirty="0" smtClean="0">
                <a:solidFill>
                  <a:srgbClr val="212529"/>
                </a:solidFill>
                <a:effectLst/>
                <a:latin typeface="Times New Roman" panose="02020603050405020304" pitchFamily="18" charset="0"/>
                <a:cs typeface="Times New Roman" panose="02020603050405020304" pitchFamily="18" charset="0"/>
              </a:rPr>
              <a:t> </a:t>
            </a:r>
            <a:r>
              <a:rPr lang="en-US" sz="2400" b="0" i="0" dirty="0" err="1" smtClean="0">
                <a:solidFill>
                  <a:srgbClr val="212529"/>
                </a:solidFill>
                <a:effectLst/>
                <a:latin typeface="Times New Roman" panose="02020603050405020304" pitchFamily="18" charset="0"/>
                <a:cs typeface="Times New Roman" panose="02020603050405020304" pitchFamily="18" charset="0"/>
              </a:rPr>
              <a:t>của</a:t>
            </a:r>
            <a:r>
              <a:rPr lang="en-US" sz="2400" b="0" i="0" dirty="0" smtClean="0">
                <a:solidFill>
                  <a:srgbClr val="212529"/>
                </a:solidFill>
                <a:effectLst/>
                <a:latin typeface="Times New Roman" panose="02020603050405020304" pitchFamily="18" charset="0"/>
                <a:cs typeface="Times New Roman" panose="02020603050405020304" pitchFamily="18" charset="0"/>
              </a:rPr>
              <a:t> </a:t>
            </a:r>
            <a:r>
              <a:rPr lang="en-US" sz="2400" b="0" i="0" dirty="0" err="1" smtClean="0">
                <a:solidFill>
                  <a:srgbClr val="212529"/>
                </a:solidFill>
                <a:effectLst/>
                <a:latin typeface="Times New Roman" panose="02020603050405020304" pitchFamily="18" charset="0"/>
                <a:cs typeface="Times New Roman" panose="02020603050405020304" pitchFamily="18" charset="0"/>
              </a:rPr>
              <a:t>một</a:t>
            </a:r>
            <a:r>
              <a:rPr lang="en-US" sz="2400" b="0" i="0" dirty="0" smtClean="0">
                <a:solidFill>
                  <a:srgbClr val="212529"/>
                </a:solidFill>
                <a:effectLst/>
                <a:latin typeface="Times New Roman" panose="02020603050405020304" pitchFamily="18" charset="0"/>
                <a:cs typeface="Times New Roman" panose="02020603050405020304" pitchFamily="18" charset="0"/>
              </a:rPr>
              <a:t> </a:t>
            </a:r>
            <a:r>
              <a:rPr lang="en-US" sz="2400" b="0" i="0" dirty="0" err="1" smtClean="0">
                <a:solidFill>
                  <a:srgbClr val="212529"/>
                </a:solidFill>
                <a:effectLst/>
                <a:latin typeface="Times New Roman" panose="02020603050405020304" pitchFamily="18" charset="0"/>
                <a:cs typeface="Times New Roman" panose="02020603050405020304" pitchFamily="18" charset="0"/>
              </a:rPr>
              <a:t>góc</a:t>
            </a:r>
            <a:r>
              <a:rPr lang="en-US" sz="2400" b="0" i="0" dirty="0" smtClean="0">
                <a:solidFill>
                  <a:srgbClr val="212529"/>
                </a:solidFill>
                <a:effectLst/>
                <a:latin typeface="Times New Roman" panose="02020603050405020304" pitchFamily="18" charset="0"/>
                <a:cs typeface="Times New Roman" panose="02020603050405020304" pitchFamily="18" charset="0"/>
              </a:rPr>
              <a:t> </a:t>
            </a:r>
            <a:r>
              <a:rPr lang="en-US" sz="2400" b="0" i="0" dirty="0" err="1" smtClean="0">
                <a:solidFill>
                  <a:srgbClr val="212529"/>
                </a:solidFill>
                <a:effectLst/>
                <a:latin typeface="Times New Roman" panose="02020603050405020304" pitchFamily="18" charset="0"/>
                <a:cs typeface="Times New Roman" panose="02020603050405020304" pitchFamily="18" charset="0"/>
              </a:rPr>
              <a:t>là</a:t>
            </a:r>
            <a:r>
              <a:rPr lang="en-US" sz="2400" b="0" i="0" dirty="0" smtClean="0">
                <a:solidFill>
                  <a:srgbClr val="212529"/>
                </a:solidFill>
                <a:effectLst/>
                <a:latin typeface="Times New Roman" panose="02020603050405020304" pitchFamily="18" charset="0"/>
                <a:cs typeface="Times New Roman" panose="02020603050405020304" pitchFamily="18" charset="0"/>
              </a:rPr>
              <a:t> </a:t>
            </a:r>
            <a:r>
              <a:rPr lang="en-US" sz="2400" b="0" i="0" dirty="0" err="1" smtClean="0">
                <a:solidFill>
                  <a:srgbClr val="212529"/>
                </a:solidFill>
                <a:effectLst/>
                <a:latin typeface="Times New Roman" panose="02020603050405020304" pitchFamily="18" charset="0"/>
                <a:cs typeface="Times New Roman" panose="02020603050405020304" pitchFamily="18" charset="0"/>
              </a:rPr>
              <a:t>tia</a:t>
            </a:r>
            <a:r>
              <a:rPr lang="en-US" sz="2400" b="0" i="0" dirty="0" smtClean="0">
                <a:solidFill>
                  <a:srgbClr val="212529"/>
                </a:solidFill>
                <a:effectLst/>
                <a:latin typeface="Times New Roman" panose="02020603050405020304" pitchFamily="18" charset="0"/>
                <a:cs typeface="Times New Roman" panose="02020603050405020304" pitchFamily="18" charset="0"/>
              </a:rPr>
              <a:t> </a:t>
            </a:r>
            <a:r>
              <a:rPr lang="en-US" sz="2400" b="0" i="0" dirty="0" err="1" smtClean="0">
                <a:solidFill>
                  <a:srgbClr val="212529"/>
                </a:solidFill>
                <a:effectLst/>
                <a:latin typeface="Times New Roman" panose="02020603050405020304" pitchFamily="18" charset="0"/>
                <a:cs typeface="Times New Roman" panose="02020603050405020304" pitchFamily="18" charset="0"/>
              </a:rPr>
              <a:t>nằm</a:t>
            </a:r>
            <a:r>
              <a:rPr lang="en-US" sz="2400" b="0" i="0" dirty="0" smtClean="0">
                <a:solidFill>
                  <a:srgbClr val="212529"/>
                </a:solidFill>
                <a:effectLst/>
                <a:latin typeface="Times New Roman" panose="02020603050405020304" pitchFamily="18" charset="0"/>
                <a:cs typeface="Times New Roman" panose="02020603050405020304" pitchFamily="18" charset="0"/>
              </a:rPr>
              <a:t> </a:t>
            </a:r>
            <a:r>
              <a:rPr lang="en-US" sz="2400" b="0" i="0" dirty="0" err="1" smtClean="0">
                <a:solidFill>
                  <a:srgbClr val="212529"/>
                </a:solidFill>
                <a:effectLst/>
                <a:latin typeface="Times New Roman" panose="02020603050405020304" pitchFamily="18" charset="0"/>
                <a:cs typeface="Times New Roman" panose="02020603050405020304" pitchFamily="18" charset="0"/>
              </a:rPr>
              <a:t>trong</a:t>
            </a:r>
            <a:r>
              <a:rPr lang="en-US" sz="2400" b="0" i="0" dirty="0" smtClean="0">
                <a:solidFill>
                  <a:srgbClr val="212529"/>
                </a:solidFill>
                <a:effectLst/>
                <a:latin typeface="Times New Roman" panose="02020603050405020304" pitchFamily="18" charset="0"/>
                <a:cs typeface="Times New Roman" panose="02020603050405020304" pitchFamily="18" charset="0"/>
              </a:rPr>
              <a:t> </a:t>
            </a:r>
            <a:r>
              <a:rPr lang="en-US" sz="2400" b="0" i="0" dirty="0" err="1" smtClean="0">
                <a:solidFill>
                  <a:srgbClr val="212529"/>
                </a:solidFill>
                <a:effectLst/>
                <a:latin typeface="Times New Roman" panose="02020603050405020304" pitchFamily="18" charset="0"/>
                <a:cs typeface="Times New Roman" panose="02020603050405020304" pitchFamily="18" charset="0"/>
              </a:rPr>
              <a:t>góc</a:t>
            </a:r>
            <a:r>
              <a:rPr lang="en-US" sz="2400" b="0" i="0" dirty="0" smtClean="0">
                <a:solidFill>
                  <a:srgbClr val="212529"/>
                </a:solidFill>
                <a:effectLst/>
                <a:latin typeface="Times New Roman" panose="02020603050405020304" pitchFamily="18" charset="0"/>
                <a:cs typeface="Times New Roman" panose="02020603050405020304" pitchFamily="18" charset="0"/>
              </a:rPr>
              <a:t> </a:t>
            </a:r>
            <a:r>
              <a:rPr lang="en-US" sz="2400" b="0" i="0" dirty="0" err="1" smtClean="0">
                <a:solidFill>
                  <a:srgbClr val="212529"/>
                </a:solidFill>
                <a:effectLst/>
                <a:latin typeface="Times New Roman" panose="02020603050405020304" pitchFamily="18" charset="0"/>
                <a:cs typeface="Times New Roman" panose="02020603050405020304" pitchFamily="18" charset="0"/>
              </a:rPr>
              <a:t>và</a:t>
            </a:r>
            <a:r>
              <a:rPr lang="en-US" sz="2400" b="0" i="0" dirty="0" smtClean="0">
                <a:solidFill>
                  <a:srgbClr val="212529"/>
                </a:solidFill>
                <a:effectLst/>
                <a:latin typeface="Times New Roman" panose="02020603050405020304" pitchFamily="18" charset="0"/>
                <a:cs typeface="Times New Roman" panose="02020603050405020304" pitchFamily="18" charset="0"/>
              </a:rPr>
              <a:t> </a:t>
            </a:r>
            <a:r>
              <a:rPr lang="en-US" sz="2400" b="0" i="0" dirty="0" err="1" smtClean="0">
                <a:solidFill>
                  <a:srgbClr val="212529"/>
                </a:solidFill>
                <a:effectLst/>
                <a:latin typeface="Times New Roman" panose="02020603050405020304" pitchFamily="18" charset="0"/>
                <a:cs typeface="Times New Roman" panose="02020603050405020304" pitchFamily="18" charset="0"/>
              </a:rPr>
              <a:t>tạo</a:t>
            </a:r>
            <a:r>
              <a:rPr lang="en-US" sz="2400" b="0" i="0" dirty="0" smtClean="0">
                <a:solidFill>
                  <a:srgbClr val="212529"/>
                </a:solidFill>
                <a:effectLst/>
                <a:latin typeface="Times New Roman" panose="02020603050405020304" pitchFamily="18" charset="0"/>
                <a:cs typeface="Times New Roman" panose="02020603050405020304" pitchFamily="18" charset="0"/>
              </a:rPr>
              <a:t> </a:t>
            </a:r>
            <a:r>
              <a:rPr lang="en-US" sz="2400" b="0" i="0" dirty="0" err="1" smtClean="0">
                <a:solidFill>
                  <a:srgbClr val="212529"/>
                </a:solidFill>
                <a:effectLst/>
                <a:latin typeface="Times New Roman" panose="02020603050405020304" pitchFamily="18" charset="0"/>
                <a:cs typeface="Times New Roman" panose="02020603050405020304" pitchFamily="18" charset="0"/>
              </a:rPr>
              <a:t>với</a:t>
            </a:r>
            <a:r>
              <a:rPr lang="en-US" sz="2400" b="0" i="0" dirty="0" smtClean="0">
                <a:solidFill>
                  <a:srgbClr val="212529"/>
                </a:solidFill>
                <a:effectLst/>
                <a:latin typeface="Times New Roman" panose="02020603050405020304" pitchFamily="18" charset="0"/>
                <a:cs typeface="Times New Roman" panose="02020603050405020304" pitchFamily="18" charset="0"/>
              </a:rPr>
              <a:t> </a:t>
            </a:r>
            <a:r>
              <a:rPr lang="en-US" sz="2400" b="0" i="0" dirty="0" err="1" smtClean="0">
                <a:solidFill>
                  <a:srgbClr val="212529"/>
                </a:solidFill>
                <a:effectLst/>
                <a:latin typeface="Times New Roman" panose="02020603050405020304" pitchFamily="18" charset="0"/>
                <a:cs typeface="Times New Roman" panose="02020603050405020304" pitchFamily="18" charset="0"/>
              </a:rPr>
              <a:t>hai</a:t>
            </a:r>
            <a:r>
              <a:rPr lang="en-US" sz="2400" b="0" i="0" dirty="0" smtClean="0">
                <a:solidFill>
                  <a:srgbClr val="212529"/>
                </a:solidFill>
                <a:effectLst/>
                <a:latin typeface="Times New Roman" panose="02020603050405020304" pitchFamily="18" charset="0"/>
                <a:cs typeface="Times New Roman" panose="02020603050405020304" pitchFamily="18" charset="0"/>
              </a:rPr>
              <a:t> </a:t>
            </a:r>
            <a:r>
              <a:rPr lang="en-US" sz="2400" b="0" i="0" dirty="0" err="1" smtClean="0">
                <a:solidFill>
                  <a:srgbClr val="212529"/>
                </a:solidFill>
                <a:effectLst/>
                <a:latin typeface="Times New Roman" panose="02020603050405020304" pitchFamily="18" charset="0"/>
                <a:cs typeface="Times New Roman" panose="02020603050405020304" pitchFamily="18" charset="0"/>
              </a:rPr>
              <a:t>cạnh</a:t>
            </a:r>
            <a:r>
              <a:rPr lang="en-US" sz="2400" b="0" i="0" dirty="0" smtClean="0">
                <a:solidFill>
                  <a:srgbClr val="212529"/>
                </a:solidFill>
                <a:effectLst/>
                <a:latin typeface="Times New Roman" panose="02020603050405020304" pitchFamily="18" charset="0"/>
                <a:cs typeface="Times New Roman" panose="02020603050405020304" pitchFamily="18" charset="0"/>
              </a:rPr>
              <a:t> </a:t>
            </a:r>
            <a:r>
              <a:rPr lang="en-US" sz="2400" b="0" i="0" dirty="0" err="1" smtClean="0">
                <a:solidFill>
                  <a:srgbClr val="212529"/>
                </a:solidFill>
                <a:effectLst/>
                <a:latin typeface="Times New Roman" panose="02020603050405020304" pitchFamily="18" charset="0"/>
                <a:cs typeface="Times New Roman" panose="02020603050405020304" pitchFamily="18" charset="0"/>
              </a:rPr>
              <a:t>của</a:t>
            </a:r>
            <a:r>
              <a:rPr lang="en-US" sz="2400" b="0" i="0" dirty="0" smtClean="0">
                <a:solidFill>
                  <a:srgbClr val="212529"/>
                </a:solidFill>
                <a:effectLst/>
                <a:latin typeface="Times New Roman" panose="02020603050405020304" pitchFamily="18" charset="0"/>
                <a:cs typeface="Times New Roman" panose="02020603050405020304" pitchFamily="18" charset="0"/>
              </a:rPr>
              <a:t> </a:t>
            </a:r>
            <a:r>
              <a:rPr lang="en-US" sz="2400" b="0" i="0" dirty="0" err="1" smtClean="0">
                <a:solidFill>
                  <a:srgbClr val="212529"/>
                </a:solidFill>
                <a:effectLst/>
                <a:latin typeface="Times New Roman" panose="02020603050405020304" pitchFamily="18" charset="0"/>
                <a:cs typeface="Times New Roman" panose="02020603050405020304" pitchFamily="18" charset="0"/>
              </a:rPr>
              <a:t>góc</a:t>
            </a:r>
            <a:r>
              <a:rPr lang="en-US" sz="2400" b="0" i="0" dirty="0" smtClean="0">
                <a:solidFill>
                  <a:srgbClr val="212529"/>
                </a:solidFill>
                <a:effectLst/>
                <a:latin typeface="Times New Roman" panose="02020603050405020304" pitchFamily="18" charset="0"/>
                <a:cs typeface="Times New Roman" panose="02020603050405020304" pitchFamily="18" charset="0"/>
              </a:rPr>
              <a:t> </a:t>
            </a:r>
            <a:r>
              <a:rPr lang="en-US" sz="2400" b="0" i="0" dirty="0" err="1" smtClean="0">
                <a:solidFill>
                  <a:srgbClr val="212529"/>
                </a:solidFill>
                <a:effectLst/>
                <a:latin typeface="Times New Roman" panose="02020603050405020304" pitchFamily="18" charset="0"/>
                <a:cs typeface="Times New Roman" panose="02020603050405020304" pitchFamily="18" charset="0"/>
              </a:rPr>
              <a:t>đó</a:t>
            </a:r>
            <a:r>
              <a:rPr lang="en-US" sz="2400" b="0" i="0" dirty="0" smtClean="0">
                <a:solidFill>
                  <a:srgbClr val="212529"/>
                </a:solidFill>
                <a:effectLst/>
                <a:latin typeface="Times New Roman" panose="02020603050405020304" pitchFamily="18" charset="0"/>
                <a:cs typeface="Times New Roman" panose="02020603050405020304" pitchFamily="18" charset="0"/>
              </a:rPr>
              <a:t> </a:t>
            </a:r>
            <a:r>
              <a:rPr lang="en-US" sz="2400" b="0" i="0" dirty="0" err="1" smtClean="0">
                <a:solidFill>
                  <a:srgbClr val="212529"/>
                </a:solidFill>
                <a:effectLst/>
                <a:latin typeface="Times New Roman" panose="02020603050405020304" pitchFamily="18" charset="0"/>
                <a:cs typeface="Times New Roman" panose="02020603050405020304" pitchFamily="18" charset="0"/>
              </a:rPr>
              <a:t>hai</a:t>
            </a:r>
            <a:r>
              <a:rPr lang="en-US" sz="2400" b="0" i="0" dirty="0" smtClean="0">
                <a:solidFill>
                  <a:srgbClr val="212529"/>
                </a:solidFill>
                <a:effectLst/>
                <a:latin typeface="Times New Roman" panose="02020603050405020304" pitchFamily="18" charset="0"/>
                <a:cs typeface="Times New Roman" panose="02020603050405020304" pitchFamily="18" charset="0"/>
              </a:rPr>
              <a:t> </a:t>
            </a:r>
            <a:r>
              <a:rPr lang="en-US" sz="2400" b="0" i="0" dirty="0" err="1" smtClean="0">
                <a:solidFill>
                  <a:srgbClr val="212529"/>
                </a:solidFill>
                <a:effectLst/>
                <a:latin typeface="Times New Roman" panose="02020603050405020304" pitchFamily="18" charset="0"/>
                <a:cs typeface="Times New Roman" panose="02020603050405020304" pitchFamily="18" charset="0"/>
              </a:rPr>
              <a:t>góc</a:t>
            </a:r>
            <a:r>
              <a:rPr lang="en-US" sz="2400" b="0" i="0" dirty="0" smtClean="0">
                <a:solidFill>
                  <a:srgbClr val="212529"/>
                </a:solidFill>
                <a:effectLst/>
                <a:latin typeface="Times New Roman" panose="02020603050405020304" pitchFamily="18" charset="0"/>
                <a:cs typeface="Times New Roman" panose="02020603050405020304" pitchFamily="18" charset="0"/>
              </a:rPr>
              <a:t> </a:t>
            </a:r>
            <a:r>
              <a:rPr lang="en-US" sz="2400" b="0" i="0" dirty="0" err="1" smtClean="0">
                <a:solidFill>
                  <a:srgbClr val="212529"/>
                </a:solidFill>
                <a:effectLst/>
                <a:latin typeface="Times New Roman" panose="02020603050405020304" pitchFamily="18" charset="0"/>
                <a:cs typeface="Times New Roman" panose="02020603050405020304" pitchFamily="18" charset="0"/>
              </a:rPr>
              <a:t>bằng</a:t>
            </a:r>
            <a:r>
              <a:rPr lang="en-US" sz="2400" b="0" i="0" dirty="0" smtClean="0">
                <a:solidFill>
                  <a:srgbClr val="212529"/>
                </a:solidFill>
                <a:effectLst/>
                <a:latin typeface="Times New Roman" panose="02020603050405020304" pitchFamily="18" charset="0"/>
                <a:cs typeface="Times New Roman" panose="02020603050405020304" pitchFamily="18" charset="0"/>
              </a:rPr>
              <a:t> </a:t>
            </a:r>
            <a:r>
              <a:rPr lang="en-US" sz="2400" b="0" i="0" dirty="0" err="1" smtClean="0">
                <a:solidFill>
                  <a:srgbClr val="212529"/>
                </a:solidFill>
                <a:effectLst/>
                <a:latin typeface="Times New Roman" panose="02020603050405020304" pitchFamily="18" charset="0"/>
                <a:cs typeface="Times New Roman" panose="02020603050405020304" pitchFamily="18" charset="0"/>
              </a:rPr>
              <a:t>nhau</a:t>
            </a:r>
            <a:r>
              <a:rPr lang="en-US" sz="2400" b="0" i="0" dirty="0" smtClean="0">
                <a:solidFill>
                  <a:srgbClr val="212529"/>
                </a:solidFill>
                <a:effectLst/>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
        <p:nvSpPr>
          <p:cNvPr id="11" name="Rectangle 10"/>
          <p:cNvSpPr/>
          <p:nvPr/>
        </p:nvSpPr>
        <p:spPr>
          <a:xfrm>
            <a:off x="3523985" y="3571663"/>
            <a:ext cx="5893793" cy="461665"/>
          </a:xfrm>
          <a:prstGeom prst="rect">
            <a:avLst/>
          </a:prstGeom>
        </p:spPr>
        <p:txBody>
          <a:bodyPr wrap="none">
            <a:spAutoFit/>
          </a:bodyPr>
          <a:lstStyle/>
          <a:p>
            <a:r>
              <a:rPr lang="en-US" sz="2400" dirty="0">
                <a:solidFill>
                  <a:srgbClr val="000000"/>
                </a:solidFill>
                <a:latin typeface="Times New Roman" panose="02020603050405020304" pitchFamily="18" charset="0"/>
                <a:cs typeface="Times New Roman" panose="02020603050405020304" pitchFamily="18" charset="0"/>
              </a:rPr>
              <a:t>c) </a:t>
            </a:r>
            <a:r>
              <a:rPr lang="en-US" sz="2400" dirty="0" err="1">
                <a:solidFill>
                  <a:srgbClr val="000000"/>
                </a:solidFill>
                <a:latin typeface="Times New Roman" panose="02020603050405020304" pitchFamily="18" charset="0"/>
                <a:cs typeface="Times New Roman" panose="02020603050405020304" pitchFamily="18" charset="0"/>
              </a:rPr>
              <a:t>Ví</a:t>
            </a:r>
            <a:r>
              <a:rPr lang="en-US" sz="2400" dirty="0">
                <a:solidFill>
                  <a:srgbClr val="000000"/>
                </a:solidFill>
                <a:latin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cs typeface="Times New Roman" panose="02020603050405020304" pitchFamily="18" charset="0"/>
              </a:rPr>
              <a:t>dụ</a:t>
            </a:r>
            <a:r>
              <a:rPr lang="en-US" sz="2400" dirty="0">
                <a:solidFill>
                  <a:srgbClr val="000000"/>
                </a:solidFill>
                <a:latin typeface="Times New Roman" panose="02020603050405020304" pitchFamily="18" charset="0"/>
                <a:cs typeface="Times New Roman" panose="02020603050405020304" pitchFamily="18" charset="0"/>
              </a:rPr>
              <a:t>: Hai </a:t>
            </a:r>
            <a:r>
              <a:rPr lang="en-US" sz="2400" dirty="0" err="1">
                <a:solidFill>
                  <a:srgbClr val="000000"/>
                </a:solidFill>
                <a:latin typeface="Times New Roman" panose="02020603050405020304" pitchFamily="18" charset="0"/>
                <a:cs typeface="Times New Roman" panose="02020603050405020304" pitchFamily="18" charset="0"/>
              </a:rPr>
              <a:t>góc</a:t>
            </a:r>
            <a:r>
              <a:rPr lang="en-US" sz="2400" dirty="0">
                <a:solidFill>
                  <a:srgbClr val="000000"/>
                </a:solidFill>
                <a:latin typeface="Times New Roman" panose="02020603050405020304" pitchFamily="18" charset="0"/>
                <a:cs typeface="Times New Roman" panose="02020603050405020304" pitchFamily="18" charset="0"/>
              </a:rPr>
              <a:t> M</a:t>
            </a:r>
            <a:r>
              <a:rPr lang="en-US" sz="2400" baseline="-25000" dirty="0">
                <a:solidFill>
                  <a:srgbClr val="000000"/>
                </a:solidFill>
                <a:latin typeface="Times New Roman" panose="02020603050405020304" pitchFamily="18" charset="0"/>
                <a:cs typeface="Times New Roman" panose="02020603050405020304" pitchFamily="18" charset="0"/>
              </a:rPr>
              <a:t>1</a:t>
            </a:r>
            <a:r>
              <a:rPr lang="en-US" sz="2400" dirty="0">
                <a:solidFill>
                  <a:srgbClr val="000000"/>
                </a:solidFill>
                <a:latin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cs typeface="Times New Roman" panose="02020603050405020304" pitchFamily="18" charset="0"/>
              </a:rPr>
              <a:t>và</a:t>
            </a:r>
            <a:r>
              <a:rPr lang="en-US" sz="2400" dirty="0">
                <a:solidFill>
                  <a:srgbClr val="000000"/>
                </a:solidFill>
                <a:latin typeface="Times New Roman" panose="02020603050405020304" pitchFamily="18" charset="0"/>
                <a:cs typeface="Times New Roman" panose="02020603050405020304" pitchFamily="18" charset="0"/>
              </a:rPr>
              <a:t> N</a:t>
            </a:r>
            <a:r>
              <a:rPr lang="en-US" sz="2400" baseline="-25000" dirty="0">
                <a:solidFill>
                  <a:srgbClr val="000000"/>
                </a:solidFill>
                <a:latin typeface="Times New Roman" panose="02020603050405020304" pitchFamily="18" charset="0"/>
                <a:cs typeface="Times New Roman" panose="02020603050405020304" pitchFamily="18" charset="0"/>
              </a:rPr>
              <a:t>1</a:t>
            </a:r>
            <a:r>
              <a:rPr lang="en-US" sz="2400" dirty="0">
                <a:solidFill>
                  <a:srgbClr val="000000"/>
                </a:solidFill>
                <a:latin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cs typeface="Times New Roman" panose="02020603050405020304" pitchFamily="18" charset="0"/>
              </a:rPr>
              <a:t>là</a:t>
            </a:r>
            <a:r>
              <a:rPr lang="en-US" sz="2400" dirty="0">
                <a:solidFill>
                  <a:srgbClr val="000000"/>
                </a:solidFill>
                <a:latin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cs typeface="Times New Roman" panose="02020603050405020304" pitchFamily="18" charset="0"/>
              </a:rPr>
              <a:t>hai</a:t>
            </a:r>
            <a:r>
              <a:rPr lang="en-US" sz="2400" dirty="0">
                <a:solidFill>
                  <a:srgbClr val="000000"/>
                </a:solidFill>
                <a:latin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cs typeface="Times New Roman" panose="02020603050405020304" pitchFamily="18" charset="0"/>
              </a:rPr>
              <a:t>góc</a:t>
            </a:r>
            <a:r>
              <a:rPr lang="en-US" sz="2400" dirty="0">
                <a:solidFill>
                  <a:srgbClr val="000000"/>
                </a:solidFill>
                <a:latin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cs typeface="Times New Roman" panose="02020603050405020304" pitchFamily="18" charset="0"/>
              </a:rPr>
              <a:t>đồng</a:t>
            </a:r>
            <a:r>
              <a:rPr lang="en-US" sz="2400" dirty="0">
                <a:solidFill>
                  <a:srgbClr val="000000"/>
                </a:solidFill>
                <a:latin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cs typeface="Times New Roman" panose="02020603050405020304" pitchFamily="18" charset="0"/>
              </a:rPr>
              <a:t>vị</a:t>
            </a:r>
            <a:r>
              <a:rPr lang="en-US" sz="2400" dirty="0">
                <a:solidFill>
                  <a:srgbClr val="000000"/>
                </a:solidFill>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pic>
        <p:nvPicPr>
          <p:cNvPr id="12" name="Picture 4" descr="Cho một ví dụ về hai góc kề nhau, hai góc kề bù, hai góc đối đỉn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45063" y="4182523"/>
            <a:ext cx="3397522" cy="1985554"/>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0" y="2212368"/>
            <a:ext cx="3448594" cy="523220"/>
          </a:xfrm>
          <a:prstGeom prst="rect">
            <a:avLst/>
          </a:prstGeom>
        </p:spPr>
        <p:txBody>
          <a:bodyPr wrap="square">
            <a:spAutoFit/>
          </a:bodyPr>
          <a:lstStyle/>
          <a:p>
            <a:pPr lvl="0" algn="ctr">
              <a:defRPr/>
            </a:pPr>
            <a:r>
              <a:rPr lang="vi-VN" sz="2800" b="1" dirty="0" smtClean="0">
                <a:solidFill>
                  <a:srgbClr val="FFFF00"/>
                </a:solidFill>
                <a:latin typeface="Times New Roman" panose="02020603050405020304" pitchFamily="18" charset="0"/>
                <a:cs typeface="Times New Roman" panose="02020603050405020304" pitchFamily="18" charset="0"/>
              </a:rPr>
              <a:t>LUYỆN TẬP</a:t>
            </a:r>
            <a:endParaRPr lang="nn-NO" sz="2800" b="1"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1442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5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491182" y="694399"/>
            <a:ext cx="6096000" cy="461665"/>
          </a:xfrm>
          <a:prstGeom prst="rect">
            <a:avLst/>
          </a:prstGeom>
        </p:spPr>
        <p:txBody>
          <a:bodyPr>
            <a:spAutoFit/>
          </a:bodyPr>
          <a:lstStyle/>
          <a:p>
            <a:pPr algn="just"/>
            <a:r>
              <a:rPr lang="it-IT" sz="2400" dirty="0">
                <a:solidFill>
                  <a:srgbClr val="000000"/>
                </a:solidFill>
                <a:latin typeface="Times New Roman" panose="02020603050405020304" pitchFamily="18" charset="0"/>
                <a:cs typeface="Times New Roman" panose="02020603050405020304" pitchFamily="18" charset="0"/>
              </a:rPr>
              <a:t>Ví dụ: Hai góc A</a:t>
            </a:r>
            <a:r>
              <a:rPr lang="it-IT" sz="2400" baseline="-25000" dirty="0">
                <a:solidFill>
                  <a:srgbClr val="000000"/>
                </a:solidFill>
                <a:latin typeface="Times New Roman" panose="02020603050405020304" pitchFamily="18" charset="0"/>
                <a:cs typeface="Times New Roman" panose="02020603050405020304" pitchFamily="18" charset="0"/>
              </a:rPr>
              <a:t>1</a:t>
            </a:r>
            <a:r>
              <a:rPr lang="it-IT" sz="2400" dirty="0">
                <a:solidFill>
                  <a:srgbClr val="000000"/>
                </a:solidFill>
                <a:latin typeface="Times New Roman" panose="02020603050405020304" pitchFamily="18" charset="0"/>
                <a:cs typeface="Times New Roman" panose="02020603050405020304" pitchFamily="18" charset="0"/>
              </a:rPr>
              <a:t> và B</a:t>
            </a:r>
            <a:r>
              <a:rPr lang="it-IT" sz="2400" baseline="-25000" dirty="0">
                <a:solidFill>
                  <a:srgbClr val="000000"/>
                </a:solidFill>
                <a:latin typeface="Times New Roman" panose="02020603050405020304" pitchFamily="18" charset="0"/>
                <a:cs typeface="Times New Roman" panose="02020603050405020304" pitchFamily="18" charset="0"/>
              </a:rPr>
              <a:t>1</a:t>
            </a:r>
            <a:r>
              <a:rPr lang="it-IT" sz="2400" dirty="0">
                <a:solidFill>
                  <a:srgbClr val="000000"/>
                </a:solidFill>
                <a:latin typeface="Times New Roman" panose="02020603050405020304" pitchFamily="18" charset="0"/>
                <a:cs typeface="Times New Roman" panose="02020603050405020304" pitchFamily="18" charset="0"/>
              </a:rPr>
              <a:t> là hai góc so le trong</a:t>
            </a:r>
            <a:r>
              <a:rPr lang="it-IT" sz="2400" dirty="0" smtClean="0">
                <a:solidFill>
                  <a:srgbClr val="000000"/>
                </a:solidFill>
                <a:latin typeface="Times New Roman" panose="02020603050405020304" pitchFamily="18" charset="0"/>
                <a:cs typeface="Times New Roman" panose="02020603050405020304" pitchFamily="18" charset="0"/>
              </a:rPr>
              <a:t>.</a:t>
            </a:r>
            <a:endParaRPr lang="it-IT" sz="2400" dirty="0">
              <a:solidFill>
                <a:srgbClr val="000000"/>
              </a:solidFill>
              <a:latin typeface="Times New Roman" panose="02020603050405020304" pitchFamily="18" charset="0"/>
              <a:cs typeface="Times New Roman" panose="02020603050405020304" pitchFamily="18" charset="0"/>
            </a:endParaRPr>
          </a:p>
        </p:txBody>
      </p:sp>
      <p:pic>
        <p:nvPicPr>
          <p:cNvPr id="3078" name="Picture 6" descr="Cho một ví dụ về hai góc kề nhau, hai góc kề bù, hai góc đối đỉn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06241" y="1279382"/>
            <a:ext cx="3867283" cy="2195337"/>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p:cNvSpPr/>
          <p:nvPr/>
        </p:nvSpPr>
        <p:spPr>
          <a:xfrm>
            <a:off x="3491182" y="3581973"/>
            <a:ext cx="8133806" cy="830997"/>
          </a:xfrm>
          <a:prstGeom prst="rect">
            <a:avLst/>
          </a:prstGeom>
        </p:spPr>
        <p:txBody>
          <a:bodyPr wrap="square">
            <a:spAutoFit/>
          </a:bodyPr>
          <a:lstStyle/>
          <a:p>
            <a:pPr algn="just"/>
            <a:r>
              <a:rPr lang="vi-VN" sz="2400" dirty="0">
                <a:solidFill>
                  <a:srgbClr val="000000"/>
                </a:solidFill>
                <a:latin typeface="Times New Roman" panose="02020603050405020304" pitchFamily="18" charset="0"/>
                <a:cs typeface="Times New Roman" panose="02020603050405020304" pitchFamily="18" charset="0"/>
              </a:rPr>
              <a:t>d) Nếu một đường thẳng cắt hai đường thẳng song song thì hai góc đồng vị bằng nhau và hai góc so le trong bằng nhau.</a:t>
            </a:r>
          </a:p>
        </p:txBody>
      </p:sp>
      <p:sp>
        <p:nvSpPr>
          <p:cNvPr id="13" name="Rectangle 12"/>
          <p:cNvSpPr/>
          <p:nvPr/>
        </p:nvSpPr>
        <p:spPr>
          <a:xfrm>
            <a:off x="3491182" y="4520224"/>
            <a:ext cx="6096000" cy="461665"/>
          </a:xfrm>
          <a:prstGeom prst="rect">
            <a:avLst/>
          </a:prstGeom>
        </p:spPr>
        <p:txBody>
          <a:bodyPr>
            <a:spAutoFit/>
          </a:bodyPr>
          <a:lstStyle/>
          <a:p>
            <a:pPr algn="just"/>
            <a:r>
              <a:rPr lang="vi-VN" sz="2400" dirty="0" smtClean="0">
                <a:solidFill>
                  <a:srgbClr val="000000"/>
                </a:solidFill>
                <a:latin typeface="Times New Roman" panose="02020603050405020304" pitchFamily="18" charset="0"/>
                <a:cs typeface="Times New Roman" panose="02020603050405020304" pitchFamily="18" charset="0"/>
              </a:rPr>
              <a:t>e</a:t>
            </a:r>
            <a:r>
              <a:rPr lang="vi-VN" sz="2400" dirty="0">
                <a:solidFill>
                  <a:srgbClr val="000000"/>
                </a:solidFill>
                <a:latin typeface="Times New Roman" panose="02020603050405020304" pitchFamily="18" charset="0"/>
                <a:cs typeface="Times New Roman" panose="02020603050405020304" pitchFamily="18" charset="0"/>
              </a:rPr>
              <a:t>) Tiên đề Euclid về đường thẳng song song</a:t>
            </a:r>
            <a:r>
              <a:rPr lang="vi-VN" sz="2400" dirty="0" smtClean="0">
                <a:solidFill>
                  <a:srgbClr val="000000"/>
                </a:solidFill>
                <a:latin typeface="Times New Roman" panose="02020603050405020304" pitchFamily="18" charset="0"/>
                <a:cs typeface="Times New Roman" panose="02020603050405020304" pitchFamily="18" charset="0"/>
              </a:rPr>
              <a:t>:</a:t>
            </a:r>
            <a:endParaRPr lang="vi-VN" sz="2400" dirty="0">
              <a:solidFill>
                <a:srgbClr val="000000"/>
              </a:solidFill>
              <a:latin typeface="Times New Roman" panose="02020603050405020304" pitchFamily="18" charset="0"/>
              <a:cs typeface="Times New Roman" panose="02020603050405020304" pitchFamily="18" charset="0"/>
            </a:endParaRPr>
          </a:p>
        </p:txBody>
      </p:sp>
      <p:sp>
        <p:nvSpPr>
          <p:cNvPr id="14" name="Rectangle 13"/>
          <p:cNvSpPr/>
          <p:nvPr/>
        </p:nvSpPr>
        <p:spPr>
          <a:xfrm>
            <a:off x="3491182" y="5069631"/>
            <a:ext cx="7977051" cy="830997"/>
          </a:xfrm>
          <a:prstGeom prst="rect">
            <a:avLst/>
          </a:prstGeom>
        </p:spPr>
        <p:txBody>
          <a:bodyPr wrap="square">
            <a:spAutoFit/>
          </a:bodyPr>
          <a:lstStyle/>
          <a:p>
            <a:pPr algn="just"/>
            <a:r>
              <a:rPr lang="vi-VN" sz="2400" dirty="0">
                <a:solidFill>
                  <a:srgbClr val="000000"/>
                </a:solidFill>
                <a:latin typeface="Times New Roman" panose="02020603050405020304" pitchFamily="18" charset="0"/>
                <a:cs typeface="Times New Roman" panose="02020603050405020304" pitchFamily="18" charset="0"/>
              </a:rPr>
              <a:t>Qua một điểm ở ngoài một đường thẳng chỉ có một đường thẳng song song với đường thẳng đó.</a:t>
            </a:r>
          </a:p>
        </p:txBody>
      </p:sp>
      <p:sp>
        <p:nvSpPr>
          <p:cNvPr id="8" name="Rectangle 7"/>
          <p:cNvSpPr/>
          <p:nvPr/>
        </p:nvSpPr>
        <p:spPr>
          <a:xfrm>
            <a:off x="0" y="2212368"/>
            <a:ext cx="3448594" cy="523220"/>
          </a:xfrm>
          <a:prstGeom prst="rect">
            <a:avLst/>
          </a:prstGeom>
        </p:spPr>
        <p:txBody>
          <a:bodyPr wrap="square">
            <a:spAutoFit/>
          </a:bodyPr>
          <a:lstStyle/>
          <a:p>
            <a:pPr lvl="0" algn="ctr">
              <a:defRPr/>
            </a:pPr>
            <a:r>
              <a:rPr lang="vi-VN" sz="2800" b="1" dirty="0" smtClean="0">
                <a:solidFill>
                  <a:srgbClr val="FFFF00"/>
                </a:solidFill>
                <a:latin typeface="Times New Roman" panose="02020603050405020304" pitchFamily="18" charset="0"/>
                <a:cs typeface="Times New Roman" panose="02020603050405020304" pitchFamily="18" charset="0"/>
              </a:rPr>
              <a:t>LUYỆN TẬP</a:t>
            </a:r>
            <a:endParaRPr lang="nn-NO" sz="2800" b="1"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75962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07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P spid="13" grpId="0"/>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6342" t="14397" b="22534"/>
          <a:stretch/>
        </p:blipFill>
        <p:spPr>
          <a:xfrm>
            <a:off x="3487783" y="613955"/>
            <a:ext cx="8334101" cy="1240971"/>
          </a:xfrm>
          <a:prstGeom prst="rect">
            <a:avLst/>
          </a:prstGeom>
          <a:ln w="28575">
            <a:solidFill>
              <a:srgbClr val="002060"/>
            </a:solidFill>
          </a:ln>
        </p:spPr>
      </p:pic>
      <p:sp>
        <p:nvSpPr>
          <p:cNvPr id="5" name="Rectangle 4"/>
          <p:cNvSpPr/>
          <p:nvPr/>
        </p:nvSpPr>
        <p:spPr>
          <a:xfrm>
            <a:off x="3487783" y="1879853"/>
            <a:ext cx="8334102" cy="1107996"/>
          </a:xfrm>
          <a:prstGeom prst="rect">
            <a:avLst/>
          </a:prstGeom>
        </p:spPr>
        <p:txBody>
          <a:bodyPr wrap="square">
            <a:spAutoFit/>
          </a:bodyPr>
          <a:lstStyle/>
          <a:p>
            <a:pPr algn="just"/>
            <a:r>
              <a:rPr lang="en-US" sz="2200" b="1" i="0" dirty="0" err="1" smtClean="0">
                <a:solidFill>
                  <a:srgbClr val="0070C0"/>
                </a:solidFill>
                <a:effectLst/>
                <a:latin typeface="Times New Roman" panose="02020603050405020304" pitchFamily="18" charset="0"/>
                <a:cs typeface="Times New Roman" panose="02020603050405020304" pitchFamily="18" charset="0"/>
              </a:rPr>
              <a:t>Lời</a:t>
            </a:r>
            <a:r>
              <a:rPr lang="en-US" sz="2200" b="1" i="0" dirty="0" smtClean="0">
                <a:solidFill>
                  <a:srgbClr val="0070C0"/>
                </a:solidFill>
                <a:effectLst/>
                <a:latin typeface="Times New Roman" panose="02020603050405020304" pitchFamily="18" charset="0"/>
                <a:cs typeface="Times New Roman" panose="02020603050405020304" pitchFamily="18" charset="0"/>
              </a:rPr>
              <a:t> </a:t>
            </a:r>
            <a:r>
              <a:rPr lang="en-US" sz="2200" b="1" i="0" dirty="0" err="1" smtClean="0">
                <a:solidFill>
                  <a:srgbClr val="0070C0"/>
                </a:solidFill>
                <a:effectLst/>
                <a:latin typeface="Times New Roman" panose="02020603050405020304" pitchFamily="18" charset="0"/>
                <a:cs typeface="Times New Roman" panose="02020603050405020304" pitchFamily="18" charset="0"/>
              </a:rPr>
              <a:t>giải</a:t>
            </a:r>
            <a:r>
              <a:rPr lang="en-US" sz="2200" b="1" i="0" dirty="0" smtClean="0">
                <a:solidFill>
                  <a:srgbClr val="0070C0"/>
                </a:solidFill>
                <a:effectLst/>
                <a:latin typeface="Times New Roman" panose="02020603050405020304" pitchFamily="18" charset="0"/>
                <a:cs typeface="Times New Roman" panose="02020603050405020304" pitchFamily="18" charset="0"/>
              </a:rPr>
              <a:t>:</a:t>
            </a:r>
            <a:endParaRPr lang="en-US" sz="2200" dirty="0">
              <a:solidFill>
                <a:srgbClr val="0070C0"/>
              </a:solidFill>
              <a:latin typeface="Times New Roman" panose="02020603050405020304" pitchFamily="18" charset="0"/>
              <a:cs typeface="Times New Roman" panose="02020603050405020304" pitchFamily="18" charset="0"/>
            </a:endParaRPr>
          </a:p>
          <a:p>
            <a:pPr algn="just"/>
            <a:r>
              <a:rPr lang="en-US" sz="2200" dirty="0">
                <a:solidFill>
                  <a:srgbClr val="000000"/>
                </a:solidFill>
                <a:latin typeface="Times New Roman" panose="02020603050405020304" pitchFamily="18" charset="0"/>
                <a:cs typeface="Times New Roman" panose="02020603050405020304" pitchFamily="18" charset="0"/>
              </a:rPr>
              <a:t>a) Hai </a:t>
            </a:r>
            <a:r>
              <a:rPr lang="en-US" sz="2200" dirty="0" err="1">
                <a:solidFill>
                  <a:srgbClr val="000000"/>
                </a:solidFill>
                <a:latin typeface="Times New Roman" panose="02020603050405020304" pitchFamily="18" charset="0"/>
                <a:cs typeface="Times New Roman" panose="02020603050405020304" pitchFamily="18" charset="0"/>
              </a:rPr>
              <a:t>góc</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có</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tổng</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số</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đo</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bằng</a:t>
            </a:r>
            <a:r>
              <a:rPr lang="en-US" sz="2200" dirty="0">
                <a:solidFill>
                  <a:srgbClr val="000000"/>
                </a:solidFill>
                <a:latin typeface="Times New Roman" panose="02020603050405020304" pitchFamily="18" charset="0"/>
                <a:cs typeface="Times New Roman" panose="02020603050405020304" pitchFamily="18" charset="0"/>
              </a:rPr>
              <a:t> 180</a:t>
            </a:r>
            <a:r>
              <a:rPr lang="en-US" sz="2200" baseline="30000" dirty="0">
                <a:solidFill>
                  <a:srgbClr val="000000"/>
                </a:solidFill>
                <a:latin typeface="Times New Roman" panose="02020603050405020304" pitchFamily="18" charset="0"/>
                <a:cs typeface="Times New Roman" panose="02020603050405020304" pitchFamily="18" charset="0"/>
              </a:rPr>
              <a:t>o</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không</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phải</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là</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hai</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góc</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kề</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bù</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Vì</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còn</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thiếu</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điều</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kiện</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là</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hai</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góc</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đó</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phải</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kề</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nhau</a:t>
            </a:r>
            <a:r>
              <a:rPr lang="en-US" sz="2200" dirty="0" smtClean="0">
                <a:solidFill>
                  <a:srgbClr val="000000"/>
                </a:solidFill>
                <a:latin typeface="Times New Roman" panose="02020603050405020304" pitchFamily="18" charset="0"/>
                <a:cs typeface="Times New Roman" panose="02020603050405020304" pitchFamily="18" charset="0"/>
              </a:rPr>
              <a:t>.</a:t>
            </a:r>
            <a:endParaRPr lang="en-US" sz="2200" dirty="0">
              <a:solidFill>
                <a:srgbClr val="000000"/>
              </a:solidFill>
              <a:latin typeface="Times New Roman" panose="02020603050405020304" pitchFamily="18" charset="0"/>
              <a:cs typeface="Times New Roman" panose="02020603050405020304" pitchFamily="18" charset="0"/>
            </a:endParaRPr>
          </a:p>
        </p:txBody>
      </p:sp>
      <p:sp>
        <p:nvSpPr>
          <p:cNvPr id="6" name="Rectangle 5"/>
          <p:cNvSpPr/>
          <p:nvPr/>
        </p:nvSpPr>
        <p:spPr>
          <a:xfrm>
            <a:off x="3487783" y="2987848"/>
            <a:ext cx="8334101" cy="430887"/>
          </a:xfrm>
          <a:prstGeom prst="rect">
            <a:avLst/>
          </a:prstGeom>
        </p:spPr>
        <p:txBody>
          <a:bodyPr wrap="square">
            <a:spAutoFit/>
          </a:bodyPr>
          <a:lstStyle/>
          <a:p>
            <a:pPr algn="just"/>
            <a:r>
              <a:rPr lang="en-US" sz="2200" dirty="0">
                <a:solidFill>
                  <a:srgbClr val="000000"/>
                </a:solidFill>
                <a:latin typeface="Times New Roman" panose="02020603050405020304" pitchFamily="18" charset="0"/>
                <a:cs typeface="Times New Roman" panose="02020603050405020304" pitchFamily="18" charset="0"/>
              </a:rPr>
              <a:t>b) Hai </a:t>
            </a:r>
            <a:r>
              <a:rPr lang="en-US" sz="2200" dirty="0" err="1">
                <a:solidFill>
                  <a:srgbClr val="000000"/>
                </a:solidFill>
                <a:latin typeface="Times New Roman" panose="02020603050405020304" pitchFamily="18" charset="0"/>
                <a:cs typeface="Times New Roman" panose="02020603050405020304" pitchFamily="18" charset="0"/>
              </a:rPr>
              <a:t>góc</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bằng</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nhau</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và</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có</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chung</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đỉnh</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không</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phải</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là</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hai</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góc</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đối</a:t>
            </a:r>
            <a:r>
              <a:rPr lang="en-US" sz="2200" dirty="0">
                <a:solidFill>
                  <a:srgbClr val="000000"/>
                </a:solidFill>
                <a:latin typeface="Times New Roman" panose="02020603050405020304" pitchFamily="18" charset="0"/>
                <a:cs typeface="Times New Roman" panose="02020603050405020304" pitchFamily="18" charset="0"/>
              </a:rPr>
              <a:t> </a:t>
            </a:r>
            <a:r>
              <a:rPr lang="en-US" sz="2200" dirty="0" err="1">
                <a:solidFill>
                  <a:srgbClr val="000000"/>
                </a:solidFill>
                <a:latin typeface="Times New Roman" panose="02020603050405020304" pitchFamily="18" charset="0"/>
                <a:cs typeface="Times New Roman" panose="02020603050405020304" pitchFamily="18" charset="0"/>
              </a:rPr>
              <a:t>đỉnh</a:t>
            </a:r>
            <a:r>
              <a:rPr lang="en-US" sz="2200" dirty="0">
                <a:solidFill>
                  <a:srgbClr val="000000"/>
                </a:solidFill>
                <a:latin typeface="Times New Roman" panose="02020603050405020304" pitchFamily="18" charset="0"/>
                <a:cs typeface="Times New Roman" panose="02020603050405020304" pitchFamily="18" charset="0"/>
              </a:rPr>
              <a:t>. </a:t>
            </a:r>
          </a:p>
        </p:txBody>
      </p:sp>
      <mc:AlternateContent xmlns:mc="http://schemas.openxmlformats.org/markup-compatibility/2006" xmlns:a14="http://schemas.microsoft.com/office/drawing/2010/main">
        <mc:Choice Requires="a14">
          <p:sp>
            <p:nvSpPr>
              <p:cNvPr id="8" name="Rectangle 7"/>
              <p:cNvSpPr/>
              <p:nvPr/>
            </p:nvSpPr>
            <p:spPr>
              <a:xfrm>
                <a:off x="3526972" y="3418735"/>
                <a:ext cx="8503919" cy="806631"/>
              </a:xfrm>
              <a:prstGeom prst="rect">
                <a:avLst/>
              </a:prstGeom>
            </p:spPr>
            <p:txBody>
              <a:bodyPr wrap="square">
                <a:spAutoFit/>
              </a:bodyPr>
              <a:lstStyle/>
              <a:p>
                <a:r>
                  <a:rPr lang="vi-VN" sz="2200" dirty="0" smtClean="0">
                    <a:solidFill>
                      <a:srgbClr val="000000"/>
                    </a:solidFill>
                    <a:latin typeface="Times New Roman" panose="02020603050405020304" pitchFamily="18" charset="0"/>
                    <a:cs typeface="Times New Roman" panose="02020603050405020304" pitchFamily="18" charset="0"/>
                  </a:rPr>
                  <a:t>Chẳng hạn: hai góc xOy và x’Oy’ có chung đỉnh O và </a:t>
                </a:r>
                <a14:m>
                  <m:oMath xmlns:m="http://schemas.openxmlformats.org/officeDocument/2006/math">
                    <m:acc>
                      <m:accPr>
                        <m:chr m:val="̂"/>
                        <m:ctrlPr>
                          <a:rPr lang="vi-VN" sz="2200" i="1" dirty="0" smtClean="0">
                            <a:solidFill>
                              <a:srgbClr val="000000"/>
                            </a:solidFill>
                            <a:latin typeface="Cambria Math" panose="02040503050406030204" pitchFamily="18" charset="0"/>
                          </a:rPr>
                        </m:ctrlPr>
                      </m:accPr>
                      <m:e>
                        <m:r>
                          <a:rPr lang="vi-VN" sz="2200" b="0" i="1" dirty="0" smtClean="0">
                            <a:solidFill>
                              <a:srgbClr val="000000"/>
                            </a:solidFill>
                            <a:latin typeface="Cambria Math" panose="02040503050406030204" pitchFamily="18" charset="0"/>
                          </a:rPr>
                          <m:t>𝑥𝑂𝑦</m:t>
                        </m:r>
                      </m:e>
                    </m:acc>
                    <m:r>
                      <a:rPr lang="vi-VN" sz="2200" i="0" dirty="0">
                        <a:solidFill>
                          <a:srgbClr val="000000"/>
                        </a:solidFill>
                        <a:latin typeface="Cambria Math" panose="02040503050406030204" pitchFamily="18" charset="0"/>
                      </a:rPr>
                      <m:t>=</m:t>
                    </m:r>
                    <m:acc>
                      <m:accPr>
                        <m:chr m:val="̂"/>
                        <m:ctrlPr>
                          <a:rPr lang="vi-VN" sz="2200" i="1" dirty="0">
                            <a:solidFill>
                              <a:srgbClr val="000000"/>
                            </a:solidFill>
                            <a:latin typeface="Cambria Math" panose="02040503050406030204" pitchFamily="18" charset="0"/>
                          </a:rPr>
                        </m:ctrlPr>
                      </m:accPr>
                      <m:e>
                        <m:sSup>
                          <m:sSupPr>
                            <m:ctrlPr>
                              <a:rPr lang="vi-VN" sz="2200" b="0" i="1" dirty="0" smtClean="0">
                                <a:solidFill>
                                  <a:srgbClr val="000000"/>
                                </a:solidFill>
                                <a:latin typeface="Cambria Math" panose="02040503050406030204" pitchFamily="18" charset="0"/>
                              </a:rPr>
                            </m:ctrlPr>
                          </m:sSupPr>
                          <m:e>
                            <m:r>
                              <a:rPr lang="vi-VN" sz="2200" b="0" i="1" dirty="0" smtClean="0">
                                <a:solidFill>
                                  <a:srgbClr val="000000"/>
                                </a:solidFill>
                                <a:latin typeface="Cambria Math" panose="02040503050406030204" pitchFamily="18" charset="0"/>
                              </a:rPr>
                              <m:t>𝑥</m:t>
                            </m:r>
                          </m:e>
                          <m:sup>
                            <m:r>
                              <a:rPr lang="vi-VN" sz="2200" b="0" i="1" dirty="0" smtClean="0">
                                <a:solidFill>
                                  <a:srgbClr val="000000"/>
                                </a:solidFill>
                                <a:latin typeface="Cambria Math" panose="02040503050406030204" pitchFamily="18" charset="0"/>
                              </a:rPr>
                              <m:t>′</m:t>
                            </m:r>
                          </m:sup>
                        </m:sSup>
                        <m:r>
                          <a:rPr lang="vi-VN" sz="2200" b="0" i="1" dirty="0" smtClean="0">
                            <a:solidFill>
                              <a:srgbClr val="000000"/>
                            </a:solidFill>
                            <a:latin typeface="Cambria Math" panose="02040503050406030204" pitchFamily="18" charset="0"/>
                          </a:rPr>
                          <m:t>𝑂𝑦</m:t>
                        </m:r>
                        <m:r>
                          <a:rPr lang="vi-VN" sz="2200" b="0" i="1" dirty="0" smtClean="0">
                            <a:solidFill>
                              <a:srgbClr val="000000"/>
                            </a:solidFill>
                            <a:latin typeface="Cambria Math" panose="02040503050406030204" pitchFamily="18" charset="0"/>
                          </a:rPr>
                          <m:t>′</m:t>
                        </m:r>
                      </m:e>
                    </m:acc>
                  </m:oMath>
                </a14:m>
                <a:r>
                  <a:rPr lang="vi-VN" sz="2200" dirty="0">
                    <a:solidFill>
                      <a:srgbClr val="000000"/>
                    </a:solidFill>
                    <a:latin typeface="Times New Roman" panose="02020603050405020304" pitchFamily="18" charset="0"/>
                    <a:cs typeface="Times New Roman" panose="02020603050405020304" pitchFamily="18" charset="0"/>
                  </a:rPr>
                  <a:t> (như hình vẽ</a:t>
                </a:r>
                <a:r>
                  <a:rPr lang="vi-VN" sz="2200" dirty="0" smtClean="0">
                    <a:solidFill>
                      <a:srgbClr val="000000"/>
                    </a:solidFill>
                    <a:latin typeface="Times New Roman" panose="02020603050405020304" pitchFamily="18" charset="0"/>
                    <a:cs typeface="Times New Roman" panose="02020603050405020304" pitchFamily="18" charset="0"/>
                  </a:rPr>
                  <a:t>).</a:t>
                </a:r>
                <a:endParaRPr lang="vi-VN" sz="2200" dirty="0">
                  <a:solidFill>
                    <a:srgbClr val="000000"/>
                  </a:solidFill>
                  <a:latin typeface="Times New Roman" panose="02020603050405020304" pitchFamily="18" charset="0"/>
                  <a:cs typeface="Times New Roman" panose="02020603050405020304" pitchFamily="18" charset="0"/>
                </a:endParaRPr>
              </a:p>
            </p:txBody>
          </p:sp>
        </mc:Choice>
        <mc:Fallback xmlns="">
          <p:sp>
            <p:nvSpPr>
              <p:cNvPr id="8" name="Rectangle 7"/>
              <p:cNvSpPr>
                <a:spLocks noRot="1" noChangeAspect="1" noMove="1" noResize="1" noEditPoints="1" noAdjustHandles="1" noChangeArrowheads="1" noChangeShapeType="1" noTextEdit="1"/>
              </p:cNvSpPr>
              <p:nvPr/>
            </p:nvSpPr>
            <p:spPr>
              <a:xfrm>
                <a:off x="3526972" y="3418735"/>
                <a:ext cx="8503919" cy="806631"/>
              </a:xfrm>
              <a:prstGeom prst="rect">
                <a:avLst/>
              </a:prstGeom>
              <a:blipFill>
                <a:blip r:embed="rId3"/>
                <a:stretch>
                  <a:fillRect l="-932" t="-758" r="-430" b="-14394"/>
                </a:stretch>
              </a:blipFill>
            </p:spPr>
            <p:txBody>
              <a:bodyPr/>
              <a:lstStyle/>
              <a:p>
                <a:r>
                  <a:rPr lang="en-US">
                    <a:noFill/>
                  </a:rPr>
                  <a:t> </a:t>
                </a:r>
              </a:p>
            </p:txBody>
          </p:sp>
        </mc:Fallback>
      </mc:AlternateContent>
      <p:pic>
        <p:nvPicPr>
          <p:cNvPr id="5122" name="Picture 2" descr="Hai góc có tổng số đo bằng 180 độ có phải là hai góc kề bù hay không?"/>
          <p:cNvPicPr>
            <a:picLocks noChangeAspect="1" noChangeArrowheads="1"/>
          </p:cNvPicPr>
          <p:nvPr/>
        </p:nvPicPr>
        <p:blipFill>
          <a:blip r:embed="rId4">
            <a:extLst>
              <a:ext uri="{BEBA8EAE-BF5A-486C-A8C5-ECC9F3942E4B}">
                <a14:imgProps xmlns:a14="http://schemas.microsoft.com/office/drawing/2010/main">
                  <a14:imgLayer r:embed="rId5">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4884329" y="3978719"/>
            <a:ext cx="3031763" cy="170907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p:cNvSpPr/>
          <p:nvPr/>
        </p:nvSpPr>
        <p:spPr>
          <a:xfrm>
            <a:off x="3487783" y="5687789"/>
            <a:ext cx="8334101" cy="769441"/>
          </a:xfrm>
          <a:prstGeom prst="rect">
            <a:avLst/>
          </a:prstGeom>
        </p:spPr>
        <p:txBody>
          <a:bodyPr wrap="square">
            <a:spAutoFit/>
          </a:bodyPr>
          <a:lstStyle/>
          <a:p>
            <a:r>
              <a:rPr lang="vi-VN" sz="2200" dirty="0">
                <a:solidFill>
                  <a:srgbClr val="000000"/>
                </a:solidFill>
                <a:latin typeface="Times New Roman" panose="02020603050405020304" pitchFamily="18" charset="0"/>
                <a:cs typeface="Times New Roman" panose="02020603050405020304" pitchFamily="18" charset="0"/>
              </a:rPr>
              <a:t>Ta thấy: Hai góc xOy và x’Oy’ không phải là hai góc đối đỉnh, vì tia Ox’ là tia đối của tia Ox nhưng tia Oy’ không phải là tia đối của tia Oy.</a:t>
            </a:r>
            <a:endParaRPr lang="en-US" sz="2200" dirty="0">
              <a:latin typeface="Times New Roman" panose="02020603050405020304" pitchFamily="18" charset="0"/>
              <a:cs typeface="Times New Roman" panose="02020603050405020304" pitchFamily="18" charset="0"/>
            </a:endParaRPr>
          </a:p>
        </p:txBody>
      </p:sp>
      <p:sp>
        <p:nvSpPr>
          <p:cNvPr id="10" name="Rectangle 9"/>
          <p:cNvSpPr/>
          <p:nvPr/>
        </p:nvSpPr>
        <p:spPr>
          <a:xfrm>
            <a:off x="0" y="2212368"/>
            <a:ext cx="3448594" cy="523220"/>
          </a:xfrm>
          <a:prstGeom prst="rect">
            <a:avLst/>
          </a:prstGeom>
        </p:spPr>
        <p:txBody>
          <a:bodyPr wrap="square">
            <a:spAutoFit/>
          </a:bodyPr>
          <a:lstStyle/>
          <a:p>
            <a:pPr lvl="0" algn="ctr">
              <a:defRPr/>
            </a:pPr>
            <a:r>
              <a:rPr lang="vi-VN" sz="2800" b="1" dirty="0" smtClean="0">
                <a:solidFill>
                  <a:srgbClr val="FFFF00"/>
                </a:solidFill>
                <a:latin typeface="Times New Roman" panose="02020603050405020304" pitchFamily="18" charset="0"/>
                <a:cs typeface="Times New Roman" panose="02020603050405020304" pitchFamily="18" charset="0"/>
              </a:rPr>
              <a:t>LUYỆN TẬP</a:t>
            </a:r>
            <a:endParaRPr lang="nn-NO" sz="2800" b="1"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95654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12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40034" y="834754"/>
            <a:ext cx="8490857" cy="5200285"/>
          </a:xfrm>
          <a:prstGeom prst="rect">
            <a:avLst/>
          </a:prstGeom>
          <a:ln w="38100">
            <a:solidFill>
              <a:srgbClr val="002060"/>
            </a:solidFill>
          </a:ln>
        </p:spPr>
      </p:pic>
      <p:sp>
        <p:nvSpPr>
          <p:cNvPr id="6" name="Rectangle 5"/>
          <p:cNvSpPr/>
          <p:nvPr/>
        </p:nvSpPr>
        <p:spPr>
          <a:xfrm>
            <a:off x="0" y="2212368"/>
            <a:ext cx="3448594" cy="523220"/>
          </a:xfrm>
          <a:prstGeom prst="rect">
            <a:avLst/>
          </a:prstGeom>
        </p:spPr>
        <p:txBody>
          <a:bodyPr wrap="square">
            <a:spAutoFit/>
          </a:bodyPr>
          <a:lstStyle/>
          <a:p>
            <a:pPr lvl="0" algn="ctr">
              <a:defRPr/>
            </a:pPr>
            <a:r>
              <a:rPr lang="vi-VN" sz="2800" b="1" dirty="0" smtClean="0">
                <a:solidFill>
                  <a:srgbClr val="FFFF00"/>
                </a:solidFill>
                <a:latin typeface="Times New Roman" panose="02020603050405020304" pitchFamily="18" charset="0"/>
                <a:cs typeface="Times New Roman" panose="02020603050405020304" pitchFamily="18" charset="0"/>
              </a:rPr>
              <a:t>LUYỆN TẬP</a:t>
            </a:r>
            <a:endParaRPr lang="nn-NO" sz="2800" b="1"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313842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57599" y="599663"/>
            <a:ext cx="6096000" cy="830997"/>
          </a:xfrm>
          <a:prstGeom prst="rect">
            <a:avLst/>
          </a:prstGeom>
        </p:spPr>
        <p:txBody>
          <a:bodyPr>
            <a:spAutoFit/>
          </a:bodyPr>
          <a:lstStyle/>
          <a:p>
            <a:pPr algn="just"/>
            <a:r>
              <a:rPr lang="en-US" sz="2400" b="1" i="0" dirty="0" err="1" smtClean="0">
                <a:solidFill>
                  <a:srgbClr val="0070C0"/>
                </a:solidFill>
                <a:effectLst/>
                <a:latin typeface="Times New Roman" panose="02020603050405020304" pitchFamily="18" charset="0"/>
                <a:cs typeface="Times New Roman" panose="02020603050405020304" pitchFamily="18" charset="0"/>
              </a:rPr>
              <a:t>Lời</a:t>
            </a:r>
            <a:r>
              <a:rPr lang="en-US" sz="2400" b="1" i="0" dirty="0" smtClean="0">
                <a:solidFill>
                  <a:srgbClr val="0070C0"/>
                </a:solidFill>
                <a:effectLst/>
                <a:latin typeface="Times New Roman" panose="02020603050405020304" pitchFamily="18" charset="0"/>
                <a:cs typeface="Times New Roman" panose="02020603050405020304" pitchFamily="18" charset="0"/>
              </a:rPr>
              <a:t> </a:t>
            </a:r>
            <a:r>
              <a:rPr lang="en-US" sz="2400" b="1" i="0" dirty="0" err="1" smtClean="0">
                <a:solidFill>
                  <a:srgbClr val="0070C0"/>
                </a:solidFill>
                <a:effectLst/>
                <a:latin typeface="Times New Roman" panose="02020603050405020304" pitchFamily="18" charset="0"/>
                <a:cs typeface="Times New Roman" panose="02020603050405020304" pitchFamily="18" charset="0"/>
              </a:rPr>
              <a:t>giải</a:t>
            </a:r>
            <a:r>
              <a:rPr lang="en-US" sz="2400" b="1" i="0" dirty="0" smtClean="0">
                <a:solidFill>
                  <a:srgbClr val="0070C0"/>
                </a:solidFill>
                <a:effectLst/>
                <a:latin typeface="Times New Roman" panose="02020603050405020304" pitchFamily="18" charset="0"/>
                <a:cs typeface="Times New Roman" panose="02020603050405020304" pitchFamily="18" charset="0"/>
              </a:rPr>
              <a:t>:</a:t>
            </a:r>
            <a:endParaRPr lang="en-US" sz="2400" dirty="0">
              <a:solidFill>
                <a:srgbClr val="0070C0"/>
              </a:solidFill>
              <a:latin typeface="Times New Roman" panose="02020603050405020304" pitchFamily="18" charset="0"/>
              <a:cs typeface="Times New Roman" panose="02020603050405020304" pitchFamily="18" charset="0"/>
            </a:endParaRPr>
          </a:p>
          <a:p>
            <a:pPr algn="just"/>
            <a:r>
              <a:rPr lang="en-US" sz="2400" dirty="0">
                <a:solidFill>
                  <a:srgbClr val="000000"/>
                </a:solidFill>
                <a:latin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cs typeface="Times New Roman" panose="02020603050405020304" pitchFamily="18" charset="0"/>
              </a:rPr>
              <a:t>Hình</a:t>
            </a:r>
            <a:r>
              <a:rPr lang="en-US" sz="2400" dirty="0">
                <a:solidFill>
                  <a:srgbClr val="000000"/>
                </a:solidFill>
                <a:latin typeface="Times New Roman" panose="02020603050405020304" pitchFamily="18" charset="0"/>
                <a:cs typeface="Times New Roman" panose="02020603050405020304" pitchFamily="18" charset="0"/>
              </a:rPr>
              <a:t> 53a:</a:t>
            </a:r>
          </a:p>
        </p:txBody>
      </p:sp>
      <p:pic>
        <p:nvPicPr>
          <p:cNvPr id="5" name="Picture 2" descr="Tìm cặp đường thẳng song song trong mỗi hình 53a, 53b, 53c, 53d và giải thích vì sa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84105" y="1430660"/>
            <a:ext cx="3459661" cy="2187751"/>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6" name="Rectangle 5"/>
              <p:cNvSpPr/>
              <p:nvPr/>
            </p:nvSpPr>
            <p:spPr>
              <a:xfrm>
                <a:off x="7678964" y="1430660"/>
                <a:ext cx="4861379" cy="1225335"/>
              </a:xfrm>
              <a:prstGeom prst="rect">
                <a:avLst/>
              </a:prstGeom>
            </p:spPr>
            <p:txBody>
              <a:bodyPr wrap="square">
                <a:spAutoFit/>
              </a:bodyPr>
              <a:lstStyle/>
              <a:p>
                <a:pPr algn="just"/>
                <a:r>
                  <a:rPr lang="en-US" sz="2400" dirty="0" smtClean="0">
                    <a:solidFill>
                      <a:srgbClr val="000000"/>
                    </a:solidFill>
                    <a:latin typeface="Times New Roman" panose="02020603050405020304" pitchFamily="18" charset="0"/>
                    <a:cs typeface="Times New Roman" panose="02020603050405020304" pitchFamily="18" charset="0"/>
                  </a:rPr>
                  <a:t>Ta </a:t>
                </a:r>
                <a:r>
                  <a:rPr lang="en-US" sz="2400" dirty="0" err="1">
                    <a:solidFill>
                      <a:srgbClr val="000000"/>
                    </a:solidFill>
                    <a:latin typeface="Times New Roman" panose="02020603050405020304" pitchFamily="18" charset="0"/>
                    <a:cs typeface="Times New Roman" panose="02020603050405020304" pitchFamily="18" charset="0"/>
                  </a:rPr>
                  <a:t>có</a:t>
                </a:r>
                <a:r>
                  <a:rPr lang="en-US" sz="2400" dirty="0">
                    <a:solidFill>
                      <a:srgbClr val="000000"/>
                    </a:solidFill>
                    <a:latin typeface="Times New Roman" panose="02020603050405020304" pitchFamily="18" charset="0"/>
                    <a:cs typeface="Times New Roman" panose="02020603050405020304" pitchFamily="18" charset="0"/>
                  </a:rPr>
                  <a:t>: </a:t>
                </a:r>
                <a14:m>
                  <m:oMath xmlns:m="http://schemas.openxmlformats.org/officeDocument/2006/math">
                    <m:sSub>
                      <m:sSubPr>
                        <m:ctrlPr>
                          <a:rPr lang="en-US" sz="2400" i="1" smtClean="0">
                            <a:solidFill>
                              <a:srgbClr val="000000"/>
                            </a:solidFill>
                            <a:latin typeface="Cambria Math" panose="02040503050406030204" pitchFamily="18" charset="0"/>
                          </a:rPr>
                        </m:ctrlPr>
                      </m:sSubPr>
                      <m:e>
                        <m:acc>
                          <m:accPr>
                            <m:chr m:val="̂"/>
                            <m:ctrlPr>
                              <a:rPr lang="en-US" sz="2400" i="1" smtClean="0">
                                <a:solidFill>
                                  <a:srgbClr val="000000"/>
                                </a:solidFill>
                                <a:latin typeface="Cambria Math" panose="02040503050406030204" pitchFamily="18" charset="0"/>
                              </a:rPr>
                            </m:ctrlPr>
                          </m:accPr>
                          <m:e>
                            <m:r>
                              <a:rPr lang="en-US" sz="2400" i="1" smtClean="0">
                                <a:solidFill>
                                  <a:srgbClr val="000000"/>
                                </a:solidFill>
                                <a:latin typeface="Cambria Math" panose="02040503050406030204" pitchFamily="18" charset="0"/>
                              </a:rPr>
                              <m:t>𝐴</m:t>
                            </m:r>
                          </m:e>
                        </m:acc>
                      </m:e>
                      <m:sub>
                        <m:r>
                          <a:rPr lang="en-US" sz="2400" i="0" smtClean="0">
                            <a:solidFill>
                              <a:srgbClr val="000000"/>
                            </a:solidFill>
                            <a:latin typeface="Cambria Math" panose="02040503050406030204" pitchFamily="18" charset="0"/>
                          </a:rPr>
                          <m:t>1</m:t>
                        </m:r>
                      </m:sub>
                    </m:sSub>
                    <m:r>
                      <a:rPr lang="en-US" sz="2400" i="0" smtClean="0">
                        <a:solidFill>
                          <a:srgbClr val="000000"/>
                        </a:solidFill>
                        <a:latin typeface="Cambria Math" panose="02040503050406030204" pitchFamily="18" charset="0"/>
                      </a:rPr>
                      <m:t>=</m:t>
                    </m:r>
                    <m:sSub>
                      <m:sSubPr>
                        <m:ctrlPr>
                          <a:rPr lang="en-US" sz="2400" i="1" smtClean="0">
                            <a:solidFill>
                              <a:srgbClr val="000000"/>
                            </a:solidFill>
                            <a:latin typeface="Cambria Math" panose="02040503050406030204" pitchFamily="18" charset="0"/>
                          </a:rPr>
                        </m:ctrlPr>
                      </m:sSubPr>
                      <m:e>
                        <m:acc>
                          <m:accPr>
                            <m:chr m:val="̂"/>
                            <m:ctrlPr>
                              <a:rPr lang="en-US" sz="2400" i="1" smtClean="0">
                                <a:solidFill>
                                  <a:srgbClr val="000000"/>
                                </a:solidFill>
                                <a:latin typeface="Cambria Math" panose="02040503050406030204" pitchFamily="18" charset="0"/>
                              </a:rPr>
                            </m:ctrlPr>
                          </m:accPr>
                          <m:e>
                            <m:r>
                              <a:rPr lang="en-US" sz="2400" i="1" smtClean="0">
                                <a:solidFill>
                                  <a:srgbClr val="000000"/>
                                </a:solidFill>
                                <a:latin typeface="Cambria Math" panose="02040503050406030204" pitchFamily="18" charset="0"/>
                              </a:rPr>
                              <m:t>𝐵</m:t>
                            </m:r>
                          </m:e>
                        </m:acc>
                      </m:e>
                      <m:sub>
                        <m:r>
                          <a:rPr lang="en-US" sz="2400" i="0" smtClean="0">
                            <a:solidFill>
                              <a:srgbClr val="000000"/>
                            </a:solidFill>
                            <a:latin typeface="Cambria Math" panose="02040503050406030204" pitchFamily="18" charset="0"/>
                          </a:rPr>
                          <m:t>1</m:t>
                        </m:r>
                      </m:sub>
                    </m:sSub>
                    <m:r>
                      <a:rPr lang="en-US" sz="2400" i="0" smtClean="0">
                        <a:solidFill>
                          <a:srgbClr val="000000"/>
                        </a:solidFill>
                        <a:latin typeface="Cambria Math" panose="02040503050406030204" pitchFamily="18" charset="0"/>
                      </a:rPr>
                      <m:t>=</m:t>
                    </m:r>
                    <m:sSup>
                      <m:sSupPr>
                        <m:ctrlPr>
                          <a:rPr lang="en-US" sz="2400" i="1" smtClean="0">
                            <a:solidFill>
                              <a:srgbClr val="000000"/>
                            </a:solidFill>
                            <a:latin typeface="Cambria Math" panose="02040503050406030204" pitchFamily="18" charset="0"/>
                          </a:rPr>
                        </m:ctrlPr>
                      </m:sSupPr>
                      <m:e>
                        <m:r>
                          <a:rPr lang="en-US" sz="2400" i="0" smtClean="0">
                            <a:solidFill>
                              <a:srgbClr val="000000"/>
                            </a:solidFill>
                            <a:latin typeface="Cambria Math" panose="02040503050406030204" pitchFamily="18" charset="0"/>
                          </a:rPr>
                          <m:t>124</m:t>
                        </m:r>
                      </m:e>
                      <m:sup>
                        <m:r>
                          <a:rPr lang="en-US" sz="2400" i="0" smtClean="0">
                            <a:solidFill>
                              <a:srgbClr val="000000"/>
                            </a:solidFill>
                            <a:latin typeface="Cambria Math" panose="02040503050406030204" pitchFamily="18" charset="0"/>
                          </a:rPr>
                          <m:t>0</m:t>
                        </m:r>
                      </m:sup>
                    </m:sSup>
                  </m:oMath>
                </a14:m>
                <a:r>
                  <a:rPr lang="en-US" sz="2400" dirty="0" smtClean="0">
                    <a:solidFill>
                      <a:srgbClr val="000000"/>
                    </a:solidFill>
                    <a:latin typeface="Times New Roman" panose="02020603050405020304" pitchFamily="18" charset="0"/>
                    <a:cs typeface="Times New Roman" panose="02020603050405020304" pitchFamily="18" charset="0"/>
                  </a:rPr>
                  <a:t>.</a:t>
                </a:r>
                <a:endParaRPr lang="en-US" sz="2400" dirty="0">
                  <a:solidFill>
                    <a:srgbClr val="000000"/>
                  </a:solidFill>
                  <a:latin typeface="Times New Roman" panose="02020603050405020304" pitchFamily="18" charset="0"/>
                  <a:cs typeface="Times New Roman" panose="02020603050405020304" pitchFamily="18" charset="0"/>
                </a:endParaRPr>
              </a:p>
              <a:p>
                <a:pPr algn="just"/>
                <a:r>
                  <a:rPr lang="en-US" sz="2400" dirty="0" err="1" smtClean="0">
                    <a:solidFill>
                      <a:srgbClr val="000000"/>
                    </a:solidFill>
                    <a:latin typeface="Times New Roman" panose="02020603050405020304" pitchFamily="18" charset="0"/>
                    <a:cs typeface="Times New Roman" panose="02020603050405020304" pitchFamily="18" charset="0"/>
                  </a:rPr>
                  <a:t>Mà</a:t>
                </a:r>
                <a:r>
                  <a:rPr lang="en-US" sz="2400" dirty="0">
                    <a:solidFill>
                      <a:srgbClr val="000000"/>
                    </a:solidFill>
                    <a:latin typeface="Times New Roman" panose="02020603050405020304" pitchFamily="18" charset="0"/>
                    <a:cs typeface="Times New Roman" panose="02020603050405020304" pitchFamily="18" charset="0"/>
                  </a:rPr>
                  <a:t> </a:t>
                </a:r>
                <a14:m>
                  <m:oMath xmlns:m="http://schemas.openxmlformats.org/officeDocument/2006/math">
                    <m:sSub>
                      <m:sSubPr>
                        <m:ctrlPr>
                          <a:rPr lang="en-US" sz="2400" i="1">
                            <a:solidFill>
                              <a:srgbClr val="000000"/>
                            </a:solidFill>
                            <a:latin typeface="Cambria Math" panose="02040503050406030204" pitchFamily="18" charset="0"/>
                          </a:rPr>
                        </m:ctrlPr>
                      </m:sSubPr>
                      <m:e>
                        <m:acc>
                          <m:accPr>
                            <m:chr m:val="̂"/>
                            <m:ctrlPr>
                              <a:rPr lang="en-US" sz="2400" i="1">
                                <a:solidFill>
                                  <a:srgbClr val="000000"/>
                                </a:solidFill>
                                <a:latin typeface="Cambria Math" panose="02040503050406030204" pitchFamily="18" charset="0"/>
                              </a:rPr>
                            </m:ctrlPr>
                          </m:accPr>
                          <m:e>
                            <m:r>
                              <a:rPr lang="en-US" sz="2400" i="1">
                                <a:solidFill>
                                  <a:srgbClr val="000000"/>
                                </a:solidFill>
                                <a:latin typeface="Cambria Math" panose="02040503050406030204" pitchFamily="18" charset="0"/>
                              </a:rPr>
                              <m:t>𝐴</m:t>
                            </m:r>
                          </m:e>
                        </m:acc>
                      </m:e>
                      <m:sub>
                        <m:r>
                          <a:rPr lang="en-US" sz="2400">
                            <a:solidFill>
                              <a:srgbClr val="000000"/>
                            </a:solidFill>
                            <a:latin typeface="Cambria Math" panose="02040503050406030204" pitchFamily="18" charset="0"/>
                          </a:rPr>
                          <m:t>1</m:t>
                        </m:r>
                      </m:sub>
                    </m:sSub>
                    <m:r>
                      <m:rPr>
                        <m:sty m:val="p"/>
                      </m:rPr>
                      <a:rPr lang="vi-VN" sz="2400" b="0" i="0" smtClean="0">
                        <a:solidFill>
                          <a:srgbClr val="000000"/>
                        </a:solidFill>
                        <a:latin typeface="Cambria Math" panose="02040503050406030204" pitchFamily="18" charset="0"/>
                      </a:rPr>
                      <m:t>v</m:t>
                    </m:r>
                    <m:r>
                      <a:rPr lang="vi-VN" sz="2400" b="0" i="1" smtClean="0">
                        <a:solidFill>
                          <a:srgbClr val="000000"/>
                        </a:solidFill>
                        <a:latin typeface="Cambria Math" panose="02040503050406030204" pitchFamily="18" charset="0"/>
                      </a:rPr>
                      <m:t>à </m:t>
                    </m:r>
                    <m:sSub>
                      <m:sSubPr>
                        <m:ctrlPr>
                          <a:rPr lang="en-US" sz="2400" i="1">
                            <a:solidFill>
                              <a:srgbClr val="000000"/>
                            </a:solidFill>
                            <a:latin typeface="Cambria Math" panose="02040503050406030204" pitchFamily="18" charset="0"/>
                          </a:rPr>
                        </m:ctrlPr>
                      </m:sSubPr>
                      <m:e>
                        <m:acc>
                          <m:accPr>
                            <m:chr m:val="̂"/>
                            <m:ctrlPr>
                              <a:rPr lang="en-US" sz="2400" i="1">
                                <a:solidFill>
                                  <a:srgbClr val="000000"/>
                                </a:solidFill>
                                <a:latin typeface="Cambria Math" panose="02040503050406030204" pitchFamily="18" charset="0"/>
                              </a:rPr>
                            </m:ctrlPr>
                          </m:accPr>
                          <m:e>
                            <m:r>
                              <a:rPr lang="en-US" sz="2400" i="1">
                                <a:solidFill>
                                  <a:srgbClr val="000000"/>
                                </a:solidFill>
                                <a:latin typeface="Cambria Math" panose="02040503050406030204" pitchFamily="18" charset="0"/>
                              </a:rPr>
                              <m:t>𝐵</m:t>
                            </m:r>
                          </m:e>
                        </m:acc>
                      </m:e>
                      <m:sub>
                        <m:r>
                          <a:rPr lang="en-US" sz="2400">
                            <a:solidFill>
                              <a:srgbClr val="000000"/>
                            </a:solidFill>
                            <a:latin typeface="Cambria Math" panose="02040503050406030204" pitchFamily="18" charset="0"/>
                          </a:rPr>
                          <m:t>1</m:t>
                        </m:r>
                      </m:sub>
                    </m:sSub>
                  </m:oMath>
                </a14:m>
                <a:r>
                  <a:rPr lang="vi-VN" sz="2400" dirty="0" smtClean="0">
                    <a:solidFill>
                      <a:srgbClr val="000000"/>
                    </a:solidFill>
                    <a:latin typeface="Times New Roman" panose="02020603050405020304" pitchFamily="18" charset="0"/>
                    <a:cs typeface="Times New Roman" panose="02020603050405020304" pitchFamily="18" charset="0"/>
                  </a:rPr>
                  <a:t> </a:t>
                </a:r>
                <a:r>
                  <a:rPr lang="en-US" sz="2400" dirty="0" smtClean="0">
                    <a:solidFill>
                      <a:srgbClr val="000000"/>
                    </a:solidFill>
                    <a:latin typeface="Times New Roman" panose="02020603050405020304" pitchFamily="18" charset="0"/>
                    <a:cs typeface="Times New Roman" panose="02020603050405020304" pitchFamily="18" charset="0"/>
                  </a:rPr>
                  <a:t>ở </a:t>
                </a:r>
                <a:r>
                  <a:rPr lang="en-US" sz="2400" dirty="0" err="1">
                    <a:solidFill>
                      <a:srgbClr val="000000"/>
                    </a:solidFill>
                    <a:latin typeface="Times New Roman" panose="02020603050405020304" pitchFamily="18" charset="0"/>
                    <a:cs typeface="Times New Roman" panose="02020603050405020304" pitchFamily="18" charset="0"/>
                  </a:rPr>
                  <a:t>vị</a:t>
                </a:r>
                <a:r>
                  <a:rPr lang="en-US" sz="2400" dirty="0">
                    <a:solidFill>
                      <a:srgbClr val="000000"/>
                    </a:solidFill>
                    <a:latin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cs typeface="Times New Roman" panose="02020603050405020304" pitchFamily="18" charset="0"/>
                  </a:rPr>
                  <a:t>trí</a:t>
                </a:r>
                <a:r>
                  <a:rPr lang="en-US" sz="2400" dirty="0">
                    <a:solidFill>
                      <a:srgbClr val="000000"/>
                    </a:solidFill>
                    <a:latin typeface="Times New Roman" panose="02020603050405020304" pitchFamily="18" charset="0"/>
                    <a:cs typeface="Times New Roman" panose="02020603050405020304" pitchFamily="18" charset="0"/>
                  </a:rPr>
                  <a:t> so le </a:t>
                </a:r>
                <a:r>
                  <a:rPr lang="en-US" sz="2400" dirty="0" err="1">
                    <a:solidFill>
                      <a:srgbClr val="000000"/>
                    </a:solidFill>
                    <a:latin typeface="Times New Roman" panose="02020603050405020304" pitchFamily="18" charset="0"/>
                    <a:cs typeface="Times New Roman" panose="02020603050405020304" pitchFamily="18" charset="0"/>
                  </a:rPr>
                  <a:t>trong</a:t>
                </a:r>
                <a:r>
                  <a:rPr lang="en-US" sz="2400" dirty="0">
                    <a:solidFill>
                      <a:srgbClr val="000000"/>
                    </a:solidFill>
                    <a:latin typeface="Times New Roman" panose="02020603050405020304" pitchFamily="18" charset="0"/>
                    <a:cs typeface="Times New Roman" panose="02020603050405020304" pitchFamily="18" charset="0"/>
                  </a:rPr>
                  <a:t>.</a:t>
                </a:r>
              </a:p>
              <a:p>
                <a:pPr algn="just"/>
                <a:r>
                  <a:rPr lang="en-US" sz="2400" dirty="0">
                    <a:solidFill>
                      <a:srgbClr val="000000"/>
                    </a:solidFill>
                    <a:latin typeface="Times New Roman" panose="02020603050405020304" pitchFamily="18" charset="0"/>
                    <a:cs typeface="Times New Roman" panose="02020603050405020304" pitchFamily="18" charset="0"/>
                  </a:rPr>
                  <a:t>Do </a:t>
                </a:r>
                <a:r>
                  <a:rPr lang="en-US" sz="2400" dirty="0" err="1">
                    <a:solidFill>
                      <a:srgbClr val="000000"/>
                    </a:solidFill>
                    <a:latin typeface="Times New Roman" panose="02020603050405020304" pitchFamily="18" charset="0"/>
                    <a:cs typeface="Times New Roman" panose="02020603050405020304" pitchFamily="18" charset="0"/>
                  </a:rPr>
                  <a:t>đó</a:t>
                </a:r>
                <a:r>
                  <a:rPr lang="en-US" sz="2400" dirty="0">
                    <a:solidFill>
                      <a:srgbClr val="000000"/>
                    </a:solidFill>
                    <a:latin typeface="Times New Roman" panose="02020603050405020304" pitchFamily="18" charset="0"/>
                    <a:cs typeface="Times New Roman" panose="02020603050405020304" pitchFamily="18" charset="0"/>
                  </a:rPr>
                  <a:t> t // z.</a:t>
                </a:r>
              </a:p>
            </p:txBody>
          </p:sp>
        </mc:Choice>
        <mc:Fallback xmlns="">
          <p:sp>
            <p:nvSpPr>
              <p:cNvPr id="6" name="Rectangle 5"/>
              <p:cNvSpPr>
                <a:spLocks noRot="1" noChangeAspect="1" noMove="1" noResize="1" noEditPoints="1" noAdjustHandles="1" noChangeArrowheads="1" noChangeShapeType="1" noTextEdit="1"/>
              </p:cNvSpPr>
              <p:nvPr/>
            </p:nvSpPr>
            <p:spPr>
              <a:xfrm>
                <a:off x="7678964" y="1430660"/>
                <a:ext cx="4861379" cy="1225335"/>
              </a:xfrm>
              <a:prstGeom prst="rect">
                <a:avLst/>
              </a:prstGeom>
              <a:blipFill>
                <a:blip r:embed="rId3"/>
                <a:stretch>
                  <a:fillRect l="-2008" t="-2985" b="-10448"/>
                </a:stretch>
              </a:blipFill>
            </p:spPr>
            <p:txBody>
              <a:bodyPr/>
              <a:lstStyle/>
              <a:p>
                <a:r>
                  <a:rPr lang="en-US">
                    <a:noFill/>
                  </a:rPr>
                  <a:t> </a:t>
                </a:r>
              </a:p>
            </p:txBody>
          </p:sp>
        </mc:Fallback>
      </mc:AlternateContent>
      <p:sp>
        <p:nvSpPr>
          <p:cNvPr id="7" name="Rectangle 6"/>
          <p:cNvSpPr/>
          <p:nvPr/>
        </p:nvSpPr>
        <p:spPr>
          <a:xfrm>
            <a:off x="3784105" y="3618411"/>
            <a:ext cx="1603324" cy="461665"/>
          </a:xfrm>
          <a:prstGeom prst="rect">
            <a:avLst/>
          </a:prstGeom>
        </p:spPr>
        <p:txBody>
          <a:bodyPr wrap="none">
            <a:spAutoFit/>
          </a:bodyPr>
          <a:lstStyle/>
          <a:p>
            <a:pPr algn="just"/>
            <a:r>
              <a:rPr lang="en-US" sz="2400" dirty="0">
                <a:solidFill>
                  <a:srgbClr val="000000"/>
                </a:solidFill>
                <a:latin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cs typeface="Times New Roman" panose="02020603050405020304" pitchFamily="18" charset="0"/>
              </a:rPr>
              <a:t>Hình</a:t>
            </a:r>
            <a:r>
              <a:rPr lang="en-US" sz="2400" dirty="0">
                <a:solidFill>
                  <a:srgbClr val="000000"/>
                </a:solidFill>
                <a:latin typeface="Times New Roman" panose="02020603050405020304" pitchFamily="18" charset="0"/>
                <a:cs typeface="Times New Roman" panose="02020603050405020304" pitchFamily="18" charset="0"/>
              </a:rPr>
              <a:t> </a:t>
            </a:r>
            <a:r>
              <a:rPr lang="en-US" sz="2400" dirty="0" smtClean="0">
                <a:solidFill>
                  <a:srgbClr val="000000"/>
                </a:solidFill>
                <a:latin typeface="Times New Roman" panose="02020603050405020304" pitchFamily="18" charset="0"/>
                <a:cs typeface="Times New Roman" panose="02020603050405020304" pitchFamily="18" charset="0"/>
              </a:rPr>
              <a:t>53</a:t>
            </a:r>
            <a:r>
              <a:rPr lang="vi-VN" sz="2400" dirty="0" smtClean="0">
                <a:solidFill>
                  <a:srgbClr val="000000"/>
                </a:solidFill>
                <a:latin typeface="Times New Roman" panose="02020603050405020304" pitchFamily="18" charset="0"/>
                <a:cs typeface="Times New Roman" panose="02020603050405020304" pitchFamily="18" charset="0"/>
              </a:rPr>
              <a:t>b</a:t>
            </a:r>
            <a:r>
              <a:rPr lang="en-US" sz="2400" dirty="0" smtClean="0">
                <a:solidFill>
                  <a:srgbClr val="000000"/>
                </a:solidFill>
                <a:latin typeface="Times New Roman" panose="02020603050405020304" pitchFamily="18" charset="0"/>
                <a:cs typeface="Times New Roman" panose="02020603050405020304" pitchFamily="18" charset="0"/>
              </a:rPr>
              <a:t>:</a:t>
            </a:r>
            <a:endParaRPr lang="en-US" sz="2400" dirty="0">
              <a:solidFill>
                <a:srgbClr val="000000"/>
              </a:solidFill>
              <a:latin typeface="Times New Roman" panose="02020603050405020304" pitchFamily="18" charset="0"/>
              <a:cs typeface="Times New Roman" panose="02020603050405020304" pitchFamily="18" charset="0"/>
            </a:endParaRPr>
          </a:p>
        </p:txBody>
      </p:sp>
      <p:pic>
        <p:nvPicPr>
          <p:cNvPr id="8" name="Picture 2" descr="Tìm cặp đường thẳng song song trong mỗi hình 53a, 53b, 53c, 53d và giải thích vì sa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84105" y="4080076"/>
            <a:ext cx="3459661" cy="2307661"/>
          </a:xfrm>
          <a:prstGeom prst="rect">
            <a:avLst/>
          </a:prstGeom>
          <a:noFill/>
          <a:extLst>
            <a:ext uri="{909E8E84-426E-40DD-AFC4-6F175D3DCCD1}">
              <a14:hiddenFill xmlns:a14="http://schemas.microsoft.com/office/drawing/2010/main">
                <a:solidFill>
                  <a:srgbClr val="FFFFFF"/>
                </a:solidFill>
              </a14:hiddenFill>
            </a:ext>
          </a:extLst>
        </p:spPr>
      </p:pic>
      <mc:AlternateContent xmlns:mc="http://schemas.openxmlformats.org/markup-compatibility/2006" xmlns:a14="http://schemas.microsoft.com/office/drawing/2010/main">
        <mc:Choice Requires="a14">
          <p:sp>
            <p:nvSpPr>
              <p:cNvPr id="9" name="Rectangle 8"/>
              <p:cNvSpPr/>
              <p:nvPr/>
            </p:nvSpPr>
            <p:spPr>
              <a:xfrm>
                <a:off x="7678963" y="4343400"/>
                <a:ext cx="4861379" cy="1225335"/>
              </a:xfrm>
              <a:prstGeom prst="rect">
                <a:avLst/>
              </a:prstGeom>
            </p:spPr>
            <p:txBody>
              <a:bodyPr wrap="square">
                <a:spAutoFit/>
              </a:bodyPr>
              <a:lstStyle/>
              <a:p>
                <a:pPr algn="just"/>
                <a:r>
                  <a:rPr lang="en-US" sz="2400" dirty="0" smtClean="0">
                    <a:solidFill>
                      <a:srgbClr val="000000"/>
                    </a:solidFill>
                    <a:latin typeface="Times New Roman" panose="02020603050405020304" pitchFamily="18" charset="0"/>
                    <a:cs typeface="Times New Roman" panose="02020603050405020304" pitchFamily="18" charset="0"/>
                  </a:rPr>
                  <a:t>Ta </a:t>
                </a:r>
                <a:r>
                  <a:rPr lang="en-US" sz="2400" dirty="0" err="1">
                    <a:solidFill>
                      <a:srgbClr val="000000"/>
                    </a:solidFill>
                    <a:latin typeface="Times New Roman" panose="02020603050405020304" pitchFamily="18" charset="0"/>
                    <a:cs typeface="Times New Roman" panose="02020603050405020304" pitchFamily="18" charset="0"/>
                  </a:rPr>
                  <a:t>có</a:t>
                </a:r>
                <a:r>
                  <a:rPr lang="en-US" sz="2400" dirty="0">
                    <a:solidFill>
                      <a:srgbClr val="000000"/>
                    </a:solidFill>
                    <a:latin typeface="Times New Roman" panose="02020603050405020304" pitchFamily="18" charset="0"/>
                    <a:cs typeface="Times New Roman" panose="02020603050405020304" pitchFamily="18" charset="0"/>
                  </a:rPr>
                  <a:t>: </a:t>
                </a:r>
                <a14:m>
                  <m:oMath xmlns:m="http://schemas.openxmlformats.org/officeDocument/2006/math">
                    <m:sSub>
                      <m:sSubPr>
                        <m:ctrlPr>
                          <a:rPr lang="en-US" sz="2400" i="1" smtClean="0">
                            <a:solidFill>
                              <a:srgbClr val="000000"/>
                            </a:solidFill>
                            <a:latin typeface="Cambria Math" panose="02040503050406030204" pitchFamily="18" charset="0"/>
                          </a:rPr>
                        </m:ctrlPr>
                      </m:sSubPr>
                      <m:e>
                        <m:acc>
                          <m:accPr>
                            <m:chr m:val="̂"/>
                            <m:ctrlPr>
                              <a:rPr lang="en-US" sz="2400" i="1" smtClean="0">
                                <a:solidFill>
                                  <a:srgbClr val="000000"/>
                                </a:solidFill>
                                <a:latin typeface="Cambria Math" panose="02040503050406030204" pitchFamily="18" charset="0"/>
                              </a:rPr>
                            </m:ctrlPr>
                          </m:accPr>
                          <m:e>
                            <m:r>
                              <a:rPr lang="vi-VN" sz="2400" b="0" i="1" smtClean="0">
                                <a:solidFill>
                                  <a:srgbClr val="000000"/>
                                </a:solidFill>
                                <a:latin typeface="Cambria Math" panose="02040503050406030204" pitchFamily="18" charset="0"/>
                              </a:rPr>
                              <m:t>𝐶</m:t>
                            </m:r>
                          </m:e>
                        </m:acc>
                      </m:e>
                      <m:sub>
                        <m:r>
                          <a:rPr lang="en-US" sz="2400" i="0" smtClean="0">
                            <a:solidFill>
                              <a:srgbClr val="000000"/>
                            </a:solidFill>
                            <a:latin typeface="Cambria Math" panose="02040503050406030204" pitchFamily="18" charset="0"/>
                          </a:rPr>
                          <m:t>1</m:t>
                        </m:r>
                      </m:sub>
                    </m:sSub>
                    <m:r>
                      <a:rPr lang="en-US" sz="2400" i="0" smtClean="0">
                        <a:solidFill>
                          <a:srgbClr val="000000"/>
                        </a:solidFill>
                        <a:latin typeface="Cambria Math" panose="02040503050406030204" pitchFamily="18" charset="0"/>
                      </a:rPr>
                      <m:t>=</m:t>
                    </m:r>
                    <m:sSub>
                      <m:sSubPr>
                        <m:ctrlPr>
                          <a:rPr lang="en-US" sz="2400" i="1" smtClean="0">
                            <a:solidFill>
                              <a:srgbClr val="000000"/>
                            </a:solidFill>
                            <a:latin typeface="Cambria Math" panose="02040503050406030204" pitchFamily="18" charset="0"/>
                          </a:rPr>
                        </m:ctrlPr>
                      </m:sSubPr>
                      <m:e>
                        <m:acc>
                          <m:accPr>
                            <m:chr m:val="̂"/>
                            <m:ctrlPr>
                              <a:rPr lang="en-US" sz="2400" i="1" smtClean="0">
                                <a:solidFill>
                                  <a:srgbClr val="000000"/>
                                </a:solidFill>
                                <a:latin typeface="Cambria Math" panose="02040503050406030204" pitchFamily="18" charset="0"/>
                              </a:rPr>
                            </m:ctrlPr>
                          </m:accPr>
                          <m:e>
                            <m:r>
                              <a:rPr lang="vi-VN" sz="2400" b="0" i="1" smtClean="0">
                                <a:solidFill>
                                  <a:srgbClr val="000000"/>
                                </a:solidFill>
                                <a:latin typeface="Cambria Math" panose="02040503050406030204" pitchFamily="18" charset="0"/>
                              </a:rPr>
                              <m:t>𝐷</m:t>
                            </m:r>
                          </m:e>
                        </m:acc>
                      </m:e>
                      <m:sub>
                        <m:r>
                          <a:rPr lang="en-US" sz="2400" i="0" smtClean="0">
                            <a:solidFill>
                              <a:srgbClr val="000000"/>
                            </a:solidFill>
                            <a:latin typeface="Cambria Math" panose="02040503050406030204" pitchFamily="18" charset="0"/>
                          </a:rPr>
                          <m:t>1</m:t>
                        </m:r>
                      </m:sub>
                    </m:sSub>
                    <m:r>
                      <a:rPr lang="en-US" sz="2400" i="0" smtClean="0">
                        <a:solidFill>
                          <a:srgbClr val="000000"/>
                        </a:solidFill>
                        <a:latin typeface="Cambria Math" panose="02040503050406030204" pitchFamily="18" charset="0"/>
                      </a:rPr>
                      <m:t>=</m:t>
                    </m:r>
                    <m:sSup>
                      <m:sSupPr>
                        <m:ctrlPr>
                          <a:rPr lang="en-US" sz="2400" i="1" smtClean="0">
                            <a:solidFill>
                              <a:srgbClr val="000000"/>
                            </a:solidFill>
                            <a:latin typeface="Cambria Math" panose="02040503050406030204" pitchFamily="18" charset="0"/>
                          </a:rPr>
                        </m:ctrlPr>
                      </m:sSupPr>
                      <m:e>
                        <m:r>
                          <a:rPr lang="vi-VN" sz="2400" b="0" i="0" smtClean="0">
                            <a:solidFill>
                              <a:srgbClr val="000000"/>
                            </a:solidFill>
                            <a:latin typeface="Cambria Math" panose="02040503050406030204" pitchFamily="18" charset="0"/>
                          </a:rPr>
                          <m:t>90</m:t>
                        </m:r>
                      </m:e>
                      <m:sup>
                        <m:r>
                          <a:rPr lang="en-US" sz="2400" i="0" smtClean="0">
                            <a:solidFill>
                              <a:srgbClr val="000000"/>
                            </a:solidFill>
                            <a:latin typeface="Cambria Math" panose="02040503050406030204" pitchFamily="18" charset="0"/>
                          </a:rPr>
                          <m:t>0</m:t>
                        </m:r>
                      </m:sup>
                    </m:sSup>
                  </m:oMath>
                </a14:m>
                <a:r>
                  <a:rPr lang="en-US" sz="2400" dirty="0" smtClean="0">
                    <a:solidFill>
                      <a:srgbClr val="000000"/>
                    </a:solidFill>
                    <a:latin typeface="Times New Roman" panose="02020603050405020304" pitchFamily="18" charset="0"/>
                    <a:cs typeface="Times New Roman" panose="02020603050405020304" pitchFamily="18" charset="0"/>
                  </a:rPr>
                  <a:t>.</a:t>
                </a:r>
                <a:endParaRPr lang="en-US" sz="2400" dirty="0">
                  <a:solidFill>
                    <a:srgbClr val="000000"/>
                  </a:solidFill>
                  <a:latin typeface="Times New Roman" panose="02020603050405020304" pitchFamily="18" charset="0"/>
                  <a:cs typeface="Times New Roman" panose="02020603050405020304" pitchFamily="18" charset="0"/>
                </a:endParaRPr>
              </a:p>
              <a:p>
                <a:pPr algn="just"/>
                <a:r>
                  <a:rPr lang="en-US" sz="2400" dirty="0" err="1" smtClean="0">
                    <a:solidFill>
                      <a:srgbClr val="000000"/>
                    </a:solidFill>
                    <a:latin typeface="Times New Roman" panose="02020603050405020304" pitchFamily="18" charset="0"/>
                    <a:cs typeface="Times New Roman" panose="02020603050405020304" pitchFamily="18" charset="0"/>
                  </a:rPr>
                  <a:t>Mà</a:t>
                </a:r>
                <a:r>
                  <a:rPr lang="en-US" sz="2400" dirty="0">
                    <a:solidFill>
                      <a:srgbClr val="000000"/>
                    </a:solidFill>
                    <a:latin typeface="Times New Roman" panose="02020603050405020304" pitchFamily="18" charset="0"/>
                    <a:cs typeface="Times New Roman" panose="02020603050405020304" pitchFamily="18" charset="0"/>
                  </a:rPr>
                  <a:t> </a:t>
                </a:r>
                <a14:m>
                  <m:oMath xmlns:m="http://schemas.openxmlformats.org/officeDocument/2006/math">
                    <m:sSub>
                      <m:sSubPr>
                        <m:ctrlPr>
                          <a:rPr lang="en-US" sz="2400" i="1">
                            <a:solidFill>
                              <a:srgbClr val="000000"/>
                            </a:solidFill>
                            <a:latin typeface="Cambria Math" panose="02040503050406030204" pitchFamily="18" charset="0"/>
                          </a:rPr>
                        </m:ctrlPr>
                      </m:sSubPr>
                      <m:e>
                        <m:acc>
                          <m:accPr>
                            <m:chr m:val="̂"/>
                            <m:ctrlPr>
                              <a:rPr lang="en-US" sz="2400" i="1">
                                <a:solidFill>
                                  <a:srgbClr val="000000"/>
                                </a:solidFill>
                                <a:latin typeface="Cambria Math" panose="02040503050406030204" pitchFamily="18" charset="0"/>
                              </a:rPr>
                            </m:ctrlPr>
                          </m:accPr>
                          <m:e>
                            <m:r>
                              <a:rPr lang="vi-VN" sz="2400" b="0" i="1" smtClean="0">
                                <a:solidFill>
                                  <a:srgbClr val="000000"/>
                                </a:solidFill>
                                <a:latin typeface="Cambria Math" panose="02040503050406030204" pitchFamily="18" charset="0"/>
                              </a:rPr>
                              <m:t>𝐶</m:t>
                            </m:r>
                          </m:e>
                        </m:acc>
                      </m:e>
                      <m:sub>
                        <m:r>
                          <a:rPr lang="en-US" sz="2400">
                            <a:solidFill>
                              <a:srgbClr val="000000"/>
                            </a:solidFill>
                            <a:latin typeface="Cambria Math" panose="02040503050406030204" pitchFamily="18" charset="0"/>
                          </a:rPr>
                          <m:t>1</m:t>
                        </m:r>
                      </m:sub>
                    </m:sSub>
                    <m:r>
                      <m:rPr>
                        <m:sty m:val="p"/>
                      </m:rPr>
                      <a:rPr lang="vi-VN" sz="2400" b="0" i="0" smtClean="0">
                        <a:solidFill>
                          <a:srgbClr val="000000"/>
                        </a:solidFill>
                        <a:latin typeface="Cambria Math" panose="02040503050406030204" pitchFamily="18" charset="0"/>
                      </a:rPr>
                      <m:t>v</m:t>
                    </m:r>
                    <m:r>
                      <a:rPr lang="vi-VN" sz="2400" b="0" i="1" smtClean="0">
                        <a:solidFill>
                          <a:srgbClr val="000000"/>
                        </a:solidFill>
                        <a:latin typeface="Cambria Math" panose="02040503050406030204" pitchFamily="18" charset="0"/>
                      </a:rPr>
                      <m:t>à </m:t>
                    </m:r>
                    <m:sSub>
                      <m:sSubPr>
                        <m:ctrlPr>
                          <a:rPr lang="en-US" sz="2400" i="1">
                            <a:solidFill>
                              <a:srgbClr val="000000"/>
                            </a:solidFill>
                            <a:latin typeface="Cambria Math" panose="02040503050406030204" pitchFamily="18" charset="0"/>
                          </a:rPr>
                        </m:ctrlPr>
                      </m:sSubPr>
                      <m:e>
                        <m:acc>
                          <m:accPr>
                            <m:chr m:val="̂"/>
                            <m:ctrlPr>
                              <a:rPr lang="en-US" sz="2400" i="1">
                                <a:solidFill>
                                  <a:srgbClr val="000000"/>
                                </a:solidFill>
                                <a:latin typeface="Cambria Math" panose="02040503050406030204" pitchFamily="18" charset="0"/>
                              </a:rPr>
                            </m:ctrlPr>
                          </m:accPr>
                          <m:e>
                            <m:r>
                              <a:rPr lang="vi-VN" sz="2400" b="0" i="1" smtClean="0">
                                <a:solidFill>
                                  <a:srgbClr val="000000"/>
                                </a:solidFill>
                                <a:latin typeface="Cambria Math" panose="02040503050406030204" pitchFamily="18" charset="0"/>
                              </a:rPr>
                              <m:t>𝐷</m:t>
                            </m:r>
                          </m:e>
                        </m:acc>
                      </m:e>
                      <m:sub>
                        <m:r>
                          <a:rPr lang="en-US" sz="2400">
                            <a:solidFill>
                              <a:srgbClr val="000000"/>
                            </a:solidFill>
                            <a:latin typeface="Cambria Math" panose="02040503050406030204" pitchFamily="18" charset="0"/>
                          </a:rPr>
                          <m:t>1</m:t>
                        </m:r>
                      </m:sub>
                    </m:sSub>
                  </m:oMath>
                </a14:m>
                <a:r>
                  <a:rPr lang="vi-VN" sz="2400" dirty="0" smtClean="0">
                    <a:solidFill>
                      <a:srgbClr val="000000"/>
                    </a:solidFill>
                    <a:latin typeface="Times New Roman" panose="02020603050405020304" pitchFamily="18" charset="0"/>
                    <a:cs typeface="Times New Roman" panose="02020603050405020304" pitchFamily="18" charset="0"/>
                  </a:rPr>
                  <a:t> </a:t>
                </a:r>
                <a:r>
                  <a:rPr lang="en-US" sz="2400" dirty="0" smtClean="0">
                    <a:solidFill>
                      <a:srgbClr val="000000"/>
                    </a:solidFill>
                    <a:latin typeface="Times New Roman" panose="02020603050405020304" pitchFamily="18" charset="0"/>
                    <a:cs typeface="Times New Roman" panose="02020603050405020304" pitchFamily="18" charset="0"/>
                  </a:rPr>
                  <a:t>ở </a:t>
                </a:r>
                <a:r>
                  <a:rPr lang="en-US" sz="2400" dirty="0" err="1">
                    <a:solidFill>
                      <a:srgbClr val="000000"/>
                    </a:solidFill>
                    <a:latin typeface="Times New Roman" panose="02020603050405020304" pitchFamily="18" charset="0"/>
                    <a:cs typeface="Times New Roman" panose="02020603050405020304" pitchFamily="18" charset="0"/>
                  </a:rPr>
                  <a:t>vị</a:t>
                </a:r>
                <a:r>
                  <a:rPr lang="en-US" sz="2400" dirty="0">
                    <a:solidFill>
                      <a:srgbClr val="000000"/>
                    </a:solidFill>
                    <a:latin typeface="Times New Roman" panose="02020603050405020304" pitchFamily="18" charset="0"/>
                    <a:cs typeface="Times New Roman" panose="02020603050405020304" pitchFamily="18" charset="0"/>
                  </a:rPr>
                  <a:t> </a:t>
                </a:r>
                <a:r>
                  <a:rPr lang="en-US" sz="2400" dirty="0" err="1">
                    <a:solidFill>
                      <a:srgbClr val="000000"/>
                    </a:solidFill>
                    <a:latin typeface="Times New Roman" panose="02020603050405020304" pitchFamily="18" charset="0"/>
                    <a:cs typeface="Times New Roman" panose="02020603050405020304" pitchFamily="18" charset="0"/>
                  </a:rPr>
                  <a:t>trí</a:t>
                </a:r>
                <a:r>
                  <a:rPr lang="en-US" sz="2400" dirty="0">
                    <a:solidFill>
                      <a:srgbClr val="000000"/>
                    </a:solidFill>
                    <a:latin typeface="Times New Roman" panose="02020603050405020304" pitchFamily="18" charset="0"/>
                    <a:cs typeface="Times New Roman" panose="02020603050405020304" pitchFamily="18" charset="0"/>
                  </a:rPr>
                  <a:t> </a:t>
                </a:r>
                <a:r>
                  <a:rPr lang="vi-VN" sz="2400" dirty="0" smtClean="0">
                    <a:solidFill>
                      <a:srgbClr val="000000"/>
                    </a:solidFill>
                    <a:latin typeface="Times New Roman" panose="02020603050405020304" pitchFamily="18" charset="0"/>
                    <a:cs typeface="Times New Roman" panose="02020603050405020304" pitchFamily="18" charset="0"/>
                  </a:rPr>
                  <a:t>đồng vị</a:t>
                </a:r>
                <a:r>
                  <a:rPr lang="en-US" sz="2400" dirty="0" smtClean="0">
                    <a:solidFill>
                      <a:srgbClr val="000000"/>
                    </a:solidFill>
                    <a:latin typeface="Times New Roman" panose="02020603050405020304" pitchFamily="18" charset="0"/>
                    <a:cs typeface="Times New Roman" panose="02020603050405020304" pitchFamily="18" charset="0"/>
                  </a:rPr>
                  <a:t>.</a:t>
                </a:r>
                <a:endParaRPr lang="en-US" sz="2400" dirty="0">
                  <a:solidFill>
                    <a:srgbClr val="000000"/>
                  </a:solidFill>
                  <a:latin typeface="Times New Roman" panose="02020603050405020304" pitchFamily="18" charset="0"/>
                  <a:cs typeface="Times New Roman" panose="02020603050405020304" pitchFamily="18" charset="0"/>
                </a:endParaRPr>
              </a:p>
              <a:p>
                <a:pPr algn="just"/>
                <a:r>
                  <a:rPr lang="en-US" sz="2400" dirty="0">
                    <a:solidFill>
                      <a:srgbClr val="000000"/>
                    </a:solidFill>
                    <a:latin typeface="Times New Roman" panose="02020603050405020304" pitchFamily="18" charset="0"/>
                    <a:cs typeface="Times New Roman" panose="02020603050405020304" pitchFamily="18" charset="0"/>
                  </a:rPr>
                  <a:t>Do </a:t>
                </a:r>
                <a:r>
                  <a:rPr lang="en-US" sz="2400" dirty="0" err="1">
                    <a:solidFill>
                      <a:srgbClr val="000000"/>
                    </a:solidFill>
                    <a:latin typeface="Times New Roman" panose="02020603050405020304" pitchFamily="18" charset="0"/>
                    <a:cs typeface="Times New Roman" panose="02020603050405020304" pitchFamily="18" charset="0"/>
                  </a:rPr>
                  <a:t>đó</a:t>
                </a:r>
                <a:r>
                  <a:rPr lang="en-US" sz="2400" dirty="0">
                    <a:solidFill>
                      <a:srgbClr val="000000"/>
                    </a:solidFill>
                    <a:latin typeface="Times New Roman" panose="02020603050405020304" pitchFamily="18" charset="0"/>
                    <a:cs typeface="Times New Roman" panose="02020603050405020304" pitchFamily="18" charset="0"/>
                  </a:rPr>
                  <a:t> </a:t>
                </a:r>
                <a:r>
                  <a:rPr lang="vi-VN" sz="2400" dirty="0" smtClean="0">
                    <a:solidFill>
                      <a:srgbClr val="000000"/>
                    </a:solidFill>
                    <a:latin typeface="Times New Roman" panose="02020603050405020304" pitchFamily="18" charset="0"/>
                    <a:cs typeface="Times New Roman" panose="02020603050405020304" pitchFamily="18" charset="0"/>
                  </a:rPr>
                  <a:t>m</a:t>
                </a:r>
                <a:r>
                  <a:rPr lang="en-US" sz="2400" dirty="0" smtClean="0">
                    <a:solidFill>
                      <a:srgbClr val="000000"/>
                    </a:solidFill>
                    <a:latin typeface="Times New Roman" panose="02020603050405020304" pitchFamily="18" charset="0"/>
                    <a:cs typeface="Times New Roman" panose="02020603050405020304" pitchFamily="18" charset="0"/>
                  </a:rPr>
                  <a:t> </a:t>
                </a:r>
                <a:r>
                  <a:rPr lang="en-US" sz="2400" dirty="0">
                    <a:solidFill>
                      <a:srgbClr val="000000"/>
                    </a:solidFill>
                    <a:latin typeface="Times New Roman" panose="02020603050405020304" pitchFamily="18" charset="0"/>
                    <a:cs typeface="Times New Roman" panose="02020603050405020304" pitchFamily="18" charset="0"/>
                  </a:rPr>
                  <a:t>// </a:t>
                </a:r>
                <a:r>
                  <a:rPr lang="vi-VN" sz="2400" dirty="0" smtClean="0">
                    <a:solidFill>
                      <a:srgbClr val="000000"/>
                    </a:solidFill>
                    <a:latin typeface="Times New Roman" panose="02020603050405020304" pitchFamily="18" charset="0"/>
                    <a:cs typeface="Times New Roman" panose="02020603050405020304" pitchFamily="18" charset="0"/>
                  </a:rPr>
                  <a:t>n</a:t>
                </a:r>
                <a:r>
                  <a:rPr lang="en-US" sz="2400" dirty="0" smtClean="0">
                    <a:solidFill>
                      <a:srgbClr val="000000"/>
                    </a:solidFill>
                    <a:latin typeface="Times New Roman" panose="02020603050405020304" pitchFamily="18" charset="0"/>
                    <a:cs typeface="Times New Roman" panose="02020603050405020304" pitchFamily="18" charset="0"/>
                  </a:rPr>
                  <a:t>.</a:t>
                </a:r>
                <a:endParaRPr lang="en-US" sz="2400" dirty="0">
                  <a:solidFill>
                    <a:srgbClr val="000000"/>
                  </a:solidFill>
                  <a:latin typeface="Times New Roman" panose="02020603050405020304" pitchFamily="18" charset="0"/>
                  <a:cs typeface="Times New Roman" panose="02020603050405020304" pitchFamily="18" charset="0"/>
                </a:endParaRPr>
              </a:p>
            </p:txBody>
          </p:sp>
        </mc:Choice>
        <mc:Fallback xmlns="">
          <p:sp>
            <p:nvSpPr>
              <p:cNvPr id="9" name="Rectangle 8"/>
              <p:cNvSpPr>
                <a:spLocks noRot="1" noChangeAspect="1" noMove="1" noResize="1" noEditPoints="1" noAdjustHandles="1" noChangeArrowheads="1" noChangeShapeType="1" noTextEdit="1"/>
              </p:cNvSpPr>
              <p:nvPr/>
            </p:nvSpPr>
            <p:spPr>
              <a:xfrm>
                <a:off x="7678963" y="4343400"/>
                <a:ext cx="4861379" cy="1225335"/>
              </a:xfrm>
              <a:prstGeom prst="rect">
                <a:avLst/>
              </a:prstGeom>
              <a:blipFill>
                <a:blip r:embed="rId5"/>
                <a:stretch>
                  <a:fillRect l="-2008" t="-2985" b="-9950"/>
                </a:stretch>
              </a:blipFill>
            </p:spPr>
            <p:txBody>
              <a:bodyPr/>
              <a:lstStyle/>
              <a:p>
                <a:r>
                  <a:rPr lang="en-US">
                    <a:noFill/>
                  </a:rPr>
                  <a:t> </a:t>
                </a:r>
              </a:p>
            </p:txBody>
          </p:sp>
        </mc:Fallback>
      </mc:AlternateContent>
      <p:sp>
        <p:nvSpPr>
          <p:cNvPr id="11" name="Rectangle 10"/>
          <p:cNvSpPr/>
          <p:nvPr/>
        </p:nvSpPr>
        <p:spPr>
          <a:xfrm>
            <a:off x="0" y="2212368"/>
            <a:ext cx="3448594" cy="523220"/>
          </a:xfrm>
          <a:prstGeom prst="rect">
            <a:avLst/>
          </a:prstGeom>
        </p:spPr>
        <p:txBody>
          <a:bodyPr wrap="square">
            <a:spAutoFit/>
          </a:bodyPr>
          <a:lstStyle/>
          <a:p>
            <a:pPr lvl="0" algn="ctr">
              <a:defRPr/>
            </a:pPr>
            <a:r>
              <a:rPr lang="vi-VN" sz="2800" b="1" dirty="0" smtClean="0">
                <a:solidFill>
                  <a:srgbClr val="FFFF00"/>
                </a:solidFill>
                <a:latin typeface="Times New Roman" panose="02020603050405020304" pitchFamily="18" charset="0"/>
                <a:cs typeface="Times New Roman" panose="02020603050405020304" pitchFamily="18" charset="0"/>
              </a:rPr>
              <a:t>LUYỆN TẬP</a:t>
            </a:r>
            <a:endParaRPr lang="nn-NO" sz="2800" b="1"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3269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P spid="9" grpId="0"/>
    </p:bldLst>
  </p:timing>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otalTime>237</TotalTime>
  <Words>622</Words>
  <Application>Microsoft Office PowerPoint</Application>
  <PresentationFormat>Widescreen</PresentationFormat>
  <Paragraphs>105</Paragraphs>
  <Slides>18</Slides>
  <Notes>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7" baseType="lpstr">
      <vt:lpstr>Arial</vt:lpstr>
      <vt:lpstr>Calibri</vt:lpstr>
      <vt:lpstr>Cambria Math</vt:lpstr>
      <vt:lpstr>Corbel</vt:lpstr>
      <vt:lpstr>Times New Roman</vt:lpstr>
      <vt:lpstr>Verdana</vt:lpstr>
      <vt:lpstr>Wingdings 2</vt:lpstr>
      <vt:lpstr>Frame</vt:lpstr>
      <vt:lpstr>MathType 7.0 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40</cp:revision>
  <dcterms:created xsi:type="dcterms:W3CDTF">2022-10-14T15:07:51Z</dcterms:created>
  <dcterms:modified xsi:type="dcterms:W3CDTF">2022-10-15T04:34:03Z</dcterms:modified>
</cp:coreProperties>
</file>