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16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20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2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76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98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99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68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7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71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65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02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5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8595" y="731520"/>
            <a:ext cx="8399416" cy="53427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</a:t>
            </a:r>
            <a:endParaRPr kumimoji="0" lang="nn-NO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800" y="1859670"/>
            <a:ext cx="3135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GIẢNG:</a:t>
            </a:r>
          </a:p>
        </p:txBody>
      </p:sp>
    </p:spTree>
    <p:extLst>
      <p:ext uri="{BB962C8B-B14F-4D97-AF65-F5344CB8AC3E}">
        <p14:creationId xmlns:p14="http://schemas.microsoft.com/office/powerpoint/2010/main" val="182051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0" t="3979" r="24758" b="7254"/>
          <a:stretch/>
        </p:blipFill>
        <p:spPr>
          <a:xfrm>
            <a:off x="3472542" y="182881"/>
            <a:ext cx="4417423" cy="30828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9223" y="3081048"/>
            <a:ext cx="1084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 giải:</a:t>
            </a:r>
            <a:endParaRPr lang="vi-V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hứng minh định lí: Nếu một đường thẳng cắt hai đường thẳng phân biệt và trong số các góc tạo thành có một cặp góc đồng vị bằng nh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691" y="4208734"/>
            <a:ext cx="4441371" cy="225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74720" y="3383281"/>
            <a:ext cx="4637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 sử đường thẳng c cắt hai đường thẳng phân biệt a, b lần lượt tại hai điểm A và B.</a:t>
            </a:r>
            <a:endParaRPr lang="vi-VN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112034" y="313509"/>
            <a:ext cx="0" cy="61526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hứng minh định lí: Nếu một đường thẳng cắt hai đường thẳng phân biệt và trong số các góc tạo thành có một cặp góc đồng vị bằng nh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08" y="605109"/>
            <a:ext cx="3981992" cy="18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8118565" y="2586445"/>
                <a:ext cx="4082144" cy="1970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vi-VN" sz="200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vi-VN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vi-VN" sz="2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vi-V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(hai góc đối đỉnh)</a:t>
                </a:r>
              </a:p>
              <a:p>
                <a:pPr algn="just"/>
                <a:r>
                  <a:rPr lang="vi-V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vi-VN" sz="2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vi-VN" sz="2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vi-VN" sz="2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vi-V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(GT)</a:t>
                </a:r>
              </a:p>
              <a:p>
                <a:pPr algn="just"/>
                <a:r>
                  <a:rPr lang="vi-V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vi-VN" sz="2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vi-VN" sz="20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vi-VN" sz="2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vi-VN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(cùng bằng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vi-VN" sz="2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vi-VN" sz="2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vi-V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 tự, ta chứng minh được các cặp góc so le trong còn lại bằng nhau.</a:t>
                </a:r>
              </a:p>
              <a:p>
                <a:pPr algn="just"/>
                <a:r>
                  <a:rPr lang="vi-V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đó ta có điều phải chứng minh.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565" y="2586445"/>
                <a:ext cx="4082144" cy="1970348"/>
              </a:xfrm>
              <a:prstGeom prst="rect">
                <a:avLst/>
              </a:prstGeom>
              <a:blipFill>
                <a:blip r:embed="rId5"/>
                <a:stretch>
                  <a:fillRect l="-1644" t="-926" r="-1644" b="-4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4606" y="1616502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ĐỊNH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nn-NO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38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/>
          <a:stretch/>
        </p:blipFill>
        <p:spPr>
          <a:xfrm>
            <a:off x="3513908" y="485494"/>
            <a:ext cx="8678091" cy="28455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82028" y="3146363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err="1" smtClean="0"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b="1" i="0" dirty="0" smtClean="0"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 smtClean="0"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giải</a:t>
            </a:r>
            <a:r>
              <a:rPr lang="en-US" b="1" i="0" dirty="0" smtClean="0"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:</a:t>
            </a:r>
            <a:endParaRPr lang="en-US" dirty="0"/>
          </a:p>
        </p:txBody>
      </p:sp>
      <p:pic>
        <p:nvPicPr>
          <p:cNvPr id="5122" name="Picture 2" descr="Vẽ hình minh họa và viết giả thiết, kết luận cho mỗi định lí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78" y="4408247"/>
            <a:ext cx="3070951" cy="176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45864" y="3515695"/>
            <a:ext cx="8414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Định lí “Nếu một đường thẳng vuông góc với một trong hai đường thẳng song song thì nó vuông góc với đường thẳng còn lại”.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Vẽ hình minh họa và viết giả thiết, kết luận cho mỗi định lí s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46" y="4652324"/>
            <a:ext cx="2625634" cy="12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503" y="1796799"/>
            <a:ext cx="3135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VẬN DỤNG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0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3577" y="623892"/>
            <a:ext cx="8408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Định lí “Nếu hai đường thẳng phân biệt cùng song song với một đường thẳng khác thì chúng song song với nhau”.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Vẽ hình minh họa và viết giả thiết, kết luận cho mỗi định lí s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577" y="1331778"/>
            <a:ext cx="3781425" cy="181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ẽ hình minh họa và viết giả thiết, kết luận cho mỗi định lí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986" y="1612491"/>
            <a:ext cx="2835819" cy="116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67894" y="3293906"/>
            <a:ext cx="85241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Định lí “Nếu hai đường thẳng cùng đi qua một điểm và cùng vuông góc với một đường thẳng khác thì hai đường thẳng đó trùng nhau”.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Vẽ hình minh họa và viết giả thiết, kết luận cho mỗi định lí s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94" y="4363626"/>
            <a:ext cx="3697107" cy="20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ẽ hình minh họa và viết giả thiết, kết luận cho mỗi định lí s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107" y="4363626"/>
            <a:ext cx="4028893" cy="185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503" y="1796799"/>
            <a:ext cx="3135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VẬN DỤNG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/>
          <a:stretch/>
        </p:blipFill>
        <p:spPr>
          <a:xfrm>
            <a:off x="3540033" y="233774"/>
            <a:ext cx="8651967" cy="18901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7860" y="1988634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err="1" smtClean="0"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b="1" i="0" dirty="0" smtClean="0"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 smtClean="0"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giải</a:t>
            </a:r>
            <a:r>
              <a:rPr lang="en-US" b="1" i="0" dirty="0" smtClean="0"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40033" y="2333259"/>
            <a:ext cx="1886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a) Ta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vẽ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en-US" dirty="0"/>
          </a:p>
        </p:txBody>
      </p:sp>
      <p:pic>
        <p:nvPicPr>
          <p:cNvPr id="7170" name="Picture 2" descr="Cho định lí: Nếu hai đường thẳng phân biệt cùng vuông góc với một đường thẳng khác thì hai đường thẳng đó song song với nh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33" y="2702591"/>
            <a:ext cx="3429144" cy="144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40033" y="4143392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Giả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thiết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luận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định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lí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en-US" dirty="0"/>
          </a:p>
        </p:txBody>
      </p:sp>
      <p:pic>
        <p:nvPicPr>
          <p:cNvPr id="7172" name="Picture 4" descr="Cho định lí: Nếu hai đường thẳng phân biệt cùng vuông góc với một đường thẳng khác thì hai đường thẳng đó song song với nh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803" y="4617411"/>
            <a:ext cx="3195374" cy="191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7289074" y="2173300"/>
            <a:ext cx="52842" cy="45465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7463246" y="2549725"/>
                <a:ext cx="4728754" cy="2355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 ⊥ c  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240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vi-VN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vi-VN" sz="2400" baseline="30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vi-VN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⊥ c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vi-VN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vi-VN" sz="2400" baseline="30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pPr algn="just"/>
                <a:r>
                  <a:rPr lang="en-US" sz="24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vi-VN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vi-VN" sz="2400" baseline="30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ở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// b.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246" y="2549725"/>
                <a:ext cx="4728754" cy="2355709"/>
              </a:xfrm>
              <a:prstGeom prst="rect">
                <a:avLst/>
              </a:prstGeom>
              <a:blipFill>
                <a:blip r:embed="rId5"/>
                <a:stretch>
                  <a:fillRect l="-1933" t="-2067" b="-4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04503" y="1796799"/>
            <a:ext cx="3135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VẬN DỤNG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12814"/>
            <a:ext cx="3358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vi-VN" sz="24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vi-VN" sz="24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24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spc="-2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5828" y="1189374"/>
            <a:ext cx="82513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</a:t>
            </a:r>
            <a:r>
              <a:rPr lang="vi-VN" sz="2800" spc="-2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vi-VN" sz="2800" spc="-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spc="-1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2800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2800" spc="-1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spc="-2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2800" spc="-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vi-VN" sz="2800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vi-VN" sz="2800" spc="-2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vi-VN" sz="2800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học,</a:t>
            </a:r>
            <a:r>
              <a:rPr lang="vi-VN" sz="2800" spc="-1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2800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vi-VN" sz="2800" spc="-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vi-VN" sz="2800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2800" spc="-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spc="-2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Hoàn</a:t>
            </a:r>
            <a:r>
              <a:rPr lang="vi-VN" sz="2800" spc="-2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2800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spc="-2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spc="-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2800" spc="-2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vi-VN" sz="2800" spc="-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spc="-2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SBT.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bài mới “</a:t>
            </a:r>
            <a:r>
              <a:rPr lang="vi-VN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cuối chương IV” :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trước các bài tập 1, 3, 4, 5 (SGK –tr108)</a:t>
            </a:r>
            <a:r>
              <a:rPr lang="vi-VN" sz="2800" spc="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chuẩn bị sản phẩm sơ đồ tư duy tổng kết nội dung chương</a:t>
            </a:r>
            <a:r>
              <a:rPr lang="vi-VN" sz="2800" spc="12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spc="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 giấy A</a:t>
            </a:r>
            <a:r>
              <a:rPr lang="vi-VN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theo tổ. (GV hướng dẫn cụ thể)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4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6" y="168802"/>
            <a:ext cx="8691154" cy="5186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8006" y="5042262"/>
            <a:ext cx="8416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bài học này chúng ta sẽ giải quyết được câu hỏi trên như sau:</a:t>
            </a:r>
          </a:p>
          <a:p>
            <a:pPr algn="just"/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khẳng định có dạng “Nếu … thì …” trong toán học được gọi là một định lí.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950217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ĐỊNH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nn-NO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06" y="1616502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ĐỊNH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nn-NO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08" y="226887"/>
            <a:ext cx="8678091" cy="4371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/>
          <a:stretch/>
        </p:blipFill>
        <p:spPr>
          <a:xfrm>
            <a:off x="3690256" y="4349930"/>
            <a:ext cx="8501743" cy="22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/>
          <a:stretch/>
        </p:blipFill>
        <p:spPr>
          <a:xfrm>
            <a:off x="3474720" y="336505"/>
            <a:ext cx="8717280" cy="24154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606" y="1616502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ĐỊNH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nn-NO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"/>
          <a:stretch/>
        </p:blipFill>
        <p:spPr>
          <a:xfrm>
            <a:off x="3493655" y="4320403"/>
            <a:ext cx="8717280" cy="24186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4462" y="3055055"/>
            <a:ext cx="84777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Phần nằm giữa hai từ “Nếu” và từ “thì” là “hai đường thẳng phân biệt cùng vuông góc với một đường thẳng khác”;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9852" y="2653213"/>
            <a:ext cx="178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0070C0"/>
                </a:solidFill>
              </a:rPr>
              <a:t>Giải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4462" y="3857006"/>
            <a:ext cx="85975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Phần nằm sau từ “thì” là “hai đường thẳng đó song song với nhau”.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3593" r="32156" b="70659"/>
          <a:stretch/>
        </p:blipFill>
        <p:spPr>
          <a:xfrm>
            <a:off x="3461657" y="195942"/>
            <a:ext cx="5551714" cy="1685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7" t="2595" b="49501"/>
          <a:stretch/>
        </p:blipFill>
        <p:spPr>
          <a:xfrm>
            <a:off x="9468394" y="313508"/>
            <a:ext cx="2723606" cy="3135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4" r="32003"/>
          <a:stretch/>
        </p:blipFill>
        <p:spPr>
          <a:xfrm>
            <a:off x="3461657" y="1763485"/>
            <a:ext cx="5786846" cy="411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606" y="1616502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ĐỊNH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nn-NO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4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6" t="3996" r="23335" b="7713"/>
          <a:stretch/>
        </p:blipFill>
        <p:spPr>
          <a:xfrm>
            <a:off x="3605348" y="561703"/>
            <a:ext cx="4702629" cy="37229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606" y="1616502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ĐỊNH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nn-NO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5348" y="4284617"/>
            <a:ext cx="8098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 giải: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Giả thiết: một đường thẳng c cắt hai đường thẳng a, b và trong số các góc tạo thành có một cặp góc so le trong bằng nhau.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Kết luận: hai đường thẳng a, b song song với nhau.</a:t>
            </a:r>
          </a:p>
        </p:txBody>
      </p:sp>
    </p:spTree>
    <p:extLst>
      <p:ext uri="{BB962C8B-B14F-4D97-AF65-F5344CB8AC3E}">
        <p14:creationId xmlns:p14="http://schemas.microsoft.com/office/powerpoint/2010/main" val="373544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6741" b="67269"/>
          <a:stretch/>
        </p:blipFill>
        <p:spPr>
          <a:xfrm>
            <a:off x="3448595" y="424349"/>
            <a:ext cx="6400800" cy="23925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48595" y="3026590"/>
            <a:ext cx="6753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Giả sử hai đường thẳng xx’ và yy’ cắt nhau tại điểm O.</a:t>
            </a:r>
          </a:p>
          <a:p>
            <a:pPr algn="just"/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đó, hai góc xOy và góc x’Oy’ là hai góc đối đỉnh.</a:t>
            </a:r>
          </a:p>
          <a:p>
            <a:pPr algn="just"/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hình vẽ sau: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8857" y="2728631"/>
            <a:ext cx="159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3" t="6285" r="333" b="71239"/>
          <a:stretch/>
        </p:blipFill>
        <p:spPr>
          <a:xfrm>
            <a:off x="6505303" y="3696789"/>
            <a:ext cx="2988056" cy="15414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448595" y="5335812"/>
                <a:ext cx="7302136" cy="1145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Hai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x’Oy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vi-VN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20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𝑂𝑦</m:t>
                        </m:r>
                        <m:r>
                          <a:rPr lang="vi-VN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595" y="5335812"/>
                <a:ext cx="7302136" cy="1145185"/>
              </a:xfrm>
              <a:prstGeom prst="rect">
                <a:avLst/>
              </a:prstGeom>
              <a:blipFill>
                <a:blip r:embed="rId3"/>
                <a:stretch>
                  <a:fillRect l="-1085" t="-3191"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4606" y="1616502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ĐỊNH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nn-NO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1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81" r="40780" b="12000"/>
          <a:stretch/>
        </p:blipFill>
        <p:spPr>
          <a:xfrm>
            <a:off x="3618411" y="536009"/>
            <a:ext cx="5682343" cy="4153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3097" y="627446"/>
            <a:ext cx="50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c)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3" t="6285" r="333" b="71239"/>
          <a:stretch/>
        </p:blipFill>
        <p:spPr>
          <a:xfrm>
            <a:off x="9203944" y="627446"/>
            <a:ext cx="2988056" cy="1841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" t="87238"/>
          <a:stretch/>
        </p:blipFill>
        <p:spPr>
          <a:xfrm>
            <a:off x="3553097" y="4715691"/>
            <a:ext cx="8255726" cy="13866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606" y="1616502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ĐỊNH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nn-NO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" r="30854" b="74095"/>
          <a:stretch/>
        </p:blipFill>
        <p:spPr>
          <a:xfrm>
            <a:off x="3487783" y="235132"/>
            <a:ext cx="7615646" cy="1397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1" t="2204" r="777" b="52105"/>
          <a:stretch/>
        </p:blipFill>
        <p:spPr>
          <a:xfrm>
            <a:off x="8948057" y="1345474"/>
            <a:ext cx="3243943" cy="2285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32115" r="42143" b="43948"/>
          <a:stretch/>
        </p:blipFill>
        <p:spPr>
          <a:xfrm>
            <a:off x="3487783" y="2155369"/>
            <a:ext cx="4937760" cy="1345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t="56284" r="33802" b="953"/>
          <a:stretch/>
        </p:blipFill>
        <p:spPr>
          <a:xfrm>
            <a:off x="3618410" y="3631474"/>
            <a:ext cx="5982790" cy="24035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05794" y="1619796"/>
            <a:ext cx="1319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06" y="1616502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ĐỊNH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nn-NO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59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515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Corbel</vt:lpstr>
      <vt:lpstr>Times New Roman</vt:lpstr>
      <vt:lpstr>Verdana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2022-10-13T14:29:22Z</dcterms:created>
  <dcterms:modified xsi:type="dcterms:W3CDTF">2022-10-13T16:15:35Z</dcterms:modified>
</cp:coreProperties>
</file>