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4" r:id="rId10"/>
    <p:sldId id="263" r:id="rId11"/>
    <p:sldId id="271" r:id="rId12"/>
    <p:sldId id="269" r:id="rId13"/>
    <p:sldId id="272" r:id="rId14"/>
    <p:sldId id="274" r:id="rId15"/>
    <p:sldId id="275" r:id="rId16"/>
    <p:sldId id="273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26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34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48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75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98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83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99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78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64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99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83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52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8595" y="731520"/>
            <a:ext cx="8399416" cy="5342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nn-NO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SONG SONG</a:t>
            </a:r>
            <a:endParaRPr lang="nn-NO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800" y="1859670"/>
            <a:ext cx="3135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GIẢNG:</a:t>
            </a:r>
          </a:p>
        </p:txBody>
      </p:sp>
    </p:spTree>
    <p:extLst>
      <p:ext uri="{BB962C8B-B14F-4D97-AF65-F5344CB8AC3E}">
        <p14:creationId xmlns:p14="http://schemas.microsoft.com/office/powerpoint/2010/main" val="417051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83" y="322007"/>
            <a:ext cx="8704217" cy="2321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83" y="2298341"/>
            <a:ext cx="8704217" cy="32540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98341"/>
            <a:ext cx="3487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vi-VN" sz="3200" b="1" i="0" u="none" strike="noStrike" kern="1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§ </a:t>
            </a:r>
            <a:r>
              <a:rPr lang="nn-NO" sz="3200" b="1" dirty="0">
                <a:solidFill>
                  <a:srgbClr val="FFFF00"/>
                </a:solidFill>
                <a:latin typeface="Libre Franklin"/>
              </a:rPr>
              <a:t>3</a:t>
            </a:r>
            <a:r>
              <a:rPr lang="vi-VN" sz="3200" b="1" dirty="0">
                <a:solidFill>
                  <a:srgbClr val="FFFF00"/>
                </a:solidFill>
                <a:latin typeface="Libre Franklin"/>
              </a:rPr>
              <a:t>.</a:t>
            </a:r>
            <a:r>
              <a:rPr lang="nn-NO" sz="3200" b="1" dirty="0">
                <a:solidFill>
                  <a:srgbClr val="FFFF00"/>
                </a:solidFill>
                <a:latin typeface="Libre Franklin"/>
              </a:rPr>
              <a:t> HAI ĐƯỜNG THẲNG SONG SONG</a:t>
            </a:r>
          </a:p>
        </p:txBody>
      </p:sp>
    </p:spTree>
    <p:extLst>
      <p:ext uri="{BB962C8B-B14F-4D97-AF65-F5344CB8AC3E}">
        <p14:creationId xmlns:p14="http://schemas.microsoft.com/office/powerpoint/2010/main" val="19050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9115" b="12560"/>
          <a:stretch/>
        </p:blipFill>
        <p:spPr>
          <a:xfrm>
            <a:off x="3559628" y="366206"/>
            <a:ext cx="8632372" cy="138466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t="5603" r="-600" b="32523"/>
          <a:stretch/>
        </p:blipFill>
        <p:spPr>
          <a:xfrm>
            <a:off x="3523705" y="1626927"/>
            <a:ext cx="8704217" cy="2659157"/>
          </a:xfrm>
        </p:spPr>
      </p:pic>
      <p:sp>
        <p:nvSpPr>
          <p:cNvPr id="6" name="Rectangle 5"/>
          <p:cNvSpPr/>
          <p:nvPr/>
        </p:nvSpPr>
        <p:spPr>
          <a:xfrm>
            <a:off x="9489074" y="3868001"/>
            <a:ext cx="2682240" cy="1956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298341"/>
            <a:ext cx="3487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vi-VN" sz="3200" b="1" i="0" u="none" strike="noStrike" kern="1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§ </a:t>
            </a:r>
            <a:r>
              <a:rPr lang="nn-NO" sz="3200" b="1" dirty="0">
                <a:solidFill>
                  <a:srgbClr val="FFFF00"/>
                </a:solidFill>
                <a:latin typeface="Libre Franklin"/>
              </a:rPr>
              <a:t>3</a:t>
            </a:r>
            <a:r>
              <a:rPr lang="vi-VN" sz="3200" b="1" dirty="0">
                <a:solidFill>
                  <a:srgbClr val="FFFF00"/>
                </a:solidFill>
                <a:latin typeface="Libre Franklin"/>
              </a:rPr>
              <a:t>.</a:t>
            </a:r>
            <a:r>
              <a:rPr lang="nn-NO" sz="3200" b="1" dirty="0">
                <a:solidFill>
                  <a:srgbClr val="FFFF00"/>
                </a:solidFill>
                <a:latin typeface="Libre Franklin"/>
              </a:rPr>
              <a:t> HAI ĐƯỜNG THẲNG SONG SONG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3" t="57724"/>
          <a:stretch/>
        </p:blipFill>
        <p:spPr>
          <a:xfrm>
            <a:off x="9049293" y="3971109"/>
            <a:ext cx="3144879" cy="2142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68023" r="39358" b="410"/>
          <a:stretch/>
        </p:blipFill>
        <p:spPr>
          <a:xfrm>
            <a:off x="3609705" y="4264085"/>
            <a:ext cx="5416729" cy="15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276792"/>
            <a:ext cx="8717280" cy="23061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298341"/>
            <a:ext cx="3487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vi-VN" sz="3200" b="1" i="0" u="none" strike="noStrike" kern="1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§ </a:t>
            </a:r>
            <a:r>
              <a:rPr lang="nn-NO" sz="3200" b="1" dirty="0">
                <a:solidFill>
                  <a:srgbClr val="FFFF00"/>
                </a:solidFill>
                <a:latin typeface="Libre Franklin"/>
              </a:rPr>
              <a:t>3</a:t>
            </a:r>
            <a:r>
              <a:rPr lang="vi-VN" sz="3200" b="1" dirty="0">
                <a:solidFill>
                  <a:srgbClr val="FFFF00"/>
                </a:solidFill>
                <a:latin typeface="Libre Franklin"/>
              </a:rPr>
              <a:t>.</a:t>
            </a:r>
            <a:r>
              <a:rPr lang="nn-NO" sz="3200" b="1" dirty="0">
                <a:solidFill>
                  <a:srgbClr val="FFFF00"/>
                </a:solidFill>
                <a:latin typeface="Libre Franklin"/>
              </a:rPr>
              <a:t> HAI ĐƯỜNG THẲNG SONG SONG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9424" r="2895"/>
          <a:stretch/>
        </p:blipFill>
        <p:spPr>
          <a:xfrm>
            <a:off x="3523705" y="5055326"/>
            <a:ext cx="8668295" cy="1541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-814" r="643" b="30577"/>
          <a:stretch/>
        </p:blipFill>
        <p:spPr>
          <a:xfrm>
            <a:off x="3559628" y="2416629"/>
            <a:ext cx="8632372" cy="26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4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5" r="26458"/>
          <a:stretch/>
        </p:blipFill>
        <p:spPr>
          <a:xfrm>
            <a:off x="3837843" y="181080"/>
            <a:ext cx="5167745" cy="35112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298341"/>
            <a:ext cx="3487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vi-VN" sz="3200" b="1" i="0" u="none" strike="noStrike" kern="1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§ </a:t>
            </a:r>
            <a:r>
              <a:rPr lang="nn-NO" sz="3200" b="1" dirty="0">
                <a:solidFill>
                  <a:srgbClr val="FFFF00"/>
                </a:solidFill>
                <a:latin typeface="Libre Franklin"/>
              </a:rPr>
              <a:t>3</a:t>
            </a:r>
            <a:r>
              <a:rPr lang="vi-VN" sz="3200" b="1" dirty="0">
                <a:solidFill>
                  <a:srgbClr val="FFFF00"/>
                </a:solidFill>
                <a:latin typeface="Libre Franklin"/>
              </a:rPr>
              <a:t>.</a:t>
            </a:r>
            <a:r>
              <a:rPr lang="nn-NO" sz="3200" b="1" dirty="0">
                <a:solidFill>
                  <a:srgbClr val="FFFF00"/>
                </a:solidFill>
                <a:latin typeface="Libre Franklin"/>
              </a:rPr>
              <a:t> HAI ĐƯỜNG THẲNG SONG SONG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9" t="1" r="23621" b="-8473"/>
          <a:stretch/>
        </p:blipFill>
        <p:spPr>
          <a:xfrm>
            <a:off x="8721634" y="2865457"/>
            <a:ext cx="3505992" cy="4043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36818" y="3695121"/>
                <a:ext cx="5257998" cy="146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r>
                  <a:rPr lang="it-IT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u // v nên</a:t>
                </a:r>
                <a:r>
                  <a:rPr lang="vi-V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sz="2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𝑢𝑀𝑁</m:t>
                        </m:r>
                      </m:e>
                    </m:acc>
                  </m:oMath>
                </a14:m>
                <a:r>
                  <a:rPr lang="it-IT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2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it-IT" sz="22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góc so le trong</a:t>
                </a:r>
                <a:r>
                  <a:rPr lang="it-IT" sz="2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2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it-IT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2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it-IT" sz="22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2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vi-V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𝑢𝑀𝑁</m:t>
                        </m:r>
                      </m:e>
                    </m:acc>
                  </m:oMath>
                </a14:m>
                <a:r>
                  <a:rPr lang="vi-VN" sz="2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it-IT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it-IT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818" y="3695121"/>
                <a:ext cx="5257998" cy="1465016"/>
              </a:xfrm>
              <a:prstGeom prst="rect">
                <a:avLst/>
              </a:prstGeom>
              <a:blipFill>
                <a:blip r:embed="rId4"/>
                <a:stretch>
                  <a:fillRect l="-1508" t="-2917" b="-7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829108" y="1"/>
            <a:ext cx="1349829" cy="3461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389893">
            <a:off x="5929735" y="2590801"/>
            <a:ext cx="4849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1000" dirty="0" smtClean="0">
                <a:solidFill>
                  <a:srgbClr val="FF0000"/>
                </a:solidFill>
              </a:rPr>
              <a:t>1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>
            <a:off x="5969650" y="2632003"/>
            <a:ext cx="207821" cy="219235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97.png" descr="Trắc nghiệm Hai đường thẳng vuông gó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7018" y="542312"/>
            <a:ext cx="3144982" cy="1540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3616036" y="579133"/>
                <a:ext cx="6096000" cy="18220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2200" i="0" dirty="0" err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200" dirty="0" err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le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le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vi-VN" sz="2200" b="0" i="0" dirty="0" smtClean="0">
                        <a:latin typeface="Cambria Math" panose="02040503050406030204" pitchFamily="18" charset="0"/>
                      </a:rPr>
                      <m:t>. 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le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036" y="579133"/>
                <a:ext cx="6096000" cy="1822037"/>
              </a:xfrm>
              <a:prstGeom prst="rect">
                <a:avLst/>
              </a:prstGeom>
              <a:blipFill>
                <a:blip r:embed="rId3"/>
                <a:stretch>
                  <a:fillRect l="-1300" t="-2341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5" name="image98.png" descr="Trắc nghiệm Hai đường thẳng vuông góc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7127" y="2230583"/>
            <a:ext cx="2964873" cy="192515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143" y="2858702"/>
            <a:ext cx="9171712" cy="1297031"/>
          </a:xfrm>
          <a:prstGeom prst="rect">
            <a:avLst/>
          </a:prstGeom>
        </p:spPr>
      </p:pic>
      <p:sp>
        <p:nvSpPr>
          <p:cNvPr id="169" name="Rectangle 168"/>
          <p:cNvSpPr/>
          <p:nvPr/>
        </p:nvSpPr>
        <p:spPr>
          <a:xfrm>
            <a:off x="3588326" y="2389283"/>
            <a:ext cx="64511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vi-VN" sz="2200" b="1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2:</a:t>
            </a:r>
            <a:r>
              <a:rPr lang="vi-VN" sz="2200" b="1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vi-VN" sz="2200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le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trong trong</a:t>
            </a:r>
            <a:r>
              <a:rPr lang="vi-VN" sz="2200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vi-VN" sz="2200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spc="-2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sau:</a:t>
            </a:r>
            <a:endParaRPr lang="en-US" sz="2200" dirty="0"/>
          </a:p>
        </p:txBody>
      </p:sp>
      <p:sp>
        <p:nvSpPr>
          <p:cNvPr id="136" name="Rectangle 135"/>
          <p:cNvSpPr/>
          <p:nvPr/>
        </p:nvSpPr>
        <p:spPr>
          <a:xfrm>
            <a:off x="3616036" y="4155733"/>
            <a:ext cx="85759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vi-VN" sz="2200" b="1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đường thẳng c cắt hai đường thẳng a,b và trong các góc tạo thành</a:t>
            </a:r>
            <a:r>
              <a:rPr lang="vi-VN" sz="2200" spc="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một cặp góc so le trong bằng nhau thì: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Hai</a:t>
            </a:r>
            <a:r>
              <a:rPr lang="vi-VN" sz="2200" spc="-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22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vi-VN" sz="22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nhau;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vi-VN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Hai</a:t>
            </a:r>
            <a:r>
              <a:rPr lang="vi-VN" sz="2200" spc="-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Hai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vi-VN" sz="2200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</a:t>
            </a:r>
            <a:r>
              <a:rPr lang="vi-VN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°;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vi-VN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Tất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 trên</a:t>
            </a:r>
            <a:r>
              <a:rPr lang="vi-VN" sz="22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3616036" y="1288473"/>
            <a:ext cx="429491" cy="401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5652654" y="2885278"/>
            <a:ext cx="429491" cy="401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3588326" y="5210008"/>
            <a:ext cx="429491" cy="401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96982" y="2230583"/>
            <a:ext cx="329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73" grpId="0" animBg="1"/>
      <p:bldP spid="1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9781" y="590430"/>
            <a:ext cx="87422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</a:t>
            </a:r>
            <a:r>
              <a:rPr lang="vi-VN" sz="2200" b="1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đường thẳng c cắt hai đường thẳng a,b và trong các góc tạo thành</a:t>
            </a:r>
            <a:r>
              <a:rPr lang="vi-VN" sz="2200" spc="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một cặp góc đồng vị bằng nhau thì: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lphaUcPeriod"/>
            </a:pP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spc="-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2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2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vi-VN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L="342900" indent="-342900">
              <a:spcAft>
                <a:spcPts val="0"/>
              </a:spcAft>
              <a:buAutoNum type="alphaUcPeriod"/>
            </a:pP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spc="-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en-US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en-US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Hai</a:t>
            </a:r>
            <a:r>
              <a:rPr lang="en-US" sz="22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2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2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en-US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vi-VN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Tất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 trên</a:t>
            </a:r>
            <a:r>
              <a:rPr lang="vi-VN" sz="22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đúng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9781" y="2785261"/>
            <a:ext cx="24275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vi-VN" sz="2200" b="1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5:</a:t>
            </a:r>
            <a:r>
              <a:rPr lang="vi-VN" sz="2200" b="1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vi-VN" sz="2200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endParaRPr lang="en-US" sz="2200" dirty="0"/>
          </a:p>
        </p:txBody>
      </p:sp>
      <p:pic>
        <p:nvPicPr>
          <p:cNvPr id="7" name="image99.png" descr="Trắc nghiệm Hai đường thẳng vuông gó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7673" y="2260663"/>
            <a:ext cx="3006435" cy="1946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49782" y="4206960"/>
                <a:ext cx="8742218" cy="111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</a:t>
                </a:r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  <m:sup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le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65°	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130°	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60°	</a:t>
                </a:r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145°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82" y="4206960"/>
                <a:ext cx="8742218" cy="1119537"/>
              </a:xfrm>
              <a:prstGeom prst="rect">
                <a:avLst/>
              </a:prstGeom>
              <a:blipFill>
                <a:blip r:embed="rId3"/>
                <a:stretch>
                  <a:fillRect l="-907" t="-2717" b="-10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3470565" y="1958235"/>
            <a:ext cx="374074" cy="3602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33164" y="4938569"/>
            <a:ext cx="374074" cy="3602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982" y="2230583"/>
            <a:ext cx="329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5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82" y="2230583"/>
            <a:ext cx="329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04360" y="3435927"/>
                <a:ext cx="6807729" cy="311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marL="342900" indent="-342900">
                  <a:buAutoNum type="alphaLcParenR"/>
                </a:pPr>
                <a:r>
                  <a:rPr lang="vi-V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a // b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(hai góc so le trong)</a:t>
                </a:r>
              </a:p>
              <a:p>
                <a:r>
                  <a:rPr lang="vi-V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(hai góc đối đỉnh)</a:t>
                </a:r>
              </a:p>
              <a:p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/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a // b 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(hai góc so le trong)</a:t>
                </a:r>
              </a:p>
              <a:p>
                <a:pPr lvl="0"/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(hai góc đối đỉnh)</a:t>
                </a:r>
              </a:p>
              <a:p>
                <a:pPr lvl="0"/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360" y="3435927"/>
                <a:ext cx="6807729" cy="3116109"/>
              </a:xfrm>
              <a:prstGeom prst="rect">
                <a:avLst/>
              </a:prstGeom>
              <a:blipFill>
                <a:blip r:embed="rId2"/>
                <a:stretch>
                  <a:fillRect l="-1434" t="-1566" b="-3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762510" y="734291"/>
            <a:ext cx="415636" cy="5403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t="963" r="17148" b="73502"/>
          <a:stretch/>
        </p:blipFill>
        <p:spPr>
          <a:xfrm>
            <a:off x="3561485" y="314325"/>
            <a:ext cx="7468466" cy="1414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3" t="45255" r="27227"/>
          <a:stretch/>
        </p:blipFill>
        <p:spPr>
          <a:xfrm>
            <a:off x="7670245" y="1728788"/>
            <a:ext cx="4521755" cy="21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58670" y="2010721"/>
                <a:ext cx="5528180" cy="311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</a:t>
                </a:r>
                <a:r>
                  <a:rPr lang="vi-VN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vi-V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𝐷𝑜</m:t>
                    </m:r>
                    <m:r>
                      <a:rPr lang="vi-V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đó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</a:t>
                </a:r>
                <a:r>
                  <a:rPr lang="vi-VN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// b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vi-V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</a:t>
                </a:r>
                <a:r>
                  <a:rPr lang="vi-V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𝐷𝑜</m:t>
                    </m:r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đó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vi-V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vi-V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</a:t>
                </a:r>
                <a:r>
                  <a:rPr lang="vi-V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</a:t>
                </a:r>
                <a:r>
                  <a:rPr lang="vi-VN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vi-V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</a:t>
                </a:r>
                <a:r>
                  <a:rPr lang="vi-V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670" y="2010721"/>
                <a:ext cx="5528180" cy="3116109"/>
              </a:xfrm>
              <a:prstGeom prst="rect">
                <a:avLst/>
              </a:prstGeom>
              <a:blipFill>
                <a:blip r:embed="rId2"/>
                <a:stretch>
                  <a:fillRect l="-1764" t="-1566" b="-3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7" t="44851" r="35376"/>
          <a:stretch/>
        </p:blipFill>
        <p:spPr>
          <a:xfrm>
            <a:off x="8701088" y="1466849"/>
            <a:ext cx="3490912" cy="2805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25594" r="16797" b="54746"/>
          <a:stretch/>
        </p:blipFill>
        <p:spPr>
          <a:xfrm>
            <a:off x="3432463" y="638174"/>
            <a:ext cx="6083012" cy="1302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30038" y="638174"/>
            <a:ext cx="461962" cy="5405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6982" y="2230583"/>
            <a:ext cx="329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7" y="254225"/>
            <a:ext cx="8728364" cy="3264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88328" y="2701636"/>
                <a:ext cx="5791199" cy="1469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marL="342900" indent="-342900">
                  <a:buAutoNum type="alphaLcParenR"/>
                </a:pPr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vi-VN" sz="2200" i="0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vi-VN" sz="22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i="0" dirty="0" smtClean="0">
                            <a:latin typeface="Cambria Math" panose="02040503050406030204" pitchFamily="18" charset="0"/>
                          </a:rPr>
                          <m:t>117</m:t>
                        </m:r>
                      </m:e>
                      <m:sup>
                        <m:r>
                          <a:rPr lang="vi-VN" sz="220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vi-VN" sz="2200" i="0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i="0" dirty="0" smtClean="0">
                            <a:latin typeface="Cambria Math" panose="02040503050406030204" pitchFamily="18" charset="0"/>
                          </a:rPr>
                          <m:t>63</m:t>
                        </m:r>
                      </m:e>
                      <m:sup>
                        <m:r>
                          <a:rPr lang="vi-VN" sz="220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vi-VN" sz="22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i="0" dirty="0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vi-VN" sz="220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200" dirty="0" smtClean="0">
                  <a:latin typeface="Times New Roman" panose="02020603050405020304" pitchFamily="18" charset="0"/>
                </a:endParaRPr>
              </a:p>
              <a:p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i="1" dirty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  <m:r>
                      <a:rPr lang="vi-VN" sz="2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200" b="0" i="0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200" b="0" i="1" dirty="0" smtClean="0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vi-V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i="1" dirty="0">
                            <a:latin typeface="Cambria Math" panose="02040503050406030204" pitchFamily="18" charset="0"/>
                          </a:rPr>
                          <m:t>𝐴𝐷𝐶</m:t>
                        </m:r>
                      </m:e>
                    </m:acc>
                  </m:oMath>
                </a14:m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hai góc trong cùng phía.</a:t>
                </a:r>
              </a:p>
              <a:p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a // b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328" y="2701636"/>
                <a:ext cx="5791199" cy="1469377"/>
              </a:xfrm>
              <a:prstGeom prst="rect">
                <a:avLst/>
              </a:prstGeom>
              <a:blipFill>
                <a:blip r:embed="rId3"/>
                <a:stretch>
                  <a:fillRect l="-1368" t="-2905" b="-7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8328" y="4171013"/>
                <a:ext cx="6664036" cy="1480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có a // b</a:t>
                </a:r>
              </a:p>
              <a:p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22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vi-VN" sz="220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(hai góc so le trong)</a:t>
                </a:r>
              </a:p>
              <a:p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</a:t>
                </a:r>
                <a14:m>
                  <m:oMath xmlns:m="http://schemas.openxmlformats.org/officeDocument/2006/math">
                    <m:r>
                      <a:rPr lang="vi-VN" sz="2200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vi-V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i="1" dirty="0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  <m:r>
                      <a:rPr lang="vi-VN" sz="220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220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55</m:t>
                        </m:r>
                      </m:e>
                      <m:sup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i="1" dirty="0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  <m:r>
                      <a:rPr lang="vi-VN" sz="220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55</m:t>
                        </m:r>
                      </m:e>
                      <m:sup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328" y="4171013"/>
                <a:ext cx="6664036" cy="1480790"/>
              </a:xfrm>
              <a:prstGeom prst="rect">
                <a:avLst/>
              </a:prstGeom>
              <a:blipFill>
                <a:blip r:embed="rId4"/>
                <a:stretch>
                  <a:fillRect l="-1189" t="-2881" b="-7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6982" y="2230583"/>
            <a:ext cx="329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6" y="346364"/>
            <a:ext cx="8700654" cy="6137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82" y="2230583"/>
            <a:ext cx="329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án lớp 7 sách cánh diều câu khởi động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59" y="2050550"/>
            <a:ext cx="6753497" cy="346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017716"/>
            <a:ext cx="3474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kern="1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nn-NO" sz="3200" b="1" i="0" dirty="0" smtClean="0">
                <a:solidFill>
                  <a:srgbClr val="FFFF00"/>
                </a:solidFill>
                <a:effectLst/>
                <a:latin typeface="Libre Franklin"/>
              </a:rPr>
              <a:t>3</a:t>
            </a:r>
            <a:r>
              <a:rPr lang="vi-VN" sz="3200" b="1" i="0" dirty="0" smtClean="0">
                <a:solidFill>
                  <a:srgbClr val="FFFF00"/>
                </a:solidFill>
                <a:effectLst/>
                <a:latin typeface="Libre Franklin"/>
              </a:rPr>
              <a:t>.</a:t>
            </a:r>
            <a:r>
              <a:rPr lang="nn-NO" sz="3200" b="1" i="0" dirty="0" smtClean="0">
                <a:solidFill>
                  <a:srgbClr val="FFFF00"/>
                </a:solidFill>
                <a:effectLst/>
                <a:latin typeface="Libre Franklin"/>
              </a:rPr>
              <a:t> HAI ĐƯỜNG THẲNG SONG SONG</a:t>
            </a:r>
            <a:endParaRPr lang="nn-NO" sz="3200" b="1" i="0" dirty="0">
              <a:solidFill>
                <a:srgbClr val="FFFF00"/>
              </a:solidFill>
              <a:effectLst/>
              <a:latin typeface="Libre Frankli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4384" y="632721"/>
            <a:ext cx="83344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33 minh họa góc quan sát của người phi công và góc quan sát của người hoa tiêu khi hướng dẫn máy bay vào vị trí ở sân bay.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7922" y="551252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9843" y="3269193"/>
            <a:ext cx="817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các thanh sườn song song với nhau, các thanh trụ song song với nhau nên ta có các góc đồng vị bằng nhau 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699163" y="4875019"/>
                <a:ext cx="5943601" cy="442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2200" b="0" i="1" smtClean="0">
                        <a:latin typeface="Cambria Math" panose="02040503050406030204" pitchFamily="18" charset="0"/>
                      </a:rPr>
                      <m:t>à 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vi-VN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2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m:rPr>
                        <m:nor/>
                      </m:rPr>
                      <a:rPr lang="vi-VN" sz="2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220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vi-V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144</a:t>
                </a:r>
                <a:r>
                  <a:rPr lang="vi-VN" sz="2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m:rPr>
                        <m:nor/>
                      </m:rPr>
                      <a:rPr lang="vi-VN" sz="2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=54</a:t>
                </a:r>
                <a:r>
                  <a:rPr lang="vi-VN" sz="2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63" y="4875019"/>
                <a:ext cx="5943601" cy="442301"/>
              </a:xfrm>
              <a:prstGeom prst="rect">
                <a:avLst/>
              </a:prstGeom>
              <a:blipFill>
                <a:blip r:embed="rId2"/>
                <a:stretch>
                  <a:fillRect l="-205" t="-69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699163" y="5317192"/>
                <a:ext cx="3588328" cy="442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vi-VN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vi-V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</a:t>
                </a:r>
                <a:r>
                  <a:rPr lang="vi-VN" sz="2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63" y="5317192"/>
                <a:ext cx="3588328" cy="442429"/>
              </a:xfrm>
              <a:prstGeom prst="rect">
                <a:avLst/>
              </a:prstGeom>
              <a:blipFill>
                <a:blip r:embed="rId3"/>
                <a:stretch>
                  <a:fillRect l="-2211" t="-6849" b="-2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812189" y="2852239"/>
            <a:ext cx="90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70C0"/>
                </a:solidFill>
              </a:rPr>
              <a:t>Giải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34" name="Picture 10" descr="Toán lớp 7 sách cánh diều bài tập 3 trả lời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03" y="626563"/>
            <a:ext cx="4153189" cy="25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871767" y="4057438"/>
                <a:ext cx="1681935" cy="442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vi-V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67" y="4057438"/>
                <a:ext cx="1681935" cy="442429"/>
              </a:xfrm>
              <a:prstGeom prst="rect">
                <a:avLst/>
              </a:prstGeom>
              <a:blipFill>
                <a:blip r:embed="rId5"/>
                <a:stretch>
                  <a:fillRect l="-362" t="-6944" r="-1231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699163" y="4480935"/>
                <a:ext cx="2884764" cy="442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200" b="0" i="1" smtClean="0">
                              <a:latin typeface="Cambria Math" panose="02040503050406030204" pitchFamily="18" charset="0"/>
                            </a:rPr>
                            <m:t>𝑇𝑎</m:t>
                          </m:r>
                          <m:r>
                            <a:rPr lang="vi-VN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vi-VN" sz="2200" b="0" i="1" smtClean="0">
                              <a:latin typeface="Cambria Math" panose="02040503050406030204" pitchFamily="18" charset="0"/>
                            </a:rPr>
                            <m:t>ó 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22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2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vi-VN" sz="22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vi-V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44</m:t>
                      </m:r>
                      <m:r>
                        <m:rPr>
                          <m:nor/>
                        </m:rPr>
                        <a:rPr lang="vi-VN" sz="2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63" y="4480935"/>
                <a:ext cx="2884764" cy="442301"/>
              </a:xfrm>
              <a:prstGeom prst="rect">
                <a:avLst/>
              </a:prstGeom>
              <a:blipFill>
                <a:blip r:embed="rId6"/>
                <a:stretch>
                  <a:fillRect t="-5479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6982" y="2230583"/>
            <a:ext cx="329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9843" y="5801684"/>
            <a:ext cx="8049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góc nhọn tạo bởi một thanh sườn với một thanh trụ của lan can là 54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5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1738" y="1569813"/>
            <a:ext cx="82018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vi-VN" sz="28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vi-VN" sz="28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28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28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vi-VN" sz="28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8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vi-VN" sz="2800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vi-VN" sz="28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Hoàn</a:t>
            </a:r>
            <a:r>
              <a:rPr lang="vi-VN" sz="28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8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2800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vi-VN" sz="28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SBT.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bài mới “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4. Định lí” :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một số tính chất toán học đã biết (đã học) có thể được phát biểu ở dạng “Nếu … thì”.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411" y="2277561"/>
            <a:ext cx="3092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vi-VN" sz="3600" b="1" spc="-2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vi-VN" sz="3600" b="1" spc="-2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b="1" spc="-2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spc="-25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94560"/>
            <a:ext cx="3461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nn-NO" sz="2800" b="1" i="0" dirty="0" smtClean="0">
                <a:solidFill>
                  <a:srgbClr val="FFFF00"/>
                </a:solidFill>
                <a:effectLst/>
                <a:latin typeface="Libre Franklin"/>
              </a:rPr>
              <a:t>3</a:t>
            </a:r>
            <a:r>
              <a:rPr lang="vi-VN" sz="2800" b="1" i="0" dirty="0" smtClean="0">
                <a:solidFill>
                  <a:srgbClr val="FFFF00"/>
                </a:solidFill>
                <a:effectLst/>
                <a:latin typeface="Libre Franklin"/>
              </a:rPr>
              <a:t>.</a:t>
            </a:r>
            <a:r>
              <a:rPr lang="nn-NO" sz="2800" b="1" i="0" dirty="0" smtClean="0">
                <a:solidFill>
                  <a:srgbClr val="FFFF00"/>
                </a:solidFill>
                <a:effectLst/>
                <a:latin typeface="Libre Franklin"/>
              </a:rPr>
              <a:t> HAI ĐƯỜNG THẲNG SONG SONG</a:t>
            </a:r>
            <a:endParaRPr lang="nn-NO" sz="2800" b="1" i="0" dirty="0">
              <a:solidFill>
                <a:srgbClr val="FFFF00"/>
              </a:solidFill>
              <a:effectLst/>
              <a:latin typeface="Libre Frankli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-19836" r="27536" b="70014"/>
          <a:stretch/>
        </p:blipFill>
        <p:spPr>
          <a:xfrm>
            <a:off x="3475510" y="-1118315"/>
            <a:ext cx="6347363" cy="36637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44892" y="3122023"/>
            <a:ext cx="2434045" cy="98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51809" r="28977" b="42753"/>
          <a:stretch/>
        </p:blipFill>
        <p:spPr>
          <a:xfrm>
            <a:off x="3592286" y="4069464"/>
            <a:ext cx="5525587" cy="460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3" t="38286" b="30857"/>
          <a:stretch/>
        </p:blipFill>
        <p:spPr>
          <a:xfrm>
            <a:off x="9117873" y="3579555"/>
            <a:ext cx="3061062" cy="2515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4" t="888" r="1695" b="61860"/>
          <a:stretch/>
        </p:blipFill>
        <p:spPr>
          <a:xfrm>
            <a:off x="9979627" y="551906"/>
            <a:ext cx="2181890" cy="2739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29284" r="28144" b="49290"/>
          <a:stretch/>
        </p:blipFill>
        <p:spPr>
          <a:xfrm>
            <a:off x="3461656" y="2493818"/>
            <a:ext cx="6305800" cy="1575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57574" r="28977" b="21714"/>
          <a:stretch/>
        </p:blipFill>
        <p:spPr>
          <a:xfrm>
            <a:off x="3592286" y="4558144"/>
            <a:ext cx="5525587" cy="17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r="3034"/>
          <a:stretch/>
        </p:blipFill>
        <p:spPr>
          <a:xfrm>
            <a:off x="3569804" y="2476740"/>
            <a:ext cx="8622195" cy="39091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329934"/>
            <a:ext cx="3474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kern="1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nn-NO" sz="3200" b="1" i="0" dirty="0" smtClean="0">
                <a:solidFill>
                  <a:srgbClr val="FFFF00"/>
                </a:solidFill>
                <a:effectLst/>
                <a:latin typeface="Libre Franklin"/>
              </a:rPr>
              <a:t>3</a:t>
            </a:r>
            <a:r>
              <a:rPr lang="vi-VN" sz="3200" b="1" i="0" dirty="0" smtClean="0">
                <a:solidFill>
                  <a:srgbClr val="FFFF00"/>
                </a:solidFill>
                <a:effectLst/>
                <a:latin typeface="Libre Franklin"/>
              </a:rPr>
              <a:t>.</a:t>
            </a:r>
            <a:r>
              <a:rPr lang="nn-NO" sz="3200" b="1" i="0" dirty="0" smtClean="0">
                <a:solidFill>
                  <a:srgbClr val="FFFF00"/>
                </a:solidFill>
                <a:effectLst/>
                <a:latin typeface="Libre Franklin"/>
              </a:rPr>
              <a:t> HAI ĐƯỜNG THẲNG SONG SONG</a:t>
            </a:r>
            <a:endParaRPr lang="nn-NO" sz="3200" b="1" i="0" dirty="0">
              <a:solidFill>
                <a:srgbClr val="FFFF00"/>
              </a:solidFill>
              <a:effectLst/>
              <a:latin typeface="Libre Frankli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3588" y="4076750"/>
            <a:ext cx="5865223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90936" y="5248488"/>
                <a:ext cx="55969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cặp góc so le trong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vi-VN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vi-VN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vi-VN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36" y="5248488"/>
                <a:ext cx="5596981" cy="430887"/>
              </a:xfrm>
              <a:prstGeom prst="rect">
                <a:avLst/>
              </a:prstGeom>
              <a:blipFill>
                <a:blip r:embed="rId3"/>
                <a:stretch>
                  <a:fillRect l="-1416" t="-11268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605373" y="641624"/>
            <a:ext cx="42755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tự, trong Hình 36 ta cũng có: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90936" y="1103454"/>
            <a:ext cx="56817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05373" y="4119961"/>
                <a:ext cx="584409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hình 37, ta có:</a:t>
                </a: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cặp góc đồng vị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200" dirty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22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vi-VN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vi-VN" sz="22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220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vi-VN" sz="220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2200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vi-VN" sz="2200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vi-VN" sz="2200" dirty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373" y="4119961"/>
                <a:ext cx="5844091" cy="1107996"/>
              </a:xfrm>
              <a:prstGeom prst="rect">
                <a:avLst/>
              </a:prstGeom>
              <a:blipFill>
                <a:blip r:embed="rId5"/>
                <a:stretch>
                  <a:fillRect l="-1356" t="-3846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5" t="69603" r="-615" b="190"/>
          <a:stretch/>
        </p:blipFill>
        <p:spPr>
          <a:xfrm>
            <a:off x="9272707" y="383583"/>
            <a:ext cx="2919293" cy="23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4" y="314409"/>
            <a:ext cx="8743406" cy="16941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145693"/>
            <a:ext cx="3623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kern="1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nn-NO" sz="3200" b="1" i="0" dirty="0" smtClean="0">
                <a:solidFill>
                  <a:srgbClr val="FFFF00"/>
                </a:solidFill>
                <a:effectLst/>
                <a:latin typeface="Libre Franklin"/>
              </a:rPr>
              <a:t>3</a:t>
            </a:r>
            <a:r>
              <a:rPr lang="vi-VN" sz="3200" b="1" i="0" dirty="0" smtClean="0">
                <a:solidFill>
                  <a:srgbClr val="FFFF00"/>
                </a:solidFill>
                <a:effectLst/>
                <a:latin typeface="Libre Franklin"/>
              </a:rPr>
              <a:t>.</a:t>
            </a:r>
            <a:r>
              <a:rPr lang="nn-NO" sz="3200" b="1" i="0" dirty="0" smtClean="0">
                <a:solidFill>
                  <a:srgbClr val="FFFF00"/>
                </a:solidFill>
                <a:effectLst/>
                <a:latin typeface="Libre Franklin"/>
              </a:rPr>
              <a:t> HAI ĐƯỜNG THẲNG SONG SONG</a:t>
            </a:r>
            <a:endParaRPr lang="nn-NO" sz="3200" b="1" i="0" dirty="0">
              <a:solidFill>
                <a:srgbClr val="FFFF00"/>
              </a:solidFill>
              <a:effectLst/>
              <a:latin typeface="Libre Frankli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5"/>
          <a:stretch/>
        </p:blipFill>
        <p:spPr>
          <a:xfrm>
            <a:off x="3448594" y="1792996"/>
            <a:ext cx="8743406" cy="30925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6319" y="458502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</a:p>
          <a:p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38a: a và b song song</a:t>
            </a:r>
          </a:p>
          <a:p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38b: không có 2 đường thẳng nào song song</a:t>
            </a:r>
          </a:p>
          <a:p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38c: m và n song 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vi-VN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733211"/>
            <a:ext cx="8730343" cy="53148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133990"/>
            <a:ext cx="3461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kern="1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nn-NO" sz="3200" b="1" i="0" dirty="0" smtClean="0">
                <a:solidFill>
                  <a:srgbClr val="FFFF00"/>
                </a:solidFill>
                <a:effectLst/>
                <a:latin typeface="Libre Franklin"/>
              </a:rPr>
              <a:t>3</a:t>
            </a:r>
            <a:r>
              <a:rPr lang="vi-VN" sz="3200" b="1" i="0" dirty="0" smtClean="0">
                <a:solidFill>
                  <a:srgbClr val="FFFF00"/>
                </a:solidFill>
                <a:effectLst/>
                <a:latin typeface="Libre Franklin"/>
              </a:rPr>
              <a:t>.</a:t>
            </a:r>
            <a:r>
              <a:rPr lang="nn-NO" sz="3200" b="1" i="0" dirty="0" smtClean="0">
                <a:solidFill>
                  <a:srgbClr val="FFFF00"/>
                </a:solidFill>
                <a:effectLst/>
                <a:latin typeface="Libre Franklin"/>
              </a:rPr>
              <a:t> HAI ĐƯỜNG THẲNG SONG SONG</a:t>
            </a:r>
            <a:endParaRPr lang="nn-NO" sz="3200" b="1" i="0" dirty="0">
              <a:solidFill>
                <a:srgbClr val="FFFF00"/>
              </a:solidFill>
              <a:effectLst/>
              <a:latin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30926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69" y="485016"/>
            <a:ext cx="8769531" cy="56675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00822" y="1833545"/>
            <a:ext cx="3523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kern="1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nn-NO" sz="3200" b="1" i="0" dirty="0" smtClean="0">
                <a:solidFill>
                  <a:srgbClr val="FFFF00"/>
                </a:solidFill>
                <a:effectLst/>
                <a:latin typeface="Libre Franklin"/>
              </a:rPr>
              <a:t>3</a:t>
            </a:r>
            <a:r>
              <a:rPr lang="vi-VN" sz="3200" b="1" i="0" dirty="0" smtClean="0">
                <a:solidFill>
                  <a:srgbClr val="FFFF00"/>
                </a:solidFill>
                <a:effectLst/>
                <a:latin typeface="Libre Franklin"/>
              </a:rPr>
              <a:t>.</a:t>
            </a:r>
            <a:r>
              <a:rPr lang="nn-NO" sz="3200" b="1" i="0" dirty="0" smtClean="0">
                <a:solidFill>
                  <a:srgbClr val="FFFF00"/>
                </a:solidFill>
                <a:effectLst/>
                <a:latin typeface="Libre Franklin"/>
              </a:rPr>
              <a:t> HAI ĐƯỜNG THẲNG SONG SONG</a:t>
            </a:r>
            <a:endParaRPr lang="nn-NO" sz="3200" b="1" i="0" dirty="0">
              <a:solidFill>
                <a:srgbClr val="FFFF00"/>
              </a:solidFill>
              <a:effectLst/>
              <a:latin typeface="Libre Frankli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4611189"/>
            <a:ext cx="8203474" cy="1267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52651" y="4781006"/>
            <a:ext cx="884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65774" r="1751"/>
          <a:stretch/>
        </p:blipFill>
        <p:spPr>
          <a:xfrm>
            <a:off x="3422468" y="4154325"/>
            <a:ext cx="8769532" cy="19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03362"/>
            <a:ext cx="34710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kern="1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nn-NO" sz="3200" b="1" i="0" dirty="0" smtClean="0">
                <a:solidFill>
                  <a:srgbClr val="FFFF00"/>
                </a:solidFill>
                <a:effectLst/>
                <a:latin typeface="Libre Franklin"/>
              </a:rPr>
              <a:t>3</a:t>
            </a:r>
            <a:r>
              <a:rPr lang="vi-VN" sz="3200" b="1" i="0" dirty="0" smtClean="0">
                <a:solidFill>
                  <a:srgbClr val="FFFF00"/>
                </a:solidFill>
                <a:effectLst/>
                <a:latin typeface="Libre Franklin"/>
              </a:rPr>
              <a:t>.</a:t>
            </a:r>
            <a:r>
              <a:rPr lang="nn-NO" sz="3200" b="1" i="0" dirty="0" smtClean="0">
                <a:solidFill>
                  <a:srgbClr val="FFFF00"/>
                </a:solidFill>
                <a:effectLst/>
                <a:latin typeface="Libre Franklin"/>
              </a:rPr>
              <a:t> HAI ĐƯỜNG THẲNG SONG SONG</a:t>
            </a:r>
            <a:endParaRPr lang="nn-NO" sz="3200" b="1" i="0" dirty="0">
              <a:solidFill>
                <a:srgbClr val="FFFF00"/>
              </a:solidFill>
              <a:effectLst/>
              <a:latin typeface="Libre Frankli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" b="50508"/>
          <a:stretch/>
        </p:blipFill>
        <p:spPr>
          <a:xfrm>
            <a:off x="3471042" y="444137"/>
            <a:ext cx="8720958" cy="27562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3" b="15960"/>
          <a:stretch/>
        </p:blipFill>
        <p:spPr>
          <a:xfrm>
            <a:off x="3471042" y="3055653"/>
            <a:ext cx="8720958" cy="2521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34" b="11111"/>
          <a:stretch/>
        </p:blipFill>
        <p:spPr>
          <a:xfrm>
            <a:off x="3471042" y="5570584"/>
            <a:ext cx="8720958" cy="374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87"/>
          <a:stretch/>
        </p:blipFill>
        <p:spPr>
          <a:xfrm>
            <a:off x="3471042" y="6012478"/>
            <a:ext cx="8720958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6" y="306499"/>
            <a:ext cx="8730343" cy="18358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" y="2142308"/>
            <a:ext cx="3461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kern="1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nn-NO" sz="3200" b="1" i="0" dirty="0" smtClean="0">
                <a:solidFill>
                  <a:srgbClr val="FFFF00"/>
                </a:solidFill>
                <a:effectLst/>
                <a:latin typeface="Libre Franklin"/>
              </a:rPr>
              <a:t>3</a:t>
            </a:r>
            <a:r>
              <a:rPr lang="vi-VN" sz="3200" b="1" i="0" dirty="0" smtClean="0">
                <a:solidFill>
                  <a:srgbClr val="FFFF00"/>
                </a:solidFill>
                <a:effectLst/>
                <a:latin typeface="Libre Franklin"/>
              </a:rPr>
              <a:t>.</a:t>
            </a:r>
            <a:r>
              <a:rPr lang="nn-NO" sz="3200" b="1" i="0" dirty="0" smtClean="0">
                <a:solidFill>
                  <a:srgbClr val="FFFF00"/>
                </a:solidFill>
                <a:effectLst/>
                <a:latin typeface="Libre Franklin"/>
              </a:rPr>
              <a:t> HAI ĐƯỜNG THẲNG SONG SONG</a:t>
            </a:r>
            <a:endParaRPr lang="nn-NO" sz="3200" b="1" i="0" dirty="0">
              <a:solidFill>
                <a:srgbClr val="FFFF00"/>
              </a:solidFill>
              <a:effectLst/>
              <a:latin typeface="Libre Frankli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1" r="1408" b="30742"/>
          <a:stretch/>
        </p:blipFill>
        <p:spPr>
          <a:xfrm>
            <a:off x="3461657" y="1860999"/>
            <a:ext cx="8730344" cy="28285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68611" r="571" b="-407"/>
          <a:stretch/>
        </p:blipFill>
        <p:spPr>
          <a:xfrm>
            <a:off x="3553098" y="4689566"/>
            <a:ext cx="8638902" cy="17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6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1193</TotalTime>
  <Words>499</Words>
  <Application>Microsoft Office PowerPoint</Application>
  <PresentationFormat>Widescreen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 Math</vt:lpstr>
      <vt:lpstr>Corbel</vt:lpstr>
      <vt:lpstr>Libre Franklin</vt:lpstr>
      <vt:lpstr>Times New Roman</vt:lpstr>
      <vt:lpstr>Verdana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80</cp:revision>
  <dcterms:created xsi:type="dcterms:W3CDTF">2022-10-07T15:56:07Z</dcterms:created>
  <dcterms:modified xsi:type="dcterms:W3CDTF">2022-10-13T14:03:12Z</dcterms:modified>
</cp:coreProperties>
</file>