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4" r:id="rId8"/>
    <p:sldId id="261" r:id="rId9"/>
    <p:sldId id="263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D252F-48B2-485A-94D8-B897F12B5B1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13E00-B550-4E4E-8AB3-EE545F23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7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13E00-B550-4E4E-8AB3-EE545F23D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6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E874-8F20-44B2-AB4A-137602D6387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B68A-EC0E-4AE6-8D65-F849BCD4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gi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gif"/><Relationship Id="rId4" Type="http://schemas.openxmlformats.org/officeDocument/2006/relationships/image" Target="../media/image10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4 cách gọt dứa nhanh và đẹp - VnExpress Đời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2021"/>
            <a:ext cx="311008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59" y="12954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8300" y="13623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9176" y="14343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18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39" y="3202162"/>
            <a:ext cx="43053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4012233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chia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đĩa</a:t>
            </a:r>
            <a:endParaRPr lang="en-US" sz="2800" dirty="0"/>
          </a:p>
        </p:txBody>
      </p:sp>
      <p:sp>
        <p:nvSpPr>
          <p:cNvPr id="7" name="Cloud Callout 6"/>
          <p:cNvSpPr/>
          <p:nvPr/>
        </p:nvSpPr>
        <p:spPr>
          <a:xfrm>
            <a:off x="5890932" y="2819400"/>
            <a:ext cx="3124200" cy="1797671"/>
          </a:xfrm>
          <a:prstGeom prst="cloudCallout">
            <a:avLst>
              <a:gd name="adj1" fmla="val -39197"/>
              <a:gd name="adj2" fmla="val 639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C</a:t>
            </a:r>
            <a:r>
              <a:rPr lang="vi-VN" i="1" dirty="0"/>
              <a:t>ó thể chia như thế vào bao nhiêu đĩa?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221" y="228600"/>
            <a:ext cx="2351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 </a:t>
            </a:r>
            <a:r>
              <a:rPr lang="vi-VN" sz="2400" b="1" dirty="0">
                <a:latin typeface="+mj-lt"/>
              </a:rPr>
              <a:t>Hoạt động 2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55" y="294305"/>
            <a:ext cx="99639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45720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+mj-lt"/>
              </a:rPr>
              <a:t>Ước chung của hai số là 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ước của </a:t>
            </a:r>
            <a:r>
              <a:rPr lang="vi-VN" sz="2400" b="1" i="1" dirty="0">
                <a:solidFill>
                  <a:srgbClr val="00B050"/>
                </a:solidFill>
                <a:latin typeface="+mj-lt"/>
              </a:rPr>
              <a:t>ước chung lớn nhất </a:t>
            </a:r>
            <a:r>
              <a:rPr lang="vi-VN" sz="2400" b="1" i="1" dirty="0">
                <a:latin typeface="+mj-lt"/>
              </a:rPr>
              <a:t>của chúng.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181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+mj-lt"/>
              </a:rPr>
              <a:t>Vậy nếu biết ước chung lớn nhất của hai số, ta có tìm được tất cả các ước chung của hai số đó không?” 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Picture 119" descr="Untitled-1 cop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1104"/>
            <a:ext cx="1219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1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6" y="1207532"/>
            <a:ext cx="10141014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69"/>
          <p:cNvGrpSpPr>
            <a:grpSpLocks/>
          </p:cNvGrpSpPr>
          <p:nvPr/>
        </p:nvGrpSpPr>
        <p:grpSpPr bwMode="auto">
          <a:xfrm>
            <a:off x="5791200" y="351076"/>
            <a:ext cx="2209800" cy="2057400"/>
            <a:chOff x="0" y="1680"/>
            <a:chExt cx="2560" cy="2561"/>
          </a:xfrm>
        </p:grpSpPr>
        <p:graphicFrame>
          <p:nvGraphicFramePr>
            <p:cNvPr id="8" name="Object 1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4310507"/>
                </p:ext>
              </p:extLst>
            </p:nvPr>
          </p:nvGraphicFramePr>
          <p:xfrm>
            <a:off x="479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Clip" r:id="rId4" imgW="4046538" imgH="3352800" progId="MS_ClipArt_Gallery.5">
                    <p:embed/>
                  </p:oleObj>
                </mc:Choice>
                <mc:Fallback>
                  <p:oleObj name="Clip" r:id="rId4" imgW="4046538" imgH="335280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71" descr="TPFAQ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2" descr="TYFAQ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3" descr="TYFAQ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0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Xin ch©n thµnh c¸m ¬n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25908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QUÝ THẦY CÔ VÀ CÁC EM HỌC SINH 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133600" y="3544888"/>
            <a:ext cx="3900488" cy="3313112"/>
            <a:chOff x="204" y="0"/>
            <a:chExt cx="2457" cy="2087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9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1" name="AutoShape 8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3200" b="1" i="1">
                      <a:solidFill>
                        <a:srgbClr val="0000FF"/>
                      </a:solidFill>
                      <a:latin typeface="Times New Roman" pitchFamily="18" charset="0"/>
                      <a:cs typeface="Arial" charset="0"/>
                    </a:rPr>
                    <a:t>Ti</a:t>
                  </a:r>
                  <a:r>
                    <a:rPr lang="en-US" sz="3200" b="1" i="1">
                      <a:solidFill>
                        <a:srgbClr val="0000FF"/>
                      </a:solidFill>
                      <a:latin typeface="Times New Roman" pitchFamily="18" charset="0"/>
                    </a:rPr>
                    <a:t>ết học kết thúc !</a:t>
                  </a:r>
                </a:p>
              </p:txBody>
            </p:sp>
            <p:sp>
              <p:nvSpPr>
                <p:cNvPr id="12" name="Freeform 9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339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2057400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85" y="339528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339528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1013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6" y="2026589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3731013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6" y="3810000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75329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" y="5319987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40178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50531"/>
            <a:ext cx="2133600" cy="14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>
          <a:xfrm>
            <a:off x="6001871" y="5767457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7765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x9</a:t>
            </a:r>
          </a:p>
        </p:txBody>
      </p:sp>
      <p:sp>
        <p:nvSpPr>
          <p:cNvPr id="29" name="Oval 28"/>
          <p:cNvSpPr/>
          <p:nvPr/>
        </p:nvSpPr>
        <p:spPr>
          <a:xfrm>
            <a:off x="3429000" y="822229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95400" y="2525261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48635" y="5810322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88676" y="5818659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89812" y="422968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48635" y="4265807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30406" y="417785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791200" y="252469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543300" y="2524695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295400" y="838200"/>
            <a:ext cx="228600" cy="2459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95400" y="1208036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6400" y="12080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x6</a:t>
            </a:r>
          </a:p>
        </p:txBody>
      </p:sp>
      <p:sp>
        <p:nvSpPr>
          <p:cNvPr id="41" name="Oval 40"/>
          <p:cNvSpPr/>
          <p:nvPr/>
        </p:nvSpPr>
        <p:spPr>
          <a:xfrm>
            <a:off x="3420035" y="117577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1035" y="11757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01035" y="7372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27094" y="44756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27094" y="40811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10300" y="28199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86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34100" y="246357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34385" y="28020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34385" y="24265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38300" y="28199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27094" y="23984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246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24600" y="57486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53435" y="578855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54555" y="60646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764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76400" y="56952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92102" y="448550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30471" y="41063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38600" y="45603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3" name="Oval 62"/>
          <p:cNvSpPr/>
          <p:nvPr/>
        </p:nvSpPr>
        <p:spPr>
          <a:xfrm>
            <a:off x="1288676" y="2912785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88676" y="456318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572435" y="286372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53953" y="2911655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686735" y="4608871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288676" y="6142037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648635" y="6151002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920068" y="4563180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035488" y="6098385"/>
            <a:ext cx="228600" cy="245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18288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0" y="37310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981200" y="457200"/>
            <a:ext cx="6324600" cy="3581400"/>
          </a:xfrm>
          <a:prstGeom prst="wedgeEllipseCallout">
            <a:avLst>
              <a:gd name="adj1" fmla="val -52442"/>
              <a:gd name="adj2" fmla="val 747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Số đĩa nhiều nhất mà thầy giáo có thể dùng là bao nhiêu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14" descr="Where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8729"/>
            <a:ext cx="15255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9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J1450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2252008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 CHUNG VÀ </a:t>
            </a:r>
          </a:p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 CHUNG LỚN NHẤT</a:t>
            </a:r>
          </a:p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84528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82263"/>
              </p:ext>
            </p:extLst>
          </p:nvPr>
        </p:nvGraphicFramePr>
        <p:xfrm>
          <a:off x="2144251" y="563882"/>
          <a:ext cx="3954780" cy="6217919"/>
        </p:xfrm>
        <a:graphic>
          <a:graphicData uri="http://schemas.openxmlformats.org/drawingml/2006/table">
            <a:tbl>
              <a:tblPr/>
              <a:tblGrid>
                <a:gridCol w="19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3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30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48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fontAlgn="t"/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441">
                <a:tc>
                  <a:txBody>
                    <a:bodyPr/>
                    <a:lstStyle/>
                    <a:p>
                      <a:pPr fontAlgn="t"/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413855" y="1627847"/>
            <a:ext cx="17070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64841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Hoạt động 1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14378"/>
              </p:ext>
            </p:extLst>
          </p:nvPr>
        </p:nvGraphicFramePr>
        <p:xfrm>
          <a:off x="2133600" y="609600"/>
          <a:ext cx="3962400" cy="60960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93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30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Các ước của 48</a:t>
                      </a:r>
                      <a:endParaRPr lang="vi-VN" sz="2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5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9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t"/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94" y="306013"/>
            <a:ext cx="8229600" cy="3199187"/>
          </a:xfrm>
        </p:spPr>
        <p:txBody>
          <a:bodyPr/>
          <a:lstStyle/>
          <a:p>
            <a:r>
              <a:rPr lang="vi-VN" sz="2900" b="1" i="1" dirty="0">
                <a:solidFill>
                  <a:srgbClr val="FF0000"/>
                </a:solidFill>
                <a:latin typeface="+mj-lt"/>
              </a:rPr>
              <a:t>Số tự nhiên n được gọi là ước chung của hai số a và b nếu n vừa là ước của a vừa là ước của b.</a:t>
            </a:r>
            <a:endParaRPr lang="en-US" sz="2900" b="1" i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 hợp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các ước chung của a và b là ƯC(a, b);</a:t>
            </a:r>
            <a:endParaRPr lang="vi-VN" sz="2900" b="0" dirty="0">
              <a:effectLst/>
              <a:latin typeface="+mj-lt"/>
            </a:endParaRPr>
          </a:p>
          <a:p>
            <a:r>
              <a:rPr lang="vi-VN" sz="29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Số lớn nhất</a:t>
            </a:r>
            <a:r>
              <a:rPr lang="vi-VN" sz="2900" b="1" i="1" dirty="0">
                <a:solidFill>
                  <a:srgbClr val="FF0000"/>
                </a:solidFill>
                <a:latin typeface="+mj-lt"/>
              </a:rPr>
              <a:t> trong các ước chung của a và b được gọi là ước chung lớn nhất của a và b.</a:t>
            </a:r>
            <a:endParaRPr lang="en-US" sz="2900" b="1" i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ớc chung lớn nhất của a và b là ƯCLN (a, b).</a:t>
            </a:r>
            <a:endParaRPr lang="vi-VN" sz="2900" b="0" dirty="0">
              <a:effectLst/>
              <a:latin typeface="+mj-lt"/>
            </a:endParaRPr>
          </a:p>
          <a:p>
            <a:pPr marL="0" indent="0">
              <a:buNone/>
            </a:pPr>
            <a:endParaRPr lang="en-US" sz="29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886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368" r="56438" b="1"/>
          <a:stretch/>
        </p:blipFill>
        <p:spPr bwMode="auto">
          <a:xfrm>
            <a:off x="685799" y="3657600"/>
            <a:ext cx="5632137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9144000" cy="64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2133600" y="1219200"/>
            <a:ext cx="5640387" cy="1527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x thuộc tập hợp ước chung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 (Headings)"/>
              </a:rPr>
              <a:t>của a và b khi nào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21478"/>
            <a:ext cx="7242110" cy="89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9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379" y="152400"/>
            <a:ext cx="23909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304800"/>
            <a:ext cx="655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Số 8 là ước chung của 24 và 56 vì 8 vừa là ước của 24 vừa là ước của 56.</a:t>
            </a:r>
            <a:endParaRPr lang="vi-VN" sz="28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Số 8 không phải là ước chung của 14 và 48 vì 8 là ước của 48 nhưng không phải là ước của 14.</a:t>
            </a:r>
            <a:endParaRPr lang="vi-VN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88" y="25515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6006" y="3581400"/>
            <a:ext cx="2198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36576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Số 7 là ước chung của 14, 49, 63 vì 7 vừa là ước của 14, vừa là ước của 49, vừa là ước của 63.</a:t>
            </a:r>
            <a:endParaRPr lang="vi-VN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Box 4116"/>
          <p:cNvSpPr txBox="1"/>
          <p:nvPr/>
        </p:nvSpPr>
        <p:spPr>
          <a:xfrm>
            <a:off x="2494428" y="2565016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tự nhiên n được gọi là ước chung của ba số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a, b, c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nếu n là ước của ba số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a, b, c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4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4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3" imgW="126725" imgH="126725" progId="Equation.3">
                  <p:embed/>
                </p:oleObj>
              </mc:Choice>
              <mc:Fallback>
                <p:oleObj name="Equation" r:id="rId3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5" imgW="126725" imgH="126725" progId="Equation.3">
                  <p:embed/>
                </p:oleObj>
              </mc:Choice>
              <mc:Fallback>
                <p:oleObj name="Equation" r:id="rId5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6" imgW="126725" imgH="126725" progId="Equation.3">
                  <p:embed/>
                </p:oleObj>
              </mc:Choice>
              <mc:Fallback>
                <p:oleObj name="Equation" r:id="rId6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7" imgW="126725" imgH="126725" progId="Equation.3">
                  <p:embed/>
                </p:oleObj>
              </mc:Choice>
              <mc:Fallback>
                <p:oleObj name="Equation" r:id="rId7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4800" y="304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Kh¼ng ®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Þnh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sau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®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óng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hay </a:t>
            </a:r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sai</a:t>
            </a:r>
            <a:r>
              <a:rPr lang="en-US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?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858000" y="4267200"/>
            <a:ext cx="1878013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876800" y="4267200"/>
            <a:ext cx="203835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" y="4284663"/>
            <a:ext cx="4541838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 b="1">
              <a:latin typeface=".VnTime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4400" b="1">
                <a:latin typeface=".VnTime" pitchFamily="34" charset="0"/>
              </a:rPr>
              <a:t>8</a:t>
            </a:r>
            <a:r>
              <a:rPr lang="en-US" sz="4400">
                <a:latin typeface=".VnTime" pitchFamily="34" charset="0"/>
              </a:rPr>
              <a:t>     </a:t>
            </a:r>
            <a:r>
              <a:rPr lang="en-US" sz="4400" b="1">
                <a:latin typeface="Times New Roman" pitchFamily="18" charset="0"/>
              </a:rPr>
              <a:t>Ư</a:t>
            </a:r>
            <a:r>
              <a:rPr lang="en-US" sz="4400" b="1">
                <a:latin typeface=".VnTime" pitchFamily="34" charset="0"/>
              </a:rPr>
              <a:t>C (32, 28)</a:t>
            </a:r>
          </a:p>
          <a:p>
            <a:pPr algn="ctr">
              <a:spcBef>
                <a:spcPct val="20000"/>
              </a:spcBef>
            </a:pPr>
            <a:endParaRPr lang="en-US" sz="4400" b="1">
              <a:latin typeface=".VnTime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884988" y="2590800"/>
            <a:ext cx="1878012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846638" y="2590800"/>
            <a:ext cx="2038350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04800" y="2590800"/>
            <a:ext cx="4541838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 dirty="0">
                <a:latin typeface=".VnTime" pitchFamily="34" charset="0"/>
              </a:rPr>
              <a:t>8     </a:t>
            </a:r>
            <a:r>
              <a:rPr lang="en-US" sz="4400" b="1" dirty="0">
                <a:latin typeface="Times New Roman" pitchFamily="18" charset="0"/>
              </a:rPr>
              <a:t>Ư</a:t>
            </a:r>
            <a:r>
              <a:rPr lang="en-US" sz="4400" b="1" dirty="0">
                <a:latin typeface=".VnTime" pitchFamily="34" charset="0"/>
              </a:rPr>
              <a:t>C (16, 40)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884988" y="1397000"/>
            <a:ext cx="1878012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CC3300"/>
                </a:solidFill>
                <a:latin typeface=".VnTime" pitchFamily="34" charset="0"/>
              </a:rPr>
              <a:t>Sai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876800" y="1371600"/>
            <a:ext cx="203835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CC3300"/>
                </a:solidFill>
                <a:latin typeface="Times New Roman" pitchFamily="18" charset="0"/>
              </a:rPr>
              <a:t>Đúng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04800" y="1397000"/>
            <a:ext cx="4541838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CC3300"/>
                </a:solidFill>
                <a:latin typeface="Times New Roman" pitchFamily="18" charset="0"/>
              </a:rPr>
              <a:t>Khẳng định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304800" y="25908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04800" y="4284663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04800" y="6651625"/>
            <a:ext cx="845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04800" y="1397000"/>
            <a:ext cx="0" cy="52546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846638" y="1397000"/>
            <a:ext cx="0" cy="525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884988" y="1397000"/>
            <a:ext cx="0" cy="525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8763000" y="1397000"/>
            <a:ext cx="0" cy="119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04800" y="1371600"/>
            <a:ext cx="845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8763000" y="2590800"/>
            <a:ext cx="0" cy="4060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1096963" y="3200400"/>
          <a:ext cx="5794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8" imgW="126720" imgH="126720" progId="Equation.DSMT4">
                  <p:embed/>
                </p:oleObj>
              </mc:Choice>
              <mc:Fallback>
                <p:oleObj name="Equation" r:id="rId8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3200400"/>
                        <a:ext cx="5794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2" descr="5200054"/>
          <p:cNvPicPr>
            <a:picLocks noChangeAspect="1" noChangeArrowheads="1" noCrop="1"/>
          </p:cNvPicPr>
          <p:nvPr/>
        </p:nvPicPr>
        <p:blipFill>
          <a:blip r:embed="rId10">
            <a:lum bright="-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3" descr="5200060"/>
          <p:cNvPicPr>
            <a:picLocks noChangeAspect="1" noChangeArrowheads="1" noCrop="1"/>
          </p:cNvPicPr>
          <p:nvPr/>
        </p:nvPicPr>
        <p:blipFill>
          <a:blip r:embed="rId11">
            <a:lum bright="-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Object 35"/>
          <p:cNvGraphicFramePr>
            <a:graphicFrameLocks noChangeAspect="1"/>
          </p:cNvGraphicFramePr>
          <p:nvPr/>
        </p:nvGraphicFramePr>
        <p:xfrm>
          <a:off x="1066800" y="5181600"/>
          <a:ext cx="5794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2" imgW="126720" imgH="126720" progId="Equation.DSMT4">
                  <p:embed/>
                </p:oleObj>
              </mc:Choice>
              <mc:Fallback>
                <p:oleObj name="Equation" r:id="rId12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5794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1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433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.VnArial</vt:lpstr>
      <vt:lpstr>.VnTime</vt:lpstr>
      <vt:lpstr>Arial</vt:lpstr>
      <vt:lpstr>Calibri</vt:lpstr>
      <vt:lpstr>Times New Roman</vt:lpstr>
      <vt:lpstr>Times New Roman (Headings)</vt:lpstr>
      <vt:lpstr>Office Theme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2021-09-02T13:47:00Z</dcterms:created>
  <dcterms:modified xsi:type="dcterms:W3CDTF">2025-05-09T13:53:26Z</dcterms:modified>
</cp:coreProperties>
</file>