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9" r:id="rId20"/>
    <p:sldId id="277" r:id="rId21"/>
    <p:sldId id="281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6295-A215-4E3D-A4BF-5AD3D3B69D4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F168-7703-45F4-918C-7305BC9E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6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7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CFCD-DF01-4BB3-9F7E-BD44AFD949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slide" Target="slide6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0" y="216136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679289" y="2279988"/>
            <a:ext cx="578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5"/>
            </p:custDataLst>
          </p:nvPr>
        </p:nvSpPr>
        <p:spPr>
          <a:xfrm>
            <a:off x="7835863" y="1685702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10.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2286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>
                <a:latin typeface=".VnTime" panose="020B7200000000000000" pitchFamily="34" charset="0"/>
              </a:rPr>
              <a:t>C©u hái 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2417" y="78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Mọi số tự nhiên đều có ước nguyên tố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62200" y="41148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  <a:hlinkClick r:id="rId4" action="ppaction://hlinksldjump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01000" y="41148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>
                <a:latin typeface=".VnTime" panose="020B7200000000000000" pitchFamily="34" charset="0"/>
                <a:hlinkClick r:id="rId5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05400" y="2209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05400" y="2057400"/>
            <a:ext cx="1981200" cy="1905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14600" y="1371601"/>
            <a:ext cx="6572250" cy="2689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RÊt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tiÕc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!</a:t>
            </a:r>
          </a:p>
        </p:txBody>
      </p:sp>
      <p:sp>
        <p:nvSpPr>
          <p:cNvPr id="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941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21336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thư­ëng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®iÓm 10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544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7145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.VnArial" panose="020B7200000000000000" pitchFamily="34" charset="0"/>
              </a:rPr>
              <a:t>PhÇn th­ưëng lµ mét sè h×nh ¶nh “ §Æc biÖt” ®Ó gi¶I trÝ.</a:t>
            </a:r>
          </a:p>
        </p:txBody>
      </p:sp>
      <p:pic>
        <p:nvPicPr>
          <p:cNvPr id="3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525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924300"/>
            <a:ext cx="3905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89772" y="611505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1"/>
            <a:ext cx="47625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1"/>
            <a:ext cx="6019800" cy="1084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stote" panose="020B7200000000000000" pitchFamily="34" charset="0"/>
              </a:rPr>
              <a:t>Chóc mõng b¹n!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00400" y="530542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58251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495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19812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th­ưëng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Mét trµng ph¸o tay!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1" name="Content Placeholder 10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5486401" y="3902075"/>
            <a:ext cx="1000125" cy="94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7239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3810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19050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89916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5638801" y="5410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226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4878478" y="37761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75" y="997236"/>
            <a:ext cx="5150812" cy="48612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SGK – 42):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04" y="1351436"/>
            <a:ext cx="6566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36, 37, 69, 75.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639" y="252783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739" y="2908266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7863" y="3479368"/>
            <a:ext cx="9017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36, 69, 75 là hợp số. Vì có nhiều hơn 2 ước 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36,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225" y="4695938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69,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614" y="5543714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15" y="552244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</p:spTree>
    <p:extLst>
      <p:ext uri="{BB962C8B-B14F-4D97-AF65-F5344CB8AC3E}">
        <p14:creationId xmlns:p14="http://schemas.microsoft.com/office/powerpoint/2010/main" val="1756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18329" y="1205772"/>
            <a:ext cx="10595700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– 42):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329" y="2408441"/>
            <a:ext cx="8869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lớn hơn 40 và nhỏ hơn 50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</p:spTree>
    <p:extLst>
      <p:ext uri="{BB962C8B-B14F-4D97-AF65-F5344CB8AC3E}">
        <p14:creationId xmlns:p14="http://schemas.microsoft.com/office/powerpoint/2010/main" val="16983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SGK – 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</p:spTree>
    <p:extLst>
      <p:ext uri="{BB962C8B-B14F-4D97-AF65-F5344CB8AC3E}">
        <p14:creationId xmlns:p14="http://schemas.microsoft.com/office/powerpoint/2010/main" val="48692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754629" y="21318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SGK – 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93" y="679566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226270" y="1202786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00:01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00:00</a:t>
            </a:r>
          </a:p>
        </p:txBody>
      </p:sp>
      <p:sp>
        <p:nvSpPr>
          <p:cNvPr id="309" name="Oval 308"/>
          <p:cNvSpPr/>
          <p:nvPr/>
        </p:nvSpPr>
        <p:spPr>
          <a:xfrm>
            <a:off x="9230641" y="1905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8200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78" y="895696"/>
            <a:ext cx="12192000" cy="4993341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2588517" y="0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312806" y="1057655"/>
              <a:ext cx="2745740" cy="4834255"/>
            </a:xfrm>
            <a:custGeom>
              <a:avLst/>
              <a:gdLst/>
              <a:ahLst/>
              <a:cxnLst/>
              <a:rect l="l" t="t" r="r" b="b"/>
              <a:pathLst>
                <a:path w="2745740" h="4834255">
                  <a:moveTo>
                    <a:pt x="2745594" y="4833882"/>
                  </a:moveTo>
                  <a:lnTo>
                    <a:pt x="0" y="0"/>
                  </a:lnTo>
                  <a:lnTo>
                    <a:pt x="157077" y="0"/>
                  </a:lnTo>
                  <a:lnTo>
                    <a:pt x="2745594" y="4555211"/>
                  </a:lnTo>
                  <a:lnTo>
                    <a:pt x="2745594" y="483388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109012" y="0"/>
                  </a:lnTo>
                  <a:lnTo>
                    <a:pt x="2588517" y="4365406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142828" y="0"/>
                  </a:lnTo>
                  <a:lnTo>
                    <a:pt x="2479505" y="4113943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54132" y="0"/>
                  </a:lnTo>
                  <a:lnTo>
                    <a:pt x="2479505" y="4270102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6"/>
              <a:ext cx="10058400" cy="56586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2678" y="969089"/>
            <a:ext cx="12192000" cy="52865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19983" y="2634667"/>
            <a:ext cx="4988407" cy="1260305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Định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nghĩa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.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Hợp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Khái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niệm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và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tìm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được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9983" y="4592975"/>
            <a:ext cx="5549503" cy="1491137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>
                <a:solidFill>
                  <a:prstClr val="black"/>
                </a:solidFill>
                <a:latin typeface="Microsoft Sans Serif"/>
                <a:cs typeface="Microsoft Sans Serif"/>
              </a:rPr>
              <a:t>Luyện tập nhận biết số nguyên tố,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>
                <a:solidFill>
                  <a:prstClr val="black"/>
                </a:solidFill>
                <a:latin typeface="Microsoft Sans Serif"/>
                <a:cs typeface="Microsoft Sans Serif"/>
              </a:rPr>
              <a:t>Luyện tập tìm ước nguyên tố</a:t>
            </a: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>
                <a:solidFill>
                  <a:prstClr val="black"/>
                </a:solidFill>
                <a:latin typeface="Microsoft Sans Serif"/>
                <a:cs typeface="Microsoft Sans Serif"/>
              </a:rPr>
              <a:t>Chứng minh một số là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25380" y="265726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srgbClr val="000000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spc="4" dirty="0">
                <a:solidFill>
                  <a:srgbClr val="000000"/>
                </a:solidFill>
                <a:latin typeface="Arial"/>
                <a:cs typeface="Arial"/>
              </a:rPr>
              <a:t>1: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600" y="459297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prstClr val="black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4" dirty="0">
                <a:solidFill>
                  <a:prstClr val="black"/>
                </a:solidFill>
                <a:latin typeface="Arial"/>
                <a:cs typeface="Arial"/>
              </a:rPr>
              <a:t>2: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矩形 219"/>
          <p:cNvSpPr/>
          <p:nvPr/>
        </p:nvSpPr>
        <p:spPr>
          <a:xfrm>
            <a:off x="932313" y="911853"/>
            <a:ext cx="5187670" cy="811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>
                <a:ln w="0"/>
                <a:solidFill>
                  <a:schemeClr val="tx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2800" b="1" dirty="0">
              <a:ln w="0"/>
              <a:solidFill>
                <a:schemeClr val="tx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SGK – 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955" y="4369360"/>
            <a:ext cx="1084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+ 8 = 41là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41+10 = 51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</a:t>
            </a:r>
          </a:p>
        </p:txBody>
      </p:sp>
    </p:spTree>
    <p:extLst>
      <p:ext uri="{BB962C8B-B14F-4D97-AF65-F5344CB8AC3E}">
        <p14:creationId xmlns:p14="http://schemas.microsoft.com/office/powerpoint/2010/main" val="2004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10664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 SBT – 30):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7n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648" y="2416423"/>
            <a:ext cx="10848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648" y="3377695"/>
            <a:ext cx="899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648" y="4004964"/>
            <a:ext cx="692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649" y="4632233"/>
            <a:ext cx="1040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&gt;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&gt;7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SGK – 42):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36, 49, 70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2376350"/>
            <a:ext cx="8482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36 là: 1, 2,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49 là: 1,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70 là: 1, 2, 5,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</a:p>
        </p:txBody>
      </p:sp>
    </p:spTree>
    <p:extLst>
      <p:ext uri="{BB962C8B-B14F-4D97-AF65-F5344CB8AC3E}">
        <p14:creationId xmlns:p14="http://schemas.microsoft.com/office/powerpoint/2010/main" val="8396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328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SGK – 42):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778" y="3782462"/>
            <a:ext cx="8482739" cy="180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ước nguyên tố là 2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2;4;8</a:t>
            </a:r>
            <a:endParaRPr lang="vi-VN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ước nguyên tố là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5; 25; 125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</a:p>
        </p:txBody>
      </p:sp>
    </p:spTree>
    <p:extLst>
      <p:ext uri="{BB962C8B-B14F-4D97-AF65-F5344CB8AC3E}">
        <p14:creationId xmlns:p14="http://schemas.microsoft.com/office/powerpoint/2010/main" val="724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2005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7(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 SBT – 30):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+ 39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3775080"/>
            <a:ext cx="10724857" cy="23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FontTx/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1001 = abc.7.11.13 chia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chia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+ 22 chia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+ 22 &gt; 11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+ 22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3: CHỨNG MINH HỢP SỐ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6908" y="2494546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4613" y="3118004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034" y="444803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38251" y="502992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0034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96861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8683" y="443491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8433" y="444876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269072" y="319798"/>
            <a:ext cx="565385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252" y="38835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và xem trước bài  “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một số ra thừa số nguyên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05155" y="1124612"/>
            <a:ext cx="51908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155" y="1863276"/>
            <a:ext cx="79549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nốt các bài tập và làm thêm bài tập SBT.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52" y="2801013"/>
            <a:ext cx="50866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8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242302" y="708845"/>
            <a:ext cx="1556194" cy="1556194"/>
            <a:chOff x="3843955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33" name="object 3"/>
          <p:cNvSpPr txBox="1"/>
          <p:nvPr/>
        </p:nvSpPr>
        <p:spPr>
          <a:xfrm>
            <a:off x="6044339" y="2767899"/>
            <a:ext cx="5904854" cy="18621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algn="ctr">
              <a:lnSpc>
                <a:spcPts val="3823"/>
              </a:lnSpc>
              <a:spcBef>
                <a:spcPts val="121"/>
              </a:spcBef>
            </a:pPr>
            <a:r>
              <a:rPr lang="en-US" sz="3200" b="1" spc="22" dirty="0">
                <a:solidFill>
                  <a:srgbClr val="FF0000"/>
                </a:solidFill>
                <a:latin typeface="Times New Roman"/>
                <a:cs typeface="Times New Roman"/>
              </a:rPr>
              <a:t>BÀI 10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5277"/>
              </a:lnSpc>
            </a:pPr>
            <a:r>
              <a:rPr lang="en-US" sz="2800" spc="538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  <a:p>
            <a:pPr algn="ctr">
              <a:lnSpc>
                <a:spcPts val="5277"/>
              </a:lnSpc>
            </a:pPr>
            <a:r>
              <a:rPr sz="3000" b="1" spc="-18" dirty="0">
                <a:latin typeface="Times New Roman"/>
                <a:cs typeface="Times New Roman"/>
              </a:rPr>
              <a:t>(</a:t>
            </a:r>
            <a:r>
              <a:rPr sz="3000" b="1" spc="-18" dirty="0" err="1">
                <a:latin typeface="Times New Roman"/>
                <a:cs typeface="Times New Roman"/>
              </a:rPr>
              <a:t>Tiết</a:t>
            </a:r>
            <a:r>
              <a:rPr sz="3000" b="1" spc="9" dirty="0"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2</a:t>
            </a:r>
            <a:r>
              <a:rPr sz="3000" b="1" dirty="0">
                <a:latin typeface="Times New Roman"/>
                <a:cs typeface="Times New Roman"/>
              </a:rPr>
              <a:t>)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5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99661" y="1534596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8346" y="3758332"/>
            <a:ext cx="795063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063301" y="241526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5790" y="1534596"/>
            <a:ext cx="743574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33CC"/>
                </a:solidFill>
              </a:rPr>
              <a:t>Khi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nào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nguyên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tố</a:t>
            </a:r>
            <a:r>
              <a:rPr lang="en-US" sz="3733" dirty="0">
                <a:solidFill>
                  <a:srgbClr val="0033CC"/>
                </a:solidFill>
              </a:rPr>
              <a:t> p </a:t>
            </a:r>
            <a:r>
              <a:rPr lang="en-US" sz="3733" dirty="0" err="1">
                <a:solidFill>
                  <a:srgbClr val="0033CC"/>
                </a:solidFill>
              </a:rPr>
              <a:t>được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gọi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là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ước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nguyên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tố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của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tự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nhiên</a:t>
            </a:r>
            <a:r>
              <a:rPr lang="en-US" sz="3733" dirty="0">
                <a:solidFill>
                  <a:srgbClr val="0033CC"/>
                </a:solidFill>
              </a:rPr>
              <a:t> 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8346" y="3758332"/>
            <a:ext cx="795063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-1063301" y="209442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665287" y="4500562"/>
            <a:ext cx="1879600" cy="1636712"/>
            <a:chOff x="565" y="1552"/>
            <a:chExt cx="1184" cy="1031"/>
          </a:xfrm>
        </p:grpSpPr>
        <p:sp>
          <p:nvSpPr>
            <p:cNvPr id="3" name="Oval 11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12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gray">
            <a:xfrm>
              <a:off x="565" y="1905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gray">
            <a:xfrm>
              <a:off x="566" y="1907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gray">
            <a:xfrm>
              <a:off x="624" y="1905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" name="Oval 20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" name="Text Box 3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008" y="1824"/>
              <a:ext cx="2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FF3399"/>
                  </a:solidFill>
                  <a:latin typeface="Arial" panose="020B0604020202020204" pitchFamily="34" charset="0"/>
                  <a:hlinkClick r:id="rId2" action="ppaction://hlinksldjump"/>
                </a:rPr>
                <a:t>1</a:t>
              </a:r>
              <a:endParaRPr lang="en-US" altLang="en-US" b="1" dirty="0">
                <a:solidFill>
                  <a:srgbClr val="FF3399"/>
                </a:solidFill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4027487" y="4418012"/>
            <a:ext cx="1879600" cy="1636712"/>
            <a:chOff x="2289" y="1552"/>
            <a:chExt cx="1184" cy="1031"/>
          </a:xfrm>
        </p:grpSpPr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2289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290" y="1911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gray">
            <a:xfrm>
              <a:off x="2348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22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Oval 30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" name="Text Box 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2736" y="1824"/>
              <a:ext cx="3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chemeClr val="bg2"/>
                  </a:solidFill>
                  <a:latin typeface="Arial" panose="020B0604020202020204" pitchFamily="34" charset="0"/>
                  <a:hlinkClick r:id="rId4" action="ppaction://hlinksldjump"/>
                </a:rPr>
                <a:t>2</a:t>
              </a:r>
              <a:endParaRPr lang="en-US" altLang="en-US" sz="4800" b="1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362700" y="4494215"/>
            <a:ext cx="1909762" cy="1636713"/>
            <a:chOff x="4012" y="1552"/>
            <a:chExt cx="1203" cy="1031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3" name="Text Box 3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rId6" action="ppaction://hlinksldjump"/>
                </a:rPr>
                <a:t>3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WordArt 54"/>
          <p:cNvSpPr>
            <a:spLocks noChangeArrowheads="1" noChangeShapeType="1" noTextEdit="1"/>
          </p:cNvSpPr>
          <p:nvPr/>
        </p:nvSpPr>
        <p:spPr bwMode="auto">
          <a:xfrm rot="572365">
            <a:off x="3352800" y="304801"/>
            <a:ext cx="4724400" cy="1547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.VnBahamasBH" panose="020BE200000000000000" pitchFamily="34" charset="0"/>
              </a:rPr>
              <a:t>« cöa bÝ mËt</a:t>
            </a: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8648700" y="4521201"/>
            <a:ext cx="1909762" cy="1636713"/>
            <a:chOff x="4012" y="1552"/>
            <a:chExt cx="1203" cy="1031"/>
          </a:xfrm>
        </p:grpSpPr>
        <p:sp>
          <p:nvSpPr>
            <p:cNvPr id="40" name="Oval 5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58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60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61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45" name="Group 62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Oval 6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Oval 6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6" name="Text Box 67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" action="ppaction://noaction"/>
                </a:rPr>
                <a:t>4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2133600" y="1520826"/>
            <a:ext cx="8001000" cy="2441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LuËt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ch¬i</a:t>
            </a:r>
            <a:r>
              <a:rPr lang="en-US" altLang="en-US" sz="2800" dirty="0">
                <a:latin typeface=".VnTime" panose="020B7200000000000000" pitchFamily="34" charset="0"/>
              </a:rPr>
              <a:t>: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4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mçi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chøa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d¹ng ®</a:t>
            </a:r>
            <a:r>
              <a:rPr lang="en-US" altLang="en-US" sz="2800" dirty="0" err="1">
                <a:latin typeface=".VnTime" panose="020B7200000000000000" pitchFamily="34" charset="0"/>
              </a:rPr>
              <a:t>óng</a:t>
            </a:r>
            <a:r>
              <a:rPr lang="en-US" altLang="en-US" sz="2800" dirty="0">
                <a:latin typeface=".VnTime" panose="020B7200000000000000" pitchFamily="34" charset="0"/>
              </a:rPr>
              <a:t> hay </a:t>
            </a:r>
            <a:r>
              <a:rPr lang="en-US" altLang="en-US" sz="2800" dirty="0" err="1">
                <a:latin typeface=".VnTime" panose="020B7200000000000000" pitchFamily="34" charset="0"/>
              </a:rPr>
              <a:t>sai</a:t>
            </a:r>
            <a:r>
              <a:rPr lang="en-US" altLang="en-US" sz="2800" dirty="0">
                <a:latin typeface=".VnTime" panose="020B7200000000000000" pitchFamily="34" charset="0"/>
              </a:rPr>
              <a:t>. B¹n </a:t>
            </a:r>
            <a:r>
              <a:rPr lang="en-US" altLang="en-US" sz="2800" dirty="0" err="1">
                <a:latin typeface=".VnTime" panose="020B7200000000000000" pitchFamily="34" charset="0"/>
              </a:rPr>
              <a:t>h·y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chän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15 </a:t>
            </a:r>
            <a:r>
              <a:rPr lang="en-US" altLang="en-US" sz="2800" dirty="0" err="1">
                <a:latin typeface=".VnTime" panose="020B7200000000000000" pitchFamily="34" charset="0"/>
              </a:rPr>
              <a:t>gi©y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suy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nghÜ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råi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trong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®ã.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nhiÒu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phÇn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qu</a:t>
            </a:r>
            <a:r>
              <a:rPr lang="en-US" altLang="en-US" sz="2800" dirty="0">
                <a:latin typeface=".VnTime" panose="020B7200000000000000" pitchFamily="34" charset="0"/>
              </a:rPr>
              <a:t>µ </a:t>
            </a:r>
            <a:r>
              <a:rPr lang="en-US" altLang="en-US" sz="2800" dirty="0" err="1">
                <a:latin typeface=".VnTime" panose="020B7200000000000000" pitchFamily="34" charset="0"/>
              </a:rPr>
              <a:t>hÊp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dÉn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dµnh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cho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b¹n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chÝnh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x¸c</a:t>
            </a:r>
            <a:r>
              <a:rPr lang="en-US" altLang="en-US" sz="28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2" name="Right Arrow 51">
            <a:hlinkClick r:id="rId8" action="ppaction://hlinksldjump"/>
          </p:cNvPr>
          <p:cNvSpPr/>
          <p:nvPr/>
        </p:nvSpPr>
        <p:spPr>
          <a:xfrm>
            <a:off x="10802983" y="339634"/>
            <a:ext cx="640080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83369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43100" y="-48461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9390" y="742680"/>
            <a:ext cx="1166261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38100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6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01000" y="3810000"/>
            <a:ext cx="1600200" cy="17526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>
                <a:latin typeface=".VnTime" panose="020B7200000000000000" pitchFamily="34" charset="0"/>
                <a:hlinkClick r:id="rId6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1"/>
            <a:ext cx="5105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>
                <a:latin typeface=".VnTime" panose="020B7200000000000000" pitchFamily="34" charset="0"/>
              </a:rPr>
              <a:t>C©u hái 2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4345349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  <a:hlinkClick r:id="rId5" action="ppaction://hlinksldjump"/>
              </a:rPr>
              <a:t>§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óng</a:t>
            </a:r>
            <a:endParaRPr lang="en-US" altLang="en-US" sz="4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339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>
                <a:latin typeface=".VnTime" panose="020B7200000000000000" pitchFamily="34" charset="0"/>
              </a:rPr>
              <a:t>C©u hái 3</a:t>
            </a:r>
          </a:p>
        </p:txBody>
      </p:sp>
      <p:sp>
        <p:nvSpPr>
          <p:cNvPr id="3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42672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4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.VnTime" panose="020B7200000000000000" pitchFamily="34" charset="0"/>
              </a:rPr>
              <a:t>§</a:t>
            </a:r>
            <a:r>
              <a:rPr lang="en-US" altLang="en-US" sz="4400" dirty="0" err="1">
                <a:latin typeface=".VnTime" panose="020B7200000000000000" pitchFamily="34" charset="0"/>
                <a:hlinkClick r:id="rId5" action="ppaction://hlinksldjump"/>
              </a:rPr>
              <a:t>óng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04435" y="744538"/>
            <a:ext cx="1133501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22449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Microsoft Office PowerPoint</Application>
  <PresentationFormat>Widescreen</PresentationFormat>
  <Paragraphs>498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 Light</vt:lpstr>
      <vt:lpstr>.VnArial</vt:lpstr>
      <vt:lpstr>.VnAristote</vt:lpstr>
      <vt:lpstr>.VnBahamasBH</vt:lpstr>
      <vt:lpstr>.VnTime</vt:lpstr>
      <vt:lpstr>Arial</vt:lpstr>
      <vt:lpstr>Calibri</vt:lpstr>
      <vt:lpstr>Calibri Light</vt:lpstr>
      <vt:lpstr>Microsoft Sans Serif</vt:lpstr>
      <vt:lpstr>Tahoma</vt:lpstr>
      <vt:lpstr>Times New Roman</vt:lpstr>
      <vt:lpstr>Office Theme</vt:lpstr>
      <vt:lpstr>PowerPoint Presentation</vt:lpstr>
      <vt:lpstr>TIẾT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LUYỆN TẬP</vt:lpstr>
      <vt:lpstr>LUYỆN TẬP</vt:lpstr>
      <vt:lpstr>VẬN DỤNG</vt:lpstr>
      <vt:lpstr>HƯỚNG DẪN TỰ HỌC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2021-09-02T13:46:30Z</dcterms:created>
  <dcterms:modified xsi:type="dcterms:W3CDTF">2025-05-09T13:51:41Z</dcterms:modified>
</cp:coreProperties>
</file>