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68" r:id="rId1"/>
  </p:sldMasterIdLst>
  <p:notesMasterIdLst>
    <p:notesMasterId r:id="rId35"/>
  </p:notesMasterIdLst>
  <p:sldIdLst>
    <p:sldId id="259" r:id="rId2"/>
    <p:sldId id="294" r:id="rId3"/>
    <p:sldId id="295" r:id="rId4"/>
    <p:sldId id="296" r:id="rId5"/>
    <p:sldId id="297" r:id="rId6"/>
    <p:sldId id="301" r:id="rId7"/>
    <p:sldId id="298" r:id="rId8"/>
    <p:sldId id="302" r:id="rId9"/>
    <p:sldId id="303" r:id="rId10"/>
    <p:sldId id="304" r:id="rId11"/>
    <p:sldId id="305" r:id="rId12"/>
    <p:sldId id="306" r:id="rId13"/>
    <p:sldId id="269" r:id="rId14"/>
    <p:sldId id="30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1" r:id="rId24"/>
    <p:sldId id="283" r:id="rId25"/>
    <p:sldId id="290" r:id="rId26"/>
    <p:sldId id="291" r:id="rId27"/>
    <p:sldId id="292" r:id="rId28"/>
    <p:sldId id="284" r:id="rId29"/>
    <p:sldId id="285" r:id="rId30"/>
    <p:sldId id="307" r:id="rId31"/>
    <p:sldId id="310" r:id="rId32"/>
    <p:sldId id="286" r:id="rId33"/>
    <p:sldId id="30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>
      <p:cViewPr varScale="1">
        <p:scale>
          <a:sx n="86" d="100"/>
          <a:sy n="86" d="100"/>
        </p:scale>
        <p:origin x="1243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83E4-1A99-41DF-9972-4729D6545C7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F2B32-4908-4CC2-B021-9BCD67D7B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15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2C4AD95-416A-416F-A2E6-476C71212534}" type="slidenum">
              <a:rPr lang="en-US" altLang="en-US" b="0">
                <a:solidFill>
                  <a:srgbClr val="000000"/>
                </a:solidFill>
              </a:rPr>
              <a:pPr/>
              <a:t>14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0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994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61F4929-7339-49A6-8F33-6C610CC86C8E}" type="slidenum">
              <a:rPr lang="en-US" altLang="en-US" b="0">
                <a:solidFill>
                  <a:prstClr val="black"/>
                </a:solidFill>
              </a:rPr>
              <a:pPr/>
              <a:t>28</a:t>
            </a:fld>
            <a:endParaRPr lang="en-US" altLang="en-US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1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2C4AD95-416A-416F-A2E6-476C71212534}" type="slidenum">
              <a:rPr lang="en-US" altLang="en-US" b="0">
                <a:solidFill>
                  <a:srgbClr val="000000"/>
                </a:solidFill>
              </a:rPr>
              <a:pPr/>
              <a:t>33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2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1B04-89BA-4044-9891-3825933FC79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1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5/9/2025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1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5/9/2025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01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5/9/2025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411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5/9/2025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99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5/9/2025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8660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5/9/2025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9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124E-AFE9-45F3-9C44-B9456B630DE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331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938-CB99-4E91-878E-EA9EE295896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56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C2D79F-E286-4E29-A695-9259AE16A6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47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5BDDA-E853-46C1-A725-04E7A888B7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94B8-5CC3-4A81-8AD6-E7F3A610725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9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6703-C93B-4ECF-B1D1-503D3DC8C760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73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A08A3-E3BF-471B-A3CD-2744FC32BA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0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5A431-821B-4AAC-AB34-98020C20B72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5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3E361-E871-43FF-9335-C0E2DF616BA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9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DCB56-3DDD-44AF-BC34-9C16F53A8F6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5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9DC46-517E-4EC9-B941-1035D46DAA2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1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40CBE-2607-4752-A13D-EA3211ACB6A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62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A991DF3-5C90-4182-ADAE-EDE5D44ED502}" type="datetimeFigureOut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5/9/2025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0FDC39D-C37D-4698-82B1-D7B177E4493B}" type="slidenum">
              <a:rPr lang="en-US" b="1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b="1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254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3.jpe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slide" Target="slide28.xml"/><Relationship Id="rId5" Type="http://schemas.openxmlformats.org/officeDocument/2006/relationships/audio" Target="../media/audio4.wav"/><Relationship Id="rId10" Type="http://schemas.openxmlformats.org/officeDocument/2006/relationships/slide" Target="slide19.xml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6.wav"/><Relationship Id="rId7" Type="http://schemas.openxmlformats.org/officeDocument/2006/relationships/slide" Target="slide2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6.wav"/><Relationship Id="rId7" Type="http://schemas.openxmlformats.org/officeDocument/2006/relationships/slide" Target="slide2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6.wav"/><Relationship Id="rId7" Type="http://schemas.openxmlformats.org/officeDocument/2006/relationships/slide" Target="slide2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6.wav"/><Relationship Id="rId7" Type="http://schemas.openxmlformats.org/officeDocument/2006/relationships/slide" Target="slide27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11" Type="http://schemas.openxmlformats.org/officeDocument/2006/relationships/slide" Target="slide16.xml"/><Relationship Id="rId5" Type="http://schemas.openxmlformats.org/officeDocument/2006/relationships/image" Target="../media/image16.jpeg"/><Relationship Id="rId10" Type="http://schemas.openxmlformats.org/officeDocument/2006/relationships/image" Target="../media/image18.gif"/><Relationship Id="rId4" Type="http://schemas.openxmlformats.org/officeDocument/2006/relationships/audio" Target="../media/audio9.wav"/><Relationship Id="rId9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1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1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slide" Target="slide15.xml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1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slide" Target="slide15.xml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1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slide" Target="slide15.xml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2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0.xml"/><Relationship Id="rId5" Type="http://schemas.openxmlformats.org/officeDocument/2006/relationships/image" Target="../media/image17.png"/><Relationship Id="rId10" Type="http://schemas.openxmlformats.org/officeDocument/2006/relationships/slide" Target="slide17.xml"/><Relationship Id="rId4" Type="http://schemas.openxmlformats.org/officeDocument/2006/relationships/audio" Target="../media/audio9.wav"/><Relationship Id="rId9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2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0.xml"/><Relationship Id="rId5" Type="http://schemas.openxmlformats.org/officeDocument/2006/relationships/image" Target="../media/image17.png"/><Relationship Id="rId10" Type="http://schemas.openxmlformats.org/officeDocument/2006/relationships/slide" Target="slide18.xml"/><Relationship Id="rId4" Type="http://schemas.openxmlformats.org/officeDocument/2006/relationships/audio" Target="../media/audio9.wav"/><Relationship Id="rId9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2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0.xml"/><Relationship Id="rId5" Type="http://schemas.openxmlformats.org/officeDocument/2006/relationships/image" Target="../media/image17.png"/><Relationship Id="rId10" Type="http://schemas.openxmlformats.org/officeDocument/2006/relationships/slide" Target="slide19.xml"/><Relationship Id="rId4" Type="http://schemas.openxmlformats.org/officeDocument/2006/relationships/audio" Target="../media/audio9.wav"/><Relationship Id="rId9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1371600"/>
            <a:ext cx="8915400" cy="1431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§9. </a:t>
            </a:r>
            <a:r>
              <a:rPr lang="en-US" sz="40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</a:t>
            </a:r>
            <a:r>
              <a:rPr lang="en-US" sz="40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 HẾT CHO 3, CHO 9</a:t>
            </a:r>
            <a:endParaRPr lang="en-US" sz="40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7639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2. 	Dấu hiệu chia hết cho 9: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1489" y="676990"/>
            <a:ext cx="7924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Giải: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97946" y="1693664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Xét: 12456 có 1+2+4+5+6 = 18 chia hết cho 9 nên 12456  chia hết cho 9.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97946" y="3002726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Xét: 3246 có 3+2+4+6 = 15 không chia hết cho 9 nên 3246 không chia hết cho 9.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97946" y="4291556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Xét: 8937 có 8+9+3+7 = 27   chia hết cho 9 nên 8937  chia hết cho 9.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41489" y="5486400"/>
            <a:ext cx="79248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Xét: 14367 có 1+4+3+6+7 = 21 không chia hết cho 9 nên 3246 không chia hết cho 9.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8" grpId="0"/>
      <p:bldP spid="5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304800" y="770013"/>
            <a:ext cx="7924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   Luyện tập 1: </a:t>
            </a:r>
            <a:r>
              <a:rPr lang="en-US" altLang="en-US" b="1">
                <a:latin typeface="Times New Roman" panose="02020603050405020304" pitchFamily="18" charset="0"/>
              </a:rPr>
              <a:t>(SGK trang 39)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Viết số có 2 chữ số sao cho: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LcPeriod"/>
            </a:pPr>
            <a:r>
              <a:rPr lang="en-US" altLang="en-US" b="1">
                <a:latin typeface="Times New Roman" panose="02020603050405020304" pitchFamily="18" charset="0"/>
              </a:rPr>
              <a:t>Số đó chia hết cho cả 2 và 9?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LcPeriod"/>
            </a:pPr>
            <a:r>
              <a:rPr lang="en-US" altLang="en-US" b="1">
                <a:latin typeface="Times New Roman" panose="02020603050405020304" pitchFamily="18" charset="0"/>
              </a:rPr>
              <a:t>Số đó chia hết cho cả 3 số 2; 5 và 9?</a:t>
            </a:r>
          </a:p>
        </p:txBody>
      </p:sp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2. 	Dấu hiệu chia hết cho 9: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1780" y="4407146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a. 18; 36; 54; 72; 90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7379" y="3793427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Giải:</a:t>
            </a: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82978" y="5237390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b.  90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26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  <p:bldP spid="126998" grpId="0"/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22">
            <a:extLst>
              <a:ext uri="{FF2B5EF4-FFF2-40B4-BE49-F238E27FC236}">
                <a16:creationId xmlns:a16="http://schemas.microsoft.com/office/drawing/2014/main" id="{9A3ABA24-9B6A-4544-AAA0-8FD252A6C4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660148"/>
              </p:ext>
            </p:extLst>
          </p:nvPr>
        </p:nvGraphicFramePr>
        <p:xfrm>
          <a:off x="1249455" y="2485083"/>
          <a:ext cx="2160496" cy="775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Equation" r:id="rId3" imgW="11582400" imgH="4876800" progId="Equation.DSMT4">
                  <p:embed/>
                </p:oleObj>
              </mc:Choice>
              <mc:Fallback>
                <p:oleObj name="Equation" r:id="rId3" imgW="11582400" imgH="4876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455" y="2485083"/>
                        <a:ext cx="2160496" cy="7756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Box 14">
            <a:extLst>
              <a:ext uri="{FF2B5EF4-FFF2-40B4-BE49-F238E27FC236}">
                <a16:creationId xmlns:a16="http://schemas.microsoft.com/office/drawing/2014/main" id="{4AC67DFD-943D-4EAF-A1ED-C6519C112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44" y="950258"/>
            <a:ext cx="9169925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Điền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chữ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số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vào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dấu</a:t>
            </a:r>
            <a:r>
              <a:rPr lang="en-US" altLang="en-US" sz="3200" b="0" dirty="0">
                <a:solidFill>
                  <a:srgbClr val="0000CC"/>
                </a:solidFill>
              </a:rPr>
              <a:t> * </a:t>
            </a:r>
            <a:r>
              <a:rPr lang="en-US" altLang="en-US" sz="3200" b="0" dirty="0" err="1">
                <a:solidFill>
                  <a:srgbClr val="0000CC"/>
                </a:solidFill>
              </a:rPr>
              <a:t>để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dirty="0" err="1">
                <a:solidFill>
                  <a:srgbClr val="0000CC"/>
                </a:solidFill>
              </a:rPr>
              <a:t>được</a:t>
            </a:r>
            <a:r>
              <a:rPr lang="en-US" altLang="en-US" sz="3200" b="0" dirty="0">
                <a:solidFill>
                  <a:srgbClr val="0000CC"/>
                </a:solidFill>
              </a:rPr>
              <a:t> </a:t>
            </a:r>
            <a:r>
              <a:rPr lang="en-US" altLang="en-US" sz="3200" b="0" err="1">
                <a:solidFill>
                  <a:srgbClr val="0000CC"/>
                </a:solidFill>
              </a:rPr>
              <a:t>số</a:t>
            </a:r>
            <a:r>
              <a:rPr lang="en-US" altLang="en-US" sz="3200" b="0">
                <a:solidFill>
                  <a:srgbClr val="0000CC"/>
                </a:solidFill>
              </a:rPr>
              <a:t>   </a:t>
            </a:r>
          </a:p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0">
                <a:solidFill>
                  <a:srgbClr val="0000CC"/>
                </a:solidFill>
              </a:rPr>
              <a:t>   chia hết </a:t>
            </a:r>
            <a:r>
              <a:rPr lang="en-US" altLang="en-US" sz="3200" b="0" dirty="0" err="1">
                <a:solidFill>
                  <a:srgbClr val="0000CC"/>
                </a:solidFill>
              </a:rPr>
              <a:t>cho</a:t>
            </a:r>
            <a:r>
              <a:rPr lang="en-US" altLang="en-US" sz="3200" b="0" dirty="0">
                <a:solidFill>
                  <a:srgbClr val="0000CC"/>
                </a:solidFill>
              </a:rPr>
              <a:t> 3.</a:t>
            </a:r>
            <a:endParaRPr lang="vi-VN" altLang="en-US" sz="3200" b="0" dirty="0">
              <a:solidFill>
                <a:srgbClr val="0000CC"/>
              </a:solidFill>
            </a:endParaRPr>
          </a:p>
        </p:txBody>
      </p:sp>
      <p:sp>
        <p:nvSpPr>
          <p:cNvPr id="89125" name="Text Box 37">
            <a:extLst>
              <a:ext uri="{FF2B5EF4-FFF2-40B4-BE49-F238E27FC236}">
                <a16:creationId xmlns:a16="http://schemas.microsoft.com/office/drawing/2014/main" id="{93C7CEEC-8E2F-4262-B254-27ACC4D83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52" y="2667833"/>
            <a:ext cx="742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0" dirty="0" err="1">
                <a:solidFill>
                  <a:srgbClr val="000000"/>
                </a:solidFill>
              </a:rPr>
              <a:t>Số</a:t>
            </a:r>
            <a:endParaRPr lang="en-US" altLang="en-US" sz="3600" b="0" dirty="0">
              <a:solidFill>
                <a:srgbClr val="000000"/>
              </a:solidFill>
            </a:endParaRPr>
          </a:p>
        </p:txBody>
      </p:sp>
      <p:graphicFrame>
        <p:nvGraphicFramePr>
          <p:cNvPr id="89126" name="Object 23">
            <a:extLst>
              <a:ext uri="{FF2B5EF4-FFF2-40B4-BE49-F238E27FC236}">
                <a16:creationId xmlns:a16="http://schemas.microsoft.com/office/drawing/2014/main" id="{9A67FFF6-2634-4AAE-9300-982C221A3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378127"/>
              </p:ext>
            </p:extLst>
          </p:nvPr>
        </p:nvGraphicFramePr>
        <p:xfrm>
          <a:off x="3409950" y="2582210"/>
          <a:ext cx="3542798" cy="794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Equation" r:id="rId5" imgW="1193760" imgH="215640" progId="Equation.DSMT4">
                  <p:embed/>
                </p:oleObj>
              </mc:Choice>
              <mc:Fallback>
                <p:oleObj name="Equation" r:id="rId5" imgW="11937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2582210"/>
                        <a:ext cx="3542798" cy="794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27" name="Object 24">
            <a:extLst>
              <a:ext uri="{FF2B5EF4-FFF2-40B4-BE49-F238E27FC236}">
                <a16:creationId xmlns:a16="http://schemas.microsoft.com/office/drawing/2014/main" id="{16029FC5-22F3-4FBA-B83E-9ADDCACFFE4A}"/>
              </a:ext>
            </a:extLst>
          </p:cNvPr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87277903"/>
              </p:ext>
            </p:extLst>
          </p:nvPr>
        </p:nvGraphicFramePr>
        <p:xfrm>
          <a:off x="3377087" y="3280366"/>
          <a:ext cx="2861865" cy="760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Equation" r:id="rId7" imgW="812520" imgH="215640" progId="Equation.DSMT4">
                  <p:embed/>
                </p:oleObj>
              </mc:Choice>
              <mc:Fallback>
                <p:oleObj name="Equation" r:id="rId7" imgW="812520" imgH="21564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087" y="3280366"/>
                        <a:ext cx="2861865" cy="760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129" name="Object 25">
            <a:extLst>
              <a:ext uri="{FF2B5EF4-FFF2-40B4-BE49-F238E27FC236}">
                <a16:creationId xmlns:a16="http://schemas.microsoft.com/office/drawing/2014/main" id="{143B7B0F-411A-4FE5-A489-F3DCEE8856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333963"/>
              </p:ext>
            </p:extLst>
          </p:nvPr>
        </p:nvGraphicFramePr>
        <p:xfrm>
          <a:off x="3363912" y="3932151"/>
          <a:ext cx="3771937" cy="910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Equation" r:id="rId9" imgW="990360" imgH="253800" progId="Equation.DSMT4">
                  <p:embed/>
                </p:oleObj>
              </mc:Choice>
              <mc:Fallback>
                <p:oleObj name="Equation" r:id="rId9" imgW="9903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912" y="3932151"/>
                        <a:ext cx="3771937" cy="910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30" name="Text Box 42">
            <a:extLst>
              <a:ext uri="{FF2B5EF4-FFF2-40B4-BE49-F238E27FC236}">
                <a16:creationId xmlns:a16="http://schemas.microsoft.com/office/drawing/2014/main" id="{7501FAED-8A7F-4934-8CF4-155D29D3D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766215"/>
            <a:ext cx="2152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FF0000"/>
                </a:solidFill>
              </a:rPr>
              <a:t>Lời</a:t>
            </a:r>
            <a:r>
              <a:rPr lang="en-US" altLang="en-US" sz="3200" dirty="0">
                <a:solidFill>
                  <a:srgbClr val="FF0000"/>
                </a:solidFill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</a:rPr>
              <a:t>giải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89133" name="Text Box 45">
            <a:extLst>
              <a:ext uri="{FF2B5EF4-FFF2-40B4-BE49-F238E27FC236}">
                <a16:creationId xmlns:a16="http://schemas.microsoft.com/office/drawing/2014/main" id="{644E923A-1D88-4C41-BFF4-1B77583FF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8349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0" dirty="0" err="1">
                <a:solidFill>
                  <a:srgbClr val="000000"/>
                </a:solidFill>
              </a:rPr>
              <a:t>Vậy</a:t>
            </a:r>
            <a:r>
              <a:rPr lang="en-US" altLang="en-US" sz="3600" b="0" dirty="0">
                <a:solidFill>
                  <a:srgbClr val="000000"/>
                </a:solidFill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</a:rPr>
              <a:t>các</a:t>
            </a:r>
            <a:r>
              <a:rPr lang="en-US" altLang="en-US" sz="3600" b="0" dirty="0">
                <a:solidFill>
                  <a:srgbClr val="000000"/>
                </a:solidFill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</a:rPr>
              <a:t>số</a:t>
            </a:r>
            <a:r>
              <a:rPr lang="en-US" altLang="en-US" sz="3600" b="0" dirty="0">
                <a:solidFill>
                  <a:srgbClr val="000000"/>
                </a:solidFill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</a:rPr>
              <a:t>cần</a:t>
            </a:r>
            <a:r>
              <a:rPr lang="en-US" altLang="en-US" sz="3600" b="0" dirty="0">
                <a:solidFill>
                  <a:srgbClr val="000000"/>
                </a:solidFill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</a:rPr>
              <a:t>tìm</a:t>
            </a:r>
            <a:r>
              <a:rPr lang="en-US" altLang="en-US" sz="3600" b="0" dirty="0">
                <a:solidFill>
                  <a:srgbClr val="000000"/>
                </a:solidFill>
              </a:rPr>
              <a:t> </a:t>
            </a:r>
            <a:r>
              <a:rPr lang="en-US" altLang="en-US" sz="3600" b="0" dirty="0" err="1">
                <a:solidFill>
                  <a:srgbClr val="000000"/>
                </a:solidFill>
              </a:rPr>
              <a:t>là</a:t>
            </a:r>
            <a:r>
              <a:rPr lang="en-US" altLang="en-US" sz="3600" b="0" dirty="0">
                <a:solidFill>
                  <a:srgbClr val="000000"/>
                </a:solidFill>
              </a:rPr>
              <a:t>: 1572; 1575; 1578</a:t>
            </a:r>
          </a:p>
        </p:txBody>
      </p:sp>
      <p:graphicFrame>
        <p:nvGraphicFramePr>
          <p:cNvPr id="19467" name="Object 2">
            <a:extLst>
              <a:ext uri="{FF2B5EF4-FFF2-40B4-BE49-F238E27FC236}">
                <a16:creationId xmlns:a16="http://schemas.microsoft.com/office/drawing/2014/main" id="{57413670-CAB2-4894-8643-07ACA6A9C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314443"/>
              </p:ext>
            </p:extLst>
          </p:nvPr>
        </p:nvGraphicFramePr>
        <p:xfrm>
          <a:off x="6915114" y="861910"/>
          <a:ext cx="1219200" cy="67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Equation" r:id="rId11" imgW="342603" imgH="215713" progId="Equation.DSMT4">
                  <p:embed/>
                </p:oleObj>
              </mc:Choice>
              <mc:Fallback>
                <p:oleObj name="Equation" r:id="rId11" imgW="342603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114" y="861910"/>
                        <a:ext cx="1219200" cy="67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76" y="1990327"/>
            <a:ext cx="1496219" cy="213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5"/>
          <p:cNvSpPr>
            <a:spLocks noChangeArrowheads="1" noChangeShapeType="1" noTextEdit="1"/>
          </p:cNvSpPr>
          <p:nvPr/>
        </p:nvSpPr>
        <p:spPr bwMode="auto">
          <a:xfrm>
            <a:off x="838200" y="207359"/>
            <a:ext cx="6166468" cy="6632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4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3DH"/>
                <a:cs typeface="Arial" charset="0"/>
              </a:rPr>
              <a:t> </a:t>
            </a:r>
            <a:r>
              <a:rPr lang="en-US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luyện tập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6754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50"/>
                                        <p:tgtEl>
                                          <p:spTgt spid="89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50"/>
                                        <p:tgtEl>
                                          <p:spTgt spid="8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50"/>
                                        <p:tgtEl>
                                          <p:spTgt spid="8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50"/>
                                        <p:tgtEl>
                                          <p:spTgt spid="89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250"/>
                                        <p:tgtEl>
                                          <p:spTgt spid="89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250"/>
                                        <p:tgtEl>
                                          <p:spTgt spid="89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7037E-6 L 5.55556E-7 -0.07223 " pathEditMode="relative" rAng="0" ptsTypes="AA">
                                      <p:cBhvr>
                                        <p:cTn id="39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25" grpId="0"/>
      <p:bldP spid="89130" grpId="0"/>
      <p:bldP spid="8913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276600"/>
            <a:ext cx="3814763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398463" y="304800"/>
            <a:ext cx="8135937" cy="2590800"/>
          </a:xfrm>
          <a:prstGeom prst="cloudCallout">
            <a:avLst>
              <a:gd name="adj1" fmla="val 36582"/>
              <a:gd name="adj2" fmla="val 89213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24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009650" y="838200"/>
            <a:ext cx="7372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3,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2, </a:t>
            </a:r>
            <a:r>
              <a:rPr lang="en-US" alt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5?</a:t>
            </a:r>
            <a:endParaRPr lang="vi-VN" alt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8113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1295400" y="1143000"/>
            <a:ext cx="6166468" cy="6632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4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3DH"/>
                <a:cs typeface="Arial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93675" y="2127250"/>
            <a:ext cx="8929688" cy="2400657"/>
          </a:xfrm>
          <a:prstGeom prst="rect">
            <a:avLst/>
          </a:prstGeom>
          <a:solidFill>
            <a:srgbClr val="00B05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alt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4 ô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mảnh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ghép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15 </a:t>
            </a:r>
            <a:r>
              <a:rPr lang="en-US" altLang="en-US" sz="3000" b="1" dirty="0" err="1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giây</a:t>
            </a:r>
            <a:r>
              <a:rPr lang="en-US" altLang="en-US" sz="30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7329161"/>
      </p:ext>
    </p:extLst>
  </p:cSld>
  <p:clrMapOvr>
    <a:masterClrMapping/>
  </p:clrMapOvr>
  <p:transition spd="slow">
    <p:wheel spokes="8"/>
    <p:sndAc>
      <p:stSnd>
        <p:snd r:embed="rId3" name="If_I_Had_a_Chick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7037E-6 L 5.55556E-7 -0.07223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istrator\Downloads\hoc-toan-dung-cach-ngo-bao-ch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6261"/>
            <a:ext cx="8186094" cy="626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7075" name="Rectangle 3"/>
          <p:cNvSpPr>
            <a:spLocks noChangeArrowheads="1"/>
          </p:cNvSpPr>
          <p:nvPr/>
        </p:nvSpPr>
        <p:spPr bwMode="auto">
          <a:xfrm>
            <a:off x="788987" y="76200"/>
            <a:ext cx="7993063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Arial" pitchFamily="34" charset="0"/>
              </a:rPr>
              <a:t>WHO IS HE?</a:t>
            </a:r>
          </a:p>
        </p:txBody>
      </p:sp>
      <p:sp>
        <p:nvSpPr>
          <p:cNvPr id="387080" name="AutoShape 8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8987" y="611188"/>
            <a:ext cx="3935413" cy="3070225"/>
          </a:xfrm>
          <a:prstGeom prst="actionButtonBlank">
            <a:avLst/>
          </a:prstGeom>
          <a:solidFill>
            <a:srgbClr val="FFFF00"/>
          </a:solidFill>
          <a:ln w="9525">
            <a:solidFill>
              <a:srgbClr val="E699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1</a:t>
            </a:r>
          </a:p>
        </p:txBody>
      </p:sp>
      <p:sp>
        <p:nvSpPr>
          <p:cNvPr id="387081" name="AutoShape 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97413" y="623888"/>
            <a:ext cx="4084637" cy="3070225"/>
          </a:xfrm>
          <a:prstGeom prst="actionButtonBlank">
            <a:avLst/>
          </a:prstGeom>
          <a:solidFill>
            <a:srgbClr val="EA14D1"/>
          </a:solidFill>
          <a:ln w="9525">
            <a:solidFill>
              <a:srgbClr val="E699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2</a:t>
            </a:r>
          </a:p>
        </p:txBody>
      </p:sp>
      <p:sp>
        <p:nvSpPr>
          <p:cNvPr id="387082" name="AutoShape 10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5013" y="3694113"/>
            <a:ext cx="3962400" cy="3163887"/>
          </a:xfrm>
          <a:prstGeom prst="actionButtonBlank">
            <a:avLst/>
          </a:prstGeom>
          <a:solidFill>
            <a:srgbClr val="FF0000"/>
          </a:solidFill>
          <a:ln w="9525">
            <a:solidFill>
              <a:srgbClr val="E699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3</a:t>
            </a:r>
          </a:p>
        </p:txBody>
      </p:sp>
      <p:sp>
        <p:nvSpPr>
          <p:cNvPr id="387086" name="AutoShape 14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697413" y="3681413"/>
            <a:ext cx="4084637" cy="3155950"/>
          </a:xfrm>
          <a:prstGeom prst="actionButtonBlank">
            <a:avLst/>
          </a:prstGeom>
          <a:solidFill>
            <a:srgbClr val="43FE00"/>
          </a:solidFill>
          <a:ln w="9525">
            <a:solidFill>
              <a:srgbClr val="E699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4</a:t>
            </a:r>
          </a:p>
        </p:txBody>
      </p:sp>
      <p:sp>
        <p:nvSpPr>
          <p:cNvPr id="25608" name="AutoShape 13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8854698" y="6496427"/>
            <a:ext cx="361950" cy="3460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4-Point Star 3"/>
          <p:cNvSpPr/>
          <p:nvPr/>
        </p:nvSpPr>
        <p:spPr>
          <a:xfrm>
            <a:off x="76200" y="623888"/>
            <a:ext cx="381000" cy="44291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-Point Star 4"/>
          <p:cNvSpPr/>
          <p:nvPr/>
        </p:nvSpPr>
        <p:spPr>
          <a:xfrm>
            <a:off x="8948094" y="611188"/>
            <a:ext cx="195906" cy="23415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4-Point Star 5"/>
          <p:cNvSpPr/>
          <p:nvPr/>
        </p:nvSpPr>
        <p:spPr>
          <a:xfrm>
            <a:off x="76200" y="6096000"/>
            <a:ext cx="381000" cy="33972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4-Point Star 6"/>
          <p:cNvSpPr/>
          <p:nvPr/>
        </p:nvSpPr>
        <p:spPr>
          <a:xfrm>
            <a:off x="8948094" y="6019800"/>
            <a:ext cx="195906" cy="33972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6544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remove" grpId="0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387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f_I_Had_a_Chic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7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387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0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7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400"/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00"/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/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400"/>
                                        <p:tgtEl>
                                          <p:spTgt spid="387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0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7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400"/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400"/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400"/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400"/>
                                        <p:tgtEl>
                                          <p:spTgt spid="387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08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7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600"/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/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/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600"/>
                                        <p:tgtEl>
                                          <p:spTgt spid="387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0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87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387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387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387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87075" grpId="0" animBg="1"/>
      <p:bldP spid="387080" grpId="0" animBg="1"/>
      <p:bldP spid="387080" grpId="1" animBg="1"/>
      <p:bldP spid="387081" grpId="0" animBg="1"/>
      <p:bldP spid="387081" grpId="1" animBg="1"/>
      <p:bldP spid="387082" grpId="0" animBg="1"/>
      <p:bldP spid="387082" grpId="1" animBg="1"/>
      <p:bldP spid="387086" grpId="0" animBg="1"/>
      <p:bldP spid="38708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0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2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3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4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5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6</a:t>
            </a:r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76200" cmpd="tri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noFill/>
          <a:ln w="76200" cmpd="tri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9600">
              <a:solidFill>
                <a:srgbClr val="FF3300"/>
              </a:solidFill>
              <a:latin typeface=".VnBodoniH" pitchFamily="34" charset="0"/>
              <a:cs typeface="Arial" charset="0"/>
            </a:endParaRPr>
          </a:p>
        </p:txBody>
      </p:sp>
      <p:sp>
        <p:nvSpPr>
          <p:cNvPr id="26643" name="Rectangl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5138" y="2854325"/>
            <a:ext cx="4095750" cy="1301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34290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A.</a:t>
            </a:r>
            <a:r>
              <a:rPr lang="vi-VN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600" b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3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4" name="Rectangl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859338" y="2854325"/>
            <a:ext cx="3865562" cy="1301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34290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B.  9</a:t>
            </a:r>
            <a:endParaRPr lang="en-US" alt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5" name="Rectangl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5138" y="4521200"/>
            <a:ext cx="4095750" cy="128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34290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C.  5</a:t>
            </a:r>
            <a:endParaRPr lang="en-US" altLang="en-US" sz="3600" b="1">
              <a:solidFill>
                <a:srgbClr val="0000EE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6" name="Rectangl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859338" y="4584700"/>
            <a:ext cx="3865562" cy="12827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34290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D.  </a:t>
            </a:r>
            <a:r>
              <a:rPr lang="en-US" altLang="en-US" sz="3600" b="1" dirty="0" err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3600" b="1" dirty="0" err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3, 5 </a:t>
            </a:r>
            <a:r>
              <a:rPr lang="en-US" altLang="en-US" sz="3600" b="1" dirty="0" err="1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vi-VN" altLang="en-US" sz="3600" b="1" dirty="0">
                <a:solidFill>
                  <a:srgbClr val="0000E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b="1" dirty="0">
              <a:solidFill>
                <a:srgbClr val="0000EE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ction Button: Back or Previous 40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8643938" y="6500813"/>
            <a:ext cx="500062" cy="357187"/>
          </a:xfrm>
          <a:prstGeom prst="actionButtonBackPrevious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4953000" y="4648200"/>
            <a:ext cx="762000" cy="762000"/>
          </a:xfrm>
          <a:prstGeom prst="ellips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650" name="Text Box 137"/>
          <p:cNvSpPr txBox="1">
            <a:spLocks noChangeArrowheads="1"/>
          </p:cNvSpPr>
          <p:nvPr/>
        </p:nvSpPr>
        <p:spPr bwMode="auto">
          <a:xfrm>
            <a:off x="762000" y="1481138"/>
            <a:ext cx="6781800" cy="708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en-US" sz="4000" b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 7380 chia hết cho số nào?</a:t>
            </a:r>
            <a:endParaRPr lang="vi-VN" altLang="en-US" sz="2400" b="1">
              <a:solidFill>
                <a:schemeClr val="tx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61700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hool-Bell-Ringing-Sound-Effe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7"/>
          <p:cNvSpPr txBox="1">
            <a:spLocks noChangeArrowheads="1"/>
          </p:cNvSpPr>
          <p:nvPr/>
        </p:nvSpPr>
        <p:spPr bwMode="auto">
          <a:xfrm>
            <a:off x="1981200" y="2795588"/>
            <a:ext cx="3276600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1230</a:t>
            </a:r>
          </a:p>
        </p:txBody>
      </p:sp>
      <p:sp>
        <p:nvSpPr>
          <p:cNvPr id="27651" name="Text Box 11"/>
          <p:cNvSpPr txBox="1">
            <a:spLocks noChangeArrowheads="1"/>
          </p:cNvSpPr>
          <p:nvPr/>
        </p:nvSpPr>
        <p:spPr bwMode="auto">
          <a:xfrm>
            <a:off x="1860550" y="4389438"/>
            <a:ext cx="1187450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1350</a:t>
            </a:r>
            <a:endParaRPr lang="en-US" altLang="en-US" sz="2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Text Box 14"/>
          <p:cNvSpPr txBox="1">
            <a:spLocks noChangeArrowheads="1"/>
          </p:cNvSpPr>
          <p:nvPr/>
        </p:nvSpPr>
        <p:spPr bwMode="auto">
          <a:xfrm>
            <a:off x="2012950" y="3635375"/>
            <a:ext cx="3276600" cy="5857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3120</a:t>
            </a:r>
          </a:p>
        </p:txBody>
      </p:sp>
      <p:sp>
        <p:nvSpPr>
          <p:cNvPr id="27653" name="Text Box 17"/>
          <p:cNvSpPr txBox="1">
            <a:spLocks noChangeArrowheads="1"/>
          </p:cNvSpPr>
          <p:nvPr/>
        </p:nvSpPr>
        <p:spPr bwMode="auto">
          <a:xfrm>
            <a:off x="1981200" y="5162550"/>
            <a:ext cx="3276600" cy="584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3105</a:t>
            </a:r>
          </a:p>
        </p:txBody>
      </p:sp>
      <p:sp>
        <p:nvSpPr>
          <p:cNvPr id="27654" name="Oval 2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371600" y="2819400"/>
            <a:ext cx="4572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255" name="Oval 2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371600" y="4419600"/>
            <a:ext cx="4572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7656" name="Oval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403350" y="3635375"/>
            <a:ext cx="4572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7657" name="Oval 2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371600" y="5181600"/>
            <a:ext cx="4572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258" name="Oval 25"/>
          <p:cNvSpPr>
            <a:spLocks noChangeArrowheads="1"/>
          </p:cNvSpPr>
          <p:nvPr/>
        </p:nvSpPr>
        <p:spPr bwMode="auto">
          <a:xfrm>
            <a:off x="1250950" y="4262438"/>
            <a:ext cx="762000" cy="762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0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2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3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4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5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6</a:t>
            </a:r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162800" y="290513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9600">
              <a:solidFill>
                <a:srgbClr val="FF3300"/>
              </a:solidFill>
              <a:latin typeface=".VnBodoniH" pitchFamily="34" charset="0"/>
              <a:cs typeface="Arial" charset="0"/>
            </a:endParaRPr>
          </a:p>
        </p:txBody>
      </p:sp>
      <p:sp>
        <p:nvSpPr>
          <p:cNvPr id="45" name="Action Button: Back or Previous 44">
            <a:hlinkClick r:id="rId8" action="ppaction://hlinksldjump" highlightClick="1"/>
          </p:cNvPr>
          <p:cNvSpPr/>
          <p:nvPr/>
        </p:nvSpPr>
        <p:spPr>
          <a:xfrm>
            <a:off x="8643938" y="6500813"/>
            <a:ext cx="500062" cy="3571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678" name="TextBox 40"/>
          <p:cNvSpPr txBox="1">
            <a:spLocks noChangeArrowheads="1"/>
          </p:cNvSpPr>
          <p:nvPr/>
        </p:nvSpPr>
        <p:spPr bwMode="auto">
          <a:xfrm>
            <a:off x="1066800" y="842963"/>
            <a:ext cx="6324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các số sau, số nào chia hết cho cả 2; 3; 5; 9.</a:t>
            </a:r>
            <a:endParaRPr lang="vi-VN" altLang="en-US" sz="36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496505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hool-Bell-Ringing-Sound-Effe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 animBg="1"/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0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2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3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4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5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6</a:t>
            </a:r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600">
                <a:solidFill>
                  <a:srgbClr val="FF3300"/>
                </a:solidFill>
                <a:latin typeface=".VnBodoniH" pitchFamily="34" charset="0"/>
                <a:cs typeface="Arial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069138" y="604838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9600">
              <a:solidFill>
                <a:srgbClr val="FF3300"/>
              </a:solidFill>
              <a:latin typeface=".VnBodoniH" pitchFamily="34" charset="0"/>
              <a:cs typeface="Arial" charset="0"/>
            </a:endParaRPr>
          </a:p>
        </p:txBody>
      </p:sp>
      <p:sp>
        <p:nvSpPr>
          <p:cNvPr id="28691" name="Oval 3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089025" y="2513013"/>
            <a:ext cx="588963" cy="6159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.VnTime" pitchFamily="34" charset="0"/>
                <a:cs typeface="Arial" charset="0"/>
              </a:rPr>
              <a:t>A</a:t>
            </a:r>
          </a:p>
        </p:txBody>
      </p:sp>
      <p:sp>
        <p:nvSpPr>
          <p:cNvPr id="28692" name="Oval 3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071563" y="3362325"/>
            <a:ext cx="585787" cy="5762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.VnTime" pitchFamily="34" charset="0"/>
                <a:cs typeface="Arial" charset="0"/>
              </a:rPr>
              <a:t>B</a:t>
            </a:r>
          </a:p>
        </p:txBody>
      </p:sp>
      <p:sp>
        <p:nvSpPr>
          <p:cNvPr id="11297" name="Oval 3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096963" y="5208588"/>
            <a:ext cx="585787" cy="549275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.VnTime" pitchFamily="34" charset="0"/>
                <a:cs typeface="Arial" charset="0"/>
              </a:rPr>
              <a:t>D</a:t>
            </a:r>
          </a:p>
        </p:txBody>
      </p:sp>
      <p:sp>
        <p:nvSpPr>
          <p:cNvPr id="28694" name="Text Box 34"/>
          <p:cNvSpPr txBox="1">
            <a:spLocks noChangeArrowheads="1"/>
          </p:cNvSpPr>
          <p:nvPr/>
        </p:nvSpPr>
        <p:spPr bwMode="auto">
          <a:xfrm>
            <a:off x="1752600" y="2590800"/>
            <a:ext cx="6867525" cy="116998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Số 4363 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không </a:t>
            </a: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chia hết cho 3.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95" name="Text Box 51"/>
          <p:cNvSpPr txBox="1">
            <a:spLocks noChangeArrowheads="1"/>
          </p:cNvSpPr>
          <p:nvPr/>
        </p:nvSpPr>
        <p:spPr bwMode="auto">
          <a:xfrm>
            <a:off x="1841500" y="4319588"/>
            <a:ext cx="4257675" cy="5238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Số 5436 chia hết cho 9.</a:t>
            </a:r>
          </a:p>
        </p:txBody>
      </p:sp>
      <p:sp>
        <p:nvSpPr>
          <p:cNvPr id="11301" name="Oval 58"/>
          <p:cNvSpPr>
            <a:spLocks noChangeArrowheads="1"/>
          </p:cNvSpPr>
          <p:nvPr/>
        </p:nvSpPr>
        <p:spPr bwMode="auto">
          <a:xfrm>
            <a:off x="944563" y="5065713"/>
            <a:ext cx="838200" cy="838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FF33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28698" name="Text Box 7"/>
          <p:cNvSpPr txBox="1">
            <a:spLocks noChangeArrowheads="1"/>
          </p:cNvSpPr>
          <p:nvPr/>
        </p:nvSpPr>
        <p:spPr bwMode="auto">
          <a:xfrm>
            <a:off x="381000" y="1100138"/>
            <a:ext cx="6911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em khẳng định nào dưới đây là 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47" name="Action Button: Back or Previous 46">
            <a:hlinkClick r:id="rId8" action="ppaction://hlinksldjump" highlightClick="1"/>
          </p:cNvPr>
          <p:cNvSpPr/>
          <p:nvPr/>
        </p:nvSpPr>
        <p:spPr>
          <a:xfrm>
            <a:off x="8647113" y="6497638"/>
            <a:ext cx="500062" cy="3571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700" name="TextBox 43"/>
          <p:cNvSpPr txBox="1">
            <a:spLocks noChangeArrowheads="1"/>
          </p:cNvSpPr>
          <p:nvPr/>
        </p:nvSpPr>
        <p:spPr bwMode="auto">
          <a:xfrm>
            <a:off x="1739900" y="3414713"/>
            <a:ext cx="5999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Số 2139 chia hết cho 3.</a:t>
            </a:r>
            <a:endParaRPr lang="vi-VN" altLang="en-US" sz="2800" b="1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701" name="Oval 3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092200" y="4225925"/>
            <a:ext cx="585788" cy="549275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00"/>
                </a:solidFill>
                <a:latin typeface=".VnTime" pitchFamily="34" charset="0"/>
                <a:cs typeface="Arial" charset="0"/>
              </a:rPr>
              <a:t>C</a:t>
            </a:r>
          </a:p>
        </p:txBody>
      </p:sp>
      <p:sp>
        <p:nvSpPr>
          <p:cNvPr id="28702" name="TextBox 47"/>
          <p:cNvSpPr txBox="1">
            <a:spLocks noChangeArrowheads="1"/>
          </p:cNvSpPr>
          <p:nvPr/>
        </p:nvSpPr>
        <p:spPr bwMode="auto">
          <a:xfrm>
            <a:off x="1822450" y="5246688"/>
            <a:ext cx="5984875" cy="5238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Số 7641 chia không chia hết cho 9.</a:t>
            </a:r>
            <a:endParaRPr lang="vi-VN" altLang="en-US" sz="2800" b="1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46752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hool-Bell-Ringing-Sound-Effe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0" grpId="0" animBg="1"/>
      <p:bldP spid="1130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15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7086600" y="152400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150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ction Button: Back or Previous 32">
            <a:hlinkClick r:id="rId6" action="ppaction://hlinksldjump" highlightClick="1"/>
          </p:cNvPr>
          <p:cNvSpPr/>
          <p:nvPr/>
        </p:nvSpPr>
        <p:spPr>
          <a:xfrm>
            <a:off x="8643938" y="6500813"/>
            <a:ext cx="500062" cy="357187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7" name="Text Box 57"/>
          <p:cNvSpPr txBox="1">
            <a:spLocks noChangeArrowheads="1"/>
          </p:cNvSpPr>
          <p:nvPr/>
        </p:nvSpPr>
        <p:spPr bwMode="auto">
          <a:xfrm>
            <a:off x="457200" y="798493"/>
            <a:ext cx="6629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505CD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18" name="Text Box 69"/>
          <p:cNvSpPr txBox="1">
            <a:spLocks noChangeArrowheads="1"/>
          </p:cNvSpPr>
          <p:nvPr/>
        </p:nvSpPr>
        <p:spPr bwMode="auto">
          <a:xfrm>
            <a:off x="2881313" y="4532313"/>
            <a:ext cx="5316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3042</a:t>
            </a: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hết cho 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719" name="Text Box 70"/>
          <p:cNvSpPr txBox="1">
            <a:spLocks noChangeArrowheads="1"/>
          </p:cNvSpPr>
          <p:nvPr/>
        </p:nvSpPr>
        <p:spPr bwMode="auto">
          <a:xfrm>
            <a:off x="2852738" y="2852738"/>
            <a:ext cx="4905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 5623 chia hết cho 3.</a:t>
            </a:r>
            <a:endParaRPr lang="vi-VN" altLang="en-US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0" name="Text Box 71"/>
          <p:cNvSpPr txBox="1">
            <a:spLocks noChangeArrowheads="1"/>
          </p:cNvSpPr>
          <p:nvPr/>
        </p:nvSpPr>
        <p:spPr bwMode="auto">
          <a:xfrm>
            <a:off x="2892425" y="3760788"/>
            <a:ext cx="5260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1207</a:t>
            </a:r>
            <a:r>
              <a:rPr lang="vi-VN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hết cho 9.</a:t>
            </a:r>
          </a:p>
        </p:txBody>
      </p:sp>
      <p:sp>
        <p:nvSpPr>
          <p:cNvPr id="29721" name="Text Box 72"/>
          <p:cNvSpPr txBox="1">
            <a:spLocks noChangeArrowheads="1"/>
          </p:cNvSpPr>
          <p:nvPr/>
        </p:nvSpPr>
        <p:spPr bwMode="auto">
          <a:xfrm>
            <a:off x="2827338" y="1943100"/>
            <a:ext cx="4259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 6272 chia hết cho 5.</a:t>
            </a:r>
            <a:endParaRPr lang="vi-VN" altLang="en-US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22" name="Oval 3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103438" y="1905000"/>
            <a:ext cx="588962" cy="6159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723" name="Oval 3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097088" y="3640138"/>
            <a:ext cx="588962" cy="6159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9724" name="Oval 3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097088" y="2795588"/>
            <a:ext cx="588962" cy="6159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9725" name="Oval 3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112963" y="4373563"/>
            <a:ext cx="588962" cy="61595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2" name="Oval 58"/>
          <p:cNvSpPr>
            <a:spLocks noChangeArrowheads="1"/>
          </p:cNvSpPr>
          <p:nvPr/>
        </p:nvSpPr>
        <p:spPr bwMode="auto">
          <a:xfrm>
            <a:off x="1989138" y="4303713"/>
            <a:ext cx="838200" cy="838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FF3300"/>
              </a:solidFill>
              <a:latin typeface=".VnTime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80849"/>
      </p:ext>
    </p:extLst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hool-Bell-Ringing-Sound-Effe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902"/>
            <a:ext cx="9343869" cy="700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10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Rectangle 16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Rectangle 18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Rectangle 20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Rectangle 23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Rectangle 27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TextBox 8"/>
          <p:cNvSpPr txBox="1">
            <a:spLocks noChangeArrowheads="1"/>
          </p:cNvSpPr>
          <p:nvPr/>
        </p:nvSpPr>
        <p:spPr bwMode="auto">
          <a:xfrm>
            <a:off x="2126455" y="974011"/>
            <a:ext cx="693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Arial"/>
                <a:cs typeface="Times New Roman" pitchFamily="18" charset="0"/>
              </a:rPr>
              <a:t>Số học sinh khối 6 của 1 trường THCS lần lượt là: lớp 6A có 45hs; 6B có 31 hs; 6C có 36hs; 6D có 39 hs. Giờ thể dục GV muốn chia lớp thành các hàng. Hỏi:</a:t>
            </a:r>
          </a:p>
        </p:txBody>
      </p:sp>
      <p:graphicFrame>
        <p:nvGraphicFramePr>
          <p:cNvPr id="10253" name="Object 55"/>
          <p:cNvGraphicFramePr>
            <a:graphicFrameLocks noChangeAspect="1"/>
          </p:cNvGraphicFramePr>
          <p:nvPr/>
        </p:nvGraphicFramePr>
        <p:xfrm>
          <a:off x="5524500" y="44815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44815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4" name="TextBox 8"/>
          <p:cNvSpPr txBox="1">
            <a:spLocks noChangeArrowheads="1"/>
          </p:cNvSpPr>
          <p:nvPr/>
        </p:nvSpPr>
        <p:spPr bwMode="auto">
          <a:xfrm>
            <a:off x="2133600" y="2667000"/>
            <a:ext cx="676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			</a:t>
            </a:r>
          </a:p>
        </p:txBody>
      </p:sp>
      <p:sp>
        <p:nvSpPr>
          <p:cNvPr id="15" name="Text Box 35">
            <a:extLst>
              <a:ext uri="{FF2B5EF4-FFF2-40B4-BE49-F238E27FC236}">
                <a16:creationId xmlns:a16="http://schemas.microsoft.com/office/drawing/2014/main" id="{9C5876BA-A9AE-400F-96A8-45B232518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61925"/>
            <a:ext cx="5272087" cy="5847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/>
                <a:cs typeface="Times New Roman" panose="02020603050405020304" pitchFamily="18" charset="0"/>
              </a:rPr>
              <a:t>HOẠT ĐỘNG KHỞI </a:t>
            </a:r>
            <a:r>
              <a:rPr lang="en-US" altLang="en-US" b="1" dirty="0">
                <a:solidFill>
                  <a:srgbClr val="FF0000"/>
                </a:solidFill>
                <a:latin typeface="Arial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7172" name="Picture 4" descr="Nơi Bán Quần Áo Đồng Phục Học Sinh Tiểu Học, Cấp 2, TH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4224543"/>
            <a:ext cx="3944655" cy="262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2431322"/>
            <a:ext cx="7026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nào có thể xếp thành 3 hàng với số học sinh </a:t>
            </a:r>
          </a:p>
          <a:p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hàng như nhau?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47711" y="3327932"/>
            <a:ext cx="7043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Lớp nào có thể xếp thành 9 hàng với số học sinh </a:t>
            </a:r>
          </a:p>
          <a:p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hàng như nhau?</a:t>
            </a:r>
          </a:p>
        </p:txBody>
      </p:sp>
    </p:spTree>
    <p:extLst>
      <p:ext uri="{BB962C8B-B14F-4D97-AF65-F5344CB8AC3E}">
        <p14:creationId xmlns:p14="http://schemas.microsoft.com/office/powerpoint/2010/main" val="43759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/>
      <p:bldP spid="2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If_I3148.wav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3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68488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4" name="AutoShape 4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4798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5" name="AutoShape 5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054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041525" y="5867400"/>
            <a:ext cx="47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38550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278438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pic>
        <p:nvPicPr>
          <p:cNvPr id="30729" name="Picture 9" descr="AG_0137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636713" y="4273550"/>
            <a:ext cx="5221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Ồ!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rồi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Cố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gắng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sau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nhé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!</a:t>
            </a:r>
          </a:p>
        </p:txBody>
      </p:sp>
      <p:sp>
        <p:nvSpPr>
          <p:cNvPr id="30731" name="AutoShape 11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96288" y="6170613"/>
            <a:ext cx="536575" cy="3079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32" name="Footer Placeholder 13"/>
          <p:cNvSpPr txBox="1">
            <a:spLocks noGrp="1"/>
          </p:cNvSpPr>
          <p:nvPr/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34395"/>
      </p:ext>
    </p:extLst>
  </p:cSld>
  <p:clrMapOvr>
    <a:masterClrMapping/>
  </p:clrMapOvr>
  <p:transition spd="med">
    <p:fade/>
    <p:sndAc>
      <p:stSnd>
        <p:snd r:embed="rId4" name="Concussive_Hit_Guitar_Boing.wav"/>
      </p:stSnd>
    </p:sndAc>
  </p:transition>
  <p:timing>
    <p:tnLst>
      <p:par>
        <p:cTn id="1" dur="indefinite" restart="never" nodeType="tmRoot">
          <p:childTnLst>
            <p:audio>
              <p:cMediaNode showWhenStopped="0">
                <p:cTn id="2" repeatCount="3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822" y="776533"/>
            <a:ext cx="2046893" cy="288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914525" y="3259138"/>
            <a:ext cx="59705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Phần quà của bạn là một tràng vỗ tay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905000" y="5867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1749" name="Picture 9" descr="firew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286000"/>
            <a:ext cx="11811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 descr="firew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638800"/>
            <a:ext cx="1181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AutoShape 1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32813" y="6354763"/>
            <a:ext cx="611187" cy="477837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175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011363"/>
            <a:ext cx="130968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94945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589544"/>
      </p:ext>
    </p:extLst>
  </p:cSld>
  <p:clrMapOvr>
    <a:masterClrMapping/>
  </p:clrMapOvr>
  <p:transition spd="med">
    <p:fade/>
    <p:sndAc>
      <p:stSnd>
        <p:snd r:embed="rId2" name="applaus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395288" y="3624263"/>
            <a:ext cx="88582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Phần quà của bạn là 1 cây bút bi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905000" y="5867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3796" name="Picture 9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286000"/>
            <a:ext cx="11811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4876800"/>
            <a:ext cx="11811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1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5638800"/>
            <a:ext cx="12573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2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638800"/>
            <a:ext cx="1181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AutoShape 1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88363" y="6122988"/>
            <a:ext cx="590550" cy="623887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3801" name="Footer Placeholder 15"/>
          <p:cNvSpPr txBox="1">
            <a:spLocks noGrp="1"/>
          </p:cNvSpPr>
          <p:nvPr/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184" y="841620"/>
            <a:ext cx="2046893" cy="288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220980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2200275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985926"/>
      </p:ext>
    </p:extLst>
  </p:cSld>
  <p:clrMapOvr>
    <a:masterClrMapping/>
  </p:clrMapOvr>
  <p:transition spd="slow">
    <p:push dir="u"/>
    <p:sndAc>
      <p:stSnd>
        <p:snd r:embed="rId2" name="applaus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276225" y="3513138"/>
            <a:ext cx="8766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Phần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quà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của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là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1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chiếc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thước</a:t>
            </a:r>
            <a:r>
              <a:rPr lang="en-US" altLang="en-US" sz="40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kẻ</a:t>
            </a:r>
            <a:endParaRPr lang="en-US" altLang="en-US" sz="4000" b="1" dirty="0">
              <a:solidFill>
                <a:srgbClr val="FF33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905000" y="5867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5844" name="Picture 7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657600"/>
            <a:ext cx="1181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438400"/>
            <a:ext cx="129540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1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5638800"/>
            <a:ext cx="12573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2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638800"/>
            <a:ext cx="1181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AutoShape 1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16913" y="5986463"/>
            <a:ext cx="857250" cy="69215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5849" name="Footer Placeholder 1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558" y="807457"/>
            <a:ext cx="2046893" cy="288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1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203450"/>
            <a:ext cx="130968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13081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879485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2381250" y="3098800"/>
            <a:ext cx="5646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Phần quà của bạn   là 1 điểm 10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1905000" y="5867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7892" name="Picture 11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5638800"/>
            <a:ext cx="12573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2" descr="firew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638800"/>
            <a:ext cx="1181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AutoShape 1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34375" y="6049963"/>
            <a:ext cx="546100" cy="5746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5" name="Footer Placeholder 15"/>
          <p:cNvSpPr txBox="1">
            <a:spLocks noGrp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907" y="692696"/>
            <a:ext cx="2046893" cy="26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7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746250"/>
            <a:ext cx="13081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46250"/>
            <a:ext cx="130968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206742"/>
      </p:ext>
    </p:extLst>
  </p:cSld>
  <p:clrMapOvr>
    <a:masterClrMapping/>
  </p:clrMapOvr>
  <p:transition spd="med">
    <p:fade/>
    <p:sndAc>
      <p:stSnd>
        <p:snd r:embed="rId2" name="applaus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If_I3148.wav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68488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4" name="AutoShape 4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4798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5" name="AutoShape 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054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041525" y="5867400"/>
            <a:ext cx="47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38550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278438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pic>
        <p:nvPicPr>
          <p:cNvPr id="30729" name="Picture 9" descr="AG_0137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636713" y="4273550"/>
            <a:ext cx="5221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Ồ!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rồi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Cố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gắng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sau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nhé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!</a:t>
            </a:r>
          </a:p>
        </p:txBody>
      </p:sp>
      <p:sp>
        <p:nvSpPr>
          <p:cNvPr id="30731" name="AutoShape 11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96288" y="6170613"/>
            <a:ext cx="536575" cy="3079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32" name="Footer Placeholder 13"/>
          <p:cNvSpPr txBox="1">
            <a:spLocks noGrp="1"/>
          </p:cNvSpPr>
          <p:nvPr/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14808"/>
      </p:ext>
    </p:extLst>
  </p:cSld>
  <p:clrMapOvr>
    <a:masterClrMapping/>
  </p:clrMapOvr>
  <p:transition spd="med">
    <p:fade/>
    <p:sndAc>
      <p:stSnd>
        <p:snd r:embed="rId4" name="Concussive_Hit_Guitar_Boing.wav"/>
      </p:stSnd>
    </p:sndAc>
  </p:transition>
  <p:timing>
    <p:tnLst>
      <p:par>
        <p:cTn id="1" dur="indefinite" restart="never" nodeType="tmRoot">
          <p:childTnLst>
            <p:audio>
              <p:cMediaNode showWhenStopped="0">
                <p:cTn id="2" repeatCount="3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If_I3148.wav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68488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4" name="AutoShape 4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4798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5" name="AutoShape 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054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041525" y="5867400"/>
            <a:ext cx="47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38550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278438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pic>
        <p:nvPicPr>
          <p:cNvPr id="30729" name="Picture 9" descr="AG_0137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636713" y="4273550"/>
            <a:ext cx="5221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Ồ!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rồi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Cố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gắng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sau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nhé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!</a:t>
            </a:r>
          </a:p>
        </p:txBody>
      </p:sp>
      <p:sp>
        <p:nvSpPr>
          <p:cNvPr id="30731" name="AutoShape 11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96288" y="6170613"/>
            <a:ext cx="536575" cy="3079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32" name="Footer Placeholder 13"/>
          <p:cNvSpPr txBox="1">
            <a:spLocks noGrp="1"/>
          </p:cNvSpPr>
          <p:nvPr/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580143"/>
      </p:ext>
    </p:extLst>
  </p:cSld>
  <p:clrMapOvr>
    <a:masterClrMapping/>
  </p:clrMapOvr>
  <p:transition spd="med">
    <p:fade/>
    <p:sndAc>
      <p:stSnd>
        <p:snd r:embed="rId4" name="Concussive_Hit_Guitar_Boing.wav"/>
      </p:stSnd>
    </p:sndAc>
  </p:transition>
  <p:timing>
    <p:tnLst>
      <p:par>
        <p:cTn id="1" dur="indefinite" restart="never" nodeType="tmRoot">
          <p:childTnLst>
            <p:audio>
              <p:cMediaNode showWhenStopped="0">
                <p:cTn id="2" repeatCount="3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If_I3148.wav">
            <a:hlinkClick r:id="" action="ppaction://media"/>
            <a:hlinkHover r:id="" action="ppaction://ole?verb=0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3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68488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4" name="AutoShape 4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4798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5" name="AutoShape 5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105400" y="6324600"/>
            <a:ext cx="6858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041525" y="5867400"/>
            <a:ext cx="47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38550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5278438" y="5867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pic>
        <p:nvPicPr>
          <p:cNvPr id="30729" name="Picture 9" descr="AG_0137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636713" y="4273550"/>
            <a:ext cx="5221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Ồ!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rồi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Cố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gắng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lần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sau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bạn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nhé</a:t>
            </a:r>
            <a:r>
              <a:rPr lang="en-US" altLang="en-US" sz="40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!</a:t>
            </a:r>
          </a:p>
        </p:txBody>
      </p:sp>
      <p:sp>
        <p:nvSpPr>
          <p:cNvPr id="30731" name="AutoShape 11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96288" y="6170613"/>
            <a:ext cx="536575" cy="307975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32" name="Footer Placeholder 13"/>
          <p:cNvSpPr txBox="1">
            <a:spLocks noGrp="1"/>
          </p:cNvSpPr>
          <p:nvPr/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771967"/>
      </p:ext>
    </p:extLst>
  </p:cSld>
  <p:clrMapOvr>
    <a:masterClrMapping/>
  </p:clrMapOvr>
  <p:transition spd="med">
    <p:fade/>
    <p:sndAc>
      <p:stSnd>
        <p:snd r:embed="rId4" name="Concussive_Hit_Guitar_Boing.wav"/>
      </p:stSnd>
    </p:sndAc>
  </p:transition>
  <p:timing>
    <p:tnLst>
      <p:par>
        <p:cTn id="1" dur="indefinite" restart="never" nodeType="tmRoot">
          <p:childTnLst>
            <p:audio>
              <p:cMediaNode showWhenStopped="0">
                <p:cTn id="2" repeatCount="3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3"/>
          <p:cNvSpPr txBox="1">
            <a:spLocks noChangeArrowheads="1"/>
          </p:cNvSpPr>
          <p:nvPr/>
        </p:nvSpPr>
        <p:spPr bwMode="auto">
          <a:xfrm>
            <a:off x="228600" y="1204913"/>
            <a:ext cx="4343400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100000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18000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?”.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8915" name="WordArt 14"/>
          <p:cNvSpPr>
            <a:spLocks noChangeArrowheads="1" noChangeShapeType="1" noTextEdit="1"/>
          </p:cNvSpPr>
          <p:nvPr/>
        </p:nvSpPr>
        <p:spPr bwMode="auto">
          <a:xfrm>
            <a:off x="228600" y="609600"/>
            <a:ext cx="4114800" cy="66964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 spc="-400"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ĐỐ VUI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277" y="1246590"/>
            <a:ext cx="4583723" cy="4406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8092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81000" y="1066800"/>
            <a:ext cx="868045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566738">
              <a:tabLst>
                <a:tab pos="682625" algn="l"/>
              </a:tabLs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566738">
              <a:tabLst>
                <a:tab pos="682625" algn="l"/>
              </a:tabLs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566738">
              <a:tabLst>
                <a:tab pos="682625" algn="l"/>
              </a:tabLs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566738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566738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defTabSz="566738" eaLnBrk="0" hangingPunct="0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defTabSz="566738" eaLnBrk="0" hangingPunct="0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defTabSz="566738" eaLnBrk="0" hangingPunct="0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defTabSz="566738" eaLnBrk="0" hangingPunct="0">
              <a:tabLst>
                <a:tab pos="682625" algn="l"/>
              </a:tabLs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</a:p>
          <a:p>
            <a:pPr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100000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18000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100 000 - 18000 = </a:t>
            </a:r>
            <a:r>
              <a:rPr lang="en-US" alt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82000 (</a:t>
            </a:r>
            <a:r>
              <a:rPr lang="en-US" altLang="en-US" sz="26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82000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	</a:t>
            </a:r>
          </a:p>
          <a:p>
            <a:pPr eaLnBrk="0" fontAlgn="base" hangingPunct="0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963" name="WordArt 3"/>
          <p:cNvSpPr>
            <a:spLocks noChangeArrowheads="1" noChangeShapeType="1" noTextEdit="1"/>
          </p:cNvSpPr>
          <p:nvPr/>
        </p:nvSpPr>
        <p:spPr bwMode="auto">
          <a:xfrm>
            <a:off x="2819401" y="76200"/>
            <a:ext cx="29718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spc="-400" dirty="0">
                <a:ln w="12700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ĐÁP ÁN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7" y="4151312"/>
            <a:ext cx="2405063" cy="29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91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902"/>
            <a:ext cx="9343869" cy="700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4" name="Rectangle 10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Rectangle 16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Rectangle 18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Rectangle 20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Rectangle 23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Rectangle 27"/>
          <p:cNvSpPr>
            <a:spLocks noChangeArrowheads="1"/>
          </p:cNvSpPr>
          <p:nvPr/>
        </p:nvSpPr>
        <p:spPr bwMode="auto">
          <a:xfrm>
            <a:off x="481013" y="-300038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TextBox 8"/>
          <p:cNvSpPr txBox="1">
            <a:spLocks noChangeArrowheads="1"/>
          </p:cNvSpPr>
          <p:nvPr/>
        </p:nvSpPr>
        <p:spPr bwMode="auto">
          <a:xfrm>
            <a:off x="2024944" y="648617"/>
            <a:ext cx="693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Arial"/>
                <a:cs typeface="Times New Roman" pitchFamily="18" charset="0"/>
              </a:rPr>
              <a:t>Số học sinh khối 6 của 1 trường THCS lần lượt là: lớp 6A có 45hs; 6B có 31 hs; 6C có 36hs; 6D có 39 hs. Giờ thể dục GV muốn chia lớp thành các hàng. </a:t>
            </a:r>
          </a:p>
        </p:txBody>
      </p:sp>
      <p:graphicFrame>
        <p:nvGraphicFramePr>
          <p:cNvPr id="10253" name="Object 55"/>
          <p:cNvGraphicFramePr>
            <a:graphicFrameLocks noChangeAspect="1"/>
          </p:cNvGraphicFramePr>
          <p:nvPr/>
        </p:nvGraphicFramePr>
        <p:xfrm>
          <a:off x="5524500" y="448151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448151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4" name="TextBox 8"/>
          <p:cNvSpPr txBox="1">
            <a:spLocks noChangeArrowheads="1"/>
          </p:cNvSpPr>
          <p:nvPr/>
        </p:nvSpPr>
        <p:spPr bwMode="auto">
          <a:xfrm>
            <a:off x="2133600" y="2667000"/>
            <a:ext cx="676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			</a:t>
            </a:r>
          </a:p>
        </p:txBody>
      </p:sp>
      <p:sp>
        <p:nvSpPr>
          <p:cNvPr id="15" name="Text Box 35">
            <a:extLst>
              <a:ext uri="{FF2B5EF4-FFF2-40B4-BE49-F238E27FC236}">
                <a16:creationId xmlns:a16="http://schemas.microsoft.com/office/drawing/2014/main" id="{9C5876BA-A9AE-400F-96A8-45B232518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511" y="44086"/>
            <a:ext cx="5272087" cy="5847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/>
                <a:cs typeface="Times New Roman" panose="02020603050405020304" pitchFamily="18" charset="0"/>
              </a:rPr>
              <a:t>HOẠT ĐỘNG KHỞI </a:t>
            </a:r>
            <a:r>
              <a:rPr lang="en-US" altLang="en-US" b="1" dirty="0">
                <a:solidFill>
                  <a:srgbClr val="FF0000"/>
                </a:solidFill>
                <a:latin typeface="Arial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7172" name="Picture 4" descr="Nơi Bán Quần Áo Đồng Phục Học Sinh Tiểu Học, Cấp 2, TH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4065716"/>
            <a:ext cx="4183329" cy="278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2311779"/>
            <a:ext cx="6718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có thể xếp thành 3 hàng với số học sinh </a:t>
            </a:r>
          </a:p>
          <a:p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hàng như nhau là: lớp 6A; lớp 6C; lớp 6D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24783" y="3234719"/>
            <a:ext cx="6736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Lớp có thể xếp thành 9 hàng với số học sinh </a:t>
            </a:r>
          </a:p>
          <a:p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hàng như nhau là: lớp 6A; lớp 6C</a:t>
            </a:r>
          </a:p>
        </p:txBody>
      </p:sp>
    </p:spTree>
    <p:extLst>
      <p:ext uri="{BB962C8B-B14F-4D97-AF65-F5344CB8AC3E}">
        <p14:creationId xmlns:p14="http://schemas.microsoft.com/office/powerpoint/2010/main" val="278609144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09625" y="1066800"/>
            <a:ext cx="7848600" cy="2062163"/>
          </a:xfrm>
          <a:prstGeom prst="rect">
            <a:avLst/>
          </a:prstGeom>
          <a:noFill/>
          <a:ln w="28575">
            <a:solidFill>
              <a:srgbClr val="0505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3.</a:t>
            </a:r>
            <a:endParaRPr lang="vi-VN" altLang="en-US" sz="3200" b="1" dirty="0">
              <a:solidFill>
                <a:srgbClr val="0505C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09625" y="3576637"/>
            <a:ext cx="7848600" cy="2062163"/>
          </a:xfrm>
          <a:prstGeom prst="rect">
            <a:avLst/>
          </a:prstGeom>
          <a:noFill/>
          <a:ln w="28575">
            <a:solidFill>
              <a:srgbClr val="0505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9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hết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 9.</a:t>
            </a:r>
            <a:endParaRPr lang="vi-VN" altLang="en-US" sz="3200" b="1" dirty="0">
              <a:solidFill>
                <a:srgbClr val="0505C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895600" y="229031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KIẾN THỨC CẦN NHỚ </a:t>
            </a:r>
            <a:endParaRPr lang="en-US" alt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940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3505200"/>
            <a:ext cx="7848600" cy="584775"/>
          </a:xfrm>
          <a:prstGeom prst="rect">
            <a:avLst/>
          </a:prstGeom>
          <a:noFill/>
          <a:ln w="28575">
            <a:solidFill>
              <a:srgbClr val="0505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 chia hết cho 3 thì chia hết cho 9</a:t>
            </a:r>
            <a:endParaRPr lang="vi-VN" altLang="en-US" sz="3200" b="1" dirty="0">
              <a:solidFill>
                <a:srgbClr val="0505C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3276600" y="229031"/>
            <a:ext cx="533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Điền Đúng (Đ) hoặc Sai (S) vào cuối mỗi câu sau: </a:t>
            </a:r>
            <a:endParaRPr lang="en-US" alt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58"/>
            <a:ext cx="2873829" cy="28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7829" y="5082138"/>
            <a:ext cx="7848600" cy="584775"/>
          </a:xfrm>
          <a:prstGeom prst="rect">
            <a:avLst/>
          </a:prstGeom>
          <a:noFill/>
          <a:ln w="28575">
            <a:solidFill>
              <a:srgbClr val="0505C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505CD"/>
                </a:solidFill>
                <a:latin typeface="Arial" pitchFamily="34" charset="0"/>
                <a:cs typeface="Arial" pitchFamily="34" charset="0"/>
              </a:rPr>
              <a:t>Số chia hết cho 9 thì chia hết cho 3</a:t>
            </a:r>
            <a:endParaRPr lang="vi-VN" altLang="en-US" sz="3200" b="1" dirty="0">
              <a:solidFill>
                <a:srgbClr val="0505C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620000" y="3379350"/>
            <a:ext cx="990600" cy="76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Oval 8"/>
          <p:cNvSpPr/>
          <p:nvPr/>
        </p:nvSpPr>
        <p:spPr>
          <a:xfrm>
            <a:off x="7620000" y="4993525"/>
            <a:ext cx="990600" cy="762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87787458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484" grpId="0"/>
      <p:bldP spid="6" grpId="0" animBg="1"/>
      <p:bldP spid="2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1995488"/>
            <a:ext cx="2095500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1876425"/>
            <a:ext cx="1447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462088"/>
            <a:ext cx="838200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647825"/>
            <a:ext cx="900112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1900238"/>
            <a:ext cx="10207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890713"/>
            <a:ext cx="91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1957388"/>
            <a:ext cx="787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38238"/>
            <a:ext cx="19685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781050"/>
            <a:ext cx="1573212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333375"/>
            <a:ext cx="814388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9512">
            <a:off x="6807994" y="845344"/>
            <a:ext cx="950913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671638"/>
            <a:ext cx="22034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652463"/>
            <a:ext cx="3111500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2820988"/>
            <a:ext cx="197485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6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157663"/>
            <a:ext cx="320040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1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24138"/>
            <a:ext cx="13541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2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3040">
            <a:off x="2847975" y="1976438"/>
            <a:ext cx="985838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49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9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1295400" y="1143000"/>
            <a:ext cx="6166468" cy="6632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4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81000" y="2819400"/>
            <a:ext cx="8929688" cy="1246495"/>
          </a:xfrm>
          <a:prstGeom prst="rect">
            <a:avLst/>
          </a:prstGeom>
          <a:solidFill>
            <a:srgbClr val="00B050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Học dấu hiệu chia hết cho 3 và 9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hoàn thành bài tập 1;3;4 trang 39 SGK</a:t>
            </a:r>
            <a:endParaRPr lang="en-US" altLang="en-US" sz="3000" b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20433"/>
      </p:ext>
    </p:extLst>
  </p:cSld>
  <p:clrMapOvr>
    <a:masterClrMapping/>
  </p:clrMapOvr>
  <p:transition spd="slow">
    <p:wheel spokes="8"/>
    <p:sndAc>
      <p:stSnd>
        <p:snd r:embed="rId3" name="If_I_Had_a_Chick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7037E-6 L 5.55556E-7 -0.07223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1. 	Dấu hiệu chia hết cho 3: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9600" y="4417478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Xét  1 + 2 + 3 = 6 chia hết cho 3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3191542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b. Tìm tổng S các chữ số của 123 và xét quan hệ chia hết của S với 3 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1489" y="2523779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Do 123 : 3 = 41 nên 123 chia hết cho 3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77338"/>
            <a:ext cx="8915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Ví dụ: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a. Thực hiện phép chia 123 cho 3. Hỏi số 123 có chia hết cho 3 không?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1588"/>
            <a:ext cx="1879629" cy="187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28800" y="5540675"/>
            <a:ext cx="6019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rgbClr val="FFC000"/>
                </a:solidFill>
                <a:latin typeface="Times New Roman" panose="02020603050405020304" pitchFamily="18" charset="0"/>
              </a:rPr>
              <a:t>Những số có tính chất gì thì sẽ chia hết cho 3?</a:t>
            </a:r>
          </a:p>
        </p:txBody>
      </p:sp>
    </p:spTree>
    <p:extLst>
      <p:ext uri="{BB962C8B-B14F-4D97-AF65-F5344CB8AC3E}">
        <p14:creationId xmlns:p14="http://schemas.microsoft.com/office/powerpoint/2010/main" val="38342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8" grpId="0"/>
      <p:bldP spid="4" grpId="0"/>
      <p:bldP spid="5" grpId="0"/>
      <p:bldP spid="6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394240" y="990600"/>
            <a:ext cx="72163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   Số có tổng các chữ số chia hết cho 3 thì chia hết cho 3 và chỉ những số đó mới chia hết cho 3</a:t>
            </a:r>
          </a:p>
        </p:txBody>
      </p:sp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1. 	Dấu hiệu chia hết cho 3: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9600" y="3027740"/>
            <a:ext cx="7924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Trong các số: 124; 2457; 6125; 13476. Số nào chia hết cho 3? Số nào không chia hết cho 3? Tại sao?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46289" y="2496431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Ví dụ:</a:t>
            </a: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6" y="861744"/>
            <a:ext cx="1172216" cy="105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03" y="4586462"/>
            <a:ext cx="1524000" cy="21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47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  <p:bldP spid="126998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1. 	Dấu hiệu chia hết cho 3: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1489" y="676990"/>
            <a:ext cx="7924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Giải: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97946" y="1693664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Xét: 124 có 1+2+4 = 7 không chia hết cho 3 nên 124 không chia hết cho 3.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97946" y="3002726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Xét: 2457 có 2+4+5+7 = 18 chia hết cho 3 nên 2457 chia hết cho 3.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97946" y="4291556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Xét: 6125 có 6+1+2+5 = 14  không chia hết cho 3 nên 6125 không chia hết cho 3.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41489" y="5486400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Xét: 13476 có 1+3+4+7+6 = 21 chia hết cho 3 nên 13476 chia hết cho 3.</a:t>
            </a:r>
          </a:p>
        </p:txBody>
      </p:sp>
    </p:spTree>
    <p:extLst>
      <p:ext uri="{BB962C8B-B14F-4D97-AF65-F5344CB8AC3E}">
        <p14:creationId xmlns:p14="http://schemas.microsoft.com/office/powerpoint/2010/main" val="32762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8" grpId="0"/>
      <p:bldP spid="5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304800" y="770013"/>
            <a:ext cx="7924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    Luyện tập 1: </a:t>
            </a:r>
            <a:r>
              <a:rPr lang="en-US" altLang="en-US" b="1">
                <a:latin typeface="Times New Roman" panose="02020603050405020304" pitchFamily="18" charset="0"/>
              </a:rPr>
              <a:t>(SGK trang 38)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Viết số có 2 chữ số sao cho: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LcPeriod"/>
            </a:pPr>
            <a:r>
              <a:rPr lang="en-US" altLang="en-US" b="1">
                <a:latin typeface="Times New Roman" panose="02020603050405020304" pitchFamily="18" charset="0"/>
              </a:rPr>
              <a:t>Số đó chia hết cho cả 3 và 5?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LcPeriod"/>
            </a:pPr>
            <a:r>
              <a:rPr lang="en-US" altLang="en-US" b="1">
                <a:latin typeface="Times New Roman" panose="02020603050405020304" pitchFamily="18" charset="0"/>
              </a:rPr>
              <a:t>Số đó chia hết cho cả 3 số 2; 3 và 5?</a:t>
            </a:r>
          </a:p>
        </p:txBody>
      </p:sp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1. 	Dấu hiệu chia hết cho 3: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1780" y="4407146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a. 15 ; 45 hoặc 75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97379" y="3793427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Giải:</a:t>
            </a: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82978" y="5237390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b. 30 ; 60 hoặc 90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0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  <p:bldP spid="126998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 2. Dấu hiệu chia hết cho 9: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9600" y="4417478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Xét  1 + 3 + 5 = 9 chia hết cho 9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314" y="3141076"/>
            <a:ext cx="7924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b. Tìm tổng S các chữ số của 135 và xét quan hệ chia hết của S với 9 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1489" y="2448408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Do 135 : 9 = 15 nên 135 chia hết cho 9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7082"/>
            <a:ext cx="1879629" cy="187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28800" y="5540675"/>
            <a:ext cx="6019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rgbClr val="FFC000"/>
                </a:solidFill>
                <a:latin typeface="Times New Roman" panose="02020603050405020304" pitchFamily="18" charset="0"/>
              </a:rPr>
              <a:t>Những số có tính chất gì thì sẽ chia hết cho 9?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314" y="688993"/>
            <a:ext cx="8915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Ví dụ: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a. Thực hiện phép chia 135 cho 9. Hỏi số 135 có chia hết cho 9 không? </a:t>
            </a:r>
          </a:p>
        </p:txBody>
      </p:sp>
    </p:spTree>
    <p:extLst>
      <p:ext uri="{BB962C8B-B14F-4D97-AF65-F5344CB8AC3E}">
        <p14:creationId xmlns:p14="http://schemas.microsoft.com/office/powerpoint/2010/main" val="352783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8" grpId="0"/>
      <p:bldP spid="4" grpId="0"/>
      <p:bldP spid="5" grpId="0"/>
      <p:bldP spid="6" grpId="0"/>
      <p:bldP spid="1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394240" y="990600"/>
            <a:ext cx="721636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   Số có tổng các chữ số chia hết cho 9 thì chia hết cho 9 và chỉ những số đó mới chia hết cho 9</a:t>
            </a:r>
          </a:p>
        </p:txBody>
      </p:sp>
      <p:sp>
        <p:nvSpPr>
          <p:cNvPr id="126998" name="Text Box 22"/>
          <p:cNvSpPr txBox="1">
            <a:spLocks noChangeArrowheads="1"/>
          </p:cNvSpPr>
          <p:nvPr/>
        </p:nvSpPr>
        <p:spPr bwMode="auto">
          <a:xfrm>
            <a:off x="0" y="762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2. 	Dấu hiệu chia hết cho 9:</a:t>
            </a:r>
            <a:endParaRPr lang="en-US" altLang="en-US" sz="44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4724758"/>
            <a:ext cx="7924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Trong các số: 12457; 3246; 8937; 14367. Số nào chia hết cho 9? Số nào không chia hết cho 9? Tại sao?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85894" y="3415242"/>
            <a:ext cx="7924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Ví dụ:</a:t>
            </a:r>
          </a:p>
        </p:txBody>
      </p:sp>
      <p:sp>
        <p:nvSpPr>
          <p:cNvPr id="2" name="TextBox 1"/>
          <p:cNvSpPr txBox="1"/>
          <p:nvPr/>
        </p:nvSpPr>
        <p:spPr>
          <a:xfrm rot="5400000">
            <a:off x="5513413" y="3153632"/>
            <a:ext cx="671195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46" y="861744"/>
            <a:ext cx="1172216" cy="105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" y="2861884"/>
            <a:ext cx="1245594" cy="172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7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  <p:bldP spid="126998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1631</Words>
  <Application>Microsoft Office PowerPoint</Application>
  <PresentationFormat>On-screen Show (4:3)</PresentationFormat>
  <Paragraphs>226</Paragraphs>
  <Slides>33</Slides>
  <Notes>3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.Vn3DH</vt:lpstr>
      <vt:lpstr>.VnBodoniH</vt:lpstr>
      <vt:lpstr>.VnTime</vt:lpstr>
      <vt:lpstr>Arial</vt:lpstr>
      <vt:lpstr>Calibri</vt:lpstr>
      <vt:lpstr>Century Gothic</vt:lpstr>
      <vt:lpstr>Tahoma</vt:lpstr>
      <vt:lpstr>Times New Roman</vt:lpstr>
      <vt:lpstr>Wingdings 3</vt:lpstr>
      <vt:lpstr>Slice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2021-09-02T13:45:59Z</dcterms:created>
  <dcterms:modified xsi:type="dcterms:W3CDTF">2025-05-09T13:49:28Z</dcterms:modified>
</cp:coreProperties>
</file>