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D6C55-D392-40D6-B7A6-38E14E70A10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9ED4D-BCF7-4FE8-963C-DFF0506A8E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FDF1E2-C9BC-4A28-AEF4-83557EF97EA2}" type="slidenum">
              <a:rPr lang="zh-CN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6E0BEE-25E8-4C75-B2B2-EAB8262A0144}" type="slidenum">
              <a:rPr lang="zh-CN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09703-ED78-49AD-A3B8-5962650E9D4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6F1C0-75C6-4266-879C-15C8130977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</a:rPr>
              <a:t>Tiết 65,66   TRÌNH BÀY VỀ MỘT CẢNH SINH HOẠT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2598" y="1328989"/>
            <a:ext cx="8868365" cy="61555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00" b="1" dirty="0">
                <a:ln w="11430"/>
                <a:solidFill>
                  <a:srgbClr val="0000CC"/>
                </a:solidFill>
                <a:latin typeface="Georgia Ref" pitchFamily="18" charset="0"/>
                <a:cs typeface="Times New Roman" pitchFamily="18" charset="0"/>
              </a:rPr>
              <a:t>BÀI 5: TRÒ CHUYỆN CÙNG THIÊN NHIÊN</a:t>
            </a:r>
          </a:p>
        </p:txBody>
      </p:sp>
      <p:pic>
        <p:nvPicPr>
          <p:cNvPr id="15362" name="Picture 34" descr="blue_li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-3175"/>
            <a:ext cx="853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6" descr="blue_li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 flipH="1">
            <a:off x="5541963" y="3252787"/>
            <a:ext cx="68580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7" descr="blue_li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 flipH="1" flipV="1">
            <a:off x="-3276600" y="3273425"/>
            <a:ext cx="685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9" descr="hoa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-152400"/>
            <a:ext cx="15240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41" descr="hoa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7450" y="-152400"/>
            <a:ext cx="17589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533900" y="2069559"/>
            <a:ext cx="4117975" cy="28803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4" name="矩形: 圆角 6">
            <a:extLst>
              <a:ext uri="{FF2B5EF4-FFF2-40B4-BE49-F238E27FC236}"/>
            </a:extLst>
          </p:cNvPr>
          <p:cNvSpPr/>
          <p:nvPr/>
        </p:nvSpPr>
        <p:spPr>
          <a:xfrm>
            <a:off x="711200" y="2652713"/>
            <a:ext cx="2997200" cy="860425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rgbClr val="0000CC"/>
                </a:solidFill>
                <a:latin typeface="Georgia Ref" pitchFamily="18" charset="0"/>
                <a:ea typeface="inpin heiti" charset="-122"/>
              </a:rPr>
              <a:t>NÓI VÀ NGHE</a:t>
            </a:r>
            <a:endParaRPr lang="zh-CN" altLang="en-US" sz="2800" dirty="0">
              <a:solidFill>
                <a:srgbClr val="0000CC"/>
              </a:solidFill>
              <a:latin typeface="Georgia Ref" pitchFamily="18" charset="0"/>
              <a:ea typeface="inpin heiti" charset="-122"/>
            </a:endParaRPr>
          </a:p>
        </p:txBody>
      </p:sp>
      <p:pic>
        <p:nvPicPr>
          <p:cNvPr id="15370" name="Picture 35" descr="blue_li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545263"/>
            <a:ext cx="86106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38" descr="hoa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44538" y="5754688"/>
            <a:ext cx="179387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40" descr="hoa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4950" y="5830888"/>
            <a:ext cx="1593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矩形: 圆角 6">
            <a:extLst>
              <a:ext uri="{FF2B5EF4-FFF2-40B4-BE49-F238E27FC236}"/>
            </a:extLst>
          </p:cNvPr>
          <p:cNvSpPr/>
          <p:nvPr/>
        </p:nvSpPr>
        <p:spPr>
          <a:xfrm>
            <a:off x="1187450" y="5229225"/>
            <a:ext cx="6264275" cy="860425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rgbClr val="0000CC"/>
                </a:solidFill>
                <a:latin typeface="Georgia Ref" pitchFamily="18" charset="0"/>
                <a:ea typeface="inpin heiti" charset="-122"/>
              </a:rPr>
              <a:t>VỀ MỘT CẢNH SINH HOẠT</a:t>
            </a:r>
            <a:endParaRPr lang="zh-CN" altLang="en-US" sz="3200" b="1" dirty="0">
              <a:solidFill>
                <a:srgbClr val="0000CC"/>
              </a:solidFill>
              <a:latin typeface="Georgia Ref" pitchFamily="18" charset="0"/>
              <a:ea typeface="inpin heiti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图片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0483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图片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" y="511175"/>
            <a:ext cx="1716088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图片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69888" y="-227013"/>
            <a:ext cx="1612901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3"/>
          <p:cNvGrpSpPr>
            <a:grpSpLocks/>
          </p:cNvGrpSpPr>
          <p:nvPr/>
        </p:nvGrpSpPr>
        <p:grpSpPr bwMode="auto">
          <a:xfrm>
            <a:off x="1219200" y="9525"/>
            <a:ext cx="7138988" cy="1979613"/>
            <a:chOff x="3989878" y="372140"/>
            <a:chExt cx="5955984" cy="1786269"/>
          </a:xfrm>
        </p:grpSpPr>
        <p:pic>
          <p:nvPicPr>
            <p:cNvPr id="17420" name="Picture 1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-5400000">
              <a:off x="6414775" y="-1372678"/>
              <a:ext cx="1106190" cy="5955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矩形 17"/>
            <p:cNvSpPr/>
            <p:nvPr/>
          </p:nvSpPr>
          <p:spPr>
            <a:xfrm>
              <a:off x="3989878" y="372140"/>
              <a:ext cx="5955984" cy="6789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7413" name="图片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56550" y="-246063"/>
            <a:ext cx="1614488" cy="1612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28"/>
          <p:cNvSpPr/>
          <p:nvPr/>
        </p:nvSpPr>
        <p:spPr>
          <a:xfrm>
            <a:off x="1206500" y="152400"/>
            <a:ext cx="702627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rgbClr val="FF0000"/>
                </a:solidFill>
                <a:latin typeface="+mj-lt"/>
                <a:cs typeface="+mn-cs"/>
              </a:rPr>
              <a:t>I.  QUY TRÌNH NÓI VỀ MỘT CẢNH SINH HOẠT</a:t>
            </a:r>
            <a:endParaRPr lang="vi-VN" sz="2400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pic>
        <p:nvPicPr>
          <p:cNvPr id="17415" name="图片 24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36513" y="5097463"/>
            <a:ext cx="9144001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55650" y="1343025"/>
            <a:ext cx="7848600" cy="7683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b="1" dirty="0">
                <a:solidFill>
                  <a:srgbClr val="0000CC"/>
                </a:solidFill>
                <a:latin typeface="+mn-lt"/>
                <a:cs typeface="+mn-cs"/>
              </a:rPr>
              <a:t>Bước 1:</a:t>
            </a:r>
            <a:r>
              <a:rPr lang="vi-VN" sz="2400" b="1" dirty="0">
                <a:solidFill>
                  <a:srgbClr val="0000CC"/>
                </a:solidFill>
                <a:latin typeface="+mn-lt"/>
                <a:cs typeface="+mn-cs"/>
              </a:rPr>
              <a:t> </a:t>
            </a:r>
            <a:r>
              <a:rPr lang="vi-VN" sz="2000" b="1" dirty="0">
                <a:latin typeface="+mn-lt"/>
                <a:cs typeface="+mn-cs"/>
              </a:rPr>
              <a:t>Xác định đề tài, người nghe, mục đích, không gian và thời gian nói</a:t>
            </a:r>
            <a:r>
              <a:rPr lang="vi-VN" sz="2000" dirty="0">
                <a:latin typeface="+mn-lt"/>
                <a:cs typeface="+mn-cs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746125" y="4492625"/>
            <a:ext cx="4572000" cy="7080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b="1" dirty="0">
                <a:solidFill>
                  <a:srgbClr val="0000CC"/>
                </a:solidFill>
                <a:latin typeface="+mn-lt"/>
                <a:cs typeface="+mn-cs"/>
              </a:rPr>
              <a:t>Bước 4: </a:t>
            </a:r>
            <a:r>
              <a:rPr lang="vi-VN" sz="2000" b="1" dirty="0">
                <a:latin typeface="+mn-lt"/>
                <a:cs typeface="+mn-cs"/>
              </a:rPr>
              <a:t>Trao đổi, đánh giá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2000" dirty="0"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8663" y="2430463"/>
            <a:ext cx="3603625" cy="739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b="1" dirty="0">
                <a:solidFill>
                  <a:srgbClr val="0000CC"/>
                </a:solidFill>
                <a:latin typeface="+mn-lt"/>
                <a:cs typeface="+mn-cs"/>
              </a:rPr>
              <a:t>Bước 2:</a:t>
            </a:r>
            <a:r>
              <a:rPr lang="vi-VN" sz="2400" b="1" dirty="0">
                <a:solidFill>
                  <a:srgbClr val="0000CC"/>
                </a:solidFill>
                <a:latin typeface="+mn-lt"/>
                <a:cs typeface="+mn-cs"/>
              </a:rPr>
              <a:t> </a:t>
            </a:r>
            <a:r>
              <a:rPr lang="vi-VN" sz="2000" b="1" dirty="0">
                <a:solidFill>
                  <a:prstClr val="black"/>
                </a:solidFill>
                <a:latin typeface="+mn-lt"/>
                <a:cs typeface="+mn-cs"/>
              </a:rPr>
              <a:t>Tìm ý, lập dàn 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vi-VN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650" y="3446463"/>
            <a:ext cx="4176713" cy="7699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000" b="1" dirty="0">
                <a:solidFill>
                  <a:srgbClr val="0000CC"/>
                </a:solidFill>
                <a:latin typeface="+mn-lt"/>
                <a:cs typeface="+mn-cs"/>
              </a:rPr>
              <a:t>Bước 3:</a:t>
            </a:r>
            <a:r>
              <a:rPr lang="vi-VN" sz="2400" b="1" dirty="0">
                <a:solidFill>
                  <a:srgbClr val="0000CC"/>
                </a:solidFill>
                <a:latin typeface="+mn-lt"/>
                <a:cs typeface="+mn-cs"/>
              </a:rPr>
              <a:t> </a:t>
            </a:r>
            <a:r>
              <a:rPr lang="vi-VN" sz="2000" b="1" dirty="0">
                <a:solidFill>
                  <a:prstClr val="black"/>
                </a:solidFill>
                <a:latin typeface="+mn-lt"/>
                <a:cs typeface="+mn-cs"/>
              </a:rPr>
              <a:t>Luyện tập và trình bày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vi-VN" sz="2000" dirty="0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" grpId="0" animBg="1"/>
      <p:bldP spid="4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图片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0483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图片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" y="511175"/>
            <a:ext cx="1716088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图片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69888" y="-227013"/>
            <a:ext cx="1612901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组合 13"/>
          <p:cNvGrpSpPr>
            <a:grpSpLocks/>
          </p:cNvGrpSpPr>
          <p:nvPr/>
        </p:nvGrpSpPr>
        <p:grpSpPr bwMode="auto">
          <a:xfrm>
            <a:off x="1219200" y="9525"/>
            <a:ext cx="7138988" cy="1979613"/>
            <a:chOff x="3989878" y="372140"/>
            <a:chExt cx="5955984" cy="1786269"/>
          </a:xfrm>
        </p:grpSpPr>
        <p:pic>
          <p:nvPicPr>
            <p:cNvPr id="19471" name="Picture 1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-5400000">
              <a:off x="6414775" y="-1372678"/>
              <a:ext cx="1106190" cy="5955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矩形 17"/>
            <p:cNvSpPr/>
            <p:nvPr/>
          </p:nvSpPr>
          <p:spPr>
            <a:xfrm>
              <a:off x="3989878" y="372140"/>
              <a:ext cx="5955984" cy="6789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9461" name="图片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56550" y="-246063"/>
            <a:ext cx="1614488" cy="1612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28"/>
          <p:cNvSpPr/>
          <p:nvPr/>
        </p:nvSpPr>
        <p:spPr>
          <a:xfrm>
            <a:off x="2946400" y="152400"/>
            <a:ext cx="702627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rgbClr val="FF0000"/>
                </a:solidFill>
                <a:latin typeface="+mj-lt"/>
                <a:cs typeface="+mn-cs"/>
              </a:rPr>
              <a:t>II.  THỰC HÀNH NÓI</a:t>
            </a:r>
            <a:endParaRPr lang="vi-VN" sz="2400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pic>
        <p:nvPicPr>
          <p:cNvPr id="19463" name="图片 24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36513" y="5097463"/>
            <a:ext cx="9144001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36563" y="1362075"/>
            <a:ext cx="8670925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00CC"/>
                </a:solidFill>
                <a:latin typeface="+mj-lt"/>
                <a:cs typeface="+mn-cs"/>
              </a:rPr>
              <a:t>-  Nói đúng mục đích (trình bày về một cảnh sinh hoạt).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00CC"/>
                </a:solidFill>
                <a:latin typeface="+mj-lt"/>
                <a:cs typeface="+mn-cs"/>
              </a:rPr>
              <a:t>-  Chuẩn bị phần mở đầu và kết thúc sao cho hấp dẫn.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00CC"/>
                </a:solidFill>
                <a:latin typeface="+mj-lt"/>
                <a:cs typeface="+mn-cs"/>
              </a:rPr>
              <a:t>-  Nói to, rõ ràng, truyền cảm, tự nhiên.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00CC"/>
                </a:solidFill>
                <a:latin typeface="+mj-lt"/>
                <a:cs typeface="+mn-cs"/>
              </a:rPr>
              <a:t>-  Lựa chọn từ ngữ, câu văn cho phù hợp với văn nói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0000CC"/>
                </a:solidFill>
                <a:latin typeface="+mj-lt"/>
                <a:cs typeface="+mn-cs"/>
              </a:rPr>
              <a:t>-  Sử dụng phương tiện phi ngôn ngữ: nét mặt, điệu bộ,....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xplosion 1 8"/>
          <p:cNvSpPr/>
          <p:nvPr/>
        </p:nvSpPr>
        <p:spPr>
          <a:xfrm>
            <a:off x="285750" y="1612900"/>
            <a:ext cx="436563" cy="4318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17" name="Explosion 1 16"/>
          <p:cNvSpPr/>
          <p:nvPr/>
        </p:nvSpPr>
        <p:spPr>
          <a:xfrm>
            <a:off x="223838" y="2232025"/>
            <a:ext cx="436562" cy="43338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19" name="Explosion 1 18"/>
          <p:cNvSpPr/>
          <p:nvPr/>
        </p:nvSpPr>
        <p:spPr>
          <a:xfrm>
            <a:off x="268288" y="2836863"/>
            <a:ext cx="436562" cy="4318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20" name="Explosion 1 19"/>
          <p:cNvSpPr/>
          <p:nvPr/>
        </p:nvSpPr>
        <p:spPr>
          <a:xfrm>
            <a:off x="268288" y="3498850"/>
            <a:ext cx="436562" cy="4318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22" name="Explosion 1 21"/>
          <p:cNvSpPr/>
          <p:nvPr/>
        </p:nvSpPr>
        <p:spPr>
          <a:xfrm>
            <a:off x="293688" y="4135438"/>
            <a:ext cx="436562" cy="4318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24" name="Explosion 1 23"/>
          <p:cNvSpPr/>
          <p:nvPr/>
        </p:nvSpPr>
        <p:spPr>
          <a:xfrm>
            <a:off x="282575" y="4764088"/>
            <a:ext cx="436563" cy="4318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" grpId="0"/>
      <p:bldP spid="9" grpId="0" animBg="1"/>
      <p:bldP spid="17" grpId="0" animBg="1"/>
      <p:bldP spid="19" grpId="0" animBg="1"/>
      <p:bldP spid="20" grpId="0" animBg="1"/>
      <p:bldP spid="2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5145" y="4582869"/>
            <a:ext cx="7135287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Thuyết trình viên tài năng</a:t>
            </a:r>
            <a:endParaRPr lang="en-US" sz="36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99792" y="2276872"/>
            <a:ext cx="3531736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5400" b="1" cap="all" dirty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Cuộc thi</a:t>
            </a:r>
            <a:endParaRPr lang="en-US" sz="5400" b="1" cap="all" dirty="0">
              <a:ln/>
              <a:solidFill>
                <a:srgbClr val="0000C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172</Words>
  <Application>Microsoft Office PowerPoint</Application>
  <PresentationFormat>On-screen Show (4:3)</PresentationFormat>
  <Paragraphs>20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Tiết 65,66   TRÌNH BÀY VỀ MỘT CẢNH SINH HOẠT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65,66   TRÌNH BÀY VỀ MỘT CẢNH SINH HOẠT</dc:title>
  <dc:creator>Windows User</dc:creator>
  <cp:lastModifiedBy>Windows User</cp:lastModifiedBy>
  <cp:revision>1</cp:revision>
  <dcterms:created xsi:type="dcterms:W3CDTF">2022-04-04T15:20:20Z</dcterms:created>
  <dcterms:modified xsi:type="dcterms:W3CDTF">2022-04-04T15:23:09Z</dcterms:modified>
</cp:coreProperties>
</file>