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33B8-2B1C-4C86-A7C2-B08D44BC5010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74DFD-6866-4A35-B7B3-1F5AA9C940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b="1" dirty="0" smtClean="0">
                <a:solidFill>
                  <a:srgbClr val="FF0000"/>
                </a:solidFill>
              </a:rPr>
              <a:t>Tiết 62,63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 TIẾNG VIỆT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I. </a:t>
            </a:r>
            <a:r>
              <a:rPr lang="vi-VN" b="1" dirty="0"/>
              <a:t> Ẩn dụ</a:t>
            </a:r>
            <a:endParaRPr lang="en-US" dirty="0"/>
          </a:p>
          <a:p>
            <a:pPr>
              <a:buNone/>
            </a:pPr>
            <a:r>
              <a:rPr lang="vi-VN" b="1" i="1" dirty="0"/>
              <a:t>1. Xét ví dụ</a:t>
            </a:r>
            <a:endParaRPr lang="en-US" dirty="0"/>
          </a:p>
          <a:p>
            <a:pPr>
              <a:buNone/>
            </a:pPr>
            <a:r>
              <a:rPr lang="vi-VN" b="1" i="1" dirty="0"/>
              <a:t> </a:t>
            </a:r>
            <a:r>
              <a:rPr lang="vi-VN" b="1" i="1" dirty="0" smtClean="0"/>
              <a:t>2</a:t>
            </a:r>
            <a:r>
              <a:rPr lang="vi-VN" b="1" i="1" dirty="0"/>
              <a:t>. Nhận xét</a:t>
            </a:r>
            <a:endParaRPr lang="en-US" dirty="0"/>
          </a:p>
          <a:p>
            <a:pPr>
              <a:buNone/>
            </a:pPr>
            <a:r>
              <a:rPr lang="vi-VN" dirty="0"/>
              <a:t>- Ẩn dụ là gọi tên sự vật, sự việc này bằng tên sự vật, sự việc khác có nét tương đồng nhằm tăng tính gợi hình, gợi cảm cho diễn đạt.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b="1" dirty="0"/>
              <a:t>II. Hoán dụ</a:t>
            </a:r>
            <a:endParaRPr lang="en-US" dirty="0"/>
          </a:p>
          <a:p>
            <a:pPr lvl="0">
              <a:buNone/>
            </a:pPr>
            <a:r>
              <a:rPr lang="vi-VN" b="1" i="1" dirty="0"/>
              <a:t>Xét ví dụ</a:t>
            </a:r>
            <a:endParaRPr lang="en-US" dirty="0"/>
          </a:p>
          <a:p>
            <a:pPr>
              <a:buNone/>
            </a:pPr>
            <a:r>
              <a:rPr lang="vi-VN" dirty="0"/>
              <a:t> </a:t>
            </a:r>
            <a:endParaRPr lang="en-US" dirty="0"/>
          </a:p>
          <a:p>
            <a:pPr>
              <a:buNone/>
            </a:pPr>
            <a:r>
              <a:rPr lang="vi-VN" b="1" i="1" dirty="0"/>
              <a:t>2. Nhận xét</a:t>
            </a:r>
            <a:endParaRPr lang="en-US" dirty="0"/>
          </a:p>
          <a:p>
            <a:pPr>
              <a:buNone/>
            </a:pPr>
            <a:r>
              <a:rPr lang="vi-VN" dirty="0"/>
              <a:t>- </a:t>
            </a:r>
            <a:r>
              <a:rPr lang="nb-NO" dirty="0"/>
              <a:t>Hoán dụ</a:t>
            </a:r>
            <a:r>
              <a:rPr lang="vi-VN" dirty="0"/>
              <a:t>: </a:t>
            </a:r>
            <a:r>
              <a:rPr lang="nb-NO" dirty="0"/>
              <a:t>Cách gọi tên sự vật này bằng tên sự vật khác.</a:t>
            </a:r>
            <a:endParaRPr lang="en-US" dirty="0"/>
          </a:p>
          <a:p>
            <a:pPr>
              <a:buNone/>
            </a:pPr>
            <a:r>
              <a:rPr lang="vi-VN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vi-VN" b="1" dirty="0" smtClean="0">
                <a:solidFill>
                  <a:srgbClr val="FF0000"/>
                </a:solidFill>
              </a:rPr>
              <a:t>Tiết 62,63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 TIẾNG VIỆT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b="1" dirty="0"/>
              <a:t>Bài tập 1/ trang 121</a:t>
            </a:r>
            <a:endParaRPr lang="en-US" dirty="0"/>
          </a:p>
          <a:p>
            <a:pPr>
              <a:buNone/>
            </a:pPr>
            <a:r>
              <a:rPr lang="vi-VN" dirty="0"/>
              <a:t>- HS tự tìm ví dụ.</a:t>
            </a:r>
            <a:endParaRPr lang="en-US" dirty="0"/>
          </a:p>
          <a:p>
            <a:pPr>
              <a:buNone/>
            </a:pPr>
            <a:r>
              <a:rPr lang="vi-VN" dirty="0"/>
              <a:t>- Chỉ ra điểm giống và khác nhau:</a:t>
            </a:r>
            <a:endParaRPr lang="en-US" dirty="0"/>
          </a:p>
          <a:p>
            <a:pPr>
              <a:buNone/>
            </a:pPr>
            <a:r>
              <a:rPr lang="vi-VN" dirty="0"/>
              <a:t>+ Giống: cả hai biện pháp đều dựa trên quan hệ liên tưởng tương đồng.</a:t>
            </a:r>
            <a:endParaRPr lang="en-US" dirty="0"/>
          </a:p>
          <a:p>
            <a:pPr>
              <a:buNone/>
            </a:pPr>
            <a:r>
              <a:rPr lang="vi-VN" dirty="0"/>
              <a:t>+ Khác: </a:t>
            </a:r>
            <a:endParaRPr lang="en-US" dirty="0"/>
          </a:p>
          <a:p>
            <a:pPr>
              <a:buNone/>
            </a:pPr>
            <a:r>
              <a:rPr lang="vi-VN" dirty="0"/>
              <a:t>So sánh có đủ hai vế A và B (cái được so sánh, cái dùng để so sánh và từ so sánh).</a:t>
            </a:r>
            <a:endParaRPr lang="en-US" dirty="0"/>
          </a:p>
          <a:p>
            <a:pPr>
              <a:buNone/>
            </a:pPr>
            <a:r>
              <a:rPr lang="vi-VN" dirty="0"/>
              <a:t>Ẩn dụ: chỉ có vế B (cái dùng để so sánh và từ so sánh).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vi-VN" b="1" dirty="0" smtClean="0">
                <a:solidFill>
                  <a:srgbClr val="FF0000"/>
                </a:solidFill>
              </a:rPr>
              <a:t>Tiết 62,63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 TIẾNG VIỆT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b="1" dirty="0"/>
              <a:t>Bài 2/ trang 121</a:t>
            </a:r>
            <a:endParaRPr lang="en-US" dirty="0"/>
          </a:p>
          <a:p>
            <a:pPr>
              <a:buNone/>
            </a:pPr>
            <a:r>
              <a:rPr lang="en-US" dirty="0"/>
              <a:t>a.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ẩn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: "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cắp</a:t>
            </a:r>
            <a:r>
              <a:rPr lang="en-US" dirty="0"/>
              <a:t> </a:t>
            </a:r>
            <a:r>
              <a:rPr lang="en-US" dirty="0" err="1"/>
              <a:t>hôm</a:t>
            </a:r>
            <a:r>
              <a:rPr lang="en-US" dirty="0"/>
              <a:t> nay </a:t>
            </a:r>
            <a:r>
              <a:rPr lang="en-US" dirty="0" err="1"/>
              <a:t>gặp</a:t>
            </a:r>
            <a:r>
              <a:rPr lang="en-US" dirty="0"/>
              <a:t> 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già</a:t>
            </a:r>
            <a:r>
              <a:rPr lang="en-US" dirty="0"/>
              <a:t>" </a:t>
            </a:r>
            <a:r>
              <a:rPr lang="en-US" dirty="0" err="1"/>
              <a:t>và</a:t>
            </a:r>
            <a:r>
              <a:rPr lang="en-US" dirty="0"/>
              <a:t> "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tội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lắm</a:t>
            </a:r>
            <a:r>
              <a:rPr lang="en-US" dirty="0"/>
              <a:t>"</a:t>
            </a:r>
          </a:p>
          <a:p>
            <a:pPr lvl="0">
              <a:buNone/>
            </a:pP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cắp</a:t>
            </a:r>
            <a:r>
              <a:rPr lang="en-US" dirty="0"/>
              <a:t>: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chim</a:t>
            </a:r>
            <a:r>
              <a:rPr lang="en-US" dirty="0"/>
              <a:t> </a:t>
            </a:r>
            <a:r>
              <a:rPr lang="en-US" dirty="0" err="1"/>
              <a:t>chèo</a:t>
            </a:r>
            <a:r>
              <a:rPr lang="en-US" dirty="0"/>
              <a:t> </a:t>
            </a:r>
            <a:r>
              <a:rPr lang="en-US" dirty="0" err="1"/>
              <a:t>bẻo</a:t>
            </a:r>
            <a:endParaRPr lang="en-US" dirty="0"/>
          </a:p>
          <a:p>
            <a:pPr lvl="0">
              <a:buNone/>
            </a:pP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già</a:t>
            </a:r>
            <a:r>
              <a:rPr lang="en-US" dirty="0"/>
              <a:t>: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kình</a:t>
            </a:r>
            <a:r>
              <a:rPr lang="en-US" dirty="0"/>
              <a:t> </a:t>
            </a:r>
            <a:r>
              <a:rPr lang="en-US" dirty="0" err="1"/>
              <a:t>địch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chim</a:t>
            </a:r>
            <a:r>
              <a:rPr lang="en-US" dirty="0"/>
              <a:t> </a:t>
            </a:r>
            <a:r>
              <a:rPr lang="en-US" dirty="0" err="1"/>
              <a:t>chèo</a:t>
            </a:r>
            <a:r>
              <a:rPr lang="en-US" dirty="0"/>
              <a:t> </a:t>
            </a:r>
            <a:r>
              <a:rPr lang="en-US" dirty="0" err="1"/>
              <a:t>bẻo</a:t>
            </a:r>
            <a:r>
              <a:rPr lang="en-US" dirty="0"/>
              <a:t> (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chim</a:t>
            </a:r>
            <a:r>
              <a:rPr lang="en-US" dirty="0"/>
              <a:t> </a:t>
            </a:r>
            <a:r>
              <a:rPr lang="en-US" dirty="0" err="1"/>
              <a:t>diều</a:t>
            </a:r>
            <a:r>
              <a:rPr lang="en-US" dirty="0"/>
              <a:t> </a:t>
            </a:r>
            <a:r>
              <a:rPr lang="en-US" dirty="0" err="1"/>
              <a:t>hâu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b.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 dirty="0" err="1"/>
              <a:t>đồng</a:t>
            </a:r>
            <a:endParaRPr lang="en-US" dirty="0"/>
          </a:p>
          <a:p>
            <a:pPr lvl="0">
              <a:buNone/>
            </a:pP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già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diều</a:t>
            </a:r>
            <a:r>
              <a:rPr lang="en-US" dirty="0"/>
              <a:t> </a:t>
            </a:r>
            <a:r>
              <a:rPr lang="en-US" dirty="0" err="1"/>
              <a:t>hâu</a:t>
            </a:r>
            <a:r>
              <a:rPr lang="en-US" dirty="0"/>
              <a:t>: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lọc</a:t>
            </a:r>
            <a:r>
              <a:rPr lang="en-US" dirty="0"/>
              <a:t> </a:t>
            </a:r>
            <a:r>
              <a:rPr lang="en-US" dirty="0" err="1"/>
              <a:t>lõi</a:t>
            </a:r>
            <a:r>
              <a:rPr lang="en-US" dirty="0"/>
              <a:t>, </a:t>
            </a:r>
            <a:r>
              <a:rPr lang="en-US" dirty="0" err="1"/>
              <a:t>ác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. (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xấu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)</a:t>
            </a:r>
          </a:p>
          <a:p>
            <a:pPr lvl="0">
              <a:buNone/>
            </a:pP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chèo</a:t>
            </a:r>
            <a:r>
              <a:rPr lang="en-US" dirty="0"/>
              <a:t> </a:t>
            </a:r>
            <a:r>
              <a:rPr lang="en-US" dirty="0" err="1"/>
              <a:t>bẻo</a:t>
            </a:r>
            <a:r>
              <a:rPr lang="en-US" dirty="0"/>
              <a:t>,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cắp</a:t>
            </a:r>
            <a:r>
              <a:rPr lang="en-US" dirty="0"/>
              <a:t>: ban </a:t>
            </a:r>
            <a:r>
              <a:rPr lang="en-US" dirty="0" err="1"/>
              <a:t>đêm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mùa</a:t>
            </a:r>
            <a:r>
              <a:rPr lang="en-US" dirty="0"/>
              <a:t>,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đêm</a:t>
            </a:r>
            <a:r>
              <a:rPr lang="en-US" dirty="0"/>
              <a:t> </a:t>
            </a:r>
            <a:r>
              <a:rPr lang="en-US" dirty="0" err="1"/>
              <a:t>suốt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rình</a:t>
            </a:r>
            <a:r>
              <a:rPr lang="en-US" dirty="0"/>
              <a:t> </a:t>
            </a:r>
            <a:r>
              <a:rPr lang="en-US" dirty="0" err="1"/>
              <a:t>mò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cắp</a:t>
            </a:r>
            <a:r>
              <a:rPr lang="en-US" dirty="0"/>
              <a:t>.</a:t>
            </a:r>
          </a:p>
          <a:p>
            <a:pPr lvl="0">
              <a:buNone/>
            </a:pP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tội</a:t>
            </a:r>
            <a:r>
              <a:rPr lang="en-US" dirty="0"/>
              <a:t> -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tốt</a:t>
            </a:r>
            <a:r>
              <a:rPr lang="en-US" dirty="0"/>
              <a:t>: </a:t>
            </a:r>
            <a:r>
              <a:rPr lang="en-US" dirty="0" err="1"/>
              <a:t>ẩn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chim</a:t>
            </a:r>
            <a:r>
              <a:rPr lang="en-US" dirty="0"/>
              <a:t> </a:t>
            </a:r>
            <a:r>
              <a:rPr lang="en-US" dirty="0" err="1"/>
              <a:t>chèo</a:t>
            </a:r>
            <a:r>
              <a:rPr lang="en-US" dirty="0"/>
              <a:t> </a:t>
            </a:r>
            <a:r>
              <a:rPr lang="en-US" dirty="0" err="1"/>
              <a:t>bẻo</a:t>
            </a:r>
            <a:r>
              <a:rPr lang="en-US" dirty="0"/>
              <a:t> qua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vây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diều</a:t>
            </a:r>
            <a:r>
              <a:rPr lang="en-US" dirty="0"/>
              <a:t> </a:t>
            </a:r>
            <a:r>
              <a:rPr lang="en-US" dirty="0" err="1"/>
              <a:t>hâu</a:t>
            </a:r>
            <a:r>
              <a:rPr lang="en-US" dirty="0"/>
              <a:t>,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gà</a:t>
            </a:r>
            <a:r>
              <a:rPr lang="en-US" dirty="0"/>
              <a:t> con (</a:t>
            </a:r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).</a:t>
            </a:r>
          </a:p>
          <a:p>
            <a:pPr>
              <a:buNone/>
            </a:pP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ẩn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,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đạt</a:t>
            </a:r>
            <a:r>
              <a:rPr lang="en-US" dirty="0"/>
              <a:t>, </a:t>
            </a:r>
            <a:r>
              <a:rPr lang="en-US" dirty="0" err="1"/>
              <a:t>khiến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loài</a:t>
            </a:r>
            <a:r>
              <a:rPr lang="en-US" dirty="0"/>
              <a:t> </a:t>
            </a:r>
            <a:r>
              <a:rPr lang="en-US" dirty="0" err="1"/>
              <a:t>chim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, </a:t>
            </a:r>
            <a:r>
              <a:rPr lang="en-US" dirty="0" err="1"/>
              <a:t>bộc</a:t>
            </a:r>
            <a:r>
              <a:rPr lang="en-US" dirty="0"/>
              <a:t> </a:t>
            </a:r>
            <a:r>
              <a:rPr lang="en-US" dirty="0" err="1"/>
              <a:t>lộ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con </a:t>
            </a:r>
            <a:r>
              <a:rPr lang="en-US" dirty="0" err="1"/>
              <a:t>người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vi-VN" b="1" dirty="0" smtClean="0">
                <a:solidFill>
                  <a:srgbClr val="FF0000"/>
                </a:solidFill>
              </a:rPr>
              <a:t>Tiết 62,63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 TIẾNG VIỆT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b="1" dirty="0"/>
              <a:t>Bài  3</a:t>
            </a:r>
            <a:r>
              <a:rPr lang="vi-VN" b="1" dirty="0"/>
              <a:t>/ trang 121</a:t>
            </a:r>
            <a:endParaRPr lang="en-US" dirty="0"/>
          </a:p>
          <a:p>
            <a:pPr>
              <a:buNone/>
            </a:pPr>
            <a:r>
              <a:rPr lang="en-US" dirty="0"/>
              <a:t>a.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làng</a:t>
            </a:r>
            <a:r>
              <a:rPr lang="en-US" dirty="0"/>
              <a:t> </a:t>
            </a:r>
            <a:r>
              <a:rPr lang="en-US" dirty="0" err="1"/>
              <a:t>xóm</a:t>
            </a:r>
            <a:r>
              <a:rPr lang="en-US" dirty="0"/>
              <a:t> (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),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xóm</a:t>
            </a:r>
            <a:endParaRPr lang="en-US" dirty="0"/>
          </a:p>
          <a:p>
            <a:pPr>
              <a:buNone/>
            </a:pPr>
            <a:r>
              <a:rPr lang="en-US" dirty="0"/>
              <a:t>b. </a:t>
            </a:r>
            <a:r>
              <a:rPr lang="en-US" dirty="0" smtClean="0"/>
              <a:t>đ</a:t>
            </a:r>
            <a:r>
              <a:rPr lang="vi-VN" dirty="0" smtClean="0"/>
              <a:t>àn</a:t>
            </a:r>
            <a:r>
              <a:rPr lang="en-US" dirty="0" smtClean="0"/>
              <a:t> </a:t>
            </a:r>
            <a:r>
              <a:rPr lang="en-US" dirty="0" err="1"/>
              <a:t>ong</a:t>
            </a:r>
            <a:r>
              <a:rPr lang="en-US" dirty="0"/>
              <a:t> (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),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con </a:t>
            </a:r>
            <a:r>
              <a:rPr lang="en-US" dirty="0" err="1"/>
              <a:t>ong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vi-VN" dirty="0" smtClean="0"/>
              <a:t>đàn</a:t>
            </a:r>
            <a:endParaRPr lang="en-US" dirty="0"/>
          </a:p>
          <a:p>
            <a:pPr>
              <a:buNone/>
            </a:pPr>
            <a:r>
              <a:rPr lang="en-US" dirty="0"/>
              <a:t>c.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phố</a:t>
            </a:r>
            <a:r>
              <a:rPr lang="en-US" dirty="0"/>
              <a:t> (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),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phố</a:t>
            </a:r>
            <a:endParaRPr lang="en-US" dirty="0"/>
          </a:p>
          <a:p>
            <a:pPr>
              <a:buNone/>
            </a:pPr>
            <a:r>
              <a:rPr lang="en-US" dirty="0"/>
              <a:t>d.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,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(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),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ở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ngoài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vi-VN" b="1" dirty="0" smtClean="0">
                <a:solidFill>
                  <a:srgbClr val="FF0000"/>
                </a:solidFill>
              </a:rPr>
              <a:t>Tiết 62,63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 TIẾNG VIỆT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b="1" dirty="0"/>
              <a:t>Bài 4/trang 121</a:t>
            </a:r>
            <a:endParaRPr lang="en-US" dirty="0"/>
          </a:p>
          <a:p>
            <a:pPr>
              <a:buNone/>
            </a:pPr>
            <a:r>
              <a:rPr lang="vi-VN" dirty="0"/>
              <a:t>- </a:t>
            </a:r>
            <a:r>
              <a:rPr lang="en-US" dirty="0"/>
              <a:t>“</a:t>
            </a:r>
            <a:r>
              <a:rPr lang="en-US" dirty="0" err="1"/>
              <a:t>Mắt</a:t>
            </a:r>
            <a:r>
              <a:rPr lang="en-US" dirty="0"/>
              <a:t> </a:t>
            </a:r>
            <a:r>
              <a:rPr lang="en-US" dirty="0" err="1"/>
              <a:t>xanh</a:t>
            </a:r>
            <a:r>
              <a:rPr lang="en-US" dirty="0"/>
              <a:t>”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chiếc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</a:t>
            </a:r>
            <a:r>
              <a:rPr lang="en-US" dirty="0" err="1"/>
              <a:t>trầu</a:t>
            </a:r>
            <a:r>
              <a:rPr lang="vi-VN" dirty="0"/>
              <a:t> giống đôi mắt con người.</a:t>
            </a:r>
            <a:endParaRPr lang="en-US" dirty="0"/>
          </a:p>
          <a:p>
            <a:pPr>
              <a:buNone/>
            </a:pPr>
            <a:r>
              <a:rPr lang="vi-VN" dirty="0">
                <a:sym typeface="Wingdings"/>
              </a:rPr>
              <a:t></a:t>
            </a:r>
            <a:r>
              <a:rPr lang="vi-VN" dirty="0"/>
              <a:t> phép nhân hóa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vi-VN" b="1" dirty="0" smtClean="0">
                <a:solidFill>
                  <a:srgbClr val="FF0000"/>
                </a:solidFill>
              </a:rPr>
              <a:t>Tiết 62,63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 TIẾNG VIỆT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452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Tiết 62,63   THỰC HÀNH TIẾNG VIỆT </vt:lpstr>
      <vt:lpstr>Tiết 62,63   THỰC HÀNH TIẾNG VIỆT </vt:lpstr>
      <vt:lpstr>Tiết 62,63   THỰC HÀNH TIẾNG VIỆT </vt:lpstr>
      <vt:lpstr>Tiết 62,63   THỰC HÀNH TIẾNG VIỆT </vt:lpstr>
      <vt:lpstr>Tiết 62,63   THỰC HÀNH TIẾNG VIỆT </vt:lpstr>
      <vt:lpstr>Tiết 62,63   THỰC HÀNH TIẾNG VIỆT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62,63   THỰC HÀNH TIẾNG VIỆT </dc:title>
  <dc:creator>Windows User</dc:creator>
  <cp:lastModifiedBy>Windows User</cp:lastModifiedBy>
  <cp:revision>1</cp:revision>
  <dcterms:created xsi:type="dcterms:W3CDTF">2022-04-04T15:07:15Z</dcterms:created>
  <dcterms:modified xsi:type="dcterms:W3CDTF">2022-04-04T15:12:46Z</dcterms:modified>
</cp:coreProperties>
</file>