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8" d="100"/>
          <a:sy n="98" d="100"/>
        </p:scale>
        <p:origin x="-113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8AF235-31D4-4ED9-8840-74F61BDF191A}"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AF235-31D4-4ED9-8840-74F61BDF191A}"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AF235-31D4-4ED9-8840-74F61BDF191A}"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8AF235-31D4-4ED9-8840-74F61BDF191A}"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8AF235-31D4-4ED9-8840-74F61BDF191A}" type="datetimeFigureOut">
              <a:rPr lang="en-US" smtClean="0"/>
              <a:pPr/>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8AF235-31D4-4ED9-8840-74F61BDF191A}"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8AF235-31D4-4ED9-8840-74F61BDF191A}" type="datetimeFigureOut">
              <a:rPr lang="en-US" smtClean="0"/>
              <a:pPr/>
              <a:t>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8AF235-31D4-4ED9-8840-74F61BDF191A}" type="datetimeFigureOut">
              <a:rPr lang="en-US" smtClean="0"/>
              <a:pPr/>
              <a:t>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8AF235-31D4-4ED9-8840-74F61BDF191A}" type="datetimeFigureOut">
              <a:rPr lang="en-US" smtClean="0"/>
              <a:pPr/>
              <a:t>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AF235-31D4-4ED9-8840-74F61BDF191A}"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8AF235-31D4-4ED9-8840-74F61BDF191A}" type="datetimeFigureOut">
              <a:rPr lang="en-US" smtClean="0"/>
              <a:pPr/>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99301-DDAE-44EF-97BA-AADA15D170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8AF235-31D4-4ED9-8840-74F61BDF191A}" type="datetimeFigureOut">
              <a:rPr lang="en-US" smtClean="0"/>
              <a:pPr/>
              <a:t>1/7/2022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599301-DDAE-44EF-97BA-AADA15D170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523999"/>
          </a:xfrm>
        </p:spPr>
        <p:txBody>
          <a:bodyPr>
            <a:normAutofit fontScale="90000"/>
          </a:bodyPr>
          <a:lstStyle/>
          <a:p>
            <a:pPr algn="l"/>
            <a:r>
              <a:rPr lang="vi-VN" sz="2700" b="1" dirty="0" smtClean="0">
                <a:solidFill>
                  <a:srgbClr val="FF0000"/>
                </a:solidFill>
              </a:rPr>
              <a:t>3.1.2022</a:t>
            </a:r>
            <a:br>
              <a:rPr lang="vi-VN" sz="2700" b="1" dirty="0" smtClean="0">
                <a:solidFill>
                  <a:srgbClr val="FF0000"/>
                </a:solidFill>
              </a:rPr>
            </a:br>
            <a:r>
              <a:rPr lang="vi-VN" sz="2700" b="1" dirty="0" smtClean="0">
                <a:solidFill>
                  <a:srgbClr val="FF0000"/>
                </a:solidFill>
              </a:rPr>
              <a:t>Tiết 60,61</a:t>
            </a:r>
            <a:r>
              <a:rPr lang="vi-VN" sz="3100" b="1" dirty="0" smtClean="0">
                <a:solidFill>
                  <a:srgbClr val="FF0000"/>
                </a:solidFill>
              </a:rPr>
              <a:t/>
            </a:r>
            <a:br>
              <a:rPr lang="vi-VN" sz="3100" b="1" dirty="0" smtClean="0">
                <a:solidFill>
                  <a:srgbClr val="FF0000"/>
                </a:solidFill>
              </a:rPr>
            </a:br>
            <a:r>
              <a:rPr lang="nl-NL" sz="3100" b="1" dirty="0" smtClean="0">
                <a:solidFill>
                  <a:srgbClr val="FF0000"/>
                </a:solidFill>
              </a:rPr>
              <a:t>VĂN </a:t>
            </a:r>
            <a:r>
              <a:rPr lang="nl-NL" sz="3100" b="1" dirty="0">
                <a:solidFill>
                  <a:srgbClr val="FF0000"/>
                </a:solidFill>
              </a:rPr>
              <a:t>BẢN 2: </a:t>
            </a:r>
            <a:r>
              <a:rPr lang="vi-VN" sz="3100" b="1" dirty="0" smtClean="0">
                <a:solidFill>
                  <a:srgbClr val="FF0000"/>
                </a:solidFill>
              </a:rPr>
              <a:t>             </a:t>
            </a:r>
            <a:r>
              <a:rPr lang="en-US" sz="3100" b="1" dirty="0" smtClean="0">
                <a:solidFill>
                  <a:srgbClr val="FF0000"/>
                </a:solidFill>
              </a:rPr>
              <a:t>THƯƠNG</a:t>
            </a:r>
            <a:r>
              <a:rPr lang="vi-VN" sz="3100" b="1" dirty="0" smtClean="0">
                <a:solidFill>
                  <a:srgbClr val="FF0000"/>
                </a:solidFill>
              </a:rPr>
              <a:t> </a:t>
            </a:r>
            <a:r>
              <a:rPr lang="vi-VN" sz="3100" b="1" dirty="0">
                <a:solidFill>
                  <a:srgbClr val="FF0000"/>
                </a:solidFill>
              </a:rPr>
              <a:t>NHỚ BẦY </a:t>
            </a:r>
            <a:r>
              <a:rPr lang="vi-VN" sz="3100" b="1" dirty="0" smtClean="0">
                <a:solidFill>
                  <a:srgbClr val="FF0000"/>
                </a:solidFill>
              </a:rPr>
              <a:t>ONG</a:t>
            </a:r>
            <a:r>
              <a:rPr lang="en-US" sz="3100" dirty="0" smtClean="0"/>
              <a:t/>
            </a:r>
            <a:br>
              <a:rPr lang="en-US" sz="3100" dirty="0" smtClean="0"/>
            </a:br>
            <a:r>
              <a:rPr lang="vi-VN" sz="3100" dirty="0" smtClean="0"/>
              <a:t>						</a:t>
            </a:r>
            <a:r>
              <a:rPr lang="vi-VN" sz="3100" i="1" dirty="0" smtClean="0"/>
              <a:t>Huy Cận</a:t>
            </a:r>
            <a:endParaRPr lang="en-US" sz="3100" i="1" dirty="0"/>
          </a:p>
        </p:txBody>
      </p:sp>
      <p:sp>
        <p:nvSpPr>
          <p:cNvPr id="3" name="Subtitle 2"/>
          <p:cNvSpPr>
            <a:spLocks noGrp="1"/>
          </p:cNvSpPr>
          <p:nvPr>
            <p:ph type="subTitle" idx="1"/>
          </p:nvPr>
        </p:nvSpPr>
        <p:spPr>
          <a:xfrm>
            <a:off x="457200" y="1905000"/>
            <a:ext cx="8458200" cy="4800600"/>
          </a:xfrm>
        </p:spPr>
        <p:txBody>
          <a:bodyPr>
            <a:normAutofit fontScale="40000" lnSpcReduction="20000"/>
          </a:bodyPr>
          <a:lstStyle/>
          <a:p>
            <a:pPr algn="l"/>
            <a:r>
              <a:rPr lang="vi-VN" sz="5100" b="1" dirty="0" smtClean="0">
                <a:solidFill>
                  <a:schemeClr val="tx1"/>
                </a:solidFill>
              </a:rPr>
              <a:t>I</a:t>
            </a:r>
            <a:r>
              <a:rPr lang="nl-NL" sz="5100" b="1" dirty="0" smtClean="0">
                <a:solidFill>
                  <a:schemeClr val="tx1"/>
                </a:solidFill>
              </a:rPr>
              <a:t>. </a:t>
            </a:r>
            <a:r>
              <a:rPr lang="nl-NL" sz="5100" b="1" dirty="0">
                <a:solidFill>
                  <a:schemeClr val="tx1"/>
                </a:solidFill>
              </a:rPr>
              <a:t>Tìm hiểu chung</a:t>
            </a:r>
            <a:endParaRPr lang="en-US" sz="5100" dirty="0">
              <a:solidFill>
                <a:schemeClr val="tx1"/>
              </a:solidFill>
            </a:endParaRPr>
          </a:p>
          <a:p>
            <a:pPr algn="l"/>
            <a:r>
              <a:rPr lang="en-US" sz="5100" b="1" i="1" dirty="0">
                <a:solidFill>
                  <a:schemeClr val="tx1"/>
                </a:solidFill>
              </a:rPr>
              <a:t>1. </a:t>
            </a:r>
            <a:r>
              <a:rPr lang="en-US" sz="5100" b="1" i="1" dirty="0" err="1">
                <a:solidFill>
                  <a:schemeClr val="tx1"/>
                </a:solidFill>
              </a:rPr>
              <a:t>Tác</a:t>
            </a:r>
            <a:r>
              <a:rPr lang="en-US" sz="5100" b="1" i="1" dirty="0">
                <a:solidFill>
                  <a:schemeClr val="tx1"/>
                </a:solidFill>
              </a:rPr>
              <a:t> </a:t>
            </a:r>
            <a:r>
              <a:rPr lang="en-US" sz="5100" b="1" i="1" dirty="0" err="1" smtClean="0">
                <a:solidFill>
                  <a:schemeClr val="tx1"/>
                </a:solidFill>
              </a:rPr>
              <a:t>giả</a:t>
            </a:r>
            <a:r>
              <a:rPr lang="vi-VN" sz="5100" b="1" i="1" dirty="0" smtClean="0">
                <a:solidFill>
                  <a:schemeClr val="tx1"/>
                </a:solidFill>
              </a:rPr>
              <a:t>, tác phẩm</a:t>
            </a:r>
            <a:endParaRPr lang="en-US" sz="5100" dirty="0">
              <a:solidFill>
                <a:schemeClr val="tx1"/>
              </a:solidFill>
            </a:endParaRPr>
          </a:p>
          <a:p>
            <a:pPr algn="l"/>
            <a:r>
              <a:rPr lang="en-US" sz="5100" dirty="0">
                <a:solidFill>
                  <a:schemeClr val="tx1"/>
                </a:solidFill>
              </a:rPr>
              <a:t>- </a:t>
            </a:r>
            <a:r>
              <a:rPr lang="en-US" sz="5100" dirty="0" err="1">
                <a:solidFill>
                  <a:schemeClr val="tx1"/>
                </a:solidFill>
              </a:rPr>
              <a:t>Tên</a:t>
            </a:r>
            <a:r>
              <a:rPr lang="en-US" sz="5100" dirty="0">
                <a:solidFill>
                  <a:schemeClr val="tx1"/>
                </a:solidFill>
              </a:rPr>
              <a:t>: </a:t>
            </a:r>
            <a:r>
              <a:rPr lang="en-US" sz="5100" dirty="0" err="1">
                <a:solidFill>
                  <a:schemeClr val="tx1"/>
                </a:solidFill>
              </a:rPr>
              <a:t>Cù</a:t>
            </a:r>
            <a:r>
              <a:rPr lang="vi-VN" sz="5100" dirty="0">
                <a:solidFill>
                  <a:schemeClr val="tx1"/>
                </a:solidFill>
              </a:rPr>
              <a:t> Huy Cận </a:t>
            </a:r>
            <a:r>
              <a:rPr lang="en-US" sz="5100" dirty="0">
                <a:solidFill>
                  <a:schemeClr val="tx1"/>
                </a:solidFill>
              </a:rPr>
              <a:t>(1919 –2005)</a:t>
            </a:r>
          </a:p>
          <a:p>
            <a:pPr algn="l"/>
            <a:r>
              <a:rPr lang="en-US" sz="5100" dirty="0">
                <a:solidFill>
                  <a:schemeClr val="tx1"/>
                </a:solidFill>
              </a:rPr>
              <a:t>- </a:t>
            </a:r>
            <a:r>
              <a:rPr lang="en-US" sz="5100" dirty="0" err="1">
                <a:solidFill>
                  <a:schemeClr val="tx1"/>
                </a:solidFill>
              </a:rPr>
              <a:t>Quê</a:t>
            </a:r>
            <a:r>
              <a:rPr lang="en-US" sz="5100" dirty="0">
                <a:solidFill>
                  <a:schemeClr val="tx1"/>
                </a:solidFill>
              </a:rPr>
              <a:t> </a:t>
            </a:r>
            <a:r>
              <a:rPr lang="en-US" sz="5100" dirty="0" err="1">
                <a:solidFill>
                  <a:schemeClr val="tx1"/>
                </a:solidFill>
              </a:rPr>
              <a:t>quán</a:t>
            </a:r>
            <a:r>
              <a:rPr lang="en-US" sz="5100" dirty="0">
                <a:solidFill>
                  <a:schemeClr val="tx1"/>
                </a:solidFill>
              </a:rPr>
              <a:t>: </a:t>
            </a:r>
            <a:r>
              <a:rPr lang="en-US" sz="5100" dirty="0" err="1">
                <a:solidFill>
                  <a:schemeClr val="tx1"/>
                </a:solidFill>
              </a:rPr>
              <a:t>Hà</a:t>
            </a:r>
            <a:r>
              <a:rPr lang="vi-VN" sz="5100" dirty="0">
                <a:solidFill>
                  <a:schemeClr val="tx1"/>
                </a:solidFill>
              </a:rPr>
              <a:t> Tĩnh</a:t>
            </a:r>
            <a:endParaRPr lang="en-US" sz="5100" dirty="0">
              <a:solidFill>
                <a:schemeClr val="tx1"/>
              </a:solidFill>
            </a:endParaRPr>
          </a:p>
          <a:p>
            <a:pPr algn="l"/>
            <a:r>
              <a:rPr lang="en-US" sz="5100" dirty="0">
                <a:solidFill>
                  <a:schemeClr val="tx1"/>
                </a:solidFill>
              </a:rPr>
              <a:t>- </a:t>
            </a:r>
            <a:r>
              <a:rPr lang="en-US" sz="5100" dirty="0" err="1">
                <a:solidFill>
                  <a:schemeClr val="tx1"/>
                </a:solidFill>
              </a:rPr>
              <a:t>Ông</a:t>
            </a:r>
            <a:r>
              <a:rPr lang="en-US" sz="5100" dirty="0">
                <a:solidFill>
                  <a:schemeClr val="tx1"/>
                </a:solidFill>
              </a:rPr>
              <a:t> </a:t>
            </a:r>
            <a:r>
              <a:rPr lang="en-US" sz="5100" dirty="0" err="1">
                <a:solidFill>
                  <a:schemeClr val="tx1"/>
                </a:solidFill>
              </a:rPr>
              <a:t>là</a:t>
            </a:r>
            <a:r>
              <a:rPr lang="en-US" sz="5100" dirty="0">
                <a:solidFill>
                  <a:schemeClr val="tx1"/>
                </a:solidFill>
              </a:rPr>
              <a:t> </a:t>
            </a:r>
            <a:r>
              <a:rPr lang="en-US" sz="5100" dirty="0" err="1">
                <a:solidFill>
                  <a:schemeClr val="tx1"/>
                </a:solidFill>
              </a:rPr>
              <a:t>nhà</a:t>
            </a:r>
            <a:r>
              <a:rPr lang="en-US" sz="5100" dirty="0">
                <a:solidFill>
                  <a:schemeClr val="tx1"/>
                </a:solidFill>
              </a:rPr>
              <a:t> </a:t>
            </a:r>
            <a:r>
              <a:rPr lang="en-US" sz="5100" dirty="0" err="1">
                <a:solidFill>
                  <a:schemeClr val="tx1"/>
                </a:solidFill>
              </a:rPr>
              <a:t>thơ</a:t>
            </a:r>
            <a:r>
              <a:rPr lang="vi-VN" sz="5100" dirty="0">
                <a:solidFill>
                  <a:schemeClr val="tx1"/>
                </a:solidFill>
              </a:rPr>
              <a:t> nổi tiếng từ trước </a:t>
            </a:r>
            <a:r>
              <a:rPr lang="vi-VN" sz="5100" dirty="0" smtClean="0">
                <a:solidFill>
                  <a:schemeClr val="tx1"/>
                </a:solidFill>
              </a:rPr>
              <a:t>Cách mạng Tháng 8/1945</a:t>
            </a:r>
            <a:endParaRPr lang="en-US" sz="5100" dirty="0">
              <a:solidFill>
                <a:schemeClr val="tx1"/>
              </a:solidFill>
            </a:endParaRPr>
          </a:p>
          <a:p>
            <a:pPr algn="l"/>
            <a:r>
              <a:rPr lang="en-US" sz="5100" dirty="0" smtClean="0">
                <a:solidFill>
                  <a:schemeClr val="tx1"/>
                </a:solidFill>
              </a:rPr>
              <a:t>- V</a:t>
            </a:r>
            <a:r>
              <a:rPr lang="vi-VN" sz="5100" dirty="0" smtClean="0">
                <a:solidFill>
                  <a:schemeClr val="tx1"/>
                </a:solidFill>
              </a:rPr>
              <a:t>ăn bản </a:t>
            </a:r>
            <a:r>
              <a:rPr lang="vi-VN" sz="5100" dirty="0">
                <a:solidFill>
                  <a:schemeClr val="tx1"/>
                </a:solidFill>
              </a:rPr>
              <a:t>được trích từ Hồi kí song đôi.</a:t>
            </a:r>
            <a:endParaRPr lang="en-US" sz="5100" dirty="0">
              <a:solidFill>
                <a:schemeClr val="tx1"/>
              </a:solidFill>
            </a:endParaRPr>
          </a:p>
          <a:p>
            <a:pPr algn="l"/>
            <a:r>
              <a:rPr lang="vi-VN" sz="5100" b="1" i="1" dirty="0" smtClean="0">
                <a:solidFill>
                  <a:schemeClr val="tx1"/>
                </a:solidFill>
              </a:rPr>
              <a:t>2</a:t>
            </a:r>
            <a:r>
              <a:rPr lang="pt-BR" sz="5100" b="1" i="1" dirty="0" smtClean="0">
                <a:solidFill>
                  <a:schemeClr val="tx1"/>
                </a:solidFill>
              </a:rPr>
              <a:t>. </a:t>
            </a:r>
            <a:r>
              <a:rPr lang="pt-BR" sz="5100" b="1" i="1" dirty="0">
                <a:solidFill>
                  <a:schemeClr val="tx1"/>
                </a:solidFill>
              </a:rPr>
              <a:t>Đọc</a:t>
            </a:r>
            <a:r>
              <a:rPr lang="vi-VN" sz="5100" b="1" i="1" dirty="0">
                <a:solidFill>
                  <a:schemeClr val="tx1"/>
                </a:solidFill>
              </a:rPr>
              <a:t>, tìm hiểu chú thích</a:t>
            </a:r>
            <a:endParaRPr lang="en-US" sz="5100" dirty="0">
              <a:solidFill>
                <a:schemeClr val="tx1"/>
              </a:solidFill>
            </a:endParaRPr>
          </a:p>
          <a:p>
            <a:pPr algn="l"/>
            <a:r>
              <a:rPr lang="vi-VN" sz="5100" dirty="0">
                <a:solidFill>
                  <a:schemeClr val="tx1"/>
                </a:solidFill>
              </a:rPr>
              <a:t>- Thể loại: hồi kí</a:t>
            </a:r>
            <a:endParaRPr lang="en-US" sz="5100" dirty="0">
              <a:solidFill>
                <a:schemeClr val="tx1"/>
              </a:solidFill>
            </a:endParaRPr>
          </a:p>
          <a:p>
            <a:pPr algn="l"/>
            <a:r>
              <a:rPr lang="vi-VN" sz="5100" dirty="0">
                <a:solidFill>
                  <a:schemeClr val="tx1"/>
                </a:solidFill>
              </a:rPr>
              <a:t>- Ngôi kể: ngôi thứ nhất, qua cảm nhận của nhân vật “tôi”.</a:t>
            </a:r>
            <a:endParaRPr lang="en-US" sz="5100" dirty="0">
              <a:solidFill>
                <a:schemeClr val="tx1"/>
              </a:solidFill>
            </a:endParaRPr>
          </a:p>
          <a:p>
            <a:pPr algn="l"/>
            <a:r>
              <a:rPr lang="vi-VN" sz="5100" dirty="0">
                <a:solidFill>
                  <a:schemeClr val="tx1"/>
                </a:solidFill>
              </a:rPr>
              <a:t>- </a:t>
            </a:r>
            <a:r>
              <a:rPr lang="en-US" sz="5100" dirty="0" err="1">
                <a:solidFill>
                  <a:schemeClr val="tx1"/>
                </a:solidFill>
              </a:rPr>
              <a:t>Phương</a:t>
            </a:r>
            <a:r>
              <a:rPr lang="en-US" sz="5100" dirty="0">
                <a:solidFill>
                  <a:schemeClr val="tx1"/>
                </a:solidFill>
              </a:rPr>
              <a:t> </a:t>
            </a:r>
            <a:r>
              <a:rPr lang="en-US" sz="5100" dirty="0" err="1">
                <a:solidFill>
                  <a:schemeClr val="tx1"/>
                </a:solidFill>
              </a:rPr>
              <a:t>thức</a:t>
            </a:r>
            <a:r>
              <a:rPr lang="en-US" sz="5100" dirty="0">
                <a:solidFill>
                  <a:schemeClr val="tx1"/>
                </a:solidFill>
              </a:rPr>
              <a:t> </a:t>
            </a:r>
            <a:r>
              <a:rPr lang="en-US" sz="5100" dirty="0" err="1">
                <a:solidFill>
                  <a:schemeClr val="tx1"/>
                </a:solidFill>
              </a:rPr>
              <a:t>biểu</a:t>
            </a:r>
            <a:r>
              <a:rPr lang="en-US" sz="5100" dirty="0">
                <a:solidFill>
                  <a:schemeClr val="tx1"/>
                </a:solidFill>
              </a:rPr>
              <a:t> </a:t>
            </a:r>
            <a:r>
              <a:rPr lang="en-US" sz="5100" dirty="0" err="1">
                <a:solidFill>
                  <a:schemeClr val="tx1"/>
                </a:solidFill>
              </a:rPr>
              <a:t>đạt</a:t>
            </a:r>
            <a:r>
              <a:rPr lang="vi-VN" sz="5100" dirty="0">
                <a:solidFill>
                  <a:schemeClr val="tx1"/>
                </a:solidFill>
              </a:rPr>
              <a:t>: </a:t>
            </a:r>
            <a:r>
              <a:rPr lang="en-US" sz="5100" dirty="0" err="1">
                <a:solidFill>
                  <a:schemeClr val="tx1"/>
                </a:solidFill>
              </a:rPr>
              <a:t>Tự</a:t>
            </a:r>
            <a:r>
              <a:rPr lang="en-US" sz="5100" dirty="0">
                <a:solidFill>
                  <a:schemeClr val="tx1"/>
                </a:solidFill>
              </a:rPr>
              <a:t> </a:t>
            </a:r>
            <a:r>
              <a:rPr lang="en-US" sz="5100" dirty="0" err="1">
                <a:solidFill>
                  <a:schemeClr val="tx1"/>
                </a:solidFill>
              </a:rPr>
              <a:t>sự</a:t>
            </a:r>
            <a:r>
              <a:rPr lang="en-US" sz="5100" dirty="0">
                <a:solidFill>
                  <a:schemeClr val="tx1"/>
                </a:solidFill>
              </a:rPr>
              <a:t> </a:t>
            </a:r>
            <a:r>
              <a:rPr lang="vi-VN" sz="5100" dirty="0">
                <a:solidFill>
                  <a:schemeClr val="tx1"/>
                </a:solidFill>
              </a:rPr>
              <a:t>, </a:t>
            </a:r>
            <a:r>
              <a:rPr lang="en-US" sz="5100" dirty="0" err="1">
                <a:solidFill>
                  <a:schemeClr val="tx1"/>
                </a:solidFill>
              </a:rPr>
              <a:t>miêu</a:t>
            </a:r>
            <a:r>
              <a:rPr lang="en-US" sz="5100" dirty="0">
                <a:solidFill>
                  <a:schemeClr val="tx1"/>
                </a:solidFill>
              </a:rPr>
              <a:t> </a:t>
            </a:r>
            <a:r>
              <a:rPr lang="en-US" sz="5100" dirty="0" err="1" smtClean="0">
                <a:solidFill>
                  <a:schemeClr val="tx1"/>
                </a:solidFill>
              </a:rPr>
              <a:t>tả</a:t>
            </a:r>
            <a:r>
              <a:rPr lang="vi-VN" sz="5100" dirty="0" smtClean="0">
                <a:solidFill>
                  <a:schemeClr val="tx1"/>
                </a:solidFill>
              </a:rPr>
              <a:t>, biểu cảm.</a:t>
            </a:r>
            <a:endParaRPr lang="en-US" sz="5100" dirty="0">
              <a:solidFill>
                <a:schemeClr val="tx1"/>
              </a:solidFill>
            </a:endParaRPr>
          </a:p>
          <a:p>
            <a:pPr algn="l"/>
            <a:r>
              <a:rPr lang="vi-VN" sz="5100" b="1" i="1" dirty="0" smtClean="0">
                <a:solidFill>
                  <a:schemeClr val="tx1"/>
                </a:solidFill>
              </a:rPr>
              <a:t>3. </a:t>
            </a:r>
            <a:r>
              <a:rPr lang="vi-VN" sz="5100" b="1" i="1" dirty="0">
                <a:solidFill>
                  <a:schemeClr val="tx1"/>
                </a:solidFill>
              </a:rPr>
              <a:t>Bố cục</a:t>
            </a:r>
            <a:r>
              <a:rPr lang="vi-VN" sz="5100" b="1" i="1" dirty="0" smtClean="0">
                <a:solidFill>
                  <a:schemeClr val="tx1"/>
                </a:solidFill>
              </a:rPr>
              <a:t>: 2 </a:t>
            </a:r>
            <a:r>
              <a:rPr lang="vi-VN" sz="5100" b="1" i="1" dirty="0">
                <a:solidFill>
                  <a:schemeClr val="tx1"/>
                </a:solidFill>
              </a:rPr>
              <a:t>phần</a:t>
            </a:r>
            <a:endParaRPr lang="en-US" sz="5100" dirty="0">
              <a:solidFill>
                <a:schemeClr val="tx1"/>
              </a:solidFill>
            </a:endParaRPr>
          </a:p>
          <a:p>
            <a:pPr algn="l"/>
            <a:r>
              <a:rPr lang="en-US" sz="5100" dirty="0">
                <a:solidFill>
                  <a:schemeClr val="tx1"/>
                </a:solidFill>
              </a:rPr>
              <a:t>- P1: </a:t>
            </a:r>
            <a:r>
              <a:rPr lang="en-US" sz="5100" i="1" dirty="0" err="1">
                <a:solidFill>
                  <a:schemeClr val="tx1"/>
                </a:solidFill>
              </a:rPr>
              <a:t>từ</a:t>
            </a:r>
            <a:r>
              <a:rPr lang="vi-VN" sz="5100" i="1" dirty="0">
                <a:solidFill>
                  <a:schemeClr val="tx1"/>
                </a:solidFill>
              </a:rPr>
              <a:t> đầu đến </a:t>
            </a:r>
            <a:r>
              <a:rPr lang="en-US" sz="5100" i="1" dirty="0">
                <a:solidFill>
                  <a:schemeClr val="tx1"/>
                </a:solidFill>
              </a:rPr>
              <a:t>"</a:t>
            </a:r>
            <a:r>
              <a:rPr lang="en-US" sz="5100" i="1" dirty="0" err="1">
                <a:solidFill>
                  <a:schemeClr val="tx1"/>
                </a:solidFill>
              </a:rPr>
              <a:t>cày</a:t>
            </a:r>
            <a:r>
              <a:rPr lang="vi-VN" sz="5100" i="1" dirty="0">
                <a:solidFill>
                  <a:schemeClr val="tx1"/>
                </a:solidFill>
              </a:rPr>
              <a:t> ải</a:t>
            </a:r>
            <a:r>
              <a:rPr lang="en-US" sz="5100" i="1" dirty="0">
                <a:solidFill>
                  <a:schemeClr val="tx1"/>
                </a:solidFill>
              </a:rPr>
              <a:t>":</a:t>
            </a:r>
            <a:r>
              <a:rPr lang="vi-VN" sz="5100" i="1" dirty="0">
                <a:solidFill>
                  <a:schemeClr val="tx1"/>
                </a:solidFill>
              </a:rPr>
              <a:t> Giới thiệu về bầy ong </a:t>
            </a:r>
            <a:endParaRPr lang="en-US" sz="5100" dirty="0">
              <a:solidFill>
                <a:schemeClr val="tx1"/>
              </a:solidFill>
            </a:endParaRPr>
          </a:p>
          <a:p>
            <a:pPr algn="l"/>
            <a:r>
              <a:rPr lang="en-US" sz="5100" dirty="0">
                <a:solidFill>
                  <a:schemeClr val="tx1"/>
                </a:solidFill>
              </a:rPr>
              <a:t>- P2:</a:t>
            </a:r>
            <a:r>
              <a:rPr lang="en-US" sz="5100" i="1" dirty="0">
                <a:solidFill>
                  <a:schemeClr val="tx1"/>
                </a:solidFill>
              </a:rPr>
              <a:t>còn</a:t>
            </a:r>
            <a:r>
              <a:rPr lang="vi-VN" sz="5100" i="1" dirty="0">
                <a:solidFill>
                  <a:schemeClr val="tx1"/>
                </a:solidFill>
              </a:rPr>
              <a:t> lại</a:t>
            </a:r>
            <a:r>
              <a:rPr lang="en-US" sz="5100" dirty="0">
                <a:solidFill>
                  <a:schemeClr val="tx1"/>
                </a:solidFill>
              </a:rPr>
              <a:t>: </a:t>
            </a:r>
            <a:r>
              <a:rPr lang="en-US" sz="5100" dirty="0" err="1">
                <a:solidFill>
                  <a:schemeClr val="tx1"/>
                </a:solidFill>
              </a:rPr>
              <a:t>Kể</a:t>
            </a:r>
            <a:r>
              <a:rPr lang="vi-VN" sz="5100" dirty="0">
                <a:solidFill>
                  <a:schemeClr val="tx1"/>
                </a:solidFill>
              </a:rPr>
              <a:t> về một lần chứng kiến ong trại và những suy tư, cảm xúc của tác giả</a:t>
            </a:r>
            <a:endParaRPr lang="en-US" sz="5100"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blinds(horizontal)">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blinds(horizontal)">
                                      <p:cBhvr>
                                        <p:cTn id="6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vi-VN" b="1" i="1" dirty="0" smtClean="0"/>
              <a:t>II. Tìm hiểu văn bản</a:t>
            </a:r>
            <a:endParaRPr lang="vi-VN" b="1" i="1" dirty="0"/>
          </a:p>
          <a:p>
            <a:pPr>
              <a:buNone/>
            </a:pPr>
            <a:r>
              <a:rPr lang="fr-FR" b="1" i="1" dirty="0" smtClean="0"/>
              <a:t>1.</a:t>
            </a:r>
            <a:r>
              <a:rPr lang="vi-VN" b="1" i="1" dirty="0"/>
              <a:t>Giới thiệu về bầy ong</a:t>
            </a:r>
            <a:endParaRPr lang="en-US" dirty="0"/>
          </a:p>
          <a:p>
            <a:pPr>
              <a:buNone/>
            </a:pPr>
            <a:r>
              <a:rPr lang="vi-VN" dirty="0"/>
              <a:t>- Nhân vật nhớ về kí ức khi gia đình còn nuôi ong.</a:t>
            </a:r>
            <a:endParaRPr lang="en-US" dirty="0"/>
          </a:p>
          <a:p>
            <a:pPr>
              <a:buNone/>
            </a:pPr>
            <a:r>
              <a:rPr lang="vi-VN" dirty="0"/>
              <a:t>- </a:t>
            </a:r>
            <a:r>
              <a:rPr lang="en-US" dirty="0"/>
              <a:t> “</a:t>
            </a:r>
            <a:r>
              <a:rPr lang="en-US" dirty="0" err="1"/>
              <a:t>Ong</a:t>
            </a:r>
            <a:r>
              <a:rPr lang="en-US" dirty="0"/>
              <a:t> </a:t>
            </a:r>
            <a:r>
              <a:rPr lang="en-US" dirty="0" err="1"/>
              <a:t>trại</a:t>
            </a:r>
            <a:r>
              <a:rPr lang="en-US" dirty="0"/>
              <a:t>” </a:t>
            </a:r>
            <a:r>
              <a:rPr lang="en-US" dirty="0" err="1"/>
              <a:t>có</a:t>
            </a:r>
            <a:r>
              <a:rPr lang="en-US" dirty="0"/>
              <a:t> </a:t>
            </a:r>
            <a:r>
              <a:rPr lang="en-US" dirty="0" err="1"/>
              <a:t>nghĩa</a:t>
            </a:r>
            <a:r>
              <a:rPr lang="en-US" dirty="0"/>
              <a:t> </a:t>
            </a:r>
            <a:r>
              <a:rPr lang="en-US" dirty="0" err="1"/>
              <a:t>là</a:t>
            </a:r>
            <a:r>
              <a:rPr lang="en-US" dirty="0"/>
              <a:t> </a:t>
            </a:r>
            <a:r>
              <a:rPr lang="en-US" dirty="0" err="1"/>
              <a:t>một</a:t>
            </a:r>
            <a:r>
              <a:rPr lang="en-US" dirty="0"/>
              <a:t> </a:t>
            </a:r>
            <a:r>
              <a:rPr lang="en-US" dirty="0" err="1"/>
              <a:t>phần</a:t>
            </a:r>
            <a:r>
              <a:rPr lang="en-US" dirty="0"/>
              <a:t> </a:t>
            </a:r>
            <a:r>
              <a:rPr lang="en-US" dirty="0" err="1"/>
              <a:t>đàn</a:t>
            </a:r>
            <a:r>
              <a:rPr lang="en-US" dirty="0"/>
              <a:t> </a:t>
            </a:r>
            <a:r>
              <a:rPr lang="en-US" dirty="0" err="1"/>
              <a:t>ong</a:t>
            </a:r>
            <a:r>
              <a:rPr lang="en-US" dirty="0"/>
              <a:t> </a:t>
            </a:r>
            <a:r>
              <a:rPr lang="en-US" dirty="0" err="1"/>
              <a:t>rời</a:t>
            </a:r>
            <a:r>
              <a:rPr lang="en-US" dirty="0"/>
              <a:t> </a:t>
            </a:r>
            <a:r>
              <a:rPr lang="en-US" dirty="0" err="1"/>
              <a:t>bỏ</a:t>
            </a:r>
            <a:r>
              <a:rPr lang="en-US" dirty="0"/>
              <a:t> </a:t>
            </a:r>
            <a:r>
              <a:rPr lang="en-US" dirty="0" err="1"/>
              <a:t>tổ</a:t>
            </a:r>
            <a:r>
              <a:rPr lang="en-US" dirty="0"/>
              <a:t> </a:t>
            </a:r>
            <a:r>
              <a:rPr lang="en-US" dirty="0" err="1"/>
              <a:t>nhà</a:t>
            </a:r>
            <a:r>
              <a:rPr lang="en-US" dirty="0"/>
              <a:t>, </a:t>
            </a:r>
            <a:r>
              <a:rPr lang="en-US" dirty="0" err="1"/>
              <a:t>mang</a:t>
            </a:r>
            <a:r>
              <a:rPr lang="en-US" dirty="0"/>
              <a:t> </a:t>
            </a:r>
            <a:r>
              <a:rPr lang="en-US" dirty="0" err="1"/>
              <a:t>theo</a:t>
            </a:r>
            <a:r>
              <a:rPr lang="en-US" dirty="0"/>
              <a:t> </a:t>
            </a:r>
            <a:r>
              <a:rPr lang="en-US" dirty="0" err="1"/>
              <a:t>một</a:t>
            </a:r>
            <a:r>
              <a:rPr lang="en-US" dirty="0"/>
              <a:t> </a:t>
            </a:r>
            <a:r>
              <a:rPr lang="en-US" dirty="0" err="1"/>
              <a:t>ong</a:t>
            </a:r>
            <a:r>
              <a:rPr lang="en-US" dirty="0"/>
              <a:t> </a:t>
            </a:r>
            <a:r>
              <a:rPr lang="en-US" dirty="0" err="1" smtClean="0"/>
              <a:t>chúa</a:t>
            </a:r>
            <a:r>
              <a:rPr lang="vi-VN" dirty="0" smtClean="0"/>
              <a:t>.</a:t>
            </a:r>
            <a:endParaRPr lang="en-US" dirty="0"/>
          </a:p>
          <a:p>
            <a:pPr>
              <a:buNone/>
            </a:pPr>
            <a:r>
              <a:rPr lang="vi-VN" dirty="0">
                <a:sym typeface="Wingdings"/>
              </a:rPr>
              <a:t></a:t>
            </a:r>
            <a:r>
              <a:rPr lang="vi-VN" dirty="0"/>
              <a:t> Thể hiện sự quan sát tỉ mỉ, tinh tế, sự am hiểu về đời sống của bầy ong</a:t>
            </a:r>
            <a:endParaRPr lang="en-US" dirty="0"/>
          </a:p>
        </p:txBody>
      </p:sp>
      <p:sp>
        <p:nvSpPr>
          <p:cNvPr id="4" name="Title 1"/>
          <p:cNvSpPr txBox="1">
            <a:spLocks/>
          </p:cNvSpPr>
          <p:nvPr/>
        </p:nvSpPr>
        <p:spPr>
          <a:xfrm>
            <a:off x="685800" y="228600"/>
            <a:ext cx="7772400" cy="1523999"/>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700" b="1" i="0" u="none" strike="noStrike" kern="1200" cap="none" spc="0" normalizeH="0" baseline="0" noProof="0" smtClean="0">
                <a:ln>
                  <a:noFill/>
                </a:ln>
                <a:solidFill>
                  <a:srgbClr val="FF0000"/>
                </a:solidFill>
                <a:effectLst/>
                <a:uLnTx/>
                <a:uFillTx/>
                <a:latin typeface="+mj-lt"/>
                <a:ea typeface="+mj-ea"/>
                <a:cs typeface="+mj-cs"/>
              </a:rPr>
              <a:t>3.1.2022</a:t>
            </a:r>
            <a:br>
              <a:rPr kumimoji="0" lang="vi-VN" sz="2700" b="1" i="0" u="none" strike="noStrike" kern="1200" cap="none" spc="0" normalizeH="0" baseline="0" noProof="0" smtClean="0">
                <a:ln>
                  <a:noFill/>
                </a:ln>
                <a:solidFill>
                  <a:srgbClr val="FF0000"/>
                </a:solidFill>
                <a:effectLst/>
                <a:uLnTx/>
                <a:uFillTx/>
                <a:latin typeface="+mj-lt"/>
                <a:ea typeface="+mj-ea"/>
                <a:cs typeface="+mj-cs"/>
              </a:rPr>
            </a:br>
            <a:r>
              <a:rPr kumimoji="0" lang="vi-VN" sz="2700" b="1" i="0" u="none" strike="noStrike" kern="1200" cap="none" spc="0" normalizeH="0" baseline="0" noProof="0" smtClean="0">
                <a:ln>
                  <a:noFill/>
                </a:ln>
                <a:solidFill>
                  <a:srgbClr val="FF0000"/>
                </a:solidFill>
                <a:effectLst/>
                <a:uLnTx/>
                <a:uFillTx/>
                <a:latin typeface="+mj-lt"/>
                <a:ea typeface="+mj-ea"/>
                <a:cs typeface="+mj-cs"/>
              </a:rPr>
              <a:t>Tiết 60,61</a:t>
            </a:r>
            <a:r>
              <a:rPr kumimoji="0" lang="vi-VN" sz="3100" b="1" i="0" u="none" strike="noStrike" kern="1200" cap="none" spc="0" normalizeH="0" baseline="0" noProof="0" smtClean="0">
                <a:ln>
                  <a:noFill/>
                </a:ln>
                <a:solidFill>
                  <a:srgbClr val="FF0000"/>
                </a:solidFill>
                <a:effectLst/>
                <a:uLnTx/>
                <a:uFillTx/>
                <a:latin typeface="+mj-lt"/>
                <a:ea typeface="+mj-ea"/>
                <a:cs typeface="+mj-cs"/>
              </a:rPr>
              <a:t/>
            </a:r>
            <a:br>
              <a:rPr kumimoji="0" lang="vi-VN" sz="3100" b="1" i="0" u="none" strike="noStrike" kern="1200" cap="none" spc="0" normalizeH="0" baseline="0" noProof="0" smtClean="0">
                <a:ln>
                  <a:noFill/>
                </a:ln>
                <a:solidFill>
                  <a:srgbClr val="FF0000"/>
                </a:solidFill>
                <a:effectLst/>
                <a:uLnTx/>
                <a:uFillTx/>
                <a:latin typeface="+mj-lt"/>
                <a:ea typeface="+mj-ea"/>
                <a:cs typeface="+mj-cs"/>
              </a:rPr>
            </a:br>
            <a:r>
              <a:rPr kumimoji="0" lang="nl-NL" sz="3100" b="1" i="0" u="none" strike="noStrike" kern="1200" cap="none" spc="0" normalizeH="0" baseline="0" noProof="0" smtClean="0">
                <a:ln>
                  <a:noFill/>
                </a:ln>
                <a:solidFill>
                  <a:srgbClr val="FF0000"/>
                </a:solidFill>
                <a:effectLst/>
                <a:uLnTx/>
                <a:uFillTx/>
                <a:latin typeface="+mj-lt"/>
                <a:ea typeface="+mj-ea"/>
                <a:cs typeface="+mj-cs"/>
              </a:rPr>
              <a:t>VĂN BẢN 2: </a:t>
            </a:r>
            <a:r>
              <a:rPr kumimoji="0" lang="vi-VN" sz="3100" b="1" i="0" u="none" strike="noStrike" kern="1200" cap="none" spc="0" normalizeH="0" baseline="0" noProof="0" smtClean="0">
                <a:ln>
                  <a:noFill/>
                </a:ln>
                <a:solidFill>
                  <a:srgbClr val="FF0000"/>
                </a:solidFill>
                <a:effectLst/>
                <a:uLnTx/>
                <a:uFillTx/>
                <a:latin typeface="+mj-lt"/>
                <a:ea typeface="+mj-ea"/>
                <a:cs typeface="+mj-cs"/>
              </a:rPr>
              <a:t>             </a:t>
            </a:r>
            <a:r>
              <a:rPr kumimoji="0" lang="en-US" sz="3100" b="1" i="0" u="none" strike="noStrike" kern="1200" cap="none" spc="0" normalizeH="0" baseline="0" noProof="0" smtClean="0">
                <a:ln>
                  <a:noFill/>
                </a:ln>
                <a:solidFill>
                  <a:srgbClr val="FF0000"/>
                </a:solidFill>
                <a:effectLst/>
                <a:uLnTx/>
                <a:uFillTx/>
                <a:latin typeface="+mj-lt"/>
                <a:ea typeface="+mj-ea"/>
                <a:cs typeface="+mj-cs"/>
              </a:rPr>
              <a:t>THƯƠNG</a:t>
            </a:r>
            <a:r>
              <a:rPr kumimoji="0" lang="vi-VN" sz="3100" b="1" i="0" u="none" strike="noStrike" kern="1200" cap="none" spc="0" normalizeH="0" baseline="0" noProof="0" smtClean="0">
                <a:ln>
                  <a:noFill/>
                </a:ln>
                <a:solidFill>
                  <a:srgbClr val="FF0000"/>
                </a:solidFill>
                <a:effectLst/>
                <a:uLnTx/>
                <a:uFillTx/>
                <a:latin typeface="+mj-lt"/>
                <a:ea typeface="+mj-ea"/>
                <a:cs typeface="+mj-cs"/>
              </a:rPr>
              <a:t> NHỚ BẦY ONG</a:t>
            </a:r>
            <a:r>
              <a:rPr kumimoji="0" lang="en-US" sz="3100" b="0" i="0" u="none" strike="noStrike" kern="1200" cap="none" spc="0" normalizeH="0" baseline="0" noProof="0" smtClean="0">
                <a:ln>
                  <a:noFill/>
                </a:ln>
                <a:solidFill>
                  <a:schemeClr val="tx1"/>
                </a:solidFill>
                <a:effectLst/>
                <a:uLnTx/>
                <a:uFillTx/>
                <a:latin typeface="+mj-lt"/>
                <a:ea typeface="+mj-ea"/>
                <a:cs typeface="+mj-cs"/>
              </a:rPr>
              <a:t/>
            </a:r>
            <a:br>
              <a:rPr kumimoji="0" lang="en-US" sz="3100" b="0" i="0" u="none" strike="noStrike" kern="1200" cap="none" spc="0" normalizeH="0" baseline="0" noProof="0" smtClean="0">
                <a:ln>
                  <a:noFill/>
                </a:ln>
                <a:solidFill>
                  <a:schemeClr val="tx1"/>
                </a:solidFill>
                <a:effectLst/>
                <a:uLnTx/>
                <a:uFillTx/>
                <a:latin typeface="+mj-lt"/>
                <a:ea typeface="+mj-ea"/>
                <a:cs typeface="+mj-cs"/>
              </a:rPr>
            </a:br>
            <a:r>
              <a:rPr kumimoji="0" lang="vi-VN" sz="3100" b="0" i="0" u="none" strike="noStrike" kern="1200" cap="none" spc="0" normalizeH="0" baseline="0" noProof="0" smtClean="0">
                <a:ln>
                  <a:noFill/>
                </a:ln>
                <a:solidFill>
                  <a:schemeClr val="tx1"/>
                </a:solidFill>
                <a:effectLst/>
                <a:uLnTx/>
                <a:uFillTx/>
                <a:latin typeface="+mj-lt"/>
                <a:ea typeface="+mj-ea"/>
                <a:cs typeface="+mj-cs"/>
              </a:rPr>
              <a:t>						</a:t>
            </a:r>
            <a:r>
              <a:rPr kumimoji="0" lang="vi-VN" sz="3100" b="0" i="1" u="none" strike="noStrike" kern="1200" cap="none" spc="0" normalizeH="0" baseline="0" noProof="0" smtClean="0">
                <a:ln>
                  <a:noFill/>
                </a:ln>
                <a:solidFill>
                  <a:schemeClr val="tx1"/>
                </a:solidFill>
                <a:effectLst/>
                <a:uLnTx/>
                <a:uFillTx/>
                <a:latin typeface="+mj-lt"/>
                <a:ea typeface="+mj-ea"/>
                <a:cs typeface="+mj-cs"/>
              </a:rPr>
              <a:t>Huy Cận</a:t>
            </a:r>
            <a:endParaRPr kumimoji="0" lang="en-US" sz="3100" b="0" i="1"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pt-BR" b="1" i="1" dirty="0" smtClean="0"/>
              <a:t>2</a:t>
            </a:r>
            <a:r>
              <a:rPr lang="vi-VN" b="1" i="1" dirty="0" smtClean="0"/>
              <a:t>. </a:t>
            </a:r>
            <a:r>
              <a:rPr lang="en-US" b="1" i="1" dirty="0" err="1" smtClean="0"/>
              <a:t>Những</a:t>
            </a:r>
            <a:r>
              <a:rPr lang="vi-VN" b="1" i="1" dirty="0" smtClean="0"/>
              <a:t> </a:t>
            </a:r>
            <a:r>
              <a:rPr lang="vi-VN" b="1" i="1" dirty="0"/>
              <a:t>suy tư, cảm xúc của tác giả</a:t>
            </a:r>
            <a:endParaRPr lang="en-US" dirty="0"/>
          </a:p>
          <a:p>
            <a:pPr>
              <a:buNone/>
            </a:pPr>
            <a:r>
              <a:rPr lang="pt-BR" b="1" dirty="0"/>
              <a:t> </a:t>
            </a:r>
            <a:r>
              <a:rPr lang="vi-VN" dirty="0" smtClean="0"/>
              <a:t>- </a:t>
            </a:r>
            <a:r>
              <a:rPr lang="vi-VN" dirty="0"/>
              <a:t>Khi chứng kiến ong trại: nhân vật thể hiện tâm trạng buồn thương, tiếc nuối mà không thể làm gì được, giống như phải san sẻ </a:t>
            </a:r>
            <a:r>
              <a:rPr lang="vi-VN"/>
              <a:t>một </a:t>
            </a:r>
            <a:r>
              <a:rPr lang="vi-VN" smtClean="0"/>
              <a:t>phần </a:t>
            </a:r>
            <a:r>
              <a:rPr lang="vi-VN" dirty="0"/>
              <a:t>tâm </a:t>
            </a:r>
            <a:r>
              <a:rPr lang="vi-VN"/>
              <a:t>hồn </a:t>
            </a:r>
            <a:r>
              <a:rPr lang="vi-VN" smtClean="0"/>
              <a:t>của mình đi nơi khác.</a:t>
            </a:r>
            <a:endParaRPr lang="en-US" dirty="0"/>
          </a:p>
          <a:p>
            <a:pPr>
              <a:buNone/>
            </a:pPr>
            <a:r>
              <a:rPr lang="vi-VN" dirty="0"/>
              <a:t>-  Thể hiện tình cảm của cậu bé với bầy ong, đó là sự yêu thương, nhớ tiếc bầy ong bằng cả trái tim, thật chân thành, sâu sắc và cảm động.</a:t>
            </a:r>
            <a:endParaRPr lang="en-US" dirty="0"/>
          </a:p>
          <a:p>
            <a:pPr>
              <a:buNone/>
            </a:pPr>
            <a:r>
              <a:rPr lang="vi-VN" dirty="0">
                <a:sym typeface="Wingdings"/>
              </a:rPr>
              <a:t></a:t>
            </a:r>
            <a:r>
              <a:rPr lang="vi-VN" dirty="0"/>
              <a:t> một tâm hồn nhạy cảm, chất chứa nhiều cảm xúc.</a:t>
            </a:r>
            <a:endParaRPr lang="en-US" dirty="0"/>
          </a:p>
          <a:p>
            <a:pPr>
              <a:buNone/>
            </a:pPr>
            <a:r>
              <a:rPr lang="vi-VN" dirty="0"/>
              <a:t> </a:t>
            </a:r>
            <a:endParaRPr lang="en-US" dirty="0"/>
          </a:p>
          <a:p>
            <a:endParaRPr lang="en-US" dirty="0"/>
          </a:p>
        </p:txBody>
      </p:sp>
      <p:sp>
        <p:nvSpPr>
          <p:cNvPr id="4" name="Title 1"/>
          <p:cNvSpPr txBox="1">
            <a:spLocks/>
          </p:cNvSpPr>
          <p:nvPr/>
        </p:nvSpPr>
        <p:spPr>
          <a:xfrm>
            <a:off x="685800" y="152400"/>
            <a:ext cx="7772400" cy="1523999"/>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vi-VN" sz="2700" b="1" dirty="0" smtClean="0">
                <a:solidFill>
                  <a:srgbClr val="FF0000"/>
                </a:solidFill>
                <a:latin typeface="+mj-lt"/>
                <a:ea typeface="+mj-ea"/>
                <a:cs typeface="+mj-cs"/>
              </a:rPr>
              <a:t>6</a:t>
            </a:r>
            <a:r>
              <a:rPr kumimoji="0" lang="vi-VN" sz="2700" b="1" i="0" u="none" strike="noStrike" kern="1200" cap="none" spc="0" normalizeH="0" baseline="0" noProof="0" dirty="0" smtClean="0">
                <a:ln>
                  <a:noFill/>
                </a:ln>
                <a:solidFill>
                  <a:srgbClr val="FF0000"/>
                </a:solidFill>
                <a:effectLst/>
                <a:uLnTx/>
                <a:uFillTx/>
                <a:latin typeface="+mj-lt"/>
                <a:ea typeface="+mj-ea"/>
                <a:cs typeface="+mj-cs"/>
              </a:rPr>
              <a:t>.1.2022</a:t>
            </a:r>
            <a:br>
              <a:rPr kumimoji="0" lang="vi-VN" sz="2700" b="1" i="0" u="none" strike="noStrike" kern="1200" cap="none" spc="0" normalizeH="0" baseline="0" noProof="0" dirty="0" smtClean="0">
                <a:ln>
                  <a:noFill/>
                </a:ln>
                <a:solidFill>
                  <a:srgbClr val="FF0000"/>
                </a:solidFill>
                <a:effectLst/>
                <a:uLnTx/>
                <a:uFillTx/>
                <a:latin typeface="+mj-lt"/>
                <a:ea typeface="+mj-ea"/>
                <a:cs typeface="+mj-cs"/>
              </a:rPr>
            </a:br>
            <a:r>
              <a:rPr kumimoji="0" lang="vi-VN" sz="2700" b="1" i="0" u="none" strike="noStrike" kern="1200" cap="none" spc="0" normalizeH="0" baseline="0" noProof="0" dirty="0" smtClean="0">
                <a:ln>
                  <a:noFill/>
                </a:ln>
                <a:solidFill>
                  <a:srgbClr val="FF0000"/>
                </a:solidFill>
                <a:effectLst/>
                <a:uLnTx/>
                <a:uFillTx/>
                <a:latin typeface="+mj-lt"/>
                <a:ea typeface="+mj-ea"/>
                <a:cs typeface="+mj-cs"/>
              </a:rPr>
              <a:t>Tiết 60,61</a:t>
            </a:r>
            <a:r>
              <a:rPr kumimoji="0" lang="vi-VN" sz="3100" b="1" i="0" u="none" strike="noStrike" kern="1200" cap="none" spc="0" normalizeH="0" baseline="0" noProof="0" dirty="0" smtClean="0">
                <a:ln>
                  <a:noFill/>
                </a:ln>
                <a:solidFill>
                  <a:srgbClr val="FF0000"/>
                </a:solidFill>
                <a:effectLst/>
                <a:uLnTx/>
                <a:uFillTx/>
                <a:latin typeface="+mj-lt"/>
                <a:ea typeface="+mj-ea"/>
                <a:cs typeface="+mj-cs"/>
              </a:rPr>
              <a:t/>
            </a:r>
            <a:br>
              <a:rPr kumimoji="0" lang="vi-VN" sz="3100" b="1" i="0" u="none" strike="noStrike" kern="1200" cap="none" spc="0" normalizeH="0" baseline="0" noProof="0" dirty="0" smtClean="0">
                <a:ln>
                  <a:noFill/>
                </a:ln>
                <a:solidFill>
                  <a:srgbClr val="FF0000"/>
                </a:solidFill>
                <a:effectLst/>
                <a:uLnTx/>
                <a:uFillTx/>
                <a:latin typeface="+mj-lt"/>
                <a:ea typeface="+mj-ea"/>
                <a:cs typeface="+mj-cs"/>
              </a:rPr>
            </a:br>
            <a:r>
              <a:rPr kumimoji="0" lang="nl-NL" sz="3100" b="1" i="0" u="none" strike="noStrike" kern="1200" cap="none" spc="0" normalizeH="0" baseline="0" noProof="0" dirty="0" smtClean="0">
                <a:ln>
                  <a:noFill/>
                </a:ln>
                <a:solidFill>
                  <a:srgbClr val="FF0000"/>
                </a:solidFill>
                <a:effectLst/>
                <a:uLnTx/>
                <a:uFillTx/>
                <a:latin typeface="+mj-lt"/>
                <a:ea typeface="+mj-ea"/>
                <a:cs typeface="+mj-cs"/>
              </a:rPr>
              <a:t>VĂN BẢN 2: </a:t>
            </a:r>
            <a:r>
              <a:rPr kumimoji="0" lang="vi-VN" sz="3100" b="1" i="0" u="none" strike="noStrike" kern="1200" cap="none" spc="0" normalizeH="0" baseline="0" noProof="0" dirty="0" smtClean="0">
                <a:ln>
                  <a:noFill/>
                </a:ln>
                <a:solidFill>
                  <a:srgbClr val="FF0000"/>
                </a:solidFill>
                <a:effectLst/>
                <a:uLnTx/>
                <a:uFillTx/>
                <a:latin typeface="+mj-lt"/>
                <a:ea typeface="+mj-ea"/>
                <a:cs typeface="+mj-cs"/>
              </a:rPr>
              <a:t>             </a:t>
            </a:r>
            <a:r>
              <a:rPr kumimoji="0" lang="en-US" sz="3100" b="1" i="0" u="none" strike="noStrike" kern="1200" cap="none" spc="0" normalizeH="0" baseline="0" noProof="0" dirty="0" smtClean="0">
                <a:ln>
                  <a:noFill/>
                </a:ln>
                <a:solidFill>
                  <a:srgbClr val="FF0000"/>
                </a:solidFill>
                <a:effectLst/>
                <a:uLnTx/>
                <a:uFillTx/>
                <a:latin typeface="+mj-lt"/>
                <a:ea typeface="+mj-ea"/>
                <a:cs typeface="+mj-cs"/>
              </a:rPr>
              <a:t>THƯƠNG</a:t>
            </a:r>
            <a:r>
              <a:rPr kumimoji="0" lang="vi-VN" sz="3100" b="1" i="0" u="none" strike="noStrike" kern="1200" cap="none" spc="0" normalizeH="0" baseline="0" noProof="0" dirty="0" smtClean="0">
                <a:ln>
                  <a:noFill/>
                </a:ln>
                <a:solidFill>
                  <a:srgbClr val="FF0000"/>
                </a:solidFill>
                <a:effectLst/>
                <a:uLnTx/>
                <a:uFillTx/>
                <a:latin typeface="+mj-lt"/>
                <a:ea typeface="+mj-ea"/>
                <a:cs typeface="+mj-cs"/>
              </a:rPr>
              <a:t> NHỚ BẦY ONG</a:t>
            </a:r>
            <a:r>
              <a:rPr kumimoji="0" lang="en-US" sz="3100" b="0" i="0" u="none" strike="noStrike" kern="1200" cap="none" spc="0" normalizeH="0" baseline="0" noProof="0" dirty="0" smtClean="0">
                <a:ln>
                  <a:noFill/>
                </a:ln>
                <a:solidFill>
                  <a:schemeClr val="tx1"/>
                </a:solidFill>
                <a:effectLst/>
                <a:uLnTx/>
                <a:uFillTx/>
                <a:latin typeface="+mj-lt"/>
                <a:ea typeface="+mj-ea"/>
                <a:cs typeface="+mj-cs"/>
              </a:rPr>
              <a:t/>
            </a:r>
            <a:br>
              <a:rPr kumimoji="0" lang="en-US" sz="3100" b="0" i="0" u="none" strike="noStrike" kern="1200" cap="none" spc="0" normalizeH="0" baseline="0" noProof="0" dirty="0" smtClean="0">
                <a:ln>
                  <a:noFill/>
                </a:ln>
                <a:solidFill>
                  <a:schemeClr val="tx1"/>
                </a:solidFill>
                <a:effectLst/>
                <a:uLnTx/>
                <a:uFillTx/>
                <a:latin typeface="+mj-lt"/>
                <a:ea typeface="+mj-ea"/>
                <a:cs typeface="+mj-cs"/>
              </a:rPr>
            </a:br>
            <a:r>
              <a:rPr kumimoji="0" lang="vi-VN" sz="3100" b="0" i="0" u="none" strike="noStrike" kern="1200" cap="none" spc="0" normalizeH="0" baseline="0" noProof="0" dirty="0" smtClean="0">
                <a:ln>
                  <a:noFill/>
                </a:ln>
                <a:solidFill>
                  <a:schemeClr val="tx1"/>
                </a:solidFill>
                <a:effectLst/>
                <a:uLnTx/>
                <a:uFillTx/>
                <a:latin typeface="+mj-lt"/>
                <a:ea typeface="+mj-ea"/>
                <a:cs typeface="+mj-cs"/>
              </a:rPr>
              <a:t>						</a:t>
            </a:r>
            <a:r>
              <a:rPr kumimoji="0" lang="vi-VN" sz="3100" b="0" i="1" u="none" strike="noStrike" kern="1200" cap="none" spc="0" normalizeH="0" baseline="0" noProof="0" dirty="0" smtClean="0">
                <a:ln>
                  <a:noFill/>
                </a:ln>
                <a:solidFill>
                  <a:schemeClr val="tx1"/>
                </a:solidFill>
                <a:effectLst/>
                <a:uLnTx/>
                <a:uFillTx/>
                <a:latin typeface="+mj-lt"/>
                <a:ea typeface="+mj-ea"/>
                <a:cs typeface="+mj-cs"/>
              </a:rPr>
              <a:t>Huy Cận</a:t>
            </a:r>
            <a:endParaRPr kumimoji="0" lang="en-US" sz="3100" b="0" i="1"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pPr>
              <a:buNone/>
            </a:pPr>
            <a:r>
              <a:rPr lang="nl-NL" b="1" dirty="0"/>
              <a:t>III. Tổng kết</a:t>
            </a:r>
            <a:endParaRPr lang="en-US" dirty="0"/>
          </a:p>
          <a:p>
            <a:pPr>
              <a:buNone/>
            </a:pPr>
            <a:r>
              <a:rPr lang="nl-NL" b="1" i="1" dirty="0"/>
              <a:t>1. Nội dung – Ý nghĩa:</a:t>
            </a:r>
            <a:endParaRPr lang="en-US" dirty="0"/>
          </a:p>
          <a:p>
            <a:pPr>
              <a:buNone/>
            </a:pPr>
            <a:r>
              <a:rPr lang="nl-NL" dirty="0"/>
              <a:t>-</a:t>
            </a:r>
            <a:r>
              <a:rPr lang="pt-BR" dirty="0"/>
              <a:t> </a:t>
            </a:r>
            <a:r>
              <a:rPr lang="vi-VN" dirty="0" smtClean="0"/>
              <a:t>Văn bản </a:t>
            </a:r>
            <a:r>
              <a:rPr lang="vi-VN" dirty="0"/>
              <a:t>kể về một lần chứng bầy ong bỏ đi và qua đó thể hiện cảm xúc buồn thương da diết</a:t>
            </a:r>
            <a:r>
              <a:rPr lang="vi-VN" dirty="0" smtClean="0"/>
              <a:t>, </a:t>
            </a:r>
            <a:r>
              <a:rPr lang="vi-VN" dirty="0"/>
              <a:t>của tác </a:t>
            </a:r>
            <a:r>
              <a:rPr lang="vi-VN" dirty="0" smtClean="0"/>
              <a:t>giả đối </a:t>
            </a:r>
            <a:r>
              <a:rPr lang="vi-VN" dirty="0"/>
              <a:t>với chúng.</a:t>
            </a:r>
            <a:endParaRPr lang="en-US" dirty="0"/>
          </a:p>
          <a:p>
            <a:pPr>
              <a:buNone/>
            </a:pPr>
            <a:r>
              <a:rPr lang="vi-VN" dirty="0"/>
              <a:t>- Những vật tưởng chừng như vô tri vô giác </a:t>
            </a:r>
            <a:r>
              <a:rPr lang="vi-VN" dirty="0" smtClean="0"/>
              <a:t>cũng </a:t>
            </a:r>
            <a:r>
              <a:rPr lang="vi-VN" dirty="0"/>
              <a:t>đều mang tâm hồn và gắn bó với con người .</a:t>
            </a:r>
            <a:endParaRPr lang="en-US" dirty="0"/>
          </a:p>
          <a:p>
            <a:pPr>
              <a:buNone/>
            </a:pPr>
            <a:r>
              <a:rPr lang="nl-NL" b="1" i="1" dirty="0"/>
              <a:t>2. Nghệ thuật</a:t>
            </a:r>
            <a:endParaRPr lang="en-US" dirty="0"/>
          </a:p>
          <a:p>
            <a:pPr>
              <a:buNone/>
            </a:pPr>
            <a:r>
              <a:rPr lang="pt-BR" dirty="0"/>
              <a:t>- </a:t>
            </a:r>
            <a:r>
              <a:rPr lang="pt-BR" dirty="0" smtClean="0"/>
              <a:t> </a:t>
            </a:r>
            <a:r>
              <a:rPr lang="vi-VN" dirty="0" smtClean="0"/>
              <a:t>L</a:t>
            </a:r>
            <a:r>
              <a:rPr lang="pt-BR" dirty="0" smtClean="0"/>
              <a:t>ựa </a:t>
            </a:r>
            <a:r>
              <a:rPr lang="pt-BR" dirty="0"/>
              <a:t>chọn chi tiết tiêu </a:t>
            </a:r>
            <a:r>
              <a:rPr lang="pt-BR" dirty="0" smtClean="0"/>
              <a:t>biểu,miêu </a:t>
            </a:r>
            <a:r>
              <a:rPr lang="pt-BR" dirty="0"/>
              <a:t>tả tự </a:t>
            </a:r>
            <a:r>
              <a:rPr lang="pt-BR" dirty="0" smtClean="0"/>
              <a:t>nhiê</a:t>
            </a:r>
            <a:r>
              <a:rPr lang="vi-VN" dirty="0" smtClean="0"/>
              <a:t>n</a:t>
            </a:r>
            <a:r>
              <a:rPr lang="pt-BR" dirty="0" smtClean="0"/>
              <a:t> </a:t>
            </a:r>
            <a:r>
              <a:rPr lang="pt-BR" dirty="0"/>
              <a:t>hấp dẫn. </a:t>
            </a:r>
            <a:endParaRPr lang="en-US" dirty="0"/>
          </a:p>
          <a:p>
            <a:pPr>
              <a:buNone/>
            </a:pPr>
            <a:r>
              <a:rPr lang="pt-BR" dirty="0"/>
              <a:t>- Lời văn giàu hình ảnh.</a:t>
            </a:r>
            <a:endParaRPr lang="en-US" dirty="0"/>
          </a:p>
          <a:p>
            <a:endParaRPr lang="en-US" dirty="0"/>
          </a:p>
        </p:txBody>
      </p:sp>
      <p:sp>
        <p:nvSpPr>
          <p:cNvPr id="4" name="Title 1"/>
          <p:cNvSpPr txBox="1">
            <a:spLocks/>
          </p:cNvSpPr>
          <p:nvPr/>
        </p:nvSpPr>
        <p:spPr>
          <a:xfrm>
            <a:off x="685800" y="0"/>
            <a:ext cx="7772400" cy="1523999"/>
          </a:xfrm>
          <a:prstGeom prst="rect">
            <a:avLst/>
          </a:prstGeom>
        </p:spPr>
        <p:txBody>
          <a:bodyPr vert="horz" lIns="91440" tIns="45720" rIns="91440" bIns="45720" rtlCol="0" anchor="ctr">
            <a:normAutofit fontScale="90000" lnSpcReduction="1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vi-VN" sz="2700" b="1" i="0" u="none" strike="noStrike" kern="1200" cap="none" spc="0" normalizeH="0" baseline="0" noProof="0" smtClean="0">
                <a:ln>
                  <a:noFill/>
                </a:ln>
                <a:solidFill>
                  <a:srgbClr val="FF0000"/>
                </a:solidFill>
                <a:effectLst/>
                <a:uLnTx/>
                <a:uFillTx/>
                <a:latin typeface="+mj-lt"/>
                <a:ea typeface="+mj-ea"/>
                <a:cs typeface="+mj-cs"/>
              </a:rPr>
              <a:t>3.1.2022</a:t>
            </a:r>
            <a:br>
              <a:rPr kumimoji="0" lang="vi-VN" sz="2700" b="1" i="0" u="none" strike="noStrike" kern="1200" cap="none" spc="0" normalizeH="0" baseline="0" noProof="0" smtClean="0">
                <a:ln>
                  <a:noFill/>
                </a:ln>
                <a:solidFill>
                  <a:srgbClr val="FF0000"/>
                </a:solidFill>
                <a:effectLst/>
                <a:uLnTx/>
                <a:uFillTx/>
                <a:latin typeface="+mj-lt"/>
                <a:ea typeface="+mj-ea"/>
                <a:cs typeface="+mj-cs"/>
              </a:rPr>
            </a:br>
            <a:r>
              <a:rPr kumimoji="0" lang="vi-VN" sz="2700" b="1" i="0" u="none" strike="noStrike" kern="1200" cap="none" spc="0" normalizeH="0" baseline="0" noProof="0" smtClean="0">
                <a:ln>
                  <a:noFill/>
                </a:ln>
                <a:solidFill>
                  <a:srgbClr val="FF0000"/>
                </a:solidFill>
                <a:effectLst/>
                <a:uLnTx/>
                <a:uFillTx/>
                <a:latin typeface="+mj-lt"/>
                <a:ea typeface="+mj-ea"/>
                <a:cs typeface="+mj-cs"/>
              </a:rPr>
              <a:t>Tiết 60,61</a:t>
            </a:r>
            <a:r>
              <a:rPr kumimoji="0" lang="vi-VN" sz="3100" b="1" i="0" u="none" strike="noStrike" kern="1200" cap="none" spc="0" normalizeH="0" baseline="0" noProof="0" smtClean="0">
                <a:ln>
                  <a:noFill/>
                </a:ln>
                <a:solidFill>
                  <a:srgbClr val="FF0000"/>
                </a:solidFill>
                <a:effectLst/>
                <a:uLnTx/>
                <a:uFillTx/>
                <a:latin typeface="+mj-lt"/>
                <a:ea typeface="+mj-ea"/>
                <a:cs typeface="+mj-cs"/>
              </a:rPr>
              <a:t/>
            </a:r>
            <a:br>
              <a:rPr kumimoji="0" lang="vi-VN" sz="3100" b="1" i="0" u="none" strike="noStrike" kern="1200" cap="none" spc="0" normalizeH="0" baseline="0" noProof="0" smtClean="0">
                <a:ln>
                  <a:noFill/>
                </a:ln>
                <a:solidFill>
                  <a:srgbClr val="FF0000"/>
                </a:solidFill>
                <a:effectLst/>
                <a:uLnTx/>
                <a:uFillTx/>
                <a:latin typeface="+mj-lt"/>
                <a:ea typeface="+mj-ea"/>
                <a:cs typeface="+mj-cs"/>
              </a:rPr>
            </a:br>
            <a:r>
              <a:rPr kumimoji="0" lang="nl-NL" sz="3100" b="1" i="0" u="none" strike="noStrike" kern="1200" cap="none" spc="0" normalizeH="0" baseline="0" noProof="0" smtClean="0">
                <a:ln>
                  <a:noFill/>
                </a:ln>
                <a:solidFill>
                  <a:srgbClr val="FF0000"/>
                </a:solidFill>
                <a:effectLst/>
                <a:uLnTx/>
                <a:uFillTx/>
                <a:latin typeface="+mj-lt"/>
                <a:ea typeface="+mj-ea"/>
                <a:cs typeface="+mj-cs"/>
              </a:rPr>
              <a:t>VĂN BẢN 2: </a:t>
            </a:r>
            <a:r>
              <a:rPr kumimoji="0" lang="vi-VN" sz="3100" b="1" i="0" u="none" strike="noStrike" kern="1200" cap="none" spc="0" normalizeH="0" baseline="0" noProof="0" smtClean="0">
                <a:ln>
                  <a:noFill/>
                </a:ln>
                <a:solidFill>
                  <a:srgbClr val="FF0000"/>
                </a:solidFill>
                <a:effectLst/>
                <a:uLnTx/>
                <a:uFillTx/>
                <a:latin typeface="+mj-lt"/>
                <a:ea typeface="+mj-ea"/>
                <a:cs typeface="+mj-cs"/>
              </a:rPr>
              <a:t>             </a:t>
            </a:r>
            <a:r>
              <a:rPr kumimoji="0" lang="en-US" sz="3100" b="1" i="0" u="none" strike="noStrike" kern="1200" cap="none" spc="0" normalizeH="0" baseline="0" noProof="0" smtClean="0">
                <a:ln>
                  <a:noFill/>
                </a:ln>
                <a:solidFill>
                  <a:srgbClr val="FF0000"/>
                </a:solidFill>
                <a:effectLst/>
                <a:uLnTx/>
                <a:uFillTx/>
                <a:latin typeface="+mj-lt"/>
                <a:ea typeface="+mj-ea"/>
                <a:cs typeface="+mj-cs"/>
              </a:rPr>
              <a:t>THƯƠNG</a:t>
            </a:r>
            <a:r>
              <a:rPr kumimoji="0" lang="vi-VN" sz="3100" b="1" i="0" u="none" strike="noStrike" kern="1200" cap="none" spc="0" normalizeH="0" baseline="0" noProof="0" smtClean="0">
                <a:ln>
                  <a:noFill/>
                </a:ln>
                <a:solidFill>
                  <a:srgbClr val="FF0000"/>
                </a:solidFill>
                <a:effectLst/>
                <a:uLnTx/>
                <a:uFillTx/>
                <a:latin typeface="+mj-lt"/>
                <a:ea typeface="+mj-ea"/>
                <a:cs typeface="+mj-cs"/>
              </a:rPr>
              <a:t> NHỚ BẦY ONG</a:t>
            </a:r>
            <a:r>
              <a:rPr kumimoji="0" lang="en-US" sz="3100" b="0" i="0" u="none" strike="noStrike" kern="1200" cap="none" spc="0" normalizeH="0" baseline="0" noProof="0" smtClean="0">
                <a:ln>
                  <a:noFill/>
                </a:ln>
                <a:solidFill>
                  <a:schemeClr val="tx1"/>
                </a:solidFill>
                <a:effectLst/>
                <a:uLnTx/>
                <a:uFillTx/>
                <a:latin typeface="+mj-lt"/>
                <a:ea typeface="+mj-ea"/>
                <a:cs typeface="+mj-cs"/>
              </a:rPr>
              <a:t/>
            </a:r>
            <a:br>
              <a:rPr kumimoji="0" lang="en-US" sz="3100" b="0" i="0" u="none" strike="noStrike" kern="1200" cap="none" spc="0" normalizeH="0" baseline="0" noProof="0" smtClean="0">
                <a:ln>
                  <a:noFill/>
                </a:ln>
                <a:solidFill>
                  <a:schemeClr val="tx1"/>
                </a:solidFill>
                <a:effectLst/>
                <a:uLnTx/>
                <a:uFillTx/>
                <a:latin typeface="+mj-lt"/>
                <a:ea typeface="+mj-ea"/>
                <a:cs typeface="+mj-cs"/>
              </a:rPr>
            </a:br>
            <a:r>
              <a:rPr kumimoji="0" lang="vi-VN" sz="3100" b="0" i="0" u="none" strike="noStrike" kern="1200" cap="none" spc="0" normalizeH="0" baseline="0" noProof="0" smtClean="0">
                <a:ln>
                  <a:noFill/>
                </a:ln>
                <a:solidFill>
                  <a:schemeClr val="tx1"/>
                </a:solidFill>
                <a:effectLst/>
                <a:uLnTx/>
                <a:uFillTx/>
                <a:latin typeface="+mj-lt"/>
                <a:ea typeface="+mj-ea"/>
                <a:cs typeface="+mj-cs"/>
              </a:rPr>
              <a:t>						</a:t>
            </a:r>
            <a:r>
              <a:rPr kumimoji="0" lang="vi-VN" sz="3100" b="0" i="1" u="none" strike="noStrike" kern="1200" cap="none" spc="0" normalizeH="0" baseline="0" noProof="0" smtClean="0">
                <a:ln>
                  <a:noFill/>
                </a:ln>
                <a:solidFill>
                  <a:schemeClr val="tx1"/>
                </a:solidFill>
                <a:effectLst/>
                <a:uLnTx/>
                <a:uFillTx/>
                <a:latin typeface="+mj-lt"/>
                <a:ea typeface="+mj-ea"/>
                <a:cs typeface="+mj-cs"/>
              </a:rPr>
              <a:t>Huy Cận</a:t>
            </a:r>
            <a:endParaRPr kumimoji="0" lang="en-US" sz="3100" b="0" i="1" u="none" strike="noStrike" kern="1200" cap="none" spc="0" normalizeH="0" baseline="0" noProof="0" dirty="0" smtClean="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277</Words>
  <Application>Microsoft Office PowerPoint</Application>
  <PresentationFormat>On-screen Show (4:3)</PresentationFormat>
  <Paragraphs>34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3.1.2022 Tiết 60,61 VĂN BẢN 2:              THƯƠNG NHỚ BẦY ONG       Huy Cận</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3.1.2022 Tiết 60,61 VĂN BẢN 2:              THƯƠNG NHỚ BẦY ONG       Huy Cận</dc:title>
  <dc:creator>Windows User</dc:creator>
  <cp:lastModifiedBy>Windows User</cp:lastModifiedBy>
  <cp:revision>8</cp:revision>
  <dcterms:created xsi:type="dcterms:W3CDTF">2022-01-03T04:37:05Z</dcterms:created>
  <dcterms:modified xsi:type="dcterms:W3CDTF">2022-01-07T05:32:41Z</dcterms:modified>
</cp:coreProperties>
</file>