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58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9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D6301-54B6-4D64-AED4-3D25E127C161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83E2E-E231-40B8-9F62-A8D98E36ED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D6301-54B6-4D64-AED4-3D25E127C161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83E2E-E231-40B8-9F62-A8D98E36ED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D6301-54B6-4D64-AED4-3D25E127C161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83E2E-E231-40B8-9F62-A8D98E36ED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D6301-54B6-4D64-AED4-3D25E127C161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83E2E-E231-40B8-9F62-A8D98E36ED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D6301-54B6-4D64-AED4-3D25E127C161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83E2E-E231-40B8-9F62-A8D98E36ED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D6301-54B6-4D64-AED4-3D25E127C161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83E2E-E231-40B8-9F62-A8D98E36ED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D6301-54B6-4D64-AED4-3D25E127C161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83E2E-E231-40B8-9F62-A8D98E36ED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D6301-54B6-4D64-AED4-3D25E127C161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83E2E-E231-40B8-9F62-A8D98E36ED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D6301-54B6-4D64-AED4-3D25E127C161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83E2E-E231-40B8-9F62-A8D98E36ED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D6301-54B6-4D64-AED4-3D25E127C161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83E2E-E231-40B8-9F62-A8D98E36ED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D6301-54B6-4D64-AED4-3D25E127C161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83E2E-E231-40B8-9F62-A8D98E36ED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D6301-54B6-4D64-AED4-3D25E127C161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83E2E-E231-40B8-9F62-A8D98E36EDB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vi-VN" sz="2200" b="1" dirty="0" smtClean="0"/>
              <a:t/>
            </a:r>
            <a:br>
              <a:rPr lang="vi-VN" sz="2200" b="1" dirty="0" smtClean="0"/>
            </a:br>
            <a:r>
              <a:rPr lang="vi-VN" sz="2200" b="1" dirty="0"/>
              <a:t/>
            </a:r>
            <a:br>
              <a:rPr lang="vi-VN" sz="2200" b="1" dirty="0"/>
            </a:br>
            <a:r>
              <a:rPr lang="en-US" sz="2200" b="1" dirty="0" err="1" smtClean="0">
                <a:solidFill>
                  <a:srgbClr val="FF0000"/>
                </a:solidFill>
              </a:rPr>
              <a:t>Bài</a:t>
            </a:r>
            <a:r>
              <a:rPr lang="en-US" sz="2200" b="1" dirty="0" smtClean="0">
                <a:solidFill>
                  <a:srgbClr val="FF0000"/>
                </a:solidFill>
              </a:rPr>
              <a:t> </a:t>
            </a:r>
            <a:r>
              <a:rPr lang="en-US" sz="2200" b="1" dirty="0">
                <a:solidFill>
                  <a:srgbClr val="FF0000"/>
                </a:solidFill>
              </a:rPr>
              <a:t>5</a:t>
            </a:r>
            <a:r>
              <a:rPr lang="vi-VN" sz="2200" b="1" dirty="0">
                <a:solidFill>
                  <a:srgbClr val="FF0000"/>
                </a:solidFill>
              </a:rPr>
              <a:t>. </a:t>
            </a:r>
            <a:r>
              <a:rPr lang="vi-VN" sz="2200" b="1" dirty="0" smtClean="0">
                <a:solidFill>
                  <a:srgbClr val="FF0000"/>
                </a:solidFill>
              </a:rPr>
              <a:t>                  TRÒ </a:t>
            </a:r>
            <a:r>
              <a:rPr lang="vi-VN" sz="2200" b="1" dirty="0">
                <a:solidFill>
                  <a:srgbClr val="FF0000"/>
                </a:solidFill>
              </a:rPr>
              <a:t>CHUYỆN CÙNG THIÊN </a:t>
            </a:r>
            <a:r>
              <a:rPr lang="vi-VN" sz="2200" b="1" dirty="0" smtClean="0">
                <a:solidFill>
                  <a:srgbClr val="FF0000"/>
                </a:solidFill>
              </a:rPr>
              <a:t>NHIÊN</a:t>
            </a:r>
            <a:br>
              <a:rPr lang="vi-VN" sz="2200" b="1" dirty="0" smtClean="0">
                <a:solidFill>
                  <a:srgbClr val="FF0000"/>
                </a:solidFill>
              </a:rPr>
            </a:br>
            <a:r>
              <a:rPr lang="vi-VN" sz="2200" b="1" dirty="0" smtClean="0">
                <a:solidFill>
                  <a:srgbClr val="FF0000"/>
                </a:solidFill>
              </a:rPr>
              <a:t>Tiết 58,59 </a:t>
            </a:r>
            <a:r>
              <a:rPr lang="nl-NL" sz="2200" b="1" dirty="0" smtClean="0">
                <a:solidFill>
                  <a:srgbClr val="FF0000"/>
                </a:solidFill>
              </a:rPr>
              <a:t> </a:t>
            </a:r>
            <a:r>
              <a:rPr lang="en-US" sz="2200" dirty="0">
                <a:solidFill>
                  <a:srgbClr val="FF0000"/>
                </a:solidFill>
              </a:rPr>
              <a:t/>
            </a:r>
            <a:br>
              <a:rPr lang="en-US" sz="2200" dirty="0">
                <a:solidFill>
                  <a:srgbClr val="FF0000"/>
                </a:solidFill>
              </a:rPr>
            </a:br>
            <a:r>
              <a:rPr lang="nl-NL" sz="2200" b="1" dirty="0">
                <a:solidFill>
                  <a:srgbClr val="FF0000"/>
                </a:solidFill>
              </a:rPr>
              <a:t>VĂN BẢN: </a:t>
            </a:r>
            <a:r>
              <a:rPr lang="vi-VN" sz="2200" b="1" dirty="0" smtClean="0">
                <a:solidFill>
                  <a:srgbClr val="FF0000"/>
                </a:solidFill>
              </a:rPr>
              <a:t>                                 </a:t>
            </a:r>
            <a:r>
              <a:rPr lang="en-US" sz="2200" b="1" dirty="0" smtClean="0">
                <a:solidFill>
                  <a:srgbClr val="FF0000"/>
                </a:solidFill>
              </a:rPr>
              <a:t>LAO</a:t>
            </a:r>
            <a:r>
              <a:rPr lang="vi-VN" sz="2200" b="1" dirty="0" smtClean="0">
                <a:solidFill>
                  <a:srgbClr val="FF0000"/>
                </a:solidFill>
              </a:rPr>
              <a:t> </a:t>
            </a:r>
            <a:r>
              <a:rPr lang="vi-VN" sz="2200" b="1" dirty="0">
                <a:solidFill>
                  <a:srgbClr val="FF0000"/>
                </a:solidFill>
              </a:rPr>
              <a:t>XAO NGÀY </a:t>
            </a:r>
            <a:r>
              <a:rPr lang="vi-VN" sz="2200" b="1" dirty="0" smtClean="0">
                <a:solidFill>
                  <a:srgbClr val="FF0000"/>
                </a:solidFill>
              </a:rPr>
              <a:t>HÈ</a:t>
            </a:r>
            <a:r>
              <a:rPr lang="en-US" sz="2200" dirty="0" smtClean="0">
                <a:solidFill>
                  <a:srgbClr val="FF0000"/>
                </a:solidFill>
              </a:rPr>
              <a:t/>
            </a:r>
            <a:br>
              <a:rPr lang="en-US" sz="2200" dirty="0" smtClean="0">
                <a:solidFill>
                  <a:srgbClr val="FF0000"/>
                </a:solidFill>
              </a:rPr>
            </a:br>
            <a:r>
              <a:rPr lang="vi-VN" sz="2200" i="1" dirty="0" smtClean="0">
                <a:solidFill>
                  <a:srgbClr val="FF0000"/>
                </a:solidFill>
              </a:rPr>
              <a:t>                                                                     Duy Khán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vi-VN" b="1" dirty="0" smtClean="0"/>
              <a:t>I</a:t>
            </a:r>
            <a:r>
              <a:rPr lang="nl-NL" b="1" dirty="0" smtClean="0"/>
              <a:t>. </a:t>
            </a:r>
            <a:r>
              <a:rPr lang="nl-NL" b="1" dirty="0"/>
              <a:t>Tìm hiểu chung</a:t>
            </a:r>
            <a:endParaRPr lang="en-US" dirty="0"/>
          </a:p>
          <a:p>
            <a:pPr>
              <a:buNone/>
            </a:pPr>
            <a:r>
              <a:rPr lang="en-US" b="1" i="1" dirty="0"/>
              <a:t>1. </a:t>
            </a:r>
            <a:r>
              <a:rPr lang="en-US" b="1" i="1" dirty="0" err="1"/>
              <a:t>Tác</a:t>
            </a:r>
            <a:r>
              <a:rPr lang="en-US" b="1" i="1" dirty="0"/>
              <a:t> </a:t>
            </a:r>
            <a:r>
              <a:rPr lang="en-US" b="1" i="1" dirty="0" err="1"/>
              <a:t>giả</a:t>
            </a:r>
            <a:endParaRPr lang="en-US" dirty="0"/>
          </a:p>
          <a:p>
            <a:pPr>
              <a:buNone/>
            </a:pPr>
            <a:r>
              <a:rPr lang="en-US" dirty="0"/>
              <a:t>- </a:t>
            </a:r>
            <a:r>
              <a:rPr lang="en-US" dirty="0" err="1"/>
              <a:t>Tên</a:t>
            </a:r>
            <a:r>
              <a:rPr lang="en-US" dirty="0"/>
              <a:t>: </a:t>
            </a:r>
            <a:r>
              <a:rPr lang="en-US" dirty="0" err="1"/>
              <a:t>NguyễnDuy</a:t>
            </a:r>
            <a:r>
              <a:rPr lang="vi-VN" dirty="0"/>
              <a:t> Khán </a:t>
            </a:r>
            <a:r>
              <a:rPr lang="en-US" dirty="0"/>
              <a:t>(1934 –1993)</a:t>
            </a:r>
          </a:p>
          <a:p>
            <a:pPr>
              <a:buNone/>
            </a:pPr>
            <a:r>
              <a:rPr lang="en-US" dirty="0"/>
              <a:t>- </a:t>
            </a:r>
            <a:r>
              <a:rPr lang="en-US" dirty="0" err="1"/>
              <a:t>Quê</a:t>
            </a:r>
            <a:r>
              <a:rPr lang="en-US" dirty="0"/>
              <a:t> </a:t>
            </a:r>
            <a:r>
              <a:rPr lang="en-US" dirty="0" err="1"/>
              <a:t>quán</a:t>
            </a:r>
            <a:r>
              <a:rPr lang="en-US" dirty="0"/>
              <a:t>: </a:t>
            </a:r>
            <a:r>
              <a:rPr lang="en-US" dirty="0" err="1"/>
              <a:t>Bắc</a:t>
            </a:r>
            <a:r>
              <a:rPr lang="vi-VN" dirty="0"/>
              <a:t> Ninh</a:t>
            </a:r>
            <a:endParaRPr lang="en-US" dirty="0"/>
          </a:p>
          <a:p>
            <a:pPr>
              <a:buNone/>
            </a:pPr>
            <a:r>
              <a:rPr lang="en-US" dirty="0"/>
              <a:t>- </a:t>
            </a:r>
            <a:r>
              <a:rPr lang="en-US" dirty="0" err="1"/>
              <a:t>Ông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nhà</a:t>
            </a:r>
            <a:r>
              <a:rPr lang="en-US" dirty="0"/>
              <a:t> </a:t>
            </a:r>
            <a:r>
              <a:rPr lang="en-US" dirty="0" err="1"/>
              <a:t>văn</a:t>
            </a:r>
            <a:r>
              <a:rPr lang="vi-VN" dirty="0"/>
              <a:t>, nhà báo, phóng viên chiến trường trong hai cuộc kháng chiến chống Pháp và chống Mĩ.</a:t>
            </a:r>
            <a:endParaRPr lang="en-US" dirty="0"/>
          </a:p>
          <a:p>
            <a:pPr>
              <a:buNone/>
            </a:pPr>
            <a:r>
              <a:rPr lang="en-US" b="1" i="1" dirty="0"/>
              <a:t>2. </a:t>
            </a:r>
            <a:r>
              <a:rPr lang="en-US" b="1" i="1" dirty="0" err="1"/>
              <a:t>Tác</a:t>
            </a:r>
            <a:r>
              <a:rPr lang="en-US" b="1" i="1" dirty="0"/>
              <a:t> </a:t>
            </a:r>
            <a:r>
              <a:rPr lang="en-US" b="1" i="1" dirty="0" err="1"/>
              <a:t>phẩm</a:t>
            </a:r>
            <a:endParaRPr lang="en-US" dirty="0"/>
          </a:p>
          <a:p>
            <a:pPr>
              <a:buNone/>
            </a:pPr>
            <a:r>
              <a:rPr lang="en-US" dirty="0"/>
              <a:t>- VB</a:t>
            </a:r>
            <a:r>
              <a:rPr lang="vi-VN" dirty="0"/>
              <a:t> được trích từ Hồi kí </a:t>
            </a:r>
            <a:r>
              <a:rPr lang="en-US" dirty="0" err="1"/>
              <a:t>tự</a:t>
            </a:r>
            <a:r>
              <a:rPr lang="en-US" dirty="0"/>
              <a:t> </a:t>
            </a:r>
            <a:r>
              <a:rPr lang="en-US" dirty="0" err="1"/>
              <a:t>truyện</a:t>
            </a:r>
            <a:r>
              <a:rPr lang="en-US" dirty="0"/>
              <a:t> "</a:t>
            </a:r>
            <a:r>
              <a:rPr lang="en-US" dirty="0" err="1"/>
              <a:t>Tuổi</a:t>
            </a:r>
            <a:r>
              <a:rPr lang="en-US" dirty="0"/>
              <a:t> </a:t>
            </a:r>
            <a:r>
              <a:rPr lang="en-US" dirty="0" err="1"/>
              <a:t>thơ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lặng</a:t>
            </a:r>
            <a:r>
              <a:rPr lang="en-US" dirty="0"/>
              <a:t>"</a:t>
            </a:r>
            <a:r>
              <a:rPr lang="vi-VN" dirty="0"/>
              <a:t>.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7086600" y="1143000"/>
            <a:ext cx="1752600" cy="2209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17220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vi-VN" sz="8000" b="1" i="1" dirty="0" smtClean="0"/>
              <a:t>III. Tìm hiểu văn bản</a:t>
            </a:r>
            <a:endParaRPr lang="en-US" sz="8000" dirty="0"/>
          </a:p>
          <a:p>
            <a:pPr>
              <a:buNone/>
            </a:pPr>
            <a:r>
              <a:rPr lang="fr-FR" sz="8000" b="1" i="1" dirty="0" smtClean="0"/>
              <a:t>1.</a:t>
            </a:r>
            <a:r>
              <a:rPr lang="pt-BR" sz="8000" i="1" dirty="0"/>
              <a:t>Khung cảnh vườn quê vào buổi sáng chớm hè.</a:t>
            </a:r>
            <a:endParaRPr lang="en-US" sz="8000" dirty="0"/>
          </a:p>
          <a:p>
            <a:pPr>
              <a:buNone/>
            </a:pPr>
            <a:r>
              <a:rPr lang="vi-VN" sz="8000" dirty="0"/>
              <a:t>* Khung cảnh: vườn quê vào buổi sáng chớm hè.</a:t>
            </a:r>
            <a:endParaRPr lang="en-US" sz="8000" dirty="0"/>
          </a:p>
          <a:p>
            <a:pPr>
              <a:buNone/>
            </a:pPr>
            <a:r>
              <a:rPr lang="vi-VN" sz="8000" dirty="0"/>
              <a:t>* Hình ảnh:</a:t>
            </a:r>
            <a:endParaRPr lang="en-US" sz="8000" dirty="0"/>
          </a:p>
          <a:p>
            <a:pPr>
              <a:buNone/>
            </a:pPr>
            <a:r>
              <a:rPr lang="en-US" sz="8000" dirty="0"/>
              <a:t>- </a:t>
            </a:r>
            <a:r>
              <a:rPr lang="en-US" sz="8000" dirty="0" err="1"/>
              <a:t>Cây</a:t>
            </a:r>
            <a:r>
              <a:rPr lang="en-US" sz="8000" dirty="0"/>
              <a:t> </a:t>
            </a:r>
            <a:r>
              <a:rPr lang="en-US" sz="8000" dirty="0" err="1"/>
              <a:t>cối</a:t>
            </a:r>
            <a:r>
              <a:rPr lang="en-US" sz="8000" dirty="0"/>
              <a:t> um </a:t>
            </a:r>
            <a:r>
              <a:rPr lang="en-US" sz="8000" dirty="0" err="1"/>
              <a:t>tùm</a:t>
            </a:r>
            <a:endParaRPr lang="en-US" sz="8000" dirty="0"/>
          </a:p>
          <a:p>
            <a:pPr>
              <a:buNone/>
            </a:pPr>
            <a:r>
              <a:rPr lang="en-US" sz="8000" dirty="0"/>
              <a:t>- </a:t>
            </a:r>
            <a:r>
              <a:rPr lang="en-US" sz="8000" dirty="0" err="1"/>
              <a:t>Cả</a:t>
            </a:r>
            <a:r>
              <a:rPr lang="en-US" sz="8000" dirty="0"/>
              <a:t> </a:t>
            </a:r>
            <a:r>
              <a:rPr lang="en-US" sz="8000" dirty="0" err="1"/>
              <a:t>làng</a:t>
            </a:r>
            <a:r>
              <a:rPr lang="en-US" sz="8000" dirty="0"/>
              <a:t> </a:t>
            </a:r>
            <a:r>
              <a:rPr lang="en-US" sz="8000" dirty="0" err="1"/>
              <a:t>thơm</a:t>
            </a:r>
            <a:endParaRPr lang="en-US" sz="8000" dirty="0"/>
          </a:p>
          <a:p>
            <a:pPr>
              <a:buNone/>
            </a:pPr>
            <a:r>
              <a:rPr lang="en-US" sz="8000" dirty="0"/>
              <a:t>- </a:t>
            </a:r>
            <a:r>
              <a:rPr lang="en-US" sz="8000" dirty="0" err="1"/>
              <a:t>Hoa</a:t>
            </a:r>
            <a:r>
              <a:rPr lang="en-US" sz="8000" dirty="0"/>
              <a:t> </a:t>
            </a:r>
            <a:r>
              <a:rPr lang="en-US" sz="8000" dirty="0" err="1"/>
              <a:t>lan</a:t>
            </a:r>
            <a:r>
              <a:rPr lang="en-US" sz="8000" dirty="0"/>
              <a:t> </a:t>
            </a:r>
            <a:r>
              <a:rPr lang="en-US" sz="8000" dirty="0" err="1"/>
              <a:t>nở</a:t>
            </a:r>
            <a:r>
              <a:rPr lang="en-US" sz="8000" dirty="0"/>
              <a:t> </a:t>
            </a:r>
            <a:r>
              <a:rPr lang="en-US" sz="8000" dirty="0" err="1"/>
              <a:t>trắng</a:t>
            </a:r>
            <a:r>
              <a:rPr lang="en-US" sz="8000" dirty="0"/>
              <a:t> </a:t>
            </a:r>
            <a:r>
              <a:rPr lang="en-US" sz="8000" dirty="0" err="1"/>
              <a:t>xoá</a:t>
            </a:r>
            <a:endParaRPr lang="en-US" sz="8000" dirty="0"/>
          </a:p>
          <a:p>
            <a:pPr>
              <a:buNone/>
            </a:pPr>
            <a:r>
              <a:rPr lang="en-US" sz="8000" dirty="0"/>
              <a:t>- </a:t>
            </a:r>
            <a:r>
              <a:rPr lang="en-US" sz="8000" dirty="0" err="1"/>
              <a:t>Hoa</a:t>
            </a:r>
            <a:r>
              <a:rPr lang="en-US" sz="8000" dirty="0"/>
              <a:t> </a:t>
            </a:r>
            <a:r>
              <a:rPr lang="en-US" sz="8000" dirty="0" err="1"/>
              <a:t>móng</a:t>
            </a:r>
            <a:r>
              <a:rPr lang="en-US" sz="8000" dirty="0"/>
              <a:t> </a:t>
            </a:r>
            <a:r>
              <a:rPr lang="en-US" sz="8000" dirty="0" err="1"/>
              <a:t>rồng</a:t>
            </a:r>
            <a:r>
              <a:rPr lang="en-US" sz="8000" dirty="0"/>
              <a:t> </a:t>
            </a:r>
            <a:r>
              <a:rPr lang="en-US" sz="8000" dirty="0" err="1"/>
              <a:t>thơm</a:t>
            </a:r>
            <a:r>
              <a:rPr lang="en-US" sz="8000" dirty="0"/>
              <a:t> </a:t>
            </a:r>
            <a:r>
              <a:rPr lang="en-US" sz="8000" dirty="0" err="1"/>
              <a:t>như</a:t>
            </a:r>
            <a:r>
              <a:rPr lang="en-US" sz="8000" dirty="0"/>
              <a:t> </a:t>
            </a:r>
            <a:r>
              <a:rPr lang="en-US" sz="8000" dirty="0" err="1"/>
              <a:t>mùi</a:t>
            </a:r>
            <a:r>
              <a:rPr lang="en-US" sz="8000" dirty="0"/>
              <a:t> </a:t>
            </a:r>
            <a:r>
              <a:rPr lang="en-US" sz="8000" dirty="0" err="1"/>
              <a:t>mít</a:t>
            </a:r>
            <a:r>
              <a:rPr lang="en-US" sz="8000" dirty="0"/>
              <a:t> </a:t>
            </a:r>
            <a:r>
              <a:rPr lang="en-US" sz="8000" dirty="0" err="1"/>
              <a:t>chín</a:t>
            </a:r>
            <a:endParaRPr lang="en-US" sz="8000" dirty="0"/>
          </a:p>
          <a:p>
            <a:pPr>
              <a:buNone/>
            </a:pPr>
            <a:r>
              <a:rPr lang="en-US" sz="8000" dirty="0"/>
              <a:t>- </a:t>
            </a:r>
            <a:r>
              <a:rPr lang="en-US" sz="8000" dirty="0" err="1"/>
              <a:t>Hoa</a:t>
            </a:r>
            <a:r>
              <a:rPr lang="en-US" sz="8000" dirty="0"/>
              <a:t> </a:t>
            </a:r>
            <a:r>
              <a:rPr lang="en-US" sz="8000" dirty="0" err="1"/>
              <a:t>giẻ</a:t>
            </a:r>
            <a:r>
              <a:rPr lang="en-US" sz="8000" dirty="0"/>
              <a:t> </a:t>
            </a:r>
            <a:r>
              <a:rPr lang="en-US" sz="8000" dirty="0" err="1"/>
              <a:t>từng</a:t>
            </a:r>
            <a:r>
              <a:rPr lang="en-US" sz="8000" dirty="0"/>
              <a:t> </a:t>
            </a:r>
            <a:r>
              <a:rPr lang="en-US" sz="8000" dirty="0" err="1"/>
              <a:t>chùm</a:t>
            </a:r>
            <a:endParaRPr lang="en-US" sz="8000" dirty="0"/>
          </a:p>
          <a:p>
            <a:pPr>
              <a:buNone/>
            </a:pPr>
            <a:r>
              <a:rPr lang="en-US" sz="8000" dirty="0"/>
              <a:t>- </a:t>
            </a:r>
            <a:r>
              <a:rPr lang="en-US" sz="8000" dirty="0" err="1"/>
              <a:t>Ong</a:t>
            </a:r>
            <a:r>
              <a:rPr lang="en-US" sz="8000" dirty="0"/>
              <a:t> </a:t>
            </a:r>
            <a:r>
              <a:rPr lang="en-US" sz="8000" dirty="0" err="1"/>
              <a:t>vàng</a:t>
            </a:r>
            <a:r>
              <a:rPr lang="en-US" sz="8000" dirty="0"/>
              <a:t>, </a:t>
            </a:r>
            <a:r>
              <a:rPr lang="en-US" sz="8000" dirty="0" err="1"/>
              <a:t>ong</a:t>
            </a:r>
            <a:r>
              <a:rPr lang="en-US" sz="8000" dirty="0"/>
              <a:t> </a:t>
            </a:r>
            <a:r>
              <a:rPr lang="en-US" sz="8000" dirty="0" err="1"/>
              <a:t>vò</a:t>
            </a:r>
            <a:r>
              <a:rPr lang="en-US" sz="8000" dirty="0"/>
              <a:t> </a:t>
            </a:r>
            <a:r>
              <a:rPr lang="en-US" sz="8000" dirty="0" err="1"/>
              <a:t>vẽ</a:t>
            </a:r>
            <a:r>
              <a:rPr lang="en-US" sz="8000" dirty="0"/>
              <a:t>...</a:t>
            </a:r>
          </a:p>
          <a:p>
            <a:pPr>
              <a:buNone/>
            </a:pPr>
            <a:r>
              <a:rPr lang="en-US" sz="8000" dirty="0"/>
              <a:t>- </a:t>
            </a:r>
            <a:r>
              <a:rPr lang="en-US" sz="8000" dirty="0" err="1"/>
              <a:t>Bướm</a:t>
            </a:r>
            <a:r>
              <a:rPr lang="en-US" sz="8000" dirty="0"/>
              <a:t> </a:t>
            </a:r>
            <a:r>
              <a:rPr lang="en-US" sz="8000" dirty="0" err="1"/>
              <a:t>hiền</a:t>
            </a:r>
            <a:r>
              <a:rPr lang="en-US" sz="8000" dirty="0"/>
              <a:t> </a:t>
            </a:r>
            <a:r>
              <a:rPr lang="en-US" sz="8000" dirty="0" err="1"/>
              <a:t>lành</a:t>
            </a:r>
            <a:r>
              <a:rPr lang="en-US" sz="8000" dirty="0"/>
              <a:t> </a:t>
            </a:r>
            <a:r>
              <a:rPr lang="en-US" sz="8000" dirty="0" err="1"/>
              <a:t>bỏ</a:t>
            </a:r>
            <a:r>
              <a:rPr lang="en-US" sz="8000" dirty="0"/>
              <a:t> </a:t>
            </a:r>
            <a:r>
              <a:rPr lang="en-US" sz="8000" dirty="0" err="1"/>
              <a:t>chỗ</a:t>
            </a:r>
            <a:r>
              <a:rPr lang="en-US" sz="8000" dirty="0"/>
              <a:t> </a:t>
            </a:r>
            <a:r>
              <a:rPr lang="en-US" sz="8000" dirty="0" err="1"/>
              <a:t>lao</a:t>
            </a:r>
            <a:r>
              <a:rPr lang="en-US" sz="8000" dirty="0"/>
              <a:t> </a:t>
            </a:r>
            <a:r>
              <a:rPr lang="en-US" sz="8000" dirty="0" err="1"/>
              <a:t>xao</a:t>
            </a:r>
            <a:endParaRPr lang="en-US" sz="8000" dirty="0"/>
          </a:p>
          <a:p>
            <a:pPr>
              <a:buNone/>
            </a:pPr>
            <a:r>
              <a:rPr lang="vi-VN" sz="8000" dirty="0"/>
              <a:t>* Âm thanh c</a:t>
            </a:r>
            <a:r>
              <a:rPr lang="pt-BR" sz="8000" dirty="0"/>
              <a:t>ủa cây cối, muôn vật, đất trời, âm thanh của con người: lao xao, râm ran.</a:t>
            </a:r>
            <a:endParaRPr lang="en-US" sz="8000" dirty="0"/>
          </a:p>
          <a:p>
            <a:pPr>
              <a:buNone/>
            </a:pPr>
            <a:r>
              <a:rPr lang="vi-VN" sz="8000" dirty="0"/>
              <a:t> </a:t>
            </a:r>
            <a:r>
              <a:rPr lang="vi-VN" sz="8000" dirty="0" smtClean="0"/>
              <a:t>* </a:t>
            </a:r>
            <a:r>
              <a:rPr lang="vi-VN" sz="8000" dirty="0"/>
              <a:t>Nghệ thuật:</a:t>
            </a:r>
            <a:endParaRPr lang="en-US" sz="8000" dirty="0"/>
          </a:p>
          <a:p>
            <a:pPr>
              <a:buNone/>
            </a:pPr>
            <a:r>
              <a:rPr lang="pt-BR" sz="8000" dirty="0"/>
              <a:t>+ Quan sát tỉ mỉ, tinh tế.</a:t>
            </a:r>
            <a:endParaRPr lang="en-US" sz="8000" dirty="0"/>
          </a:p>
          <a:p>
            <a:pPr>
              <a:buNone/>
            </a:pPr>
            <a:r>
              <a:rPr lang="pt-BR" sz="8000" dirty="0"/>
              <a:t>+ Từ ngữ gợi tả, hình ảnh đặc sắc.</a:t>
            </a:r>
            <a:endParaRPr lang="en-US" sz="8000" dirty="0"/>
          </a:p>
          <a:p>
            <a:pPr>
              <a:buNone/>
            </a:pPr>
            <a:r>
              <a:rPr lang="pt-BR" sz="8000" dirty="0"/>
              <a:t>+ Nghệ thuật: Nhân hóa, so sánh, hoán dụ</a:t>
            </a:r>
            <a:endParaRPr lang="en-US" sz="8000" dirty="0"/>
          </a:p>
          <a:p>
            <a:pPr>
              <a:buNone/>
            </a:pPr>
            <a:r>
              <a:rPr lang="pt-BR" sz="8000" dirty="0"/>
              <a:t> </a:t>
            </a:r>
            <a:r>
              <a:rPr lang="vi-VN" sz="8000" dirty="0"/>
              <a:t>=</a:t>
            </a:r>
            <a:r>
              <a:rPr lang="pt-BR" sz="8000" dirty="0"/>
              <a:t>&gt; Cảnh thiên nhiên đẹp như một bức tranh sinh động, tràn đầy sức sống. </a:t>
            </a:r>
            <a:endParaRPr lang="en-US" sz="8000" dirty="0"/>
          </a:p>
          <a:p>
            <a:pPr>
              <a:buNone/>
            </a:pPr>
            <a:endParaRPr lang="en-US" sz="8000" dirty="0"/>
          </a:p>
          <a:p>
            <a:pPr>
              <a:buNone/>
            </a:pPr>
            <a:r>
              <a:rPr lang="pt-BR" sz="8000" dirty="0"/>
              <a:t> </a:t>
            </a:r>
            <a:endParaRPr lang="en-US" sz="8000" dirty="0"/>
          </a:p>
          <a:p>
            <a:pPr>
              <a:buNone/>
            </a:pPr>
            <a:r>
              <a:rPr lang="pt-BR" sz="5000" dirty="0"/>
              <a:t> </a:t>
            </a:r>
            <a:endParaRPr lang="en-US" sz="5000" dirty="0"/>
          </a:p>
          <a:p>
            <a:endParaRPr lang="en-US" sz="5000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pt-BR" sz="4200" b="1" i="1" dirty="0" smtClean="0"/>
              <a:t>2</a:t>
            </a:r>
            <a:r>
              <a:rPr lang="vi-VN" sz="4200" b="1" i="1" dirty="0" smtClean="0"/>
              <a:t>. </a:t>
            </a:r>
            <a:r>
              <a:rPr lang="pt-BR" sz="4200" b="1" i="1" dirty="0" smtClean="0"/>
              <a:t> </a:t>
            </a:r>
            <a:r>
              <a:rPr lang="pt-BR" sz="4200" b="1" i="1" dirty="0"/>
              <a:t>Thế giới loài chim trong bức tranh phong cảnh thiên nhiên của làng quê lúc giao mùa.</a:t>
            </a:r>
            <a:endParaRPr lang="en-US" sz="4200" dirty="0"/>
          </a:p>
          <a:p>
            <a:pPr>
              <a:buNone/>
            </a:pPr>
            <a:r>
              <a:rPr lang="pt-BR" sz="4200" b="1" dirty="0"/>
              <a:t> </a:t>
            </a:r>
            <a:r>
              <a:rPr lang="vi-VN" sz="4200" dirty="0" smtClean="0"/>
              <a:t>- </a:t>
            </a:r>
            <a:r>
              <a:rPr lang="pt-BR" sz="4200" dirty="0"/>
              <a:t>Có rất nhiều loài chim.</a:t>
            </a:r>
            <a:endParaRPr lang="en-US" sz="4200" dirty="0"/>
          </a:p>
          <a:p>
            <a:pPr>
              <a:buNone/>
            </a:pPr>
            <a:r>
              <a:rPr lang="pt-BR" sz="4200" dirty="0"/>
              <a:t> </a:t>
            </a:r>
            <a:endParaRPr lang="en-US" sz="4200" dirty="0"/>
          </a:p>
          <a:p>
            <a:pPr>
              <a:buNone/>
            </a:pPr>
            <a:r>
              <a:rPr lang="pt-BR" sz="4200" dirty="0"/>
              <a:t> - Các loài chim hiền mang vui đến cho trời đất.</a:t>
            </a:r>
            <a:endParaRPr lang="en-US" sz="4200" dirty="0"/>
          </a:p>
          <a:p>
            <a:pPr>
              <a:buNone/>
            </a:pPr>
            <a:r>
              <a:rPr lang="pt-BR" sz="4200" dirty="0"/>
              <a:t>- Nhóm các loài chim xấu, chim ác.</a:t>
            </a:r>
            <a:endParaRPr lang="en-US" sz="4200" dirty="0"/>
          </a:p>
          <a:p>
            <a:pPr>
              <a:buNone/>
            </a:pPr>
            <a:r>
              <a:rPr lang="vi-VN" sz="4200" dirty="0"/>
              <a:t>-</a:t>
            </a:r>
            <a:r>
              <a:rPr lang="pt-BR" sz="4200" dirty="0"/>
              <a:t> Các loài chim hiện lên sinh động với những nét độc đáo riêng.</a:t>
            </a:r>
            <a:endParaRPr lang="en-US" sz="4200" dirty="0"/>
          </a:p>
          <a:p>
            <a:pPr>
              <a:buNone/>
            </a:pPr>
            <a:r>
              <a:rPr lang="pt-BR" sz="4200" dirty="0"/>
              <a:t>- Tình cảm yêu mến, sự hiểu biết về các loài chim...</a:t>
            </a:r>
            <a:endParaRPr lang="en-US" sz="4200" dirty="0"/>
          </a:p>
          <a:p>
            <a:pPr>
              <a:buNone/>
            </a:pPr>
            <a:r>
              <a:rPr lang="vi-VN" sz="4200" dirty="0"/>
              <a:t>- Các loài vật: tiếng gà, tiếng vịt tạo nên âm thanh sinh hoạt gần gũi làng quê</a:t>
            </a:r>
            <a:endParaRPr lang="en-US" sz="4200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pt-BR" dirty="0"/>
              <a:t> </a:t>
            </a:r>
            <a:endParaRPr lang="en-US" dirty="0"/>
          </a:p>
          <a:p>
            <a:pPr>
              <a:buNone/>
            </a:pPr>
            <a:r>
              <a:rPr lang="pt-BR" dirty="0"/>
              <a:t> </a:t>
            </a:r>
            <a:endParaRPr lang="en-US" dirty="0"/>
          </a:p>
          <a:p>
            <a:pPr>
              <a:buNone/>
            </a:pPr>
            <a:r>
              <a:rPr lang="pt-BR" dirty="0"/>
              <a:t> </a:t>
            </a:r>
            <a:endParaRPr lang="en-US" dirty="0"/>
          </a:p>
          <a:p>
            <a:pPr>
              <a:buNone/>
            </a:pPr>
            <a:r>
              <a:rPr lang="pt-BR" dirty="0"/>
              <a:t> </a:t>
            </a:r>
            <a:endParaRPr lang="en-US" dirty="0"/>
          </a:p>
          <a:p>
            <a:pPr>
              <a:buNone/>
            </a:pPr>
            <a:r>
              <a:rPr lang="pt-BR" dirty="0"/>
              <a:t> </a:t>
            </a:r>
            <a:endParaRPr lang="en-US" dirty="0"/>
          </a:p>
          <a:p>
            <a:pPr>
              <a:buNone/>
            </a:pPr>
            <a:r>
              <a:rPr lang="pt-BR" dirty="0"/>
              <a:t> </a:t>
            </a:r>
            <a:endParaRPr lang="en-US" dirty="0"/>
          </a:p>
          <a:p>
            <a:pPr>
              <a:buNone/>
            </a:pPr>
            <a:r>
              <a:rPr lang="pt-BR" dirty="0"/>
              <a:t> </a:t>
            </a:r>
            <a:endParaRPr lang="en-US" dirty="0"/>
          </a:p>
          <a:p>
            <a:pPr>
              <a:buNone/>
            </a:pPr>
            <a:r>
              <a:rPr lang="pt-BR" dirty="0"/>
              <a:t> </a:t>
            </a:r>
            <a:endParaRPr lang="en-US" dirty="0"/>
          </a:p>
          <a:p>
            <a:pPr>
              <a:buNone/>
            </a:pPr>
            <a:r>
              <a:rPr lang="pt-BR" dirty="0"/>
              <a:t> 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229600" cy="45259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vi-VN" b="1" i="1" dirty="0" smtClean="0"/>
              <a:t>II</a:t>
            </a:r>
            <a:r>
              <a:rPr lang="pt-BR" b="1" i="1" dirty="0" smtClean="0"/>
              <a:t>. </a:t>
            </a:r>
            <a:r>
              <a:rPr lang="pt-BR" b="1" i="1" dirty="0"/>
              <a:t>Đọc</a:t>
            </a:r>
            <a:r>
              <a:rPr lang="vi-VN" b="1" i="1" dirty="0"/>
              <a:t>, tìm hiểu chú thích</a:t>
            </a:r>
            <a:endParaRPr lang="en-US" dirty="0"/>
          </a:p>
          <a:p>
            <a:pPr>
              <a:buNone/>
            </a:pPr>
            <a:r>
              <a:rPr lang="vi-VN" dirty="0"/>
              <a:t>- Thể loại: hồi kí</a:t>
            </a:r>
            <a:endParaRPr lang="en-US" dirty="0"/>
          </a:p>
          <a:p>
            <a:pPr>
              <a:buNone/>
            </a:pPr>
            <a:r>
              <a:rPr lang="vi-VN" dirty="0"/>
              <a:t>- Ngôi kể: ngôi thứ nhất, qua cảm nhận của nhân vật “tôi”.</a:t>
            </a:r>
            <a:endParaRPr lang="en-US" dirty="0"/>
          </a:p>
          <a:p>
            <a:pPr>
              <a:buNone/>
            </a:pPr>
            <a:r>
              <a:rPr lang="vi-VN" dirty="0"/>
              <a:t>- </a:t>
            </a:r>
            <a:r>
              <a:rPr lang="en-US" dirty="0" err="1"/>
              <a:t>Phương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 </a:t>
            </a:r>
            <a:r>
              <a:rPr lang="en-US" dirty="0" err="1"/>
              <a:t>biểu</a:t>
            </a:r>
            <a:r>
              <a:rPr lang="en-US" dirty="0"/>
              <a:t> </a:t>
            </a:r>
            <a:r>
              <a:rPr lang="en-US" dirty="0" err="1"/>
              <a:t>đạt</a:t>
            </a:r>
            <a:r>
              <a:rPr lang="vi-VN" dirty="0"/>
              <a:t>: </a:t>
            </a:r>
            <a:r>
              <a:rPr lang="en-US" dirty="0" err="1"/>
              <a:t>Tự</a:t>
            </a:r>
            <a:r>
              <a:rPr lang="en-US" dirty="0"/>
              <a:t> </a:t>
            </a:r>
            <a:r>
              <a:rPr lang="en-US" dirty="0" err="1"/>
              <a:t>sự</a:t>
            </a:r>
            <a:r>
              <a:rPr lang="en-US" dirty="0"/>
              <a:t> </a:t>
            </a:r>
            <a:r>
              <a:rPr lang="vi-VN" dirty="0"/>
              <a:t>, </a:t>
            </a:r>
            <a:r>
              <a:rPr lang="en-US" dirty="0" err="1"/>
              <a:t>miêu</a:t>
            </a:r>
            <a:r>
              <a:rPr lang="en-US" dirty="0"/>
              <a:t> </a:t>
            </a:r>
            <a:r>
              <a:rPr lang="en-US" dirty="0" err="1"/>
              <a:t>tả</a:t>
            </a:r>
            <a:r>
              <a:rPr lang="vi-VN" dirty="0"/>
              <a:t>.</a:t>
            </a:r>
            <a:endParaRPr lang="en-US" dirty="0"/>
          </a:p>
          <a:p>
            <a:pPr>
              <a:buNone/>
            </a:pPr>
            <a:r>
              <a:rPr lang="vi-VN" b="1" i="1" dirty="0"/>
              <a:t> </a:t>
            </a:r>
            <a:r>
              <a:rPr lang="vi-VN" b="1" i="1" dirty="0" smtClean="0"/>
              <a:t>*  </a:t>
            </a:r>
            <a:r>
              <a:rPr lang="vi-VN" b="1" i="1" dirty="0"/>
              <a:t>Bố cục: 3 phần</a:t>
            </a:r>
            <a:endParaRPr lang="en-US" dirty="0"/>
          </a:p>
          <a:p>
            <a:pPr>
              <a:buNone/>
            </a:pPr>
            <a:r>
              <a:rPr lang="en-US" dirty="0"/>
              <a:t>- P1: </a:t>
            </a:r>
            <a:r>
              <a:rPr lang="en-US" dirty="0" err="1"/>
              <a:t>từ</a:t>
            </a:r>
            <a:r>
              <a:rPr lang="vi-VN" dirty="0"/>
              <a:t> đầu đến </a:t>
            </a:r>
            <a:r>
              <a:rPr lang="en-US" dirty="0"/>
              <a:t>"</a:t>
            </a:r>
            <a:r>
              <a:rPr lang="en-US" dirty="0" err="1"/>
              <a:t>Râm</a:t>
            </a:r>
            <a:r>
              <a:rPr lang="en-US" dirty="0"/>
              <a:t> ran": </a:t>
            </a:r>
            <a:r>
              <a:rPr lang="en-US" dirty="0" err="1"/>
              <a:t>Buổi</a:t>
            </a:r>
            <a:r>
              <a:rPr lang="en-US" dirty="0"/>
              <a:t> </a:t>
            </a:r>
            <a:r>
              <a:rPr lang="en-US" dirty="0" err="1"/>
              <a:t>sáng</a:t>
            </a:r>
            <a:r>
              <a:rPr lang="en-US" dirty="0"/>
              <a:t> </a:t>
            </a:r>
            <a:r>
              <a:rPr lang="en-US" dirty="0" err="1"/>
              <a:t>chớm</a:t>
            </a:r>
            <a:r>
              <a:rPr lang="en-US" dirty="0"/>
              <a:t> </a:t>
            </a:r>
            <a:r>
              <a:rPr lang="en-US" dirty="0" err="1"/>
              <a:t>hè</a:t>
            </a:r>
            <a:r>
              <a:rPr lang="en-US" dirty="0"/>
              <a:t> ở </a:t>
            </a:r>
            <a:r>
              <a:rPr lang="en-US" dirty="0" err="1"/>
              <a:t>làng</a:t>
            </a:r>
            <a:r>
              <a:rPr lang="en-US" dirty="0"/>
              <a:t> </a:t>
            </a:r>
            <a:r>
              <a:rPr lang="en-US" dirty="0" err="1"/>
              <a:t>quê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- P2: </a:t>
            </a:r>
            <a:r>
              <a:rPr lang="en-US" dirty="0" err="1"/>
              <a:t>tiếp</a:t>
            </a:r>
            <a:r>
              <a:rPr lang="vi-VN" dirty="0"/>
              <a:t> theo đến</a:t>
            </a:r>
            <a:r>
              <a:rPr lang="vi-VN" i="1" dirty="0"/>
              <a:t>“</a:t>
            </a:r>
            <a:r>
              <a:rPr lang="en-US" i="1" dirty="0" err="1"/>
              <a:t>bãi</a:t>
            </a:r>
            <a:r>
              <a:rPr lang="vi-VN" i="1" dirty="0"/>
              <a:t> húng dũi”</a:t>
            </a:r>
            <a:r>
              <a:rPr lang="en-US" dirty="0"/>
              <a:t>: </a:t>
            </a:r>
            <a:r>
              <a:rPr lang="en-US" dirty="0" err="1"/>
              <a:t>Thế</a:t>
            </a:r>
            <a:r>
              <a:rPr lang="en-US" dirty="0"/>
              <a:t> </a:t>
            </a:r>
            <a:r>
              <a:rPr lang="en-US" dirty="0" err="1"/>
              <a:t>giới</a:t>
            </a:r>
            <a:r>
              <a:rPr lang="en-US" dirty="0"/>
              <a:t> </a:t>
            </a:r>
            <a:r>
              <a:rPr lang="en-US" dirty="0" err="1"/>
              <a:t>loài</a:t>
            </a:r>
            <a:r>
              <a:rPr lang="en-US" dirty="0"/>
              <a:t> </a:t>
            </a:r>
            <a:r>
              <a:rPr lang="en-US" dirty="0" err="1"/>
              <a:t>vật</a:t>
            </a:r>
            <a:endParaRPr lang="en-US" dirty="0"/>
          </a:p>
          <a:p>
            <a:pPr>
              <a:buNone/>
            </a:pPr>
            <a:r>
              <a:rPr lang="vi-VN" dirty="0"/>
              <a:t>- P3: </a:t>
            </a:r>
            <a:r>
              <a:rPr lang="vi-VN" i="1" dirty="0"/>
              <a:t>còn lại:</a:t>
            </a:r>
            <a:r>
              <a:rPr lang="vi-VN" dirty="0"/>
              <a:t> Cảnh sinh hoạt ở làng quê.</a:t>
            </a:r>
            <a:endParaRPr lang="en-US" dirty="0"/>
          </a:p>
          <a:p>
            <a:pPr>
              <a:buNone/>
            </a:pPr>
            <a:r>
              <a:rPr lang="vi-VN" dirty="0"/>
              <a:t> </a:t>
            </a:r>
            <a:endParaRPr lang="en-US" dirty="0"/>
          </a:p>
          <a:p>
            <a:pPr>
              <a:buNone/>
            </a:pPr>
            <a:r>
              <a:rPr lang="vi-VN" dirty="0"/>
              <a:t> </a:t>
            </a:r>
            <a:endParaRPr lang="en-US" dirty="0"/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vi-VN" sz="2200" b="1" dirty="0" smtClean="0"/>
              <a:t/>
            </a:r>
            <a:br>
              <a:rPr lang="vi-VN" sz="2200" b="1" dirty="0" smtClean="0"/>
            </a:br>
            <a:r>
              <a:rPr lang="vi-VN" sz="2200" b="1" dirty="0"/>
              <a:t/>
            </a:r>
            <a:br>
              <a:rPr lang="vi-VN" sz="2200" b="1" dirty="0"/>
            </a:br>
            <a:r>
              <a:rPr lang="en-US" sz="2200" b="1" dirty="0" err="1" smtClean="0">
                <a:solidFill>
                  <a:srgbClr val="FF0000"/>
                </a:solidFill>
              </a:rPr>
              <a:t>Bài</a:t>
            </a:r>
            <a:r>
              <a:rPr lang="en-US" sz="2200" b="1" dirty="0" smtClean="0">
                <a:solidFill>
                  <a:srgbClr val="FF0000"/>
                </a:solidFill>
              </a:rPr>
              <a:t> </a:t>
            </a:r>
            <a:r>
              <a:rPr lang="en-US" sz="2200" b="1" dirty="0">
                <a:solidFill>
                  <a:srgbClr val="FF0000"/>
                </a:solidFill>
              </a:rPr>
              <a:t>5</a:t>
            </a:r>
            <a:r>
              <a:rPr lang="vi-VN" sz="2200" b="1" dirty="0">
                <a:solidFill>
                  <a:srgbClr val="FF0000"/>
                </a:solidFill>
              </a:rPr>
              <a:t>. </a:t>
            </a:r>
            <a:r>
              <a:rPr lang="vi-VN" sz="2200" b="1" dirty="0" smtClean="0">
                <a:solidFill>
                  <a:srgbClr val="FF0000"/>
                </a:solidFill>
              </a:rPr>
              <a:t>                  TRÒ </a:t>
            </a:r>
            <a:r>
              <a:rPr lang="vi-VN" sz="2200" b="1" dirty="0">
                <a:solidFill>
                  <a:srgbClr val="FF0000"/>
                </a:solidFill>
              </a:rPr>
              <a:t>CHUYỆN CÙNG THIÊN </a:t>
            </a:r>
            <a:r>
              <a:rPr lang="vi-VN" sz="2200" b="1" dirty="0" smtClean="0">
                <a:solidFill>
                  <a:srgbClr val="FF0000"/>
                </a:solidFill>
              </a:rPr>
              <a:t>NHIÊN</a:t>
            </a:r>
            <a:br>
              <a:rPr lang="vi-VN" sz="2200" b="1" dirty="0" smtClean="0">
                <a:solidFill>
                  <a:srgbClr val="FF0000"/>
                </a:solidFill>
              </a:rPr>
            </a:br>
            <a:r>
              <a:rPr lang="vi-VN" sz="2200" b="1" dirty="0" smtClean="0">
                <a:solidFill>
                  <a:srgbClr val="FF0000"/>
                </a:solidFill>
              </a:rPr>
              <a:t>Tiết 58,59 </a:t>
            </a:r>
            <a:r>
              <a:rPr lang="nl-NL" sz="2200" b="1" dirty="0" smtClean="0">
                <a:solidFill>
                  <a:srgbClr val="FF0000"/>
                </a:solidFill>
              </a:rPr>
              <a:t> </a:t>
            </a:r>
            <a:r>
              <a:rPr lang="en-US" sz="2200" dirty="0">
                <a:solidFill>
                  <a:srgbClr val="FF0000"/>
                </a:solidFill>
              </a:rPr>
              <a:t/>
            </a:r>
            <a:br>
              <a:rPr lang="en-US" sz="2200" dirty="0">
                <a:solidFill>
                  <a:srgbClr val="FF0000"/>
                </a:solidFill>
              </a:rPr>
            </a:br>
            <a:r>
              <a:rPr lang="nl-NL" sz="2200" b="1" dirty="0">
                <a:solidFill>
                  <a:srgbClr val="FF0000"/>
                </a:solidFill>
              </a:rPr>
              <a:t>VĂN BẢN: </a:t>
            </a:r>
            <a:r>
              <a:rPr lang="vi-VN" sz="2200" b="1" dirty="0" smtClean="0">
                <a:solidFill>
                  <a:srgbClr val="FF0000"/>
                </a:solidFill>
              </a:rPr>
              <a:t>                                 </a:t>
            </a:r>
            <a:r>
              <a:rPr lang="en-US" sz="2200" b="1" dirty="0" smtClean="0">
                <a:solidFill>
                  <a:srgbClr val="FF0000"/>
                </a:solidFill>
              </a:rPr>
              <a:t>LAO</a:t>
            </a:r>
            <a:r>
              <a:rPr lang="vi-VN" sz="2200" b="1" dirty="0" smtClean="0">
                <a:solidFill>
                  <a:srgbClr val="FF0000"/>
                </a:solidFill>
              </a:rPr>
              <a:t> </a:t>
            </a:r>
            <a:r>
              <a:rPr lang="vi-VN" sz="2200" b="1" dirty="0">
                <a:solidFill>
                  <a:srgbClr val="FF0000"/>
                </a:solidFill>
              </a:rPr>
              <a:t>XAO NGÀY </a:t>
            </a:r>
            <a:r>
              <a:rPr lang="vi-VN" sz="2200" b="1" dirty="0" smtClean="0">
                <a:solidFill>
                  <a:srgbClr val="FF0000"/>
                </a:solidFill>
              </a:rPr>
              <a:t>HÈ</a:t>
            </a:r>
            <a:r>
              <a:rPr lang="en-US" sz="2200" dirty="0" smtClean="0">
                <a:solidFill>
                  <a:srgbClr val="FF0000"/>
                </a:solidFill>
              </a:rPr>
              <a:t/>
            </a:r>
            <a:br>
              <a:rPr lang="en-US" sz="2200" dirty="0" smtClean="0">
                <a:solidFill>
                  <a:srgbClr val="FF0000"/>
                </a:solidFill>
              </a:rPr>
            </a:br>
            <a:r>
              <a:rPr lang="vi-VN" sz="2200" i="1" dirty="0" smtClean="0">
                <a:solidFill>
                  <a:srgbClr val="FF0000"/>
                </a:solidFill>
              </a:rPr>
              <a:t>                                                                     Duy Khán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vi-VN" b="1" i="1" dirty="0" smtClean="0"/>
              <a:t>3</a:t>
            </a:r>
            <a:r>
              <a:rPr lang="vi-VN" b="1" i="1" dirty="0"/>
              <a:t>. Cảnh sinh hoạt buổi chiều và tối ở làng quê.</a:t>
            </a:r>
            <a:endParaRPr lang="en-US" dirty="0"/>
          </a:p>
          <a:p>
            <a:pPr>
              <a:buNone/>
            </a:pPr>
            <a:r>
              <a:rPr lang="pt-BR" dirty="0"/>
              <a:t> </a:t>
            </a:r>
            <a:r>
              <a:rPr lang="vi-VN" dirty="0" smtClean="0"/>
              <a:t>- </a:t>
            </a:r>
            <a:r>
              <a:rPr lang="vi-VN" dirty="0"/>
              <a:t>Hoạt động: tắm suối, ăn cơm tối giữa sân, giải chiếu ngủ bên hiên nhà.</a:t>
            </a:r>
            <a:endParaRPr lang="en-US" dirty="0"/>
          </a:p>
          <a:p>
            <a:pPr>
              <a:buNone/>
            </a:pPr>
            <a:r>
              <a:rPr lang="vi-VN" dirty="0"/>
              <a:t>- Tâm trạng: vui vẻ, đầm ấm, mãn nguyện với hạnh phúc đơn sơ.</a:t>
            </a:r>
            <a:endParaRPr lang="en-US" dirty="0"/>
          </a:p>
          <a:p>
            <a:pPr>
              <a:buNone/>
            </a:pPr>
            <a:r>
              <a:rPr lang="vi-VN" dirty="0">
                <a:sym typeface="Wingdings"/>
              </a:rPr>
              <a:t></a:t>
            </a:r>
            <a:r>
              <a:rPr lang="vi-VN" dirty="0"/>
              <a:t>Niềm xao xuyến bâng khuâng khó tả, nhớ tiếc niềm vui hiện có hiếm hoi, mong ước thiết tha: mọi mùa hè đểu chan chứa niềm vui lao xao như thế.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nl-NL" b="1" dirty="0"/>
              <a:t>III. Tổng kết</a:t>
            </a:r>
            <a:endParaRPr lang="en-US" dirty="0"/>
          </a:p>
          <a:p>
            <a:pPr>
              <a:buNone/>
            </a:pPr>
            <a:r>
              <a:rPr lang="nl-NL" b="1" i="1" dirty="0"/>
              <a:t>1. Nội dung – Ý nghĩa:</a:t>
            </a:r>
            <a:endParaRPr lang="en-US" dirty="0"/>
          </a:p>
          <a:p>
            <a:pPr>
              <a:buNone/>
            </a:pPr>
            <a:r>
              <a:rPr lang="nl-NL" dirty="0"/>
              <a:t>-</a:t>
            </a:r>
            <a:r>
              <a:rPr lang="pt-BR" dirty="0"/>
              <a:t> Một bức tranh thiên nhiên sinh động</a:t>
            </a:r>
            <a:r>
              <a:rPr lang="vi-VN" dirty="0"/>
              <a:t>, </a:t>
            </a:r>
            <a:r>
              <a:rPr lang="pt-BR" dirty="0"/>
              <a:t>tràn đầy sức sống</a:t>
            </a:r>
            <a:r>
              <a:rPr lang="vi-VN" dirty="0"/>
              <a:t>. </a:t>
            </a:r>
            <a:r>
              <a:rPr lang="pt-BR" dirty="0"/>
              <a:t>Bộc lộ tình yêu thiên nhiên</a:t>
            </a:r>
            <a:r>
              <a:rPr lang="vi-VN" dirty="0"/>
              <a:t>,</a:t>
            </a:r>
            <a:r>
              <a:rPr lang="pt-BR" dirty="0"/>
              <a:t> yêu quê hương</a:t>
            </a:r>
            <a:r>
              <a:rPr lang="vi-VN" dirty="0"/>
              <a:t>, đất nước.</a:t>
            </a:r>
            <a:endParaRPr lang="en-US" dirty="0"/>
          </a:p>
          <a:p>
            <a:pPr>
              <a:buNone/>
            </a:pPr>
            <a:r>
              <a:rPr lang="nl-NL" b="1" i="1" dirty="0"/>
              <a:t>2. Nghệ thuật</a:t>
            </a:r>
            <a:endParaRPr lang="en-US" dirty="0"/>
          </a:p>
          <a:p>
            <a:pPr>
              <a:buNone/>
            </a:pPr>
            <a:r>
              <a:rPr lang="pt-BR" dirty="0"/>
              <a:t>- Quan sát tinh tế, lựa chọn chi tiết tiêu biểu, vốn  hiểu biết phong phú</a:t>
            </a:r>
            <a:r>
              <a:rPr lang="vi-VN" dirty="0"/>
              <a:t>, </a:t>
            </a:r>
            <a:r>
              <a:rPr lang="pt-BR" dirty="0"/>
              <a:t>miêu tả tự nhiên, sinh động và hấp dẫn. Sử dụng nhiều yếu tố dân gian như đồng dao, thành ngữ.</a:t>
            </a:r>
            <a:endParaRPr lang="en-US" dirty="0"/>
          </a:p>
          <a:p>
            <a:pPr>
              <a:buNone/>
            </a:pPr>
            <a:r>
              <a:rPr lang="pt-BR" dirty="0"/>
              <a:t>- Lời văn giàu hình ảnh.</a:t>
            </a:r>
            <a:endParaRPr lang="en-US" dirty="0"/>
          </a:p>
          <a:p>
            <a:pPr>
              <a:buNone/>
            </a:pPr>
            <a:r>
              <a:rPr lang="pt-BR" dirty="0"/>
              <a:t>- Sử dụng các phép tu từ so sánh, nhân hóa; từ ngữ</a:t>
            </a:r>
            <a:r>
              <a:rPr lang="vi-VN" dirty="0"/>
              <a:t> chắt lọc tinh tế.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364</Words>
  <Application>Microsoft Office PowerPoint</Application>
  <PresentationFormat>On-screen Show (4:3)</PresentationFormat>
  <Paragraphs>68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  Bài 5.                   TRÒ CHUYỆN CÙNG THIÊN NHIÊN Tiết 58,59   VĂN BẢN:                                  LAO XAO NGÀY HÈ                                                                      Duy Khán </vt:lpstr>
      <vt:lpstr>Slide 2</vt:lpstr>
      <vt:lpstr>Slide 3</vt:lpstr>
      <vt:lpstr>  Bài 5.                   TRÒ CHUYỆN CÙNG THIÊN NHIÊN Tiết 58,59   VĂN BẢN:                                  LAO XAO NGÀY HÈ                                                                      Duy Khán 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Bài 5.                   TRÒ CHUYỆN CÙNG THIÊN NHIÊN Tiết 58,59   VĂN BẢN:                                  LAO XAO NGÀY HÈ                                                                      Duy Khán </dc:title>
  <dc:creator>Windows User</dc:creator>
  <cp:lastModifiedBy>Windows User</cp:lastModifiedBy>
  <cp:revision>2</cp:revision>
  <dcterms:created xsi:type="dcterms:W3CDTF">2022-04-04T14:53:58Z</dcterms:created>
  <dcterms:modified xsi:type="dcterms:W3CDTF">2022-04-04T15:06:13Z</dcterms:modified>
</cp:coreProperties>
</file>