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99DA7-37CA-47AC-ABB6-831778B5D55D}" type="datetimeFigureOut">
              <a:rPr lang="en-US" smtClean="0"/>
              <a:pPr/>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D4CDE-B4B2-4E33-A5B8-22B97A1400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99DA7-37CA-47AC-ABB6-831778B5D55D}" type="datetimeFigureOut">
              <a:rPr lang="en-US" smtClean="0"/>
              <a:pPr/>
              <a:t>12/10/2021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D4CDE-B4B2-4E33-A5B8-22B97A1400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fontScale="90000"/>
          </a:bodyPr>
          <a:lstStyle/>
          <a:p>
            <a:pPr algn="l"/>
            <a:r>
              <a:rPr lang="vi-VN" sz="2400" b="1" dirty="0" smtClean="0">
                <a:solidFill>
                  <a:srgbClr val="FF0000"/>
                </a:solidFill>
                <a:latin typeface="Times New Roman" pitchFamily="18" charset="0"/>
                <a:cs typeface="Times New Roman" pitchFamily="18" charset="0"/>
              </a:rPr>
              <a:t>7.12.2021</a:t>
            </a:r>
            <a:br>
              <a:rPr lang="vi-VN" sz="2400" b="1" dirty="0" smtClean="0">
                <a:solidFill>
                  <a:srgbClr val="FF0000"/>
                </a:solidFill>
                <a:latin typeface="Times New Roman" pitchFamily="18" charset="0"/>
                <a:cs typeface="Times New Roman" pitchFamily="18" charset="0"/>
              </a:rPr>
            </a:br>
            <a:r>
              <a:rPr lang="vi-VN" sz="2400" b="1" dirty="0" smtClean="0">
                <a:solidFill>
                  <a:srgbClr val="FF0000"/>
                </a:solidFill>
                <a:latin typeface="Times New Roman" pitchFamily="18" charset="0"/>
                <a:cs typeface="Times New Roman" pitchFamily="18" charset="0"/>
              </a:rPr>
              <a:t>TiẾT 49, 50                   </a:t>
            </a:r>
            <a:r>
              <a:rPr lang="en-US" sz="2400" b="1" dirty="0" smtClean="0">
                <a:solidFill>
                  <a:srgbClr val="FF0000"/>
                </a:solidFill>
                <a:latin typeface="Times New Roman" pitchFamily="18" charset="0"/>
                <a:cs typeface="Times New Roman" pitchFamily="18" charset="0"/>
              </a:rPr>
              <a:t>THỰC </a:t>
            </a:r>
            <a:r>
              <a:rPr lang="en-US" sz="2400" b="1" dirty="0">
                <a:solidFill>
                  <a:srgbClr val="FF0000"/>
                </a:solidFill>
                <a:latin typeface="Times New Roman" pitchFamily="18" charset="0"/>
                <a:cs typeface="Times New Roman" pitchFamily="18" charset="0"/>
              </a:rPr>
              <a:t>HÀNH TIẾNG VIỆT</a:t>
            </a:r>
            <a:r>
              <a:rPr lang="en-US" dirty="0"/>
              <a:t/>
            </a:r>
            <a:br>
              <a:rPr lang="en-US" dirty="0"/>
            </a:br>
            <a:endParaRPr lang="en-US" dirty="0"/>
          </a:p>
        </p:txBody>
      </p:sp>
      <p:sp>
        <p:nvSpPr>
          <p:cNvPr id="3" name="Subtitle 2"/>
          <p:cNvSpPr>
            <a:spLocks noGrp="1"/>
          </p:cNvSpPr>
          <p:nvPr>
            <p:ph type="subTitle" idx="1"/>
          </p:nvPr>
        </p:nvSpPr>
        <p:spPr>
          <a:xfrm>
            <a:off x="152400" y="1447800"/>
            <a:ext cx="8763000" cy="5257800"/>
          </a:xfrm>
        </p:spPr>
        <p:txBody>
          <a:bodyPr>
            <a:normAutofit fontScale="55000" lnSpcReduction="20000"/>
          </a:bodyPr>
          <a:lstStyle/>
          <a:p>
            <a:pPr algn="l"/>
            <a:r>
              <a:rPr lang="en-US" b="1" dirty="0">
                <a:solidFill>
                  <a:schemeClr val="tx1"/>
                </a:solidFill>
              </a:rPr>
              <a:t>I. C</a:t>
            </a:r>
            <a:r>
              <a:rPr lang="vi-VN" b="1" dirty="0">
                <a:solidFill>
                  <a:schemeClr val="tx1"/>
                </a:solidFill>
              </a:rPr>
              <a:t>ụm </a:t>
            </a:r>
            <a:r>
              <a:rPr lang="vi-VN" b="1" dirty="0" smtClean="0">
                <a:solidFill>
                  <a:schemeClr val="tx1"/>
                </a:solidFill>
              </a:rPr>
              <a:t>từ là gì?</a:t>
            </a:r>
            <a:endParaRPr lang="en-US" dirty="0">
              <a:solidFill>
                <a:schemeClr val="tx1"/>
              </a:solidFill>
            </a:endParaRPr>
          </a:p>
          <a:p>
            <a:pPr algn="l"/>
            <a:r>
              <a:rPr lang="vi-VN" b="1" i="1" dirty="0">
                <a:solidFill>
                  <a:schemeClr val="tx1"/>
                </a:solidFill>
              </a:rPr>
              <a:t>1. Xét ví dụ</a:t>
            </a:r>
            <a:endParaRPr lang="en-US" dirty="0">
              <a:solidFill>
                <a:schemeClr val="tx1"/>
              </a:solidFill>
            </a:endParaRPr>
          </a:p>
          <a:p>
            <a:pPr lvl="0" algn="l"/>
            <a:r>
              <a:rPr lang="vi-VN" b="1" i="1" dirty="0" smtClean="0">
                <a:solidFill>
                  <a:schemeClr val="tx1"/>
                </a:solidFill>
              </a:rPr>
              <a:t>- Một </a:t>
            </a:r>
            <a:r>
              <a:rPr lang="vi-VN" b="1" i="1" dirty="0">
                <a:solidFill>
                  <a:schemeClr val="tx1"/>
                </a:solidFill>
              </a:rPr>
              <a:t>bông hoa lan</a:t>
            </a:r>
            <a:r>
              <a:rPr lang="vi-VN" dirty="0">
                <a:solidFill>
                  <a:schemeClr val="tx1"/>
                </a:solidFill>
              </a:rPr>
              <a:t> //đang nở.</a:t>
            </a:r>
            <a:endParaRPr lang="en-US" dirty="0">
              <a:solidFill>
                <a:schemeClr val="tx1"/>
              </a:solidFill>
            </a:endParaRPr>
          </a:p>
          <a:p>
            <a:pPr algn="l"/>
            <a:r>
              <a:rPr lang="vi-VN" i="1" dirty="0" smtClean="0">
                <a:solidFill>
                  <a:srgbClr val="FF0000"/>
                </a:solidFill>
              </a:rPr>
              <a:t>           CN                     </a:t>
            </a:r>
            <a:r>
              <a:rPr lang="vi-VN" i="1" dirty="0">
                <a:solidFill>
                  <a:srgbClr val="FF0000"/>
                </a:solidFill>
              </a:rPr>
              <a:t>VN</a:t>
            </a:r>
            <a:endParaRPr lang="en-US" i="1" dirty="0">
              <a:solidFill>
                <a:srgbClr val="FF0000"/>
              </a:solidFill>
            </a:endParaRPr>
          </a:p>
          <a:p>
            <a:pPr lvl="0" algn="l"/>
            <a:r>
              <a:rPr lang="vi-VN" dirty="0" smtClean="0">
                <a:solidFill>
                  <a:schemeClr val="tx1"/>
                </a:solidFill>
              </a:rPr>
              <a:t>- Tôi</a:t>
            </a:r>
            <a:r>
              <a:rPr lang="vi-VN" dirty="0">
                <a:solidFill>
                  <a:schemeClr val="tx1"/>
                </a:solidFill>
              </a:rPr>
              <a:t>// </a:t>
            </a:r>
            <a:r>
              <a:rPr lang="vi-VN" b="1" i="1" dirty="0">
                <a:solidFill>
                  <a:schemeClr val="tx1"/>
                </a:solidFill>
              </a:rPr>
              <a:t>đi du lịch.</a:t>
            </a:r>
            <a:endParaRPr lang="en-US" dirty="0">
              <a:solidFill>
                <a:schemeClr val="tx1"/>
              </a:solidFill>
            </a:endParaRPr>
          </a:p>
          <a:p>
            <a:pPr algn="l"/>
            <a:r>
              <a:rPr lang="vi-VN" i="1" dirty="0">
                <a:solidFill>
                  <a:srgbClr val="FF0000"/>
                </a:solidFill>
              </a:rPr>
              <a:t>CN      VN</a:t>
            </a:r>
            <a:endParaRPr lang="en-US" i="1" dirty="0">
              <a:solidFill>
                <a:srgbClr val="FF0000"/>
              </a:solidFill>
            </a:endParaRPr>
          </a:p>
          <a:p>
            <a:pPr lvl="0" algn="l"/>
            <a:r>
              <a:rPr lang="vi-VN" dirty="0" smtClean="0">
                <a:solidFill>
                  <a:schemeClr val="tx1"/>
                </a:solidFill>
              </a:rPr>
              <a:t>- Cô </a:t>
            </a:r>
            <a:r>
              <a:rPr lang="vi-VN" dirty="0">
                <a:solidFill>
                  <a:schemeClr val="tx1"/>
                </a:solidFill>
              </a:rPr>
              <a:t>giáo //</a:t>
            </a:r>
            <a:r>
              <a:rPr lang="vi-VN" b="1" i="1" dirty="0">
                <a:solidFill>
                  <a:schemeClr val="tx1"/>
                </a:solidFill>
              </a:rPr>
              <a:t>rất xinh.</a:t>
            </a:r>
            <a:endParaRPr lang="en-US" dirty="0">
              <a:solidFill>
                <a:schemeClr val="tx1"/>
              </a:solidFill>
            </a:endParaRPr>
          </a:p>
          <a:p>
            <a:pPr algn="l"/>
            <a:r>
              <a:rPr lang="vi-VN" dirty="0" smtClean="0">
                <a:solidFill>
                  <a:schemeClr val="tx1"/>
                </a:solidFill>
              </a:rPr>
              <a:t>    </a:t>
            </a:r>
            <a:r>
              <a:rPr lang="vi-VN" i="1" dirty="0" smtClean="0">
                <a:solidFill>
                  <a:srgbClr val="FF0000"/>
                </a:solidFill>
              </a:rPr>
              <a:t>CN          </a:t>
            </a:r>
            <a:r>
              <a:rPr lang="vi-VN" i="1" dirty="0">
                <a:solidFill>
                  <a:srgbClr val="FF0000"/>
                </a:solidFill>
              </a:rPr>
              <a:t>VN</a:t>
            </a:r>
            <a:endParaRPr lang="en-US" i="1" dirty="0">
              <a:solidFill>
                <a:srgbClr val="FF0000"/>
              </a:solidFill>
            </a:endParaRPr>
          </a:p>
          <a:p>
            <a:pPr algn="l"/>
            <a:r>
              <a:rPr lang="vi-VN" b="1" i="1" dirty="0">
                <a:solidFill>
                  <a:schemeClr val="tx1"/>
                </a:solidFill>
              </a:rPr>
              <a:t>2. Nhận xét</a:t>
            </a:r>
            <a:endParaRPr lang="en-US" dirty="0">
              <a:solidFill>
                <a:schemeClr val="tx1"/>
              </a:solidFill>
            </a:endParaRPr>
          </a:p>
          <a:p>
            <a:pPr algn="l">
              <a:lnSpc>
                <a:spcPct val="120000"/>
              </a:lnSpc>
              <a:spcBef>
                <a:spcPts val="0"/>
              </a:spcBef>
            </a:pPr>
            <a:r>
              <a:rPr lang="vi-VN" dirty="0">
                <a:solidFill>
                  <a:schemeClr val="tx1"/>
                </a:solidFill>
              </a:rPr>
              <a:t>- Cụm từ có hai từ trở lên kết hợp với nhau nhưng chưa tạo thành câu, trong đó có một từ (danh từ, động từ, tính từ) đóng vai trò là thành phần trung tâm, các từ còn lại bổ sung ý nghĩa cho thành phần trung tâm.</a:t>
            </a:r>
            <a:endParaRPr lang="en-US" dirty="0">
              <a:solidFill>
                <a:schemeClr val="tx1"/>
              </a:solidFill>
            </a:endParaRPr>
          </a:p>
          <a:p>
            <a:pPr algn="l">
              <a:lnSpc>
                <a:spcPct val="120000"/>
              </a:lnSpc>
              <a:spcBef>
                <a:spcPts val="0"/>
              </a:spcBef>
            </a:pPr>
            <a:r>
              <a:rPr lang="vi-VN" dirty="0">
                <a:solidFill>
                  <a:schemeClr val="tx1"/>
                </a:solidFill>
              </a:rPr>
              <a:t>- Cụm từ </a:t>
            </a:r>
            <a:r>
              <a:rPr lang="vi-VN" dirty="0" smtClean="0">
                <a:solidFill>
                  <a:schemeClr val="tx1"/>
                </a:solidFill>
              </a:rPr>
              <a:t>giữ </a:t>
            </a:r>
            <a:r>
              <a:rPr lang="vi-VN" dirty="0">
                <a:solidFill>
                  <a:schemeClr val="tx1"/>
                </a:solidFill>
              </a:rPr>
              <a:t>vai trò chủ ngữ hoặc vị </a:t>
            </a:r>
            <a:r>
              <a:rPr lang="vi-VN" dirty="0" smtClean="0">
                <a:solidFill>
                  <a:schemeClr val="tx1"/>
                </a:solidFill>
              </a:rPr>
              <a:t>ngữ trong câu.</a:t>
            </a:r>
            <a:endParaRPr lang="en-US" dirty="0">
              <a:solidFill>
                <a:schemeClr val="tx1"/>
              </a:solidFill>
            </a:endParaRPr>
          </a:p>
          <a:p>
            <a:pPr algn="l">
              <a:lnSpc>
                <a:spcPct val="120000"/>
              </a:lnSpc>
              <a:spcBef>
                <a:spcPts val="0"/>
              </a:spcBef>
            </a:pPr>
            <a:r>
              <a:rPr lang="vi-VN" dirty="0">
                <a:solidFill>
                  <a:schemeClr val="tx1"/>
                </a:solidFill>
              </a:rPr>
              <a:t>- </a:t>
            </a:r>
            <a:r>
              <a:rPr lang="vi-VN" dirty="0" smtClean="0">
                <a:solidFill>
                  <a:schemeClr val="tx1"/>
                </a:solidFill>
              </a:rPr>
              <a:t>Các loại cụm từ:</a:t>
            </a:r>
            <a:endParaRPr lang="en-US" dirty="0">
              <a:solidFill>
                <a:schemeClr val="tx1"/>
              </a:solidFill>
            </a:endParaRPr>
          </a:p>
          <a:p>
            <a:pPr algn="l">
              <a:lnSpc>
                <a:spcPct val="120000"/>
              </a:lnSpc>
              <a:spcBef>
                <a:spcPts val="0"/>
              </a:spcBef>
            </a:pPr>
            <a:r>
              <a:rPr lang="vi-VN" dirty="0">
                <a:solidFill>
                  <a:schemeClr val="tx1"/>
                </a:solidFill>
              </a:rPr>
              <a:t>+ Cụm động từ</a:t>
            </a:r>
            <a:endParaRPr lang="en-US" dirty="0">
              <a:solidFill>
                <a:schemeClr val="tx1"/>
              </a:solidFill>
            </a:endParaRPr>
          </a:p>
          <a:p>
            <a:pPr algn="l">
              <a:lnSpc>
                <a:spcPct val="120000"/>
              </a:lnSpc>
              <a:spcBef>
                <a:spcPts val="0"/>
              </a:spcBef>
            </a:pPr>
            <a:r>
              <a:rPr lang="vi-VN" dirty="0">
                <a:solidFill>
                  <a:schemeClr val="tx1"/>
                </a:solidFill>
              </a:rPr>
              <a:t>+ Cụm tính từ</a:t>
            </a:r>
            <a:endParaRPr lang="en-US" dirty="0">
              <a:solidFill>
                <a:schemeClr val="tx1"/>
              </a:solidFill>
            </a:endParaRPr>
          </a:p>
          <a:p>
            <a:pPr algn="l">
              <a:lnSpc>
                <a:spcPct val="120000"/>
              </a:lnSpc>
              <a:spcBef>
                <a:spcPts val="0"/>
              </a:spcBef>
            </a:pPr>
            <a:r>
              <a:rPr lang="vi-VN" dirty="0">
                <a:solidFill>
                  <a:schemeClr val="tx1"/>
                </a:solidFill>
              </a:rPr>
              <a:t>+ Cụm danh từ</a:t>
            </a:r>
            <a:endParaRPr lang="en-US" dirty="0">
              <a:solidFill>
                <a:schemeClr val="tx1"/>
              </a:solidFill>
            </a:endParaRPr>
          </a:p>
          <a:p>
            <a:pPr>
              <a:lnSpc>
                <a:spcPct val="120000"/>
              </a:lnSpc>
              <a:spcBef>
                <a:spcPts val="0"/>
              </a:spcBef>
            </a:pPr>
            <a:r>
              <a:rPr lang="vi-VN" dirty="0"/>
              <a:t> </a:t>
            </a:r>
            <a:endParaRPr lang="en-US" dirty="0"/>
          </a:p>
          <a:p>
            <a:pPr>
              <a:lnSpc>
                <a:spcPct val="120000"/>
              </a:lnSpc>
              <a:spcBef>
                <a:spcPts val="0"/>
              </a:spcBef>
            </a:pPr>
            <a:r>
              <a:rPr lang="vi-VN" dirty="0"/>
              <a:t> </a:t>
            </a:r>
            <a:endParaRPr lang="en-US" dirty="0"/>
          </a:p>
          <a:p>
            <a:pPr algn="l"/>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linds(horizont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blinds(horizontal)">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blinds(horizontal)">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blinds(horizontal)">
                                      <p:cBhvr>
                                        <p:cTn id="87"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vi-VN" b="1" dirty="0"/>
              <a:t>II. Mở rộng thành phần chính của câu bằng cụm từ</a:t>
            </a:r>
            <a:endParaRPr lang="en-US" dirty="0"/>
          </a:p>
          <a:p>
            <a:pPr lvl="0">
              <a:buNone/>
            </a:pPr>
            <a:r>
              <a:rPr lang="vi-VN" b="1" i="1" dirty="0" smtClean="0"/>
              <a:t>1. Xét </a:t>
            </a:r>
            <a:r>
              <a:rPr lang="vi-VN" b="1" i="1" dirty="0"/>
              <a:t>ví dụ</a:t>
            </a:r>
            <a:endParaRPr lang="en-US" dirty="0"/>
          </a:p>
          <a:p>
            <a:pPr>
              <a:buNone/>
            </a:pPr>
            <a:r>
              <a:rPr lang="vi-VN" dirty="0"/>
              <a:t>- Những chú chim trên cành cây cao//đang hót líu lo.</a:t>
            </a:r>
            <a:endParaRPr lang="en-US" dirty="0"/>
          </a:p>
          <a:p>
            <a:pPr>
              <a:buNone/>
            </a:pPr>
            <a:r>
              <a:rPr lang="vi-VN" dirty="0"/>
              <a:t>- Dòng nước trắng xóa trên đỉnh núi// chảy mạnh xuống  dưới thung lũng.</a:t>
            </a:r>
            <a:endParaRPr lang="en-US" dirty="0"/>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vi-VN" b="1" i="1" dirty="0" smtClean="0"/>
              <a:t>2.Kết luận</a:t>
            </a:r>
            <a:endParaRPr lang="en-US" dirty="0"/>
          </a:p>
          <a:p>
            <a:pPr>
              <a:buNone/>
            </a:pPr>
            <a:r>
              <a:rPr lang="vi-VN" dirty="0"/>
              <a:t>- Cách mở rộng thành phần chính trong câu bằng cụm </a:t>
            </a:r>
            <a:r>
              <a:rPr lang="vi-VN" dirty="0" smtClean="0"/>
              <a:t>từ</a:t>
            </a:r>
            <a:r>
              <a:rPr lang="vi-VN" dirty="0" smtClean="0"/>
              <a:t> </a:t>
            </a:r>
            <a:r>
              <a:rPr lang="vi-VN" dirty="0" smtClean="0"/>
              <a:t>có ba cách (xem sgk/82)</a:t>
            </a:r>
            <a:endParaRPr lang="en-US" dirty="0"/>
          </a:p>
          <a:p>
            <a:pPr>
              <a:buNone/>
            </a:pPr>
            <a:r>
              <a:rPr lang="vi-VN" b="1" i="1" dirty="0"/>
              <a:t>* Tác dụng:</a:t>
            </a:r>
            <a:endParaRPr lang="en-US" dirty="0"/>
          </a:p>
          <a:p>
            <a:pPr>
              <a:buNone/>
            </a:pPr>
            <a:r>
              <a:rPr lang="vi-VN" dirty="0"/>
              <a:t>- Làm cho thông tin của câu trở nên chi tiết, rõ ràng.</a:t>
            </a:r>
            <a:endParaRPr lang="en-US" dirty="0"/>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vi-VN" b="1" dirty="0" smtClean="0"/>
              <a:t>III.Luyện tập</a:t>
            </a:r>
          </a:p>
          <a:p>
            <a:pPr>
              <a:buNone/>
            </a:pPr>
            <a:r>
              <a:rPr lang="nl-NL" b="1" dirty="0" smtClean="0"/>
              <a:t>Bài </a:t>
            </a:r>
            <a:r>
              <a:rPr lang="nl-NL" b="1" dirty="0"/>
              <a:t>tập 1/ trang 96</a:t>
            </a:r>
            <a:endParaRPr lang="en-US" dirty="0"/>
          </a:p>
          <a:p>
            <a:pPr>
              <a:buNone/>
            </a:pPr>
            <a:r>
              <a:rPr lang="en-US" dirty="0"/>
              <a:t>a. </a:t>
            </a:r>
            <a:r>
              <a:rPr lang="en-US" dirty="0" err="1"/>
              <a:t>chủ</a:t>
            </a:r>
            <a:r>
              <a:rPr lang="en-US" dirty="0"/>
              <a:t> </a:t>
            </a:r>
            <a:r>
              <a:rPr lang="en-US" dirty="0" err="1"/>
              <a:t>ngữ</a:t>
            </a:r>
            <a:r>
              <a:rPr lang="en-US" dirty="0"/>
              <a:t> </a:t>
            </a:r>
            <a:r>
              <a:rPr lang="en-US" dirty="0" err="1"/>
              <a:t>là</a:t>
            </a:r>
            <a:r>
              <a:rPr lang="en-US" dirty="0"/>
              <a:t> “</a:t>
            </a:r>
            <a:r>
              <a:rPr lang="en-US" dirty="0" err="1"/>
              <a:t>Vuốt</a:t>
            </a:r>
            <a:r>
              <a:rPr lang="en-US" dirty="0"/>
              <a:t>” </a:t>
            </a:r>
            <a:r>
              <a:rPr lang="en-US" dirty="0" err="1"/>
              <a:t>không</a:t>
            </a:r>
            <a:r>
              <a:rPr lang="en-US" dirty="0"/>
              <a:t> </a:t>
            </a:r>
            <a:r>
              <a:rPr lang="en-US" dirty="0" err="1"/>
              <a:t>thể</a:t>
            </a:r>
            <a:r>
              <a:rPr lang="en-US" dirty="0"/>
              <a:t> </a:t>
            </a:r>
            <a:r>
              <a:rPr lang="en-US" dirty="0" err="1"/>
              <a:t>hiện</a:t>
            </a:r>
            <a:r>
              <a:rPr lang="en-US" dirty="0"/>
              <a:t> </a:t>
            </a:r>
            <a:r>
              <a:rPr lang="en-US" dirty="0" err="1"/>
              <a:t>rõ</a:t>
            </a:r>
            <a:r>
              <a:rPr lang="en-US" dirty="0"/>
              <a:t> </a:t>
            </a:r>
            <a:r>
              <a:rPr lang="en-US" dirty="0" err="1"/>
              <a:t>được</a:t>
            </a:r>
            <a:r>
              <a:rPr lang="en-US" dirty="0"/>
              <a:t> ở </a:t>
            </a:r>
            <a:r>
              <a:rPr lang="en-US" dirty="0" err="1"/>
              <a:t>vị</a:t>
            </a:r>
            <a:r>
              <a:rPr lang="en-US" dirty="0"/>
              <a:t> </a:t>
            </a:r>
            <a:r>
              <a:rPr lang="en-US" dirty="0" err="1"/>
              <a:t>trí</a:t>
            </a:r>
            <a:r>
              <a:rPr lang="en-US" dirty="0"/>
              <a:t> </a:t>
            </a:r>
            <a:r>
              <a:rPr lang="en-US" dirty="0" err="1" smtClean="0"/>
              <a:t>nào</a:t>
            </a:r>
            <a:r>
              <a:rPr lang="en-US" dirty="0" smtClean="0"/>
              <a:t>. </a:t>
            </a:r>
            <a:endParaRPr lang="en-US" dirty="0"/>
          </a:p>
          <a:p>
            <a:pPr>
              <a:buNone/>
            </a:pPr>
            <a:r>
              <a:rPr lang="en-US" dirty="0"/>
              <a:t> b</a:t>
            </a:r>
            <a:r>
              <a:rPr lang="vi-VN" dirty="0"/>
              <a:t>.</a:t>
            </a:r>
            <a:r>
              <a:rPr lang="en-US" dirty="0"/>
              <a:t> “</a:t>
            </a:r>
            <a:r>
              <a:rPr lang="en-US" dirty="0" err="1"/>
              <a:t>Những</a:t>
            </a:r>
            <a:r>
              <a:rPr lang="en-US" dirty="0"/>
              <a:t> </a:t>
            </a:r>
            <a:r>
              <a:rPr lang="en-US" dirty="0" err="1"/>
              <a:t>cái</a:t>
            </a:r>
            <a:r>
              <a:rPr lang="en-US" dirty="0"/>
              <a:t> </a:t>
            </a:r>
            <a:r>
              <a:rPr lang="en-US" dirty="0" err="1"/>
              <a:t>vuốt</a:t>
            </a:r>
            <a:r>
              <a:rPr lang="en-US" dirty="0"/>
              <a:t> ở </a:t>
            </a:r>
            <a:r>
              <a:rPr lang="en-US" dirty="0" err="1"/>
              <a:t>chân</a:t>
            </a:r>
            <a:r>
              <a:rPr lang="en-US" dirty="0"/>
              <a:t>, ở </a:t>
            </a:r>
            <a:r>
              <a:rPr lang="en-US" dirty="0" err="1"/>
              <a:t>kheo</a:t>
            </a:r>
            <a:r>
              <a:rPr lang="en-US" dirty="0"/>
              <a:t>” </a:t>
            </a:r>
            <a:r>
              <a:rPr lang="en-US" dirty="0" err="1"/>
              <a:t>cho</a:t>
            </a:r>
            <a:r>
              <a:rPr lang="en-US" dirty="0"/>
              <a:t> </a:t>
            </a:r>
            <a:r>
              <a:rPr lang="en-US" dirty="0" err="1"/>
              <a:t>ta</a:t>
            </a:r>
            <a:r>
              <a:rPr lang="en-US" dirty="0"/>
              <a:t> </a:t>
            </a:r>
            <a:r>
              <a:rPr lang="en-US" dirty="0" err="1"/>
              <a:t>thấy</a:t>
            </a:r>
            <a:r>
              <a:rPr lang="en-US" dirty="0"/>
              <a:t> </a:t>
            </a:r>
            <a:r>
              <a:rPr lang="en-US" dirty="0" err="1"/>
              <a:t>vị</a:t>
            </a:r>
            <a:r>
              <a:rPr lang="en-US" dirty="0"/>
              <a:t> </a:t>
            </a:r>
            <a:r>
              <a:rPr lang="en-US" dirty="0" err="1"/>
              <a:t>trí</a:t>
            </a:r>
            <a:r>
              <a:rPr lang="en-US" dirty="0"/>
              <a:t> </a:t>
            </a:r>
            <a:r>
              <a:rPr lang="en-US" dirty="0" err="1"/>
              <a:t>rõ</a:t>
            </a:r>
            <a:r>
              <a:rPr lang="en-US" dirty="0"/>
              <a:t> </a:t>
            </a:r>
            <a:r>
              <a:rPr lang="en-US" dirty="0" err="1"/>
              <a:t>ràng</a:t>
            </a:r>
            <a:r>
              <a:rPr lang="en-US" dirty="0"/>
              <a:t> </a:t>
            </a:r>
            <a:r>
              <a:rPr lang="en-US" dirty="0" err="1"/>
              <a:t>hơn</a:t>
            </a:r>
            <a:endParaRPr lang="en-US" dirty="0"/>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5105400"/>
          </a:xfrm>
        </p:spPr>
        <p:txBody>
          <a:bodyPr>
            <a:normAutofit fontScale="92500" lnSpcReduction="20000"/>
          </a:bodyPr>
          <a:lstStyle/>
          <a:p>
            <a:pPr>
              <a:buNone/>
            </a:pPr>
            <a:r>
              <a:rPr lang="nl-NL" sz="3400" b="1" dirty="0"/>
              <a:t>Bài 2/ trang 97</a:t>
            </a:r>
            <a:endParaRPr lang="en-US" sz="3400" dirty="0"/>
          </a:p>
          <a:p>
            <a:pPr>
              <a:buNone/>
            </a:pPr>
            <a:r>
              <a:rPr lang="en-US" sz="3400" dirty="0"/>
              <a:t>a. So </a:t>
            </a:r>
            <a:r>
              <a:rPr lang="en-US" sz="3400" dirty="0" err="1"/>
              <a:t>với</a:t>
            </a:r>
            <a:r>
              <a:rPr lang="en-US" sz="3400" dirty="0"/>
              <a:t> </a:t>
            </a:r>
            <a:r>
              <a:rPr lang="en-US" sz="3400" dirty="0" err="1"/>
              <a:t>cách</a:t>
            </a:r>
            <a:r>
              <a:rPr lang="en-US" sz="3400" dirty="0"/>
              <a:t> </a:t>
            </a:r>
            <a:r>
              <a:rPr lang="en-US" sz="3400" dirty="0" err="1"/>
              <a:t>dùng</a:t>
            </a:r>
            <a:r>
              <a:rPr lang="en-US" sz="3400" dirty="0"/>
              <a:t> </a:t>
            </a:r>
            <a:r>
              <a:rPr lang="en-US" sz="3400" dirty="0" err="1"/>
              <a:t>vị</a:t>
            </a:r>
            <a:r>
              <a:rPr lang="en-US" sz="3400" dirty="0"/>
              <a:t> </a:t>
            </a:r>
            <a:r>
              <a:rPr lang="en-US" sz="3400" dirty="0" err="1"/>
              <a:t>ngữ</a:t>
            </a:r>
            <a:r>
              <a:rPr lang="en-US" sz="3400" dirty="0"/>
              <a:t> “</a:t>
            </a:r>
            <a:r>
              <a:rPr lang="en-US" sz="3400" dirty="0" err="1"/>
              <a:t>bò</a:t>
            </a:r>
            <a:r>
              <a:rPr lang="en-US" sz="3400" dirty="0"/>
              <a:t> </a:t>
            </a:r>
            <a:r>
              <a:rPr lang="en-US" sz="3400" dirty="0" err="1"/>
              <a:t>lên</a:t>
            </a:r>
            <a:r>
              <a:rPr lang="en-US" sz="3400" dirty="0"/>
              <a:t>” </a:t>
            </a:r>
            <a:r>
              <a:rPr lang="en-US" sz="3400" dirty="0" err="1"/>
              <a:t>thì</a:t>
            </a:r>
            <a:r>
              <a:rPr lang="en-US" sz="3400" dirty="0"/>
              <a:t> </a:t>
            </a:r>
            <a:r>
              <a:rPr lang="en-US" sz="3400" dirty="0" err="1"/>
              <a:t>cách</a:t>
            </a:r>
            <a:r>
              <a:rPr lang="en-US" sz="3400" dirty="0"/>
              <a:t> </a:t>
            </a:r>
            <a:r>
              <a:rPr lang="en-US" sz="3400" dirty="0" err="1"/>
              <a:t>diễn</a:t>
            </a:r>
            <a:r>
              <a:rPr lang="en-US" sz="3400" dirty="0"/>
              <a:t> </a:t>
            </a:r>
            <a:r>
              <a:rPr lang="en-US" sz="3400" dirty="0" err="1"/>
              <a:t>đạt</a:t>
            </a:r>
            <a:r>
              <a:rPr lang="en-US" sz="3400" dirty="0"/>
              <a:t> “</a:t>
            </a:r>
            <a:r>
              <a:rPr lang="en-US" sz="3400" dirty="0" err="1"/>
              <a:t>mon</a:t>
            </a:r>
            <a:r>
              <a:rPr lang="en-US" sz="3400" dirty="0"/>
              <a:t> men </a:t>
            </a:r>
            <a:r>
              <a:rPr lang="en-US" sz="3400" dirty="0" err="1"/>
              <a:t>bò</a:t>
            </a:r>
            <a:r>
              <a:rPr lang="en-US" sz="3400" dirty="0"/>
              <a:t> </a:t>
            </a:r>
            <a:r>
              <a:rPr lang="en-US" sz="3400" dirty="0" err="1"/>
              <a:t>lên</a:t>
            </a:r>
            <a:r>
              <a:rPr lang="en-US" sz="3400" dirty="0"/>
              <a:t>” </a:t>
            </a:r>
            <a:r>
              <a:rPr lang="vi-VN" sz="3400" dirty="0"/>
              <a:t>(cụm </a:t>
            </a:r>
            <a:r>
              <a:rPr lang="vi-VN" sz="3400" dirty="0" smtClean="0"/>
              <a:t>động </a:t>
            </a:r>
            <a:r>
              <a:rPr lang="vi-VN" sz="3400" dirty="0"/>
              <a:t>từ) </a:t>
            </a:r>
            <a:r>
              <a:rPr lang="vi-VN" sz="3400" dirty="0" smtClean="0"/>
              <a:t>đã </a:t>
            </a:r>
            <a:r>
              <a:rPr lang="en-US" sz="3400" dirty="0" err="1"/>
              <a:t>giúp</a:t>
            </a:r>
            <a:r>
              <a:rPr lang="en-US" sz="3400" dirty="0"/>
              <a:t> </a:t>
            </a:r>
            <a:r>
              <a:rPr lang="en-US" sz="3400" dirty="0" err="1"/>
              <a:t>ta</a:t>
            </a:r>
            <a:r>
              <a:rPr lang="en-US" sz="3400" dirty="0"/>
              <a:t> </a:t>
            </a:r>
            <a:r>
              <a:rPr lang="en-US" sz="3400" dirty="0" err="1"/>
              <a:t>hình</a:t>
            </a:r>
            <a:r>
              <a:rPr lang="en-US" sz="3400" dirty="0"/>
              <a:t> dung </a:t>
            </a:r>
            <a:r>
              <a:rPr lang="en-US" sz="3400" dirty="0" err="1"/>
              <a:t>rõ</a:t>
            </a:r>
            <a:r>
              <a:rPr lang="en-US" sz="3400" dirty="0"/>
              <a:t> </a:t>
            </a:r>
            <a:r>
              <a:rPr lang="en-US" sz="3400" dirty="0" err="1"/>
              <a:t>hơn</a:t>
            </a:r>
            <a:r>
              <a:rPr lang="en-US" sz="3400" dirty="0"/>
              <a:t> </a:t>
            </a:r>
            <a:r>
              <a:rPr lang="en-US" sz="3400" dirty="0" err="1"/>
              <a:t>thái</a:t>
            </a:r>
            <a:r>
              <a:rPr lang="en-US" sz="3400" dirty="0"/>
              <a:t> </a:t>
            </a:r>
            <a:r>
              <a:rPr lang="en-US" sz="3400" dirty="0" err="1"/>
              <a:t>độ</a:t>
            </a:r>
            <a:r>
              <a:rPr lang="en-US" sz="3400" dirty="0"/>
              <a:t> </a:t>
            </a:r>
            <a:r>
              <a:rPr lang="en-US" sz="3400" dirty="0" err="1"/>
              <a:t>của</a:t>
            </a:r>
            <a:r>
              <a:rPr lang="en-US" sz="3400" dirty="0"/>
              <a:t> </a:t>
            </a:r>
            <a:r>
              <a:rPr lang="en-US" sz="3400" dirty="0" err="1"/>
              <a:t>Dế</a:t>
            </a:r>
            <a:r>
              <a:rPr lang="en-US" sz="3400" dirty="0"/>
              <a:t> </a:t>
            </a:r>
            <a:r>
              <a:rPr lang="en-US" sz="3400" dirty="0" err="1"/>
              <a:t>Mèn</a:t>
            </a:r>
            <a:r>
              <a:rPr lang="en-US" sz="3400" dirty="0"/>
              <a:t> </a:t>
            </a:r>
            <a:r>
              <a:rPr lang="en-US" sz="3400" dirty="0" err="1"/>
              <a:t>đó</a:t>
            </a:r>
            <a:r>
              <a:rPr lang="en-US" sz="3400" dirty="0"/>
              <a:t> </a:t>
            </a:r>
            <a:r>
              <a:rPr lang="en-US" sz="3400" dirty="0" err="1"/>
              <a:t>là</a:t>
            </a:r>
            <a:r>
              <a:rPr lang="en-US" sz="3400" dirty="0"/>
              <a:t> </a:t>
            </a:r>
            <a:r>
              <a:rPr lang="en-US" sz="3400" dirty="0" err="1"/>
              <a:t>rón</a:t>
            </a:r>
            <a:r>
              <a:rPr lang="en-US" sz="3400" dirty="0"/>
              <a:t> </a:t>
            </a:r>
            <a:r>
              <a:rPr lang="en-US" sz="3400" dirty="0" err="1"/>
              <a:t>rén</a:t>
            </a:r>
            <a:r>
              <a:rPr lang="en-US" sz="3400" dirty="0"/>
              <a:t>, </a:t>
            </a:r>
            <a:r>
              <a:rPr lang="en-US" sz="3400" dirty="0" err="1"/>
              <a:t>sợ</a:t>
            </a:r>
            <a:r>
              <a:rPr lang="en-US" sz="3400" dirty="0"/>
              <a:t> </a:t>
            </a:r>
            <a:r>
              <a:rPr lang="en-US" sz="3400" dirty="0" err="1"/>
              <a:t>sệt</a:t>
            </a:r>
            <a:r>
              <a:rPr lang="en-US" sz="3400" dirty="0"/>
              <a:t>, </a:t>
            </a:r>
            <a:r>
              <a:rPr lang="en-US" sz="3400" dirty="0" err="1"/>
              <a:t>từ</a:t>
            </a:r>
            <a:r>
              <a:rPr lang="en-US" sz="3400" dirty="0"/>
              <a:t> </a:t>
            </a:r>
            <a:r>
              <a:rPr lang="en-US" sz="3400" dirty="0" err="1"/>
              <a:t>từ</a:t>
            </a:r>
            <a:r>
              <a:rPr lang="en-US" sz="3400" dirty="0"/>
              <a:t> </a:t>
            </a:r>
            <a:r>
              <a:rPr lang="en-US" sz="3400" dirty="0" err="1"/>
              <a:t>bò</a:t>
            </a:r>
            <a:r>
              <a:rPr lang="en-US" sz="3400" dirty="0"/>
              <a:t> </a:t>
            </a:r>
            <a:r>
              <a:rPr lang="en-US" sz="3400" dirty="0" err="1" smtClean="0"/>
              <a:t>lên</a:t>
            </a:r>
            <a:r>
              <a:rPr lang="en-US" sz="3400" dirty="0" smtClean="0"/>
              <a:t>.</a:t>
            </a:r>
            <a:endParaRPr lang="en-US" sz="3400" dirty="0"/>
          </a:p>
          <a:p>
            <a:pPr>
              <a:buNone/>
            </a:pPr>
            <a:r>
              <a:rPr lang="en-US" sz="3400" dirty="0"/>
              <a:t>b. So </a:t>
            </a:r>
            <a:r>
              <a:rPr lang="en-US" sz="3400" dirty="0" err="1"/>
              <a:t>với</a:t>
            </a:r>
            <a:r>
              <a:rPr lang="en-US" sz="3400" dirty="0"/>
              <a:t> </a:t>
            </a:r>
            <a:r>
              <a:rPr lang="en-US" sz="3400" dirty="0" err="1"/>
              <a:t>cách</a:t>
            </a:r>
            <a:r>
              <a:rPr lang="en-US" sz="3400" dirty="0"/>
              <a:t> </a:t>
            </a:r>
            <a:r>
              <a:rPr lang="en-US" sz="3400" dirty="0" err="1"/>
              <a:t>dùng</a:t>
            </a:r>
            <a:r>
              <a:rPr lang="en-US" sz="3400" dirty="0"/>
              <a:t> </a:t>
            </a:r>
            <a:r>
              <a:rPr lang="en-US" sz="3400" dirty="0" err="1"/>
              <a:t>vị</a:t>
            </a:r>
            <a:r>
              <a:rPr lang="en-US" sz="3400" dirty="0"/>
              <a:t> </a:t>
            </a:r>
            <a:r>
              <a:rPr lang="en-US" sz="3400" dirty="0" err="1"/>
              <a:t>ngữ</a:t>
            </a:r>
            <a:r>
              <a:rPr lang="en-US" sz="3400" dirty="0"/>
              <a:t> “</a:t>
            </a:r>
            <a:r>
              <a:rPr lang="en-US" sz="3400" dirty="0" err="1"/>
              <a:t>khóc</a:t>
            </a:r>
            <a:r>
              <a:rPr lang="en-US" sz="3400" dirty="0"/>
              <a:t>” </a:t>
            </a:r>
            <a:r>
              <a:rPr lang="en-US" sz="3400" dirty="0" err="1" smtClean="0"/>
              <a:t>thì</a:t>
            </a:r>
            <a:r>
              <a:rPr lang="en-US" sz="3400" dirty="0" smtClean="0"/>
              <a:t> </a:t>
            </a:r>
            <a:r>
              <a:rPr lang="en-US" sz="3400" dirty="0"/>
              <a:t>“</a:t>
            </a:r>
            <a:r>
              <a:rPr lang="en-US" sz="3400" dirty="0" err="1"/>
              <a:t>khóc</a:t>
            </a:r>
            <a:r>
              <a:rPr lang="en-US" sz="3400" dirty="0"/>
              <a:t> </a:t>
            </a:r>
            <a:r>
              <a:rPr lang="en-US" sz="3400" dirty="0" err="1"/>
              <a:t>thảm</a:t>
            </a:r>
            <a:r>
              <a:rPr lang="en-US" sz="3400" dirty="0"/>
              <a:t> </a:t>
            </a:r>
            <a:r>
              <a:rPr lang="en-US" sz="3400" dirty="0" err="1"/>
              <a:t>thiết</a:t>
            </a:r>
            <a:r>
              <a:rPr lang="en-US" sz="3400" dirty="0"/>
              <a:t>” </a:t>
            </a:r>
            <a:r>
              <a:rPr lang="vi-VN" sz="3400" dirty="0"/>
              <a:t>(cụm động từ</a:t>
            </a:r>
            <a:r>
              <a:rPr lang="vi-VN" sz="3400" dirty="0" smtClean="0"/>
              <a:t>) </a:t>
            </a:r>
            <a:r>
              <a:rPr lang="vi-VN" sz="3400" dirty="0"/>
              <a:t>thể hiện rõ </a:t>
            </a:r>
            <a:r>
              <a:rPr lang="en-US" sz="3400" dirty="0" err="1"/>
              <a:t>mức</a:t>
            </a:r>
            <a:r>
              <a:rPr lang="en-US" sz="3400" dirty="0"/>
              <a:t> </a:t>
            </a:r>
            <a:r>
              <a:rPr lang="en-US" sz="3400" dirty="0" err="1"/>
              <a:t>độ</a:t>
            </a:r>
            <a:r>
              <a:rPr lang="en-US" sz="3400" dirty="0"/>
              <a:t> </a:t>
            </a:r>
            <a:r>
              <a:rPr lang="en-US" sz="3400" dirty="0" err="1"/>
              <a:t>khóc</a:t>
            </a:r>
            <a:r>
              <a:rPr lang="en-US" sz="3400" dirty="0"/>
              <a:t> </a:t>
            </a:r>
            <a:r>
              <a:rPr lang="en-US" sz="3400" dirty="0" err="1"/>
              <a:t>lóc</a:t>
            </a:r>
            <a:r>
              <a:rPr lang="en-US" sz="3400" dirty="0"/>
              <a:t> </a:t>
            </a:r>
            <a:r>
              <a:rPr lang="en-US" sz="3400" dirty="0" err="1"/>
              <a:t>vô</a:t>
            </a:r>
            <a:r>
              <a:rPr lang="en-US" sz="3400" dirty="0"/>
              <a:t> </a:t>
            </a:r>
            <a:r>
              <a:rPr lang="en-US" sz="3400" dirty="0" err="1"/>
              <a:t>cùng</a:t>
            </a:r>
            <a:r>
              <a:rPr lang="en-US" sz="3400" dirty="0"/>
              <a:t> </a:t>
            </a:r>
            <a:r>
              <a:rPr lang="en-US" sz="3400" dirty="0" err="1"/>
              <a:t>thương</a:t>
            </a:r>
            <a:r>
              <a:rPr lang="en-US" sz="3400" dirty="0"/>
              <a:t> </a:t>
            </a:r>
            <a:r>
              <a:rPr lang="en-US" sz="3400" dirty="0" err="1" smtClean="0"/>
              <a:t>tâm</a:t>
            </a:r>
            <a:r>
              <a:rPr lang="en-US" sz="3400" dirty="0" smtClean="0"/>
              <a:t>.</a:t>
            </a:r>
            <a:endParaRPr lang="en-US" sz="3400" dirty="0"/>
          </a:p>
          <a:p>
            <a:pPr>
              <a:buNone/>
            </a:pPr>
            <a:r>
              <a:rPr lang="en-US" sz="3400" dirty="0"/>
              <a:t>c. So </a:t>
            </a:r>
            <a:r>
              <a:rPr lang="en-US" sz="3400" dirty="0" err="1"/>
              <a:t>với</a:t>
            </a:r>
            <a:r>
              <a:rPr lang="en-US" sz="3400" dirty="0"/>
              <a:t> </a:t>
            </a:r>
            <a:r>
              <a:rPr lang="en-US" sz="3400" dirty="0" err="1"/>
              <a:t>cách</a:t>
            </a:r>
            <a:r>
              <a:rPr lang="en-US" sz="3400" dirty="0"/>
              <a:t> </a:t>
            </a:r>
            <a:r>
              <a:rPr lang="en-US" sz="3400" dirty="0" err="1"/>
              <a:t>diễn</a:t>
            </a:r>
            <a:r>
              <a:rPr lang="en-US" sz="3400" dirty="0"/>
              <a:t> </a:t>
            </a:r>
            <a:r>
              <a:rPr lang="en-US" sz="3400" dirty="0" err="1"/>
              <a:t>đạt</a:t>
            </a:r>
            <a:r>
              <a:rPr lang="en-US" sz="3400" dirty="0"/>
              <a:t> “</a:t>
            </a:r>
            <a:r>
              <a:rPr lang="en-US" sz="3400" dirty="0" err="1"/>
              <a:t>nóng</a:t>
            </a:r>
            <a:r>
              <a:rPr lang="en-US" sz="3400" dirty="0"/>
              <a:t>”, </a:t>
            </a:r>
            <a:r>
              <a:rPr lang="en-US" sz="3400" dirty="0" err="1"/>
              <a:t>cụm</a:t>
            </a:r>
            <a:r>
              <a:rPr lang="en-US" sz="3400" dirty="0"/>
              <a:t> </a:t>
            </a:r>
            <a:r>
              <a:rPr lang="en-US" sz="3400" dirty="0" err="1"/>
              <a:t>từ</a:t>
            </a:r>
            <a:r>
              <a:rPr lang="en-US" sz="3400" dirty="0"/>
              <a:t> “</a:t>
            </a:r>
            <a:r>
              <a:rPr lang="en-US" sz="3400" dirty="0" err="1"/>
              <a:t>nóng</a:t>
            </a:r>
            <a:r>
              <a:rPr lang="en-US" sz="3400" dirty="0"/>
              <a:t> </a:t>
            </a:r>
            <a:r>
              <a:rPr lang="en-US" sz="3400" dirty="0" err="1"/>
              <a:t>hầm</a:t>
            </a:r>
            <a:r>
              <a:rPr lang="en-US" sz="3400" dirty="0"/>
              <a:t> </a:t>
            </a:r>
            <a:r>
              <a:rPr lang="en-US" sz="3400" dirty="0" err="1"/>
              <a:t>hập</a:t>
            </a:r>
            <a:r>
              <a:rPr lang="en-US" sz="3400" dirty="0" smtClean="0"/>
              <a:t>”</a:t>
            </a:r>
            <a:r>
              <a:rPr lang="vi-VN" sz="3400" dirty="0" smtClean="0"/>
              <a:t>(cụm tính từ) </a:t>
            </a:r>
            <a:r>
              <a:rPr lang="en-US" sz="3400" dirty="0" err="1"/>
              <a:t>giúp</a:t>
            </a:r>
            <a:r>
              <a:rPr lang="en-US" sz="3400" dirty="0"/>
              <a:t> </a:t>
            </a:r>
            <a:r>
              <a:rPr lang="en-US" sz="3400" dirty="0" err="1"/>
              <a:t>ta</a:t>
            </a:r>
            <a:r>
              <a:rPr lang="en-US" sz="3400" dirty="0"/>
              <a:t> </a:t>
            </a:r>
            <a:r>
              <a:rPr lang="en-US" sz="3400" dirty="0" err="1"/>
              <a:t>hình</a:t>
            </a:r>
            <a:r>
              <a:rPr lang="en-US" sz="3400" dirty="0"/>
              <a:t> dung </a:t>
            </a:r>
            <a:r>
              <a:rPr lang="en-US" sz="3400" dirty="0" err="1"/>
              <a:t>mức</a:t>
            </a:r>
            <a:r>
              <a:rPr lang="en-US" sz="3400" dirty="0"/>
              <a:t> </a:t>
            </a:r>
            <a:r>
              <a:rPr lang="en-US" sz="3400" dirty="0" err="1"/>
              <a:t>độ</a:t>
            </a:r>
            <a:r>
              <a:rPr lang="en-US" sz="3400" dirty="0"/>
              <a:t> </a:t>
            </a:r>
            <a:r>
              <a:rPr lang="en-US" sz="3400" dirty="0" err="1"/>
              <a:t>nóng</a:t>
            </a:r>
            <a:r>
              <a:rPr lang="en-US" sz="3400" dirty="0"/>
              <a:t> </a:t>
            </a:r>
            <a:r>
              <a:rPr lang="en-US" sz="3400" dirty="0" smtClean="0"/>
              <a:t>, </a:t>
            </a:r>
            <a:r>
              <a:rPr lang="en-US" sz="3400" dirty="0" err="1"/>
              <a:t>vô</a:t>
            </a:r>
            <a:r>
              <a:rPr lang="en-US" sz="3400" dirty="0"/>
              <a:t> </a:t>
            </a:r>
            <a:r>
              <a:rPr lang="en-US" sz="3400" dirty="0" err="1" smtClean="0"/>
              <a:t>cùng</a:t>
            </a:r>
            <a:r>
              <a:rPr lang="en-US" sz="3400" dirty="0" smtClean="0"/>
              <a:t> </a:t>
            </a:r>
            <a:r>
              <a:rPr lang="en-US" sz="3400" dirty="0" err="1"/>
              <a:t>khó</a:t>
            </a:r>
            <a:r>
              <a:rPr lang="en-US" sz="3400" dirty="0"/>
              <a:t> </a:t>
            </a:r>
            <a:r>
              <a:rPr lang="en-US" sz="3400" dirty="0" err="1"/>
              <a:t>chịu</a:t>
            </a:r>
            <a:r>
              <a:rPr lang="vi-VN" sz="3400" dirty="0"/>
              <a:t>.</a:t>
            </a:r>
            <a:endParaRPr lang="en-US" sz="3400" dirty="0"/>
          </a:p>
          <a:p>
            <a:pPr>
              <a:buNone/>
            </a:pPr>
            <a:r>
              <a:rPr lang="nl-NL" dirty="0"/>
              <a:t> </a:t>
            </a:r>
            <a:endParaRPr lang="en-US" dirty="0"/>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29200"/>
          </a:xfrm>
        </p:spPr>
        <p:txBody>
          <a:bodyPr>
            <a:normAutofit fontScale="85000" lnSpcReduction="10000"/>
          </a:bodyPr>
          <a:lstStyle/>
          <a:p>
            <a:pPr>
              <a:buNone/>
            </a:pPr>
            <a:r>
              <a:rPr lang="nl-NL" b="1" dirty="0"/>
              <a:t>Bài  3</a:t>
            </a:r>
            <a:r>
              <a:rPr lang="vi-VN" b="1" dirty="0"/>
              <a:t>/ trang 97</a:t>
            </a:r>
            <a:endParaRPr lang="en-US" dirty="0"/>
          </a:p>
          <a:p>
            <a:pPr>
              <a:buNone/>
            </a:pPr>
            <a:r>
              <a:rPr lang="en-US" b="1" i="1" dirty="0" err="1"/>
              <a:t>Văn</a:t>
            </a:r>
            <a:r>
              <a:rPr lang="en-US" b="1" i="1" dirty="0"/>
              <a:t> </a:t>
            </a:r>
            <a:r>
              <a:rPr lang="en-US" b="1" i="1" dirty="0" err="1"/>
              <a:t>bản</a:t>
            </a:r>
            <a:r>
              <a:rPr lang="en-US" b="1" i="1" dirty="0"/>
              <a:t> </a:t>
            </a:r>
            <a:r>
              <a:rPr lang="en-US" b="1" i="1" dirty="0" err="1"/>
              <a:t>Bài</a:t>
            </a:r>
            <a:r>
              <a:rPr lang="en-US" b="1" i="1" dirty="0"/>
              <a:t> </a:t>
            </a:r>
            <a:r>
              <a:rPr lang="en-US" b="1" i="1" dirty="0" err="1"/>
              <a:t>học</a:t>
            </a:r>
            <a:r>
              <a:rPr lang="en-US" b="1" i="1" dirty="0"/>
              <a:t> </a:t>
            </a:r>
            <a:r>
              <a:rPr lang="en-US" b="1" i="1" dirty="0" err="1"/>
              <a:t>đường</a:t>
            </a:r>
            <a:r>
              <a:rPr lang="en-US" b="1" i="1" dirty="0"/>
              <a:t> </a:t>
            </a:r>
            <a:r>
              <a:rPr lang="en-US" b="1" i="1" dirty="0" err="1"/>
              <a:t>đời</a:t>
            </a:r>
            <a:r>
              <a:rPr lang="en-US" b="1" i="1" dirty="0"/>
              <a:t> </a:t>
            </a:r>
            <a:r>
              <a:rPr lang="en-US" b="1" i="1" dirty="0" err="1"/>
              <a:t>đầu</a:t>
            </a:r>
            <a:r>
              <a:rPr lang="en-US" b="1" i="1" dirty="0"/>
              <a:t> </a:t>
            </a:r>
            <a:r>
              <a:rPr lang="en-US" b="1" i="1" dirty="0" err="1"/>
              <a:t>tiên</a:t>
            </a:r>
            <a:r>
              <a:rPr lang="en-US" b="1" i="1" dirty="0"/>
              <a:t> (</a:t>
            </a:r>
            <a:r>
              <a:rPr lang="en-US" b="1" i="1" dirty="0" err="1"/>
              <a:t>Tô</a:t>
            </a:r>
            <a:r>
              <a:rPr lang="en-US" b="1" i="1" dirty="0"/>
              <a:t> </a:t>
            </a:r>
            <a:r>
              <a:rPr lang="en-US" b="1" i="1" dirty="0" err="1"/>
              <a:t>Hoài</a:t>
            </a:r>
            <a:r>
              <a:rPr lang="en-US" b="1" i="1" dirty="0"/>
              <a:t>):</a:t>
            </a:r>
            <a:endParaRPr lang="en-US" dirty="0"/>
          </a:p>
          <a:p>
            <a:pPr>
              <a:buNone/>
            </a:pPr>
            <a:r>
              <a:rPr lang="vi-VN" dirty="0"/>
              <a:t>- </a:t>
            </a:r>
            <a:r>
              <a:rPr lang="en-US" dirty="0" err="1"/>
              <a:t>Tôi</a:t>
            </a:r>
            <a:r>
              <a:rPr lang="en-US" dirty="0"/>
              <a:t> </a:t>
            </a:r>
            <a:r>
              <a:rPr lang="en-US" dirty="0" err="1"/>
              <a:t>ra</a:t>
            </a:r>
            <a:r>
              <a:rPr lang="en-US" dirty="0"/>
              <a:t> </a:t>
            </a:r>
            <a:r>
              <a:rPr lang="en-US" dirty="0" err="1"/>
              <a:t>đứng</a:t>
            </a:r>
            <a:r>
              <a:rPr lang="en-US" dirty="0"/>
              <a:t> </a:t>
            </a:r>
            <a:r>
              <a:rPr lang="en-US" dirty="0" err="1"/>
              <a:t>cửa</a:t>
            </a:r>
            <a:r>
              <a:rPr lang="en-US" dirty="0"/>
              <a:t> hang </a:t>
            </a:r>
            <a:r>
              <a:rPr lang="en-US" dirty="0" err="1"/>
              <a:t>như</a:t>
            </a:r>
            <a:r>
              <a:rPr lang="en-US" dirty="0"/>
              <a:t> </a:t>
            </a:r>
            <a:r>
              <a:rPr lang="en-US" dirty="0" err="1"/>
              <a:t>mọi</a:t>
            </a:r>
            <a:r>
              <a:rPr lang="en-US" dirty="0"/>
              <a:t> </a:t>
            </a:r>
            <a:r>
              <a:rPr lang="en-US" dirty="0" err="1"/>
              <a:t>khi</a:t>
            </a:r>
            <a:r>
              <a:rPr lang="en-US" dirty="0"/>
              <a:t>, </a:t>
            </a:r>
            <a:r>
              <a:rPr lang="en-US" dirty="0" err="1"/>
              <a:t>xem</a:t>
            </a:r>
            <a:r>
              <a:rPr lang="en-US" dirty="0"/>
              <a:t> </a:t>
            </a:r>
            <a:r>
              <a:rPr lang="en-US" dirty="0" err="1"/>
              <a:t>hoàng</a:t>
            </a:r>
            <a:r>
              <a:rPr lang="en-US" dirty="0"/>
              <a:t> </a:t>
            </a:r>
            <a:r>
              <a:rPr lang="en-US" dirty="0" err="1"/>
              <a:t>hôn</a:t>
            </a:r>
            <a:r>
              <a:rPr lang="en-US" dirty="0"/>
              <a:t> </a:t>
            </a:r>
            <a:r>
              <a:rPr lang="en-US" dirty="0" err="1"/>
              <a:t>xuống</a:t>
            </a:r>
            <a:r>
              <a:rPr lang="en-US" dirty="0"/>
              <a:t>. </a:t>
            </a:r>
            <a:r>
              <a:rPr lang="en-US" dirty="0" err="1"/>
              <a:t>Vị</a:t>
            </a:r>
            <a:r>
              <a:rPr lang="en-US" dirty="0"/>
              <a:t> </a:t>
            </a:r>
            <a:r>
              <a:rPr lang="en-US" dirty="0" err="1"/>
              <a:t>ngữ</a:t>
            </a:r>
            <a:r>
              <a:rPr lang="en-US" dirty="0"/>
              <a:t> </a:t>
            </a:r>
            <a:r>
              <a:rPr lang="en-US" dirty="0" err="1"/>
              <a:t>trong</a:t>
            </a:r>
            <a:r>
              <a:rPr lang="en-US" dirty="0"/>
              <a:t> </a:t>
            </a:r>
            <a:r>
              <a:rPr lang="en-US" dirty="0" err="1"/>
              <a:t>câu</a:t>
            </a:r>
            <a:r>
              <a:rPr lang="en-US" dirty="0"/>
              <a:t> </a:t>
            </a:r>
            <a:r>
              <a:rPr lang="en-US" dirty="0" err="1"/>
              <a:t>là</a:t>
            </a:r>
            <a:r>
              <a:rPr lang="en-US" dirty="0"/>
              <a:t> </a:t>
            </a:r>
            <a:r>
              <a:rPr lang="en-US" dirty="0" err="1"/>
              <a:t>chuỗi</a:t>
            </a:r>
            <a:r>
              <a:rPr lang="en-US" dirty="0"/>
              <a:t> </a:t>
            </a:r>
            <a:r>
              <a:rPr lang="en-US" dirty="0" err="1"/>
              <a:t>gồm</a:t>
            </a:r>
            <a:r>
              <a:rPr lang="en-US" dirty="0"/>
              <a:t> </a:t>
            </a:r>
            <a:r>
              <a:rPr lang="en-US" dirty="0" err="1"/>
              <a:t>hai</a:t>
            </a:r>
            <a:r>
              <a:rPr lang="en-US" dirty="0"/>
              <a:t> </a:t>
            </a:r>
            <a:r>
              <a:rPr lang="en-US" dirty="0" err="1"/>
              <a:t>cụm</a:t>
            </a:r>
            <a:r>
              <a:rPr lang="en-US" dirty="0"/>
              <a:t> </a:t>
            </a:r>
            <a:r>
              <a:rPr lang="en-US" dirty="0" err="1"/>
              <a:t>động</a:t>
            </a:r>
            <a:r>
              <a:rPr lang="en-US" dirty="0"/>
              <a:t> </a:t>
            </a:r>
            <a:r>
              <a:rPr lang="en-US" dirty="0" err="1"/>
              <a:t>từ</a:t>
            </a:r>
            <a:r>
              <a:rPr lang="en-US" dirty="0"/>
              <a:t>.</a:t>
            </a:r>
          </a:p>
          <a:p>
            <a:pPr>
              <a:buNone/>
            </a:pPr>
            <a:r>
              <a:rPr lang="vi-VN" dirty="0"/>
              <a:t>- </a:t>
            </a:r>
            <a:r>
              <a:rPr lang="en-US" dirty="0" err="1"/>
              <a:t>Thỉnh</a:t>
            </a:r>
            <a:r>
              <a:rPr lang="en-US" dirty="0"/>
              <a:t> </a:t>
            </a:r>
            <a:r>
              <a:rPr lang="en-US" dirty="0" err="1"/>
              <a:t>thoảng</a:t>
            </a:r>
            <a:r>
              <a:rPr lang="en-US" dirty="0"/>
              <a:t>, </a:t>
            </a:r>
            <a:r>
              <a:rPr lang="en-US" dirty="0" err="1"/>
              <a:t>tôi</a:t>
            </a:r>
            <a:r>
              <a:rPr lang="en-US" dirty="0"/>
              <a:t> </a:t>
            </a:r>
            <a:r>
              <a:rPr lang="en-US" dirty="0" err="1"/>
              <a:t>ngứa</a:t>
            </a:r>
            <a:r>
              <a:rPr lang="en-US" dirty="0"/>
              <a:t> </a:t>
            </a:r>
            <a:r>
              <a:rPr lang="en-US" dirty="0" err="1"/>
              <a:t>chân</a:t>
            </a:r>
            <a:r>
              <a:rPr lang="en-US" dirty="0"/>
              <a:t> </a:t>
            </a:r>
            <a:r>
              <a:rPr lang="en-US" dirty="0" err="1"/>
              <a:t>đá</a:t>
            </a:r>
            <a:r>
              <a:rPr lang="en-US" dirty="0"/>
              <a:t> </a:t>
            </a:r>
            <a:r>
              <a:rPr lang="en-US" dirty="0" err="1"/>
              <a:t>một</a:t>
            </a:r>
            <a:r>
              <a:rPr lang="en-US" dirty="0"/>
              <a:t> </a:t>
            </a:r>
            <a:r>
              <a:rPr lang="en-US" dirty="0" err="1"/>
              <a:t>cái</a:t>
            </a:r>
            <a:r>
              <a:rPr lang="en-US" dirty="0"/>
              <a:t>, </a:t>
            </a:r>
            <a:r>
              <a:rPr lang="en-US" dirty="0" err="1"/>
              <a:t>ghẹo</a:t>
            </a:r>
            <a:r>
              <a:rPr lang="en-US" dirty="0"/>
              <a:t> </a:t>
            </a:r>
            <a:r>
              <a:rPr lang="en-US" dirty="0" err="1"/>
              <a:t>anh</a:t>
            </a:r>
            <a:r>
              <a:rPr lang="en-US" dirty="0"/>
              <a:t> </a:t>
            </a:r>
            <a:r>
              <a:rPr lang="en-US" dirty="0" err="1"/>
              <a:t>Gọng</a:t>
            </a:r>
            <a:r>
              <a:rPr lang="en-US" dirty="0"/>
              <a:t> </a:t>
            </a:r>
            <a:r>
              <a:rPr lang="en-US" dirty="0" err="1"/>
              <a:t>Vó</a:t>
            </a:r>
            <a:r>
              <a:rPr lang="en-US" dirty="0"/>
              <a:t> </a:t>
            </a:r>
            <a:r>
              <a:rPr lang="en-US" dirty="0" err="1"/>
              <a:t>lấm</a:t>
            </a:r>
            <a:r>
              <a:rPr lang="en-US" dirty="0"/>
              <a:t> </a:t>
            </a:r>
            <a:r>
              <a:rPr lang="en-US" dirty="0" err="1"/>
              <a:t>láp</a:t>
            </a:r>
            <a:r>
              <a:rPr lang="en-US" dirty="0"/>
              <a:t> </a:t>
            </a:r>
            <a:r>
              <a:rPr lang="en-US" dirty="0" err="1"/>
              <a:t>vừa</a:t>
            </a:r>
            <a:r>
              <a:rPr lang="en-US" dirty="0"/>
              <a:t> </a:t>
            </a:r>
            <a:r>
              <a:rPr lang="en-US" dirty="0" err="1"/>
              <a:t>ngơ</a:t>
            </a:r>
            <a:r>
              <a:rPr lang="en-US" dirty="0"/>
              <a:t> </a:t>
            </a:r>
            <a:r>
              <a:rPr lang="en-US" dirty="0" err="1"/>
              <a:t>ngác</a:t>
            </a:r>
            <a:r>
              <a:rPr lang="en-US" dirty="0"/>
              <a:t> </a:t>
            </a:r>
            <a:r>
              <a:rPr lang="en-US" dirty="0" err="1"/>
              <a:t>dưới</a:t>
            </a:r>
            <a:r>
              <a:rPr lang="en-US" dirty="0"/>
              <a:t> </a:t>
            </a:r>
            <a:r>
              <a:rPr lang="en-US" dirty="0" err="1"/>
              <a:t>đầm</a:t>
            </a:r>
            <a:r>
              <a:rPr lang="en-US" dirty="0"/>
              <a:t> </a:t>
            </a:r>
            <a:r>
              <a:rPr lang="en-US" dirty="0" err="1"/>
              <a:t>lên</a:t>
            </a:r>
            <a:r>
              <a:rPr lang="en-US" dirty="0"/>
              <a:t> . </a:t>
            </a:r>
            <a:r>
              <a:rPr lang="en-US" dirty="0" err="1"/>
              <a:t>Vị</a:t>
            </a:r>
            <a:r>
              <a:rPr lang="en-US" dirty="0"/>
              <a:t> </a:t>
            </a:r>
            <a:r>
              <a:rPr lang="en-US" dirty="0" err="1"/>
              <a:t>ngữ</a:t>
            </a:r>
            <a:r>
              <a:rPr lang="en-US" dirty="0"/>
              <a:t> </a:t>
            </a:r>
            <a:r>
              <a:rPr lang="en-US" dirty="0" err="1"/>
              <a:t>trong</a:t>
            </a:r>
            <a:r>
              <a:rPr lang="en-US" dirty="0"/>
              <a:t> </a:t>
            </a:r>
            <a:r>
              <a:rPr lang="en-US" dirty="0" err="1"/>
              <a:t>câu</a:t>
            </a:r>
            <a:r>
              <a:rPr lang="en-US" dirty="0"/>
              <a:t> </a:t>
            </a:r>
            <a:r>
              <a:rPr lang="en-US" dirty="0" err="1"/>
              <a:t>này</a:t>
            </a:r>
            <a:r>
              <a:rPr lang="en-US" dirty="0"/>
              <a:t> </a:t>
            </a:r>
            <a:r>
              <a:rPr lang="en-US" dirty="0" err="1"/>
              <a:t>là</a:t>
            </a:r>
            <a:r>
              <a:rPr lang="en-US" dirty="0"/>
              <a:t> </a:t>
            </a:r>
            <a:r>
              <a:rPr lang="en-US" dirty="0" err="1"/>
              <a:t>chuỗi</a:t>
            </a:r>
            <a:r>
              <a:rPr lang="en-US" dirty="0"/>
              <a:t> </a:t>
            </a:r>
            <a:r>
              <a:rPr lang="en-US" dirty="0" err="1"/>
              <a:t>gồm</a:t>
            </a:r>
            <a:r>
              <a:rPr lang="en-US" dirty="0"/>
              <a:t> </a:t>
            </a:r>
            <a:r>
              <a:rPr lang="en-US" dirty="0" err="1"/>
              <a:t>hơn</a:t>
            </a:r>
            <a:r>
              <a:rPr lang="en-US" dirty="0"/>
              <a:t> </a:t>
            </a:r>
            <a:r>
              <a:rPr lang="en-US" dirty="0" err="1"/>
              <a:t>hai</a:t>
            </a:r>
            <a:r>
              <a:rPr lang="en-US" dirty="0"/>
              <a:t> </a:t>
            </a:r>
            <a:r>
              <a:rPr lang="en-US" dirty="0" err="1"/>
              <a:t>cụm</a:t>
            </a:r>
            <a:r>
              <a:rPr lang="en-US" dirty="0"/>
              <a:t> </a:t>
            </a:r>
            <a:r>
              <a:rPr lang="en-US" dirty="0" err="1"/>
              <a:t>động</a:t>
            </a:r>
            <a:r>
              <a:rPr lang="en-US" dirty="0"/>
              <a:t> </a:t>
            </a:r>
            <a:r>
              <a:rPr lang="en-US" dirty="0" err="1"/>
              <a:t>từ</a:t>
            </a:r>
            <a:r>
              <a:rPr lang="en-US" dirty="0"/>
              <a:t>.</a:t>
            </a:r>
          </a:p>
          <a:p>
            <a:pPr>
              <a:buNone/>
            </a:pPr>
            <a:r>
              <a:rPr lang="vi-VN" b="1" i="1" dirty="0" smtClean="0"/>
              <a:t>Văn bản</a:t>
            </a:r>
            <a:r>
              <a:rPr lang="en-US" b="1" i="1" dirty="0" err="1" smtClean="0"/>
              <a:t>Giọt</a:t>
            </a:r>
            <a:r>
              <a:rPr lang="en-US" b="1" i="1" dirty="0" smtClean="0"/>
              <a:t> </a:t>
            </a:r>
            <a:r>
              <a:rPr lang="en-US" b="1" i="1" dirty="0" err="1"/>
              <a:t>sương</a:t>
            </a:r>
            <a:r>
              <a:rPr lang="en-US" b="1" i="1" dirty="0"/>
              <a:t> </a:t>
            </a:r>
            <a:r>
              <a:rPr lang="en-US" b="1" i="1" dirty="0" err="1"/>
              <a:t>đêm</a:t>
            </a:r>
            <a:r>
              <a:rPr lang="en-US" b="1" i="1" dirty="0"/>
              <a:t> (</a:t>
            </a:r>
            <a:r>
              <a:rPr lang="en-US" b="1" i="1" dirty="0" err="1"/>
              <a:t>Trần</a:t>
            </a:r>
            <a:r>
              <a:rPr lang="en-US" b="1" i="1" dirty="0"/>
              <a:t> </a:t>
            </a:r>
            <a:r>
              <a:rPr lang="en-US" b="1" i="1" dirty="0" err="1"/>
              <a:t>Đức</a:t>
            </a:r>
            <a:r>
              <a:rPr lang="en-US" b="1" i="1" dirty="0"/>
              <a:t> </a:t>
            </a:r>
            <a:r>
              <a:rPr lang="en-US" b="1" i="1" dirty="0" err="1"/>
              <a:t>Tiến</a:t>
            </a:r>
            <a:r>
              <a:rPr lang="en-US" b="1" i="1" smtClean="0"/>
              <a:t>)</a:t>
            </a:r>
            <a:endParaRPr lang="en-US" dirty="0"/>
          </a:p>
          <a:p>
            <a:pPr>
              <a:buNone/>
            </a:pPr>
            <a:r>
              <a:rPr lang="vi-VN" dirty="0"/>
              <a:t>- </a:t>
            </a:r>
            <a:r>
              <a:rPr lang="en-US" dirty="0" err="1"/>
              <a:t>Thằn</a:t>
            </a:r>
            <a:r>
              <a:rPr lang="en-US" dirty="0"/>
              <a:t> </a:t>
            </a:r>
            <a:r>
              <a:rPr lang="en-US" dirty="0" smtClean="0"/>
              <a:t>L</a:t>
            </a:r>
            <a:r>
              <a:rPr lang="vi-VN" dirty="0" smtClean="0"/>
              <a:t>ằn</a:t>
            </a:r>
            <a:r>
              <a:rPr lang="en-US" dirty="0" smtClean="0"/>
              <a:t> </a:t>
            </a:r>
            <a:r>
              <a:rPr lang="en-US" dirty="0" err="1"/>
              <a:t>vừa</a:t>
            </a:r>
            <a:r>
              <a:rPr lang="en-US" dirty="0"/>
              <a:t> </a:t>
            </a:r>
            <a:r>
              <a:rPr lang="en-US" dirty="0" err="1"/>
              <a:t>chui</a:t>
            </a:r>
            <a:r>
              <a:rPr lang="en-US" dirty="0"/>
              <a:t> </a:t>
            </a:r>
            <a:r>
              <a:rPr lang="en-US" dirty="0" err="1"/>
              <a:t>ra</a:t>
            </a:r>
            <a:r>
              <a:rPr lang="en-US" dirty="0"/>
              <a:t> </a:t>
            </a:r>
            <a:r>
              <a:rPr lang="en-US" dirty="0" err="1"/>
              <a:t>khỏi</a:t>
            </a:r>
            <a:r>
              <a:rPr lang="en-US" dirty="0"/>
              <a:t> </a:t>
            </a:r>
            <a:r>
              <a:rPr lang="en-US" dirty="0" err="1"/>
              <a:t>bình</a:t>
            </a:r>
            <a:r>
              <a:rPr lang="en-US" dirty="0"/>
              <a:t> </a:t>
            </a:r>
            <a:r>
              <a:rPr lang="en-US" dirty="0" err="1"/>
              <a:t>gốm</a:t>
            </a:r>
            <a:r>
              <a:rPr lang="en-US" dirty="0"/>
              <a:t> </a:t>
            </a:r>
            <a:r>
              <a:rPr lang="en-US" dirty="0" err="1"/>
              <a:t>vỡ</a:t>
            </a:r>
            <a:r>
              <a:rPr lang="en-US" dirty="0"/>
              <a:t>, </a:t>
            </a:r>
            <a:r>
              <a:rPr lang="en-US" dirty="0" err="1"/>
              <a:t>chưa</a:t>
            </a:r>
            <a:r>
              <a:rPr lang="en-US" dirty="0"/>
              <a:t> </a:t>
            </a:r>
            <a:r>
              <a:rPr lang="en-US" dirty="0" err="1"/>
              <a:t>kịp</a:t>
            </a:r>
            <a:r>
              <a:rPr lang="en-US" dirty="0"/>
              <a:t> </a:t>
            </a:r>
            <a:r>
              <a:rPr lang="en-US" dirty="0" err="1"/>
              <a:t>vươn</a:t>
            </a:r>
            <a:r>
              <a:rPr lang="en-US" dirty="0"/>
              <a:t> </a:t>
            </a:r>
            <a:r>
              <a:rPr lang="en-US" dirty="0" err="1"/>
              <a:t>vai</a:t>
            </a:r>
            <a:r>
              <a:rPr lang="en-US" dirty="0"/>
              <a:t> </a:t>
            </a:r>
            <a:r>
              <a:rPr lang="en-US" dirty="0" err="1"/>
              <a:t>tập</a:t>
            </a:r>
            <a:r>
              <a:rPr lang="en-US" dirty="0"/>
              <a:t> </a:t>
            </a:r>
            <a:r>
              <a:rPr lang="en-US" dirty="0" err="1"/>
              <a:t>mấy</a:t>
            </a:r>
            <a:r>
              <a:rPr lang="en-US" dirty="0"/>
              <a:t> </a:t>
            </a:r>
            <a:r>
              <a:rPr lang="en-US" dirty="0" err="1"/>
              <a:t>động</a:t>
            </a:r>
            <a:r>
              <a:rPr lang="en-US" dirty="0"/>
              <a:t> </a:t>
            </a:r>
            <a:r>
              <a:rPr lang="en-US" dirty="0" err="1"/>
              <a:t>tác</a:t>
            </a:r>
            <a:r>
              <a:rPr lang="en-US" dirty="0"/>
              <a:t> </a:t>
            </a:r>
            <a:r>
              <a:rPr lang="en-US" dirty="0" err="1"/>
              <a:t>thể</a:t>
            </a:r>
            <a:r>
              <a:rPr lang="en-US" dirty="0"/>
              <a:t> </a:t>
            </a:r>
            <a:r>
              <a:rPr lang="en-US" dirty="0" err="1"/>
              <a:t>dục</a:t>
            </a:r>
            <a:r>
              <a:rPr lang="en-US" dirty="0"/>
              <a:t>, </a:t>
            </a:r>
            <a:r>
              <a:rPr lang="en-US" dirty="0" err="1"/>
              <a:t>đã</a:t>
            </a:r>
            <a:r>
              <a:rPr lang="en-US" dirty="0"/>
              <a:t> </a:t>
            </a:r>
            <a:r>
              <a:rPr lang="en-US" dirty="0" err="1"/>
              <a:t>thấy</a:t>
            </a:r>
            <a:r>
              <a:rPr lang="en-US" dirty="0"/>
              <a:t> </a:t>
            </a:r>
            <a:r>
              <a:rPr lang="en-US" dirty="0" err="1"/>
              <a:t>ông</a:t>
            </a:r>
            <a:r>
              <a:rPr lang="en-US" dirty="0"/>
              <a:t> </a:t>
            </a:r>
            <a:r>
              <a:rPr lang="en-US" dirty="0" err="1"/>
              <a:t>khách</a:t>
            </a:r>
            <a:r>
              <a:rPr lang="en-US" dirty="0"/>
              <a:t> </a:t>
            </a:r>
            <a:r>
              <a:rPr lang="en-US" dirty="0" err="1"/>
              <a:t>quần</a:t>
            </a:r>
            <a:r>
              <a:rPr lang="en-US" dirty="0"/>
              <a:t> </a:t>
            </a:r>
            <a:r>
              <a:rPr lang="en-US" dirty="0" err="1"/>
              <a:t>áo</a:t>
            </a:r>
            <a:r>
              <a:rPr lang="en-US" dirty="0"/>
              <a:t> </a:t>
            </a:r>
            <a:r>
              <a:rPr lang="en-US" dirty="0" err="1"/>
              <a:t>chỉnh</a:t>
            </a:r>
            <a:r>
              <a:rPr lang="en-US" dirty="0"/>
              <a:t> </a:t>
            </a:r>
            <a:r>
              <a:rPr lang="en-US" dirty="0" err="1"/>
              <a:t>tề</a:t>
            </a:r>
            <a:r>
              <a:rPr lang="en-US" dirty="0"/>
              <a:t> </a:t>
            </a:r>
            <a:r>
              <a:rPr lang="en-US" dirty="0" err="1"/>
              <a:t>đứng</a:t>
            </a:r>
            <a:r>
              <a:rPr lang="en-US" dirty="0"/>
              <a:t> </a:t>
            </a:r>
            <a:r>
              <a:rPr lang="en-US" dirty="0" err="1"/>
              <a:t>chờ</a:t>
            </a:r>
            <a:r>
              <a:rPr lang="en-US" dirty="0"/>
              <a:t>. </a:t>
            </a:r>
            <a:r>
              <a:rPr lang="en-US" dirty="0" err="1"/>
              <a:t>Vị</a:t>
            </a:r>
            <a:r>
              <a:rPr lang="en-US" dirty="0"/>
              <a:t> </a:t>
            </a:r>
            <a:r>
              <a:rPr lang="en-US" dirty="0" err="1"/>
              <a:t>ngữ</a:t>
            </a:r>
            <a:r>
              <a:rPr lang="en-US" dirty="0"/>
              <a:t> </a:t>
            </a:r>
            <a:r>
              <a:rPr lang="en-US" dirty="0" err="1"/>
              <a:t>trong</a:t>
            </a:r>
            <a:r>
              <a:rPr lang="en-US" dirty="0"/>
              <a:t> </a:t>
            </a:r>
            <a:r>
              <a:rPr lang="en-US" dirty="0" err="1"/>
              <a:t>câu</a:t>
            </a:r>
            <a:r>
              <a:rPr lang="en-US" dirty="0"/>
              <a:t> </a:t>
            </a:r>
            <a:r>
              <a:rPr lang="en-US" dirty="0" err="1"/>
              <a:t>này</a:t>
            </a:r>
            <a:r>
              <a:rPr lang="en-US" dirty="0"/>
              <a:t> </a:t>
            </a:r>
            <a:r>
              <a:rPr lang="en-US" dirty="0" err="1"/>
              <a:t>là</a:t>
            </a:r>
            <a:r>
              <a:rPr lang="en-US" dirty="0"/>
              <a:t> </a:t>
            </a:r>
            <a:r>
              <a:rPr lang="en-US" dirty="0" err="1"/>
              <a:t>chuỗi</a:t>
            </a:r>
            <a:r>
              <a:rPr lang="en-US" dirty="0"/>
              <a:t> </a:t>
            </a:r>
            <a:r>
              <a:rPr lang="en-US" dirty="0" err="1"/>
              <a:t>gồm</a:t>
            </a:r>
            <a:r>
              <a:rPr lang="en-US" dirty="0"/>
              <a:t> </a:t>
            </a:r>
            <a:r>
              <a:rPr lang="en-US" dirty="0" err="1"/>
              <a:t>hơn</a:t>
            </a:r>
            <a:r>
              <a:rPr lang="en-US" dirty="0"/>
              <a:t> </a:t>
            </a:r>
            <a:r>
              <a:rPr lang="en-US" dirty="0" err="1"/>
              <a:t>hai</a:t>
            </a:r>
            <a:r>
              <a:rPr lang="en-US" dirty="0"/>
              <a:t> </a:t>
            </a:r>
            <a:r>
              <a:rPr lang="en-US" dirty="0" err="1"/>
              <a:t>cụm</a:t>
            </a:r>
            <a:r>
              <a:rPr lang="en-US" dirty="0"/>
              <a:t> </a:t>
            </a:r>
            <a:r>
              <a:rPr lang="en-US" dirty="0" err="1"/>
              <a:t>động</a:t>
            </a:r>
            <a:r>
              <a:rPr lang="en-US" dirty="0"/>
              <a:t> </a:t>
            </a:r>
            <a:r>
              <a:rPr lang="en-US" dirty="0" err="1"/>
              <a:t>từ</a:t>
            </a:r>
            <a:r>
              <a:rPr lang="en-US" dirty="0"/>
              <a:t>.</a:t>
            </a:r>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a:t>Bài</a:t>
            </a:r>
            <a:r>
              <a:rPr lang="en-US" b="1" dirty="0"/>
              <a:t> 4/ </a:t>
            </a:r>
            <a:r>
              <a:rPr lang="en-US" b="1" dirty="0" err="1"/>
              <a:t>trang</a:t>
            </a:r>
            <a:r>
              <a:rPr lang="en-US" b="1" dirty="0"/>
              <a:t> </a:t>
            </a:r>
            <a:r>
              <a:rPr lang="en-US" b="1" dirty="0" smtClean="0"/>
              <a:t>9</a:t>
            </a:r>
            <a:r>
              <a:rPr lang="vi-VN" b="1" smtClean="0"/>
              <a:t>7</a:t>
            </a:r>
            <a:endParaRPr lang="en-US" dirty="0"/>
          </a:p>
          <a:p>
            <a:pPr>
              <a:buNone/>
            </a:pPr>
            <a:r>
              <a:rPr lang="en-US" dirty="0" err="1"/>
              <a:t>Mở</a:t>
            </a:r>
            <a:r>
              <a:rPr lang="en-US" dirty="0"/>
              <a:t> </a:t>
            </a:r>
            <a:r>
              <a:rPr lang="en-US" dirty="0" err="1"/>
              <a:t>rộng</a:t>
            </a:r>
            <a:r>
              <a:rPr lang="en-US" dirty="0"/>
              <a:t> </a:t>
            </a:r>
            <a:r>
              <a:rPr lang="en-US" dirty="0" err="1"/>
              <a:t>thành</a:t>
            </a:r>
            <a:r>
              <a:rPr lang="en-US" dirty="0"/>
              <a:t> </a:t>
            </a:r>
            <a:r>
              <a:rPr lang="en-US" dirty="0" err="1"/>
              <a:t>phần</a:t>
            </a:r>
            <a:r>
              <a:rPr lang="en-US" dirty="0"/>
              <a:t> </a:t>
            </a:r>
            <a:r>
              <a:rPr lang="en-US" dirty="0" err="1"/>
              <a:t>câu</a:t>
            </a:r>
            <a:r>
              <a:rPr lang="en-US" dirty="0"/>
              <a:t>:</a:t>
            </a:r>
          </a:p>
          <a:p>
            <a:pPr>
              <a:buNone/>
            </a:pPr>
            <a:r>
              <a:rPr lang="en-US" dirty="0"/>
              <a:t>a. </a:t>
            </a:r>
            <a:r>
              <a:rPr lang="en-US" dirty="0" err="1"/>
              <a:t>Vị</a:t>
            </a:r>
            <a:r>
              <a:rPr lang="en-US" dirty="0"/>
              <a:t> </a:t>
            </a:r>
            <a:r>
              <a:rPr lang="en-US" dirty="0" err="1"/>
              <a:t>khách</a:t>
            </a:r>
            <a:r>
              <a:rPr lang="en-US" dirty="0"/>
              <a:t> </a:t>
            </a:r>
            <a:r>
              <a:rPr lang="en-US" dirty="0" err="1"/>
              <a:t>đó</a:t>
            </a:r>
            <a:r>
              <a:rPr lang="en-US" dirty="0"/>
              <a:t>/ </a:t>
            </a:r>
            <a:r>
              <a:rPr lang="en-US" dirty="0" err="1"/>
              <a:t>giật</a:t>
            </a:r>
            <a:r>
              <a:rPr lang="en-US" dirty="0"/>
              <a:t> </a:t>
            </a:r>
            <a:r>
              <a:rPr lang="en-US" dirty="0" err="1"/>
              <a:t>mình</a:t>
            </a:r>
            <a:r>
              <a:rPr lang="en-US" dirty="0"/>
              <a:t>.</a:t>
            </a:r>
          </a:p>
          <a:p>
            <a:pPr>
              <a:buNone/>
            </a:pPr>
            <a:r>
              <a:rPr lang="en-US" dirty="0"/>
              <a:t>b. </a:t>
            </a:r>
            <a:r>
              <a:rPr lang="en-US" dirty="0" err="1"/>
              <a:t>Những</a:t>
            </a:r>
            <a:r>
              <a:rPr lang="en-US" dirty="0"/>
              <a:t> </a:t>
            </a:r>
            <a:r>
              <a:rPr lang="en-US" dirty="0" err="1"/>
              <a:t>chiếc</a:t>
            </a:r>
            <a:r>
              <a:rPr lang="en-US" dirty="0"/>
              <a:t> </a:t>
            </a:r>
            <a:r>
              <a:rPr lang="en-US" dirty="0" err="1"/>
              <a:t>lá</a:t>
            </a:r>
            <a:r>
              <a:rPr lang="en-US" dirty="0"/>
              <a:t> </a:t>
            </a:r>
            <a:r>
              <a:rPr lang="en-US" dirty="0" err="1"/>
              <a:t>cây</a:t>
            </a:r>
            <a:r>
              <a:rPr lang="en-US" dirty="0"/>
              <a:t> </a:t>
            </a:r>
            <a:r>
              <a:rPr lang="en-US" dirty="0" err="1"/>
              <a:t>bàng</a:t>
            </a:r>
            <a:r>
              <a:rPr lang="en-US" dirty="0"/>
              <a:t>/ </a:t>
            </a:r>
            <a:r>
              <a:rPr lang="en-US" dirty="0" err="1"/>
              <a:t>rơi</a:t>
            </a:r>
            <a:r>
              <a:rPr lang="en-US" dirty="0"/>
              <a:t> </a:t>
            </a:r>
            <a:r>
              <a:rPr lang="en-US" dirty="0" err="1"/>
              <a:t>xào</a:t>
            </a:r>
            <a:r>
              <a:rPr lang="en-US" dirty="0"/>
              <a:t> </a:t>
            </a:r>
            <a:r>
              <a:rPr lang="en-US" dirty="0" err="1"/>
              <a:t>xạc</a:t>
            </a:r>
            <a:endParaRPr lang="en-US" dirty="0"/>
          </a:p>
          <a:p>
            <a:pPr>
              <a:buNone/>
            </a:pPr>
            <a:r>
              <a:rPr lang="en-US" dirty="0"/>
              <a:t>c. </a:t>
            </a:r>
            <a:r>
              <a:rPr lang="en-US" dirty="0" err="1"/>
              <a:t>Trời</a:t>
            </a:r>
            <a:r>
              <a:rPr lang="en-US" dirty="0"/>
              <a:t>/ </a:t>
            </a:r>
            <a:r>
              <a:rPr lang="en-US" dirty="0" err="1"/>
              <a:t>rét</a:t>
            </a:r>
            <a:r>
              <a:rPr lang="en-US" dirty="0"/>
              <a:t> </a:t>
            </a:r>
            <a:r>
              <a:rPr lang="en-US" dirty="0" err="1"/>
              <a:t>buốt</a:t>
            </a:r>
            <a:r>
              <a:rPr lang="en-US" dirty="0"/>
              <a:t>.</a:t>
            </a:r>
          </a:p>
          <a:p>
            <a:endParaRPr lang="en-US" dirty="0"/>
          </a:p>
        </p:txBody>
      </p:sp>
      <p:sp>
        <p:nvSpPr>
          <p:cNvPr id="4" name="Title 1"/>
          <p:cNvSpPr txBox="1">
            <a:spLocks/>
          </p:cNvSpPr>
          <p:nvPr/>
        </p:nvSpPr>
        <p:spPr>
          <a:xfrm>
            <a:off x="609600" y="381000"/>
            <a:ext cx="7772400" cy="1470025"/>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7.12.2021</a:t>
            </a:r>
            <a:b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br>
            <a:r>
              <a:rPr kumimoji="0" lang="vi-VN"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TiẾT 49, 50                   </a:t>
            </a:r>
            <a:r>
              <a:rPr kumimoji="0" lang="en-US" sz="24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THỰC HÀNH TIẾNG VIỆT</a:t>
            </a:r>
            <a:r>
              <a:rPr kumimoji="0" lang="en-US" sz="4400" b="0" i="0" u="none" strike="noStrike" kern="1200" cap="none" spc="0" normalizeH="0" baseline="0" noProof="0" smtClean="0">
                <a:ln>
                  <a:noFill/>
                </a:ln>
                <a:solidFill>
                  <a:schemeClr val="tx1"/>
                </a:solidFill>
                <a:effectLst/>
                <a:uLnTx/>
                <a:uFillTx/>
                <a:latin typeface="+mj-lt"/>
                <a:ea typeface="+mj-ea"/>
                <a:cs typeface="+mj-cs"/>
              </a:rPr>
              <a:t/>
            </a:r>
            <a:br>
              <a:rPr kumimoji="0" lang="en-US" sz="4400" b="0" i="0" u="none" strike="noStrike" kern="1200" cap="none" spc="0" normalizeH="0" baseline="0" noProof="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vi-VN" dirty="0" smtClean="0"/>
              <a:t>Hướng dẫn tự học</a:t>
            </a:r>
          </a:p>
          <a:p>
            <a:pPr marL="514350" indent="-514350">
              <a:buAutoNum type="arabicPeriod"/>
            </a:pPr>
            <a:r>
              <a:rPr lang="vi-VN" dirty="0" smtClean="0"/>
              <a:t>Bài vừa học:</a:t>
            </a:r>
          </a:p>
          <a:p>
            <a:pPr marL="514350" indent="-514350">
              <a:buNone/>
            </a:pPr>
            <a:r>
              <a:rPr lang="vi-VN" dirty="0" smtClean="0"/>
              <a:t>Xem lại các bài tập đã làm</a:t>
            </a:r>
          </a:p>
          <a:p>
            <a:pPr marL="514350" indent="-514350">
              <a:buNone/>
            </a:pPr>
            <a:r>
              <a:rPr lang="vi-VN" dirty="0" smtClean="0"/>
              <a:t>2. Bài sắp học: </a:t>
            </a:r>
            <a:r>
              <a:rPr lang="vi-VN" dirty="0" smtClean="0">
                <a:solidFill>
                  <a:srgbClr val="FF0000"/>
                </a:solidFill>
              </a:rPr>
              <a:t>Cô gió mất tên</a:t>
            </a:r>
          </a:p>
          <a:p>
            <a:pPr marL="514350" indent="-514350">
              <a:buFontTx/>
              <a:buChar char="-"/>
            </a:pPr>
            <a:r>
              <a:rPr lang="vi-VN" dirty="0" smtClean="0"/>
              <a:t>Đọc văn bản</a:t>
            </a:r>
          </a:p>
          <a:p>
            <a:pPr marL="514350" indent="-514350">
              <a:buNone/>
            </a:pPr>
            <a:r>
              <a:rPr lang="vi-VN" i="1" dirty="0" smtClean="0"/>
              <a:t>- Tìm hiểu những </a:t>
            </a:r>
            <a:r>
              <a:rPr lang="vi-VN" i="1" dirty="0"/>
              <a:t>công việc của </a:t>
            </a:r>
            <a:r>
              <a:rPr lang="vi-VN" i="1" dirty="0" smtClean="0"/>
              <a:t>Gió, nỗi </a:t>
            </a:r>
            <a:r>
              <a:rPr lang="vi-VN" i="1" dirty="0"/>
              <a:t>buồn của gió</a:t>
            </a:r>
            <a:endParaRPr lang="en-US" dirty="0"/>
          </a:p>
          <a:p>
            <a:pPr marL="514350" indent="-514350">
              <a:buFontTx/>
              <a:buChar char="-"/>
            </a:pPr>
            <a:endParaRPr lang="vi-VN" dirty="0" smtClean="0">
              <a:solidFill>
                <a:srgbClr val="FF0000"/>
              </a:solidFill>
            </a:endParaRPr>
          </a:p>
          <a:p>
            <a:pPr marL="514350" indent="-514350">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623</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7.12.2021 TiẾT 49, 50                   THỰC HÀNH TIẾNG VIỆT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7.12.2021 TiẾT 49, 50                   THỰC HÀNH TIẾNG VIỆT</dc:title>
  <dc:creator>Windows User</dc:creator>
  <cp:lastModifiedBy>Windows User</cp:lastModifiedBy>
  <cp:revision>20</cp:revision>
  <dcterms:created xsi:type="dcterms:W3CDTF">2021-12-04T07:24:07Z</dcterms:created>
  <dcterms:modified xsi:type="dcterms:W3CDTF">2021-12-10T07:39:14Z</dcterms:modified>
</cp:coreProperties>
</file>