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FA195-899F-42A9-BB36-72AC96DFE026}" type="datetimeFigureOut">
              <a:rPr lang="en-US" smtClean="0"/>
              <a:pPr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25AD0-30AF-4267-B720-2BB1BBC06C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838200"/>
            <a:ext cx="8686800" cy="1143000"/>
          </a:xfrm>
        </p:spPr>
        <p:txBody>
          <a:bodyPr>
            <a:noAutofit/>
          </a:bodyPr>
          <a:lstStyle/>
          <a:p>
            <a:pPr algn="l"/>
            <a:r>
              <a:rPr lang="vi-VN" sz="2400" b="1" dirty="0" smtClean="0">
                <a:solidFill>
                  <a:srgbClr val="FF0000"/>
                </a:solidFill>
              </a:rPr>
              <a:t>2.12.2021</a:t>
            </a:r>
            <a:br>
              <a:rPr lang="vi-VN" sz="2400" b="1" dirty="0" smtClean="0">
                <a:solidFill>
                  <a:srgbClr val="FF0000"/>
                </a:solidFill>
              </a:rPr>
            </a:br>
            <a:r>
              <a:rPr lang="vi-VN" sz="2400" b="1" dirty="0" smtClean="0">
                <a:solidFill>
                  <a:srgbClr val="FF0000"/>
                </a:solidFill>
              </a:rPr>
              <a:t>Bài 4                NHỮNG TRẢI NGHIỆM TRONG ĐỜI  </a:t>
            </a:r>
            <a:r>
              <a:rPr lang="nl-NL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nl-NL" sz="2400" b="1" dirty="0">
                <a:solidFill>
                  <a:srgbClr val="FF0000"/>
                </a:solidFill>
              </a:rPr>
              <a:t>VĂN BẢN: </a:t>
            </a:r>
            <a:r>
              <a:rPr lang="vi-VN" sz="2400" b="1" dirty="0" smtClean="0">
                <a:solidFill>
                  <a:srgbClr val="FF0000"/>
                </a:solidFill>
              </a:rPr>
              <a:t>                 </a:t>
            </a:r>
            <a:r>
              <a:rPr lang="en-US" sz="2400" b="1" dirty="0" smtClean="0">
                <a:solidFill>
                  <a:srgbClr val="FF0000"/>
                </a:solidFill>
              </a:rPr>
              <a:t>BÀI </a:t>
            </a:r>
            <a:r>
              <a:rPr lang="en-US" sz="2400" b="1" dirty="0">
                <a:solidFill>
                  <a:srgbClr val="FF0000"/>
                </a:solidFill>
              </a:rPr>
              <a:t>HỌC ĐƯỜNG ĐỜI ĐẦU TIÊN</a:t>
            </a: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vi-VN" sz="2400" dirty="0" smtClean="0">
                <a:solidFill>
                  <a:srgbClr val="FF0000"/>
                </a:solidFill>
              </a:rPr>
              <a:t>                                      </a:t>
            </a:r>
            <a:r>
              <a:rPr lang="en-US" sz="2400" i="1" dirty="0" smtClean="0">
                <a:solidFill>
                  <a:srgbClr val="FF0000"/>
                </a:solidFill>
              </a:rPr>
              <a:t>(</a:t>
            </a:r>
            <a:r>
              <a:rPr lang="en-US" sz="2400" i="1" dirty="0" err="1">
                <a:solidFill>
                  <a:srgbClr val="FF0000"/>
                </a:solidFill>
              </a:rPr>
              <a:t>Trích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Dế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Mèn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phiêu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lưu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Kí</a:t>
            </a:r>
            <a:r>
              <a:rPr lang="vi-VN" sz="2400" i="1" dirty="0" smtClean="0">
                <a:solidFill>
                  <a:srgbClr val="FF0000"/>
                </a:solidFill>
              </a:rPr>
              <a:t>)</a:t>
            </a:r>
            <a:br>
              <a:rPr lang="vi-VN" sz="2400" i="1" dirty="0" smtClean="0">
                <a:solidFill>
                  <a:srgbClr val="FF0000"/>
                </a:solidFill>
              </a:rPr>
            </a:br>
            <a:r>
              <a:rPr lang="vi-VN" sz="2400" i="1" dirty="0">
                <a:solidFill>
                  <a:srgbClr val="FF0000"/>
                </a:solidFill>
              </a:rPr>
              <a:t> </a:t>
            </a:r>
            <a:r>
              <a:rPr lang="vi-VN" sz="2400" i="1" dirty="0" smtClean="0">
                <a:solidFill>
                  <a:srgbClr val="FF0000"/>
                </a:solidFill>
              </a:rPr>
              <a:t>                                                                              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Tô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</a:rPr>
              <a:t>Hoài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828800"/>
            <a:ext cx="8686800" cy="4800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vi-VN" sz="2000" b="1" i="1" dirty="0" smtClean="0">
                <a:solidFill>
                  <a:schemeClr val="tx1"/>
                </a:solidFill>
                <a:latin typeface="+mj-lt"/>
              </a:rPr>
              <a:t>I. Tìm hiểu chung</a:t>
            </a:r>
          </a:p>
          <a:p>
            <a:pPr algn="l"/>
            <a:r>
              <a:rPr lang="en-US" sz="2000" b="1" i="1" dirty="0" smtClean="0">
                <a:solidFill>
                  <a:schemeClr val="tx1"/>
                </a:solidFill>
                <a:latin typeface="+mj-lt"/>
              </a:rPr>
              <a:t>1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vi-VN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vi-VN" sz="2000" b="1" i="1" dirty="0" smtClean="0">
                <a:solidFill>
                  <a:schemeClr val="tx1"/>
                </a:solidFill>
                <a:latin typeface="+mj-lt"/>
              </a:rPr>
              <a:t>tác phẩm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+mj-lt"/>
              </a:rPr>
              <a:t>-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Tên</a:t>
            </a:r>
            <a:r>
              <a:rPr lang="vi-VN" sz="2000" dirty="0">
                <a:solidFill>
                  <a:schemeClr val="tx1"/>
                </a:solidFill>
                <a:latin typeface="+mj-lt"/>
              </a:rPr>
              <a:t> thật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Nguyễn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Sen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(1920 – 2014)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+mj-lt"/>
              </a:rPr>
              <a:t>-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Quê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quán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: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Hà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Nội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+mj-lt"/>
              </a:rPr>
              <a:t>-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Ông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là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nhà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văn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có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vốn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sống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rất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phong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phú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năng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lực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quan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sát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và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miêu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tả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tinh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tế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lối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văn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giàu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hình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ảnh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nhịp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điệu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ngôn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ngữ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chân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thực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gần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gũi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với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đời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sống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+mj-lt"/>
              </a:rPr>
              <a:t>-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Dế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Mèn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phiêu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lưu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kí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là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truyện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đồng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thoại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viết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cho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trẻ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em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.</a:t>
            </a:r>
          </a:p>
          <a:p>
            <a:pPr algn="l">
              <a:buFontTx/>
              <a:buChar char="-"/>
            </a:pPr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Năm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sáng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+mj-lt"/>
              </a:rPr>
              <a:t>tác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: 1941</a:t>
            </a:r>
            <a:endParaRPr lang="vi-VN" sz="2000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vi-VN" sz="2000" b="1" i="1" dirty="0" smtClean="0">
                <a:solidFill>
                  <a:schemeClr val="tx1"/>
                </a:solidFill>
              </a:rPr>
              <a:t>2</a:t>
            </a:r>
            <a:r>
              <a:rPr lang="en-US" sz="2000" b="1" i="1" dirty="0" smtClean="0">
                <a:solidFill>
                  <a:schemeClr val="tx1"/>
                </a:solidFill>
              </a:rPr>
              <a:t>. </a:t>
            </a:r>
            <a:r>
              <a:rPr lang="en-US" sz="2000" b="1" i="1" dirty="0" err="1">
                <a:solidFill>
                  <a:schemeClr val="tx1"/>
                </a:solidFill>
              </a:rPr>
              <a:t>Đọc</a:t>
            </a:r>
            <a:r>
              <a:rPr lang="en-US" sz="2000" b="1" i="1" dirty="0">
                <a:solidFill>
                  <a:schemeClr val="tx1"/>
                </a:solidFill>
              </a:rPr>
              <a:t>, </a:t>
            </a:r>
            <a:r>
              <a:rPr lang="en-US" sz="2000" b="1" i="1" dirty="0" err="1">
                <a:solidFill>
                  <a:schemeClr val="tx1"/>
                </a:solidFill>
              </a:rPr>
              <a:t>tìm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</a:rPr>
              <a:t>hiểu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</a:rPr>
              <a:t>chú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b="1" i="1" dirty="0" err="1" smtClean="0">
                <a:solidFill>
                  <a:schemeClr val="tx1"/>
                </a:solidFill>
              </a:rPr>
              <a:t>thích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nl-NL" sz="2000" dirty="0">
                <a:solidFill>
                  <a:schemeClr val="tx1"/>
                </a:solidFill>
              </a:rPr>
              <a:t>- Nhân vật chính: Dế Mèn.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</a:rPr>
              <a:t>-</a:t>
            </a:r>
            <a:r>
              <a:rPr lang="nl-NL" sz="2000" dirty="0">
                <a:solidFill>
                  <a:schemeClr val="tx1"/>
                </a:solidFill>
              </a:rPr>
              <a:t>Ngôi kể: Thứ nhất. 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vi-VN" sz="2000" b="1" i="1" dirty="0" smtClean="0">
                <a:solidFill>
                  <a:schemeClr val="tx1"/>
                </a:solidFill>
              </a:rPr>
              <a:t>3</a:t>
            </a:r>
            <a:r>
              <a:rPr lang="en-US" sz="2000" b="1" i="1" dirty="0" smtClean="0">
                <a:solidFill>
                  <a:schemeClr val="tx1"/>
                </a:solidFill>
              </a:rPr>
              <a:t>. </a:t>
            </a:r>
            <a:r>
              <a:rPr lang="en-US" sz="2000" b="1" i="1" dirty="0" err="1">
                <a:solidFill>
                  <a:schemeClr val="tx1"/>
                </a:solidFill>
              </a:rPr>
              <a:t>Bố</a:t>
            </a:r>
            <a:r>
              <a:rPr lang="en-US" sz="2000" b="1" i="1" dirty="0">
                <a:solidFill>
                  <a:schemeClr val="tx1"/>
                </a:solidFill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</a:rPr>
              <a:t>cục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nl-NL" sz="2000" dirty="0">
                <a:solidFill>
                  <a:schemeClr val="tx1"/>
                </a:solidFill>
              </a:rPr>
              <a:t>- Bố cục</a:t>
            </a:r>
            <a:r>
              <a:rPr lang="nl-NL" sz="2000" i="1" dirty="0">
                <a:solidFill>
                  <a:schemeClr val="tx1"/>
                </a:solidFill>
              </a:rPr>
              <a:t>: 2 phần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pt-BR" sz="2000" dirty="0">
                <a:solidFill>
                  <a:schemeClr val="tx1"/>
                </a:solidFill>
              </a:rPr>
              <a:t>+ Phần 1: Từ đầu -&gt;</a:t>
            </a:r>
            <a:r>
              <a:rPr lang="pt-BR" sz="2000" i="1" dirty="0">
                <a:solidFill>
                  <a:schemeClr val="tx1"/>
                </a:solidFill>
              </a:rPr>
              <a:t>thiên </a:t>
            </a:r>
            <a:r>
              <a:rPr lang="pt-BR" sz="2000" i="1" dirty="0" smtClean="0">
                <a:solidFill>
                  <a:schemeClr val="tx1"/>
                </a:solidFill>
              </a:rPr>
              <a:t>hạ</a:t>
            </a:r>
            <a:r>
              <a:rPr lang="vi-VN" sz="2000" i="1" dirty="0" smtClean="0">
                <a:solidFill>
                  <a:schemeClr val="tx1"/>
                </a:solidFill>
              </a:rPr>
              <a:t> rồi</a:t>
            </a:r>
            <a:r>
              <a:rPr lang="pt-BR" sz="2000" dirty="0" smtClean="0">
                <a:solidFill>
                  <a:schemeClr val="tx1"/>
                </a:solidFill>
              </a:rPr>
              <a:t>: </a:t>
            </a:r>
            <a:r>
              <a:rPr lang="pt-BR" sz="2000" dirty="0">
                <a:solidFill>
                  <a:schemeClr val="tx1"/>
                </a:solidFill>
              </a:rPr>
              <a:t>Miêu tả hình dáng, tính cách Dế Mèn.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r>
              <a:rPr lang="pt-BR" sz="2000" dirty="0">
                <a:solidFill>
                  <a:schemeClr val="tx1"/>
                </a:solidFill>
              </a:rPr>
              <a:t>+ Phần 2: Còn </a:t>
            </a:r>
            <a:r>
              <a:rPr lang="pt-BR" sz="2000" dirty="0" smtClean="0">
                <a:solidFill>
                  <a:schemeClr val="tx1"/>
                </a:solidFill>
              </a:rPr>
              <a:t>lại</a:t>
            </a:r>
            <a:r>
              <a:rPr lang="vi-VN" sz="2000" dirty="0" smtClean="0">
                <a:solidFill>
                  <a:schemeClr val="tx1"/>
                </a:solidFill>
              </a:rPr>
              <a:t> :-&gt; Bài học đường ...của Dế Mèn.</a:t>
            </a:r>
            <a:endParaRPr lang="en-US" sz="2000" dirty="0">
              <a:solidFill>
                <a:schemeClr val="tx1"/>
              </a:solidFill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vi-VN" sz="4000" b="1" dirty="0" smtClean="0"/>
              <a:t>II. Tìm hiểu văn bản:</a:t>
            </a:r>
          </a:p>
          <a:p>
            <a:pPr>
              <a:buNone/>
            </a:pPr>
            <a:r>
              <a:rPr lang="vi-VN" sz="4000" b="1" i="1" dirty="0" smtClean="0"/>
              <a:t>1</a:t>
            </a:r>
            <a:r>
              <a:rPr lang="nl-NL" sz="4000" b="1" i="1" dirty="0" smtClean="0"/>
              <a:t>.  </a:t>
            </a:r>
            <a:r>
              <a:rPr lang="nl-NL" sz="4000" b="1" i="1" dirty="0"/>
              <a:t>Hình dáng và tính cách nhân vật Dế </a:t>
            </a:r>
            <a:r>
              <a:rPr lang="nl-NL" sz="4000" b="1" i="1" dirty="0" smtClean="0"/>
              <a:t>Mèn</a:t>
            </a:r>
            <a:endParaRPr lang="en-US" sz="4000" dirty="0"/>
          </a:p>
          <a:p>
            <a:pPr>
              <a:buNone/>
            </a:pPr>
            <a:r>
              <a:rPr lang="en-US" sz="4000" dirty="0"/>
              <a:t>-</a:t>
            </a:r>
            <a:r>
              <a:rPr lang="nl-NL" sz="4000" dirty="0"/>
              <a:t> Chi tiết tả hình dáng, hành động Dế Mèn: Đôi càng mẫm bóng, vuốt cứng, nhọn hoắt, cánh dài, răng đen nhánh, râu dài uốn cong, hùng dũng.... Đạp phanh phách, nhai ngoàm ngoạm, trịnh trọng vuốt râu.</a:t>
            </a:r>
            <a:endParaRPr lang="en-US" sz="4000" dirty="0"/>
          </a:p>
          <a:p>
            <a:pPr>
              <a:buNone/>
            </a:pPr>
            <a:r>
              <a:rPr lang="nl-NL" sz="4000" dirty="0"/>
              <a:t>- </a:t>
            </a:r>
            <a:r>
              <a:rPr lang="nl-NL" sz="4000" dirty="0" smtClean="0"/>
              <a:t> </a:t>
            </a:r>
            <a:r>
              <a:rPr lang="nl-NL" sz="4000" dirty="0"/>
              <a:t>Dế </a:t>
            </a:r>
            <a:r>
              <a:rPr lang="nl-NL" sz="4000" dirty="0" smtClean="0"/>
              <a:t>Mè</a:t>
            </a:r>
            <a:r>
              <a:rPr lang="vi-VN" sz="4000" dirty="0" smtClean="0"/>
              <a:t>n</a:t>
            </a:r>
            <a:r>
              <a:rPr lang="nl-NL" sz="4000" dirty="0" smtClean="0"/>
              <a:t> </a:t>
            </a:r>
            <a:r>
              <a:rPr lang="nl-NL" sz="4000" dirty="0"/>
              <a:t>cà khịa với tất cả mọi người, quát mấy chị Cào  Cào, đá ghẹo anh Gọng Vó</a:t>
            </a:r>
            <a:r>
              <a:rPr lang="nl-NL" sz="4000" dirty="0" smtClean="0"/>
              <a:t>...</a:t>
            </a:r>
            <a:endParaRPr lang="en-US" sz="4000" dirty="0"/>
          </a:p>
          <a:p>
            <a:pPr>
              <a:buNone/>
            </a:pPr>
            <a:r>
              <a:rPr lang="en-US" sz="4000" dirty="0"/>
              <a:t>+ </a:t>
            </a:r>
            <a:r>
              <a:rPr lang="fr-FR" sz="4000" dirty="0" err="1"/>
              <a:t>Chàng</a:t>
            </a:r>
            <a:r>
              <a:rPr lang="fr-FR" sz="4000" dirty="0"/>
              <a:t> </a:t>
            </a:r>
            <a:r>
              <a:rPr lang="fr-FR" sz="4000" dirty="0" err="1"/>
              <a:t>Dế</a:t>
            </a:r>
            <a:r>
              <a:rPr lang="fr-FR" sz="4000" dirty="0"/>
              <a:t> </a:t>
            </a:r>
            <a:r>
              <a:rPr lang="fr-FR" sz="4000" dirty="0" err="1"/>
              <a:t>khỏe</a:t>
            </a:r>
            <a:r>
              <a:rPr lang="fr-FR" sz="4000" dirty="0"/>
              <a:t> </a:t>
            </a:r>
            <a:r>
              <a:rPr lang="fr-FR" sz="4000" dirty="0" err="1"/>
              <a:t>mạnh</a:t>
            </a:r>
            <a:r>
              <a:rPr lang="fr-FR" sz="4000" dirty="0"/>
              <a:t>, </a:t>
            </a:r>
            <a:r>
              <a:rPr lang="fr-FR" sz="4000" dirty="0" err="1"/>
              <a:t>cường</a:t>
            </a:r>
            <a:r>
              <a:rPr lang="fr-FR" sz="4000" dirty="0"/>
              <a:t> </a:t>
            </a:r>
            <a:r>
              <a:rPr lang="fr-FR" sz="4000" dirty="0" err="1"/>
              <a:t>tráng</a:t>
            </a:r>
            <a:r>
              <a:rPr lang="fr-FR" sz="4000" dirty="0"/>
              <a:t>, </a:t>
            </a:r>
            <a:r>
              <a:rPr lang="fr-FR" sz="4000" dirty="0" err="1"/>
              <a:t>trẻ</a:t>
            </a:r>
            <a:r>
              <a:rPr lang="fr-FR" sz="4000" dirty="0"/>
              <a:t> </a:t>
            </a:r>
            <a:r>
              <a:rPr lang="fr-FR" sz="4000" dirty="0" err="1"/>
              <a:t>trung</a:t>
            </a:r>
            <a:r>
              <a:rPr lang="fr-FR" sz="4000" dirty="0"/>
              <a:t>, </a:t>
            </a:r>
            <a:r>
              <a:rPr lang="fr-FR" sz="4000" dirty="0" err="1"/>
              <a:t>yêu</a:t>
            </a:r>
            <a:r>
              <a:rPr lang="fr-FR" sz="4000" dirty="0"/>
              <a:t> </a:t>
            </a:r>
            <a:r>
              <a:rPr lang="fr-FR" sz="4000" dirty="0" err="1"/>
              <a:t>đời</a:t>
            </a:r>
            <a:r>
              <a:rPr lang="fr-FR" sz="4000" dirty="0"/>
              <a:t>.</a:t>
            </a:r>
            <a:endParaRPr lang="en-US" sz="4000" dirty="0"/>
          </a:p>
          <a:p>
            <a:pPr>
              <a:buNone/>
            </a:pPr>
            <a:r>
              <a:rPr lang="fr-FR" sz="4000" dirty="0"/>
              <a:t>+ </a:t>
            </a:r>
            <a:r>
              <a:rPr lang="fr-FR" sz="4000" dirty="0" err="1"/>
              <a:t>Kiêu</a:t>
            </a:r>
            <a:r>
              <a:rPr lang="fr-FR" sz="4000" dirty="0"/>
              <a:t> </a:t>
            </a:r>
            <a:r>
              <a:rPr lang="fr-FR" sz="4000" dirty="0" err="1"/>
              <a:t>căng</a:t>
            </a:r>
            <a:r>
              <a:rPr lang="fr-FR" sz="4000" dirty="0"/>
              <a:t>, </a:t>
            </a:r>
            <a:r>
              <a:rPr lang="fr-FR" sz="4000" dirty="0" err="1"/>
              <a:t>tự</a:t>
            </a:r>
            <a:r>
              <a:rPr lang="fr-FR" sz="4000" dirty="0"/>
              <a:t> </a:t>
            </a:r>
            <a:r>
              <a:rPr lang="fr-FR" sz="4000" dirty="0" err="1"/>
              <a:t>phụ</a:t>
            </a:r>
            <a:r>
              <a:rPr lang="fr-FR" sz="4000" dirty="0"/>
              <a:t>, </a:t>
            </a:r>
            <a:r>
              <a:rPr lang="fr-FR" sz="4000" dirty="0" err="1"/>
              <a:t>hống</a:t>
            </a:r>
            <a:r>
              <a:rPr lang="fr-FR" sz="4000" dirty="0"/>
              <a:t> </a:t>
            </a:r>
            <a:r>
              <a:rPr lang="fr-FR" sz="4000" dirty="0" err="1" smtClean="0"/>
              <a:t>hách</a:t>
            </a:r>
            <a:r>
              <a:rPr lang="fr-FR" sz="4000" dirty="0" smtClean="0"/>
              <a:t>.</a:t>
            </a:r>
            <a:endParaRPr lang="en-US" sz="4000" dirty="0"/>
          </a:p>
          <a:p>
            <a:pPr>
              <a:buNone/>
            </a:pPr>
            <a:r>
              <a:rPr lang="en-US" sz="4000" dirty="0"/>
              <a:t> 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2400" y="609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 4                NHỮNG TRẢI NGHIỆM TRONG ĐỜI  </a:t>
            </a: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VĂN BẢN: </a:t>
            </a:r>
            <a:r>
              <a:rPr kumimoji="0" lang="vi-VN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 HỌC ĐƯỜNG ĐỜI ĐẦU TIÊN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(Trích Dế Mèn phiêu lưu Kí</a:t>
            </a:r>
            <a: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b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          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Tô Hoài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609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 4                NHỮNG TRẢI NGHIỆM TRONG ĐỜI  </a:t>
            </a: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VĂN BẢN: </a:t>
            </a:r>
            <a:r>
              <a:rPr kumimoji="0" lang="vi-VN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 HỌC ĐƯỜNG ĐỜI ĐẦU TIÊN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(Trích Dế Mèn phiêu lưu Kí</a:t>
            </a:r>
            <a: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b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          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Tô Hoài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vi-VN" b="1" i="1" dirty="0" smtClean="0"/>
              <a:t>2</a:t>
            </a:r>
            <a:r>
              <a:rPr lang="en-US" b="1" i="1" dirty="0" smtClean="0"/>
              <a:t>. </a:t>
            </a:r>
            <a:r>
              <a:rPr lang="en-US" b="1" i="1" dirty="0" err="1"/>
              <a:t>Trò</a:t>
            </a:r>
            <a:r>
              <a:rPr lang="en-US" b="1" i="1" dirty="0"/>
              <a:t> </a:t>
            </a:r>
            <a:r>
              <a:rPr lang="en-US" b="1" i="1" dirty="0" err="1"/>
              <a:t>đùa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smtClean="0"/>
              <a:t>D</a:t>
            </a:r>
            <a:r>
              <a:rPr lang="vi-VN" b="1" i="1" dirty="0" smtClean="0"/>
              <a:t>ế Mèn</a:t>
            </a:r>
            <a:r>
              <a:rPr lang="en-US" b="1" i="1" dirty="0" smtClean="0"/>
              <a:t> </a:t>
            </a:r>
            <a:r>
              <a:rPr lang="en-US" b="1" i="1" dirty="0" err="1"/>
              <a:t>và</a:t>
            </a:r>
            <a:r>
              <a:rPr lang="en-US" b="1" i="1" dirty="0"/>
              <a:t> </a:t>
            </a:r>
            <a:r>
              <a:rPr lang="en-US" b="1" i="1" dirty="0" err="1"/>
              <a:t>cái</a:t>
            </a:r>
            <a:r>
              <a:rPr lang="en-US" b="1" i="1" dirty="0"/>
              <a:t> </a:t>
            </a:r>
            <a:r>
              <a:rPr lang="en-US" b="1" i="1" dirty="0" err="1"/>
              <a:t>chết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smtClean="0"/>
              <a:t>D</a:t>
            </a:r>
            <a:r>
              <a:rPr lang="vi-VN" b="1" i="1" dirty="0" smtClean="0"/>
              <a:t>ế Choắt</a:t>
            </a:r>
            <a:endParaRPr lang="en-US" b="1" dirty="0"/>
          </a:p>
          <a:p>
            <a:pPr>
              <a:buNone/>
            </a:pPr>
            <a:r>
              <a:rPr lang="nl-NL" dirty="0"/>
              <a:t>- Dế</a:t>
            </a:r>
            <a:r>
              <a:rPr lang="vi-VN" dirty="0"/>
              <a:t> Mèn h</a:t>
            </a:r>
            <a:r>
              <a:rPr lang="nl-NL" dirty="0"/>
              <a:t>át véo von trêu chị Cốc</a:t>
            </a:r>
            <a:endParaRPr lang="en-US" dirty="0"/>
          </a:p>
          <a:p>
            <a:pPr>
              <a:buNone/>
            </a:pPr>
            <a:r>
              <a:rPr lang="nl-NL" dirty="0"/>
              <a:t>- Chị Cốc trút giận lên Dế Choắt</a:t>
            </a:r>
            <a:endParaRPr lang="en-US" dirty="0"/>
          </a:p>
          <a:p>
            <a:pPr>
              <a:buNone/>
            </a:pPr>
            <a:r>
              <a:rPr lang="vi-VN" dirty="0" smtClean="0">
                <a:sym typeface="Wingdings"/>
              </a:rPr>
              <a:t>Dế Mèn m</a:t>
            </a:r>
            <a:r>
              <a:rPr lang="fr-FR" dirty="0" err="1" smtClean="0"/>
              <a:t>uốn</a:t>
            </a:r>
            <a:r>
              <a:rPr lang="fr-FR" dirty="0" smtClean="0"/>
              <a:t> </a:t>
            </a:r>
            <a:r>
              <a:rPr lang="fr-FR" dirty="0"/>
              <a:t>ra </a:t>
            </a:r>
            <a:r>
              <a:rPr lang="fr-FR" dirty="0" err="1"/>
              <a:t>oai</a:t>
            </a:r>
            <a:r>
              <a:rPr lang="fr-FR" dirty="0"/>
              <a:t> </a:t>
            </a:r>
            <a:r>
              <a:rPr lang="fr-FR" dirty="0" err="1"/>
              <a:t>với</a:t>
            </a:r>
            <a:r>
              <a:rPr lang="fr-FR" dirty="0"/>
              <a:t> </a:t>
            </a:r>
            <a:r>
              <a:rPr lang="fr-FR" dirty="0" err="1"/>
              <a:t>Dế</a:t>
            </a:r>
            <a:r>
              <a:rPr lang="fr-FR" dirty="0"/>
              <a:t> </a:t>
            </a:r>
            <a:r>
              <a:rPr lang="fr-FR" dirty="0" err="1"/>
              <a:t>Choắt</a:t>
            </a:r>
            <a:r>
              <a:rPr lang="fr-FR" dirty="0"/>
              <a:t>, </a:t>
            </a:r>
            <a:r>
              <a:rPr lang="fr-FR" dirty="0" err="1"/>
              <a:t>muốn</a:t>
            </a:r>
            <a:r>
              <a:rPr lang="fr-FR" dirty="0"/>
              <a:t> </a:t>
            </a:r>
            <a:r>
              <a:rPr lang="fr-FR" dirty="0" err="1"/>
              <a:t>chứng</a:t>
            </a:r>
            <a:r>
              <a:rPr lang="fr-FR" dirty="0"/>
              <a:t> </a:t>
            </a:r>
            <a:r>
              <a:rPr lang="fr-FR" dirty="0" err="1"/>
              <a:t>tỏ</a:t>
            </a:r>
            <a:r>
              <a:rPr lang="fr-FR" dirty="0"/>
              <a:t> </a:t>
            </a:r>
            <a:r>
              <a:rPr lang="fr-FR" dirty="0" err="1"/>
              <a:t>mình</a:t>
            </a:r>
            <a:r>
              <a:rPr lang="fr-FR" dirty="0"/>
              <a:t> </a:t>
            </a:r>
            <a:r>
              <a:rPr lang="fr-FR" dirty="0" err="1"/>
              <a:t>sắp</a:t>
            </a:r>
            <a:r>
              <a:rPr lang="fr-FR" dirty="0"/>
              <a:t> </a:t>
            </a:r>
            <a:r>
              <a:rPr lang="fr-FR" dirty="0" err="1"/>
              <a:t>đứng</a:t>
            </a:r>
            <a:r>
              <a:rPr lang="fr-FR" dirty="0"/>
              <a:t> </a:t>
            </a:r>
            <a:r>
              <a:rPr lang="fr-FR" dirty="0" err="1"/>
              <a:t>đầu</a:t>
            </a:r>
            <a:r>
              <a:rPr lang="fr-FR" dirty="0"/>
              <a:t> </a:t>
            </a:r>
            <a:r>
              <a:rPr lang="fr-FR" dirty="0" err="1"/>
              <a:t>thiên</a:t>
            </a:r>
            <a:r>
              <a:rPr lang="fr-FR" dirty="0"/>
              <a:t> </a:t>
            </a:r>
            <a:r>
              <a:rPr lang="fr-FR" dirty="0" err="1"/>
              <a:t>hạ</a:t>
            </a:r>
            <a:r>
              <a:rPr lang="fr-FR" dirty="0"/>
              <a:t>.</a:t>
            </a:r>
            <a:endParaRPr lang="en-US" dirty="0"/>
          </a:p>
          <a:p>
            <a:pPr>
              <a:buNone/>
            </a:pPr>
            <a:r>
              <a:rPr lang="nl-NL" dirty="0"/>
              <a:t>- Diễn biễn tâm lí của Dế Mèn:</a:t>
            </a:r>
            <a:endParaRPr lang="en-US" dirty="0"/>
          </a:p>
          <a:p>
            <a:pPr>
              <a:buNone/>
            </a:pPr>
            <a:r>
              <a:rPr lang="nl-NL" dirty="0"/>
              <a:t>+ </a:t>
            </a:r>
            <a:r>
              <a:rPr lang="fr-FR" dirty="0" err="1"/>
              <a:t>Lúc</a:t>
            </a:r>
            <a:r>
              <a:rPr lang="fr-FR" dirty="0"/>
              <a:t> </a:t>
            </a:r>
            <a:r>
              <a:rPr lang="fr-FR" dirty="0" err="1"/>
              <a:t>đầu</a:t>
            </a:r>
            <a:r>
              <a:rPr lang="fr-FR" dirty="0"/>
              <a:t> </a:t>
            </a:r>
            <a:r>
              <a:rPr lang="fr-FR" dirty="0" err="1"/>
              <a:t>thì</a:t>
            </a:r>
            <a:r>
              <a:rPr lang="fr-FR" dirty="0"/>
              <a:t> </a:t>
            </a:r>
            <a:r>
              <a:rPr lang="fr-FR" dirty="0" smtClean="0"/>
              <a:t>h</a:t>
            </a:r>
            <a:r>
              <a:rPr lang="vi-VN" dirty="0" smtClean="0"/>
              <a:t>u</a:t>
            </a:r>
            <a:r>
              <a:rPr lang="fr-FR" dirty="0" err="1" smtClean="0"/>
              <a:t>ênh</a:t>
            </a:r>
            <a:r>
              <a:rPr lang="fr-FR" dirty="0" smtClean="0"/>
              <a:t> </a:t>
            </a:r>
            <a:r>
              <a:rPr lang="fr-FR" dirty="0" err="1"/>
              <a:t>hoang</a:t>
            </a:r>
            <a:r>
              <a:rPr lang="fr-FR" dirty="0"/>
              <a:t> </a:t>
            </a:r>
            <a:r>
              <a:rPr lang="fr-FR" dirty="0" err="1"/>
              <a:t>trước</a:t>
            </a:r>
            <a:r>
              <a:rPr lang="fr-FR" dirty="0"/>
              <a:t> </a:t>
            </a:r>
            <a:r>
              <a:rPr lang="fr-FR" dirty="0" err="1"/>
              <a:t>Dế</a:t>
            </a:r>
            <a:r>
              <a:rPr lang="fr-FR" dirty="0"/>
              <a:t> </a:t>
            </a:r>
            <a:r>
              <a:rPr lang="fr-FR" dirty="0" err="1"/>
              <a:t>Choắt</a:t>
            </a:r>
            <a:endParaRPr lang="en-US" dirty="0"/>
          </a:p>
          <a:p>
            <a:pPr>
              <a:buNone/>
            </a:pPr>
            <a:r>
              <a:rPr lang="fr-FR" dirty="0"/>
              <a:t>+ </a:t>
            </a:r>
            <a:r>
              <a:rPr lang="fr-FR" dirty="0" err="1"/>
              <a:t>Hát</a:t>
            </a:r>
            <a:r>
              <a:rPr lang="fr-FR" dirty="0"/>
              <a:t> </a:t>
            </a:r>
            <a:r>
              <a:rPr lang="fr-FR" dirty="0" err="1"/>
              <a:t>véo</a:t>
            </a:r>
            <a:r>
              <a:rPr lang="fr-FR" dirty="0"/>
              <a:t> </a:t>
            </a:r>
            <a:r>
              <a:rPr lang="fr-FR" dirty="0" err="1"/>
              <a:t>von</a:t>
            </a:r>
            <a:r>
              <a:rPr lang="fr-FR" dirty="0"/>
              <a:t>, </a:t>
            </a:r>
            <a:r>
              <a:rPr lang="fr-FR" dirty="0" err="1"/>
              <a:t>xấc</a:t>
            </a:r>
            <a:r>
              <a:rPr lang="fr-FR" dirty="0"/>
              <a:t> </a:t>
            </a:r>
            <a:r>
              <a:rPr lang="fr-FR" dirty="0" smtClean="0"/>
              <a:t>x</a:t>
            </a:r>
            <a:r>
              <a:rPr lang="vi-VN" dirty="0" smtClean="0"/>
              <a:t>ượ</a:t>
            </a:r>
            <a:r>
              <a:rPr lang="fr-FR" dirty="0" smtClean="0"/>
              <a:t>c</a:t>
            </a:r>
            <a:r>
              <a:rPr lang="fr-FR" dirty="0"/>
              <a:t>… </a:t>
            </a:r>
            <a:r>
              <a:rPr lang="fr-FR" dirty="0" err="1"/>
              <a:t>với</a:t>
            </a:r>
            <a:r>
              <a:rPr lang="fr-FR" dirty="0"/>
              <a:t> </a:t>
            </a:r>
            <a:r>
              <a:rPr lang="fr-FR" dirty="0" err="1" smtClean="0"/>
              <a:t>ch</a:t>
            </a:r>
            <a:r>
              <a:rPr lang="vi-VN" dirty="0" smtClean="0"/>
              <a:t>ị</a:t>
            </a:r>
            <a:r>
              <a:rPr lang="fr-FR" dirty="0" smtClean="0"/>
              <a:t> </a:t>
            </a:r>
            <a:r>
              <a:rPr lang="fr-FR" dirty="0" err="1"/>
              <a:t>Cốc</a:t>
            </a:r>
            <a:endParaRPr lang="en-US" dirty="0"/>
          </a:p>
          <a:p>
            <a:pPr>
              <a:buNone/>
            </a:pPr>
            <a:r>
              <a:rPr lang="fr-FR" dirty="0"/>
              <a:t>+ </a:t>
            </a:r>
            <a:r>
              <a:rPr lang="fr-FR" dirty="0" err="1"/>
              <a:t>Sau</a:t>
            </a:r>
            <a:r>
              <a:rPr lang="fr-FR" dirty="0"/>
              <a:t> </a:t>
            </a:r>
            <a:r>
              <a:rPr lang="fr-FR" dirty="0" err="1"/>
              <a:t>đó</a:t>
            </a:r>
            <a:r>
              <a:rPr lang="fr-FR" dirty="0"/>
              <a:t> </a:t>
            </a:r>
            <a:r>
              <a:rPr lang="fr-FR" dirty="0" err="1"/>
              <a:t>chui</a:t>
            </a:r>
            <a:r>
              <a:rPr lang="fr-FR" dirty="0"/>
              <a:t> </a:t>
            </a:r>
            <a:r>
              <a:rPr lang="fr-FR" dirty="0" smtClean="0"/>
              <a:t>t</a:t>
            </a:r>
            <a:r>
              <a:rPr lang="vi-VN" dirty="0"/>
              <a:t>ọ</a:t>
            </a:r>
            <a:r>
              <a:rPr lang="fr-FR" dirty="0" smtClean="0"/>
              <a:t>t </a:t>
            </a:r>
            <a:r>
              <a:rPr lang="fr-FR" dirty="0" err="1"/>
              <a:t>vào</a:t>
            </a:r>
            <a:r>
              <a:rPr lang="fr-FR" dirty="0"/>
              <a:t> </a:t>
            </a:r>
            <a:r>
              <a:rPr lang="fr-FR" dirty="0" err="1"/>
              <a:t>hang</a:t>
            </a:r>
            <a:r>
              <a:rPr lang="fr-FR" dirty="0"/>
              <a:t> </a:t>
            </a:r>
            <a:r>
              <a:rPr lang="fr-FR" dirty="0" err="1"/>
              <a:t>vắt</a:t>
            </a:r>
            <a:r>
              <a:rPr lang="fr-FR" dirty="0"/>
              <a:t> </a:t>
            </a:r>
            <a:r>
              <a:rPr lang="fr-FR" dirty="0" err="1"/>
              <a:t>chân</a:t>
            </a:r>
            <a:r>
              <a:rPr lang="fr-FR" dirty="0"/>
              <a:t> </a:t>
            </a:r>
            <a:r>
              <a:rPr lang="fr-FR" dirty="0" err="1"/>
              <a:t>chữ</a:t>
            </a:r>
            <a:r>
              <a:rPr lang="fr-FR" dirty="0"/>
              <a:t> </a:t>
            </a:r>
            <a:r>
              <a:rPr lang="fr-FR" dirty="0" err="1"/>
              <a:t>ngũ</a:t>
            </a:r>
            <a:r>
              <a:rPr lang="fr-FR" dirty="0"/>
              <a:t>, </a:t>
            </a:r>
            <a:r>
              <a:rPr lang="fr-FR" dirty="0" err="1"/>
              <a:t>nằm</a:t>
            </a:r>
            <a:r>
              <a:rPr lang="fr-FR" dirty="0"/>
              <a:t> </a:t>
            </a:r>
            <a:r>
              <a:rPr lang="fr-FR" dirty="0" err="1" smtClean="0"/>
              <a:t>khểnh</a:t>
            </a:r>
            <a:r>
              <a:rPr lang="vi-VN" dirty="0" smtClean="0"/>
              <a:t>,</a:t>
            </a:r>
            <a:r>
              <a:rPr lang="fr-FR" dirty="0" err="1" smtClean="0"/>
              <a:t>đắc</a:t>
            </a:r>
            <a:r>
              <a:rPr lang="fr-FR" dirty="0" smtClean="0"/>
              <a:t> </a:t>
            </a:r>
            <a:r>
              <a:rPr lang="fr-FR" dirty="0"/>
              <a:t>ý</a:t>
            </a:r>
            <a:endParaRPr lang="en-US" dirty="0"/>
          </a:p>
          <a:p>
            <a:pPr>
              <a:buNone/>
            </a:pPr>
            <a:r>
              <a:rPr lang="fr-FR" dirty="0"/>
              <a:t>+ Khi </a:t>
            </a:r>
            <a:r>
              <a:rPr lang="fr-FR" dirty="0" err="1"/>
              <a:t>Dế</a:t>
            </a:r>
            <a:r>
              <a:rPr lang="fr-FR" dirty="0"/>
              <a:t> </a:t>
            </a:r>
            <a:r>
              <a:rPr lang="vi-VN" dirty="0" err="1" smtClean="0"/>
              <a:t>C</a:t>
            </a:r>
            <a:r>
              <a:rPr lang="fr-FR" dirty="0" err="1" smtClean="0"/>
              <a:t>hoắt</a:t>
            </a:r>
            <a:r>
              <a:rPr lang="fr-FR" dirty="0" smtClean="0"/>
              <a:t> b</a:t>
            </a:r>
            <a:r>
              <a:rPr lang="vi-VN" dirty="0"/>
              <a:t>ị</a:t>
            </a:r>
            <a:r>
              <a:rPr lang="fr-FR" dirty="0" smtClean="0"/>
              <a:t> </a:t>
            </a:r>
            <a:r>
              <a:rPr lang="fr-FR" dirty="0" err="1"/>
              <a:t>Cốc</a:t>
            </a:r>
            <a:r>
              <a:rPr lang="fr-FR" dirty="0"/>
              <a:t> </a:t>
            </a:r>
            <a:r>
              <a:rPr lang="fr-FR" dirty="0" err="1"/>
              <a:t>mổ</a:t>
            </a:r>
            <a:r>
              <a:rPr lang="fr-FR" dirty="0"/>
              <a:t> </a:t>
            </a:r>
            <a:r>
              <a:rPr lang="fr-FR" dirty="0" err="1" smtClean="0"/>
              <a:t>thì</a:t>
            </a:r>
            <a:r>
              <a:rPr lang="vi-VN" dirty="0" smtClean="0"/>
              <a:t> Dế Mèn</a:t>
            </a:r>
            <a:r>
              <a:rPr lang="fr-FR" dirty="0" smtClean="0"/>
              <a:t> </a:t>
            </a:r>
            <a:r>
              <a:rPr lang="fr-FR" dirty="0" err="1"/>
              <a:t>nằm</a:t>
            </a:r>
            <a:r>
              <a:rPr lang="fr-FR" dirty="0"/>
              <a:t> </a:t>
            </a:r>
            <a:r>
              <a:rPr lang="fr-FR" dirty="0" err="1"/>
              <a:t>im</a:t>
            </a:r>
            <a:r>
              <a:rPr lang="fr-FR" dirty="0"/>
              <a:t> </a:t>
            </a:r>
            <a:r>
              <a:rPr lang="fr-FR" dirty="0" err="1"/>
              <a:t>thin</a:t>
            </a:r>
            <a:r>
              <a:rPr lang="fr-FR" dirty="0"/>
              <a:t> </a:t>
            </a:r>
            <a:r>
              <a:rPr lang="fr-FR" dirty="0" err="1"/>
              <a:t>thít</a:t>
            </a:r>
            <a:r>
              <a:rPr lang="fr-FR" dirty="0"/>
              <a:t>,  khi </a:t>
            </a:r>
            <a:r>
              <a:rPr lang="fr-FR" dirty="0" err="1"/>
              <a:t>Cốc</a:t>
            </a:r>
            <a:r>
              <a:rPr lang="fr-FR" dirty="0"/>
              <a:t> </a:t>
            </a:r>
            <a:r>
              <a:rPr lang="fr-FR" dirty="0" err="1"/>
              <a:t>bay</a:t>
            </a:r>
            <a:r>
              <a:rPr lang="fr-FR" dirty="0"/>
              <a:t> </a:t>
            </a:r>
            <a:r>
              <a:rPr lang="fr-FR" dirty="0" err="1"/>
              <a:t>đi</a:t>
            </a:r>
            <a:r>
              <a:rPr lang="fr-FR" dirty="0"/>
              <a:t> </a:t>
            </a:r>
            <a:r>
              <a:rPr lang="fr-FR" dirty="0" err="1"/>
              <a:t>rồi</a:t>
            </a:r>
            <a:r>
              <a:rPr lang="fr-FR" dirty="0"/>
              <a:t> </a:t>
            </a:r>
            <a:r>
              <a:rPr lang="fr-FR" dirty="0" err="1"/>
              <a:t>mới</a:t>
            </a:r>
            <a:r>
              <a:rPr lang="fr-FR" dirty="0"/>
              <a:t> </a:t>
            </a:r>
            <a:r>
              <a:rPr lang="fr-FR" dirty="0" err="1" smtClean="0"/>
              <a:t>dám</a:t>
            </a:r>
            <a:r>
              <a:rPr lang="fr-FR" dirty="0" smtClean="0"/>
              <a:t> </a:t>
            </a:r>
            <a:r>
              <a:rPr lang="fr-FR" dirty="0" err="1"/>
              <a:t>bò</a:t>
            </a:r>
            <a:r>
              <a:rPr lang="fr-FR" dirty="0"/>
              <a:t> ra </a:t>
            </a:r>
            <a:r>
              <a:rPr lang="fr-FR" dirty="0" err="1"/>
              <a:t>khỏi</a:t>
            </a:r>
            <a:r>
              <a:rPr lang="fr-FR" dirty="0"/>
              <a:t> </a:t>
            </a:r>
            <a:r>
              <a:rPr lang="fr-FR" dirty="0" err="1" smtClean="0"/>
              <a:t>hang</a:t>
            </a:r>
            <a:r>
              <a:rPr lang="vi-VN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609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 4                NHỮNG TRẢI NGHIỆM TRONG ĐỜI  </a:t>
            </a:r>
            <a:r>
              <a:rPr kumimoji="0" lang="nl-NL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VĂN BẢN: </a:t>
            </a:r>
            <a:r>
              <a:rPr kumimoji="0" lang="vi-VN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 HỌC ĐƯỜNG ĐỜI ĐẦU TIÊN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Trích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Dế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Mèn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phiêu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lưu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Kí</a:t>
            </a:r>
            <a:r>
              <a:rPr kumimoji="0" lang="vi-VN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br>
              <a:rPr kumimoji="0" lang="vi-VN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          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Tô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Hoài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vi-VN" b="1" dirty="0" smtClean="0"/>
              <a:t>3</a:t>
            </a:r>
            <a:r>
              <a:rPr lang="nl-NL" b="1" dirty="0" smtClean="0"/>
              <a:t>. </a:t>
            </a:r>
            <a:r>
              <a:rPr lang="nl-NL" b="1" dirty="0"/>
              <a:t>Bài học đường đời đầu tiên của Dế </a:t>
            </a:r>
            <a:r>
              <a:rPr lang="nl-NL" b="1" dirty="0" smtClean="0"/>
              <a:t>Mèn</a:t>
            </a:r>
            <a:endParaRPr lang="en-US" b="1" dirty="0"/>
          </a:p>
          <a:p>
            <a:pPr>
              <a:buNone/>
            </a:pPr>
            <a:r>
              <a:rPr lang="en-US" dirty="0"/>
              <a:t>+</a:t>
            </a:r>
            <a:r>
              <a:rPr lang="nl-NL" dirty="0"/>
              <a:t> Dế Mèn ân hận</a:t>
            </a:r>
            <a:r>
              <a:rPr lang="nl-NL" dirty="0" smtClean="0"/>
              <a:t>:</a:t>
            </a:r>
            <a:r>
              <a:rPr lang="vi-VN" dirty="0" smtClean="0"/>
              <a:t> </a:t>
            </a:r>
            <a:r>
              <a:rPr lang="nl-NL" dirty="0" smtClean="0"/>
              <a:t>Nâng </a:t>
            </a:r>
            <a:r>
              <a:rPr lang="nl-NL" dirty="0"/>
              <a:t>đầu Dế Choắt vừa thương, vừa ăn </a:t>
            </a:r>
            <a:r>
              <a:rPr lang="nl-NL" dirty="0" smtClean="0"/>
              <a:t>năn</a:t>
            </a:r>
            <a:r>
              <a:rPr lang="vi-VN" dirty="0" smtClean="0"/>
              <a:t>.</a:t>
            </a:r>
            <a:endParaRPr lang="en-US" dirty="0"/>
          </a:p>
          <a:p>
            <a:pPr>
              <a:buNone/>
            </a:pPr>
            <a:r>
              <a:rPr lang="vi-VN" dirty="0" smtClean="0"/>
              <a:t>- Bài học : Ở đời mà có thói ...mang vạ vào mình.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609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 4                NHỮNG TRẢI NGHIỆM TRONG ĐỜI  </a:t>
            </a: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VĂN BẢN: </a:t>
            </a:r>
            <a:r>
              <a:rPr kumimoji="0" lang="vi-VN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 HỌC ĐƯỜNG ĐỜI ĐẦU TIÊN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(Trích Dế Mèn phiêu lưu Kí</a:t>
            </a:r>
            <a: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b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          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Tô Hoài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000" b="1" dirty="0"/>
              <a:t>III. Tổng kết</a:t>
            </a:r>
            <a:endParaRPr lang="en-US" sz="2000" dirty="0"/>
          </a:p>
          <a:p>
            <a:pPr>
              <a:buNone/>
            </a:pPr>
            <a:r>
              <a:rPr lang="nl-NL" sz="2000" b="1" i="1" dirty="0"/>
              <a:t>1. Nội dung </a:t>
            </a:r>
            <a:r>
              <a:rPr lang="vi-VN" sz="2000" b="1" i="1" dirty="0" smtClean="0"/>
              <a:t>.</a:t>
            </a:r>
            <a:endParaRPr lang="en-US" sz="2000" dirty="0"/>
          </a:p>
          <a:p>
            <a:pPr>
              <a:buNone/>
            </a:pPr>
            <a:r>
              <a:rPr lang="nl-NL" sz="2000" dirty="0"/>
              <a:t>- Vẻ đẹp cường tráng của Dế Mèn. Dế Mèn kiêu căng, xốc nổi gây ra cái chết  của Dế </a:t>
            </a:r>
            <a:r>
              <a:rPr lang="nl-NL" sz="2000" dirty="0" smtClean="0"/>
              <a:t>Choắt</a:t>
            </a:r>
            <a:r>
              <a:rPr lang="vi-VN" sz="2000" dirty="0" smtClean="0"/>
              <a:t> Mèn ân hận rút ra bài học đương đời đầu tiên.</a:t>
            </a:r>
            <a:r>
              <a:rPr lang="nl-NL" sz="2000" dirty="0" smtClean="0"/>
              <a:t> </a:t>
            </a:r>
            <a:endParaRPr lang="en-US" sz="2000" dirty="0"/>
          </a:p>
          <a:p>
            <a:pPr>
              <a:buNone/>
            </a:pPr>
            <a:r>
              <a:rPr lang="nl-NL" sz="2000" b="1" i="1" dirty="0"/>
              <a:t>2. Nghệ </a:t>
            </a:r>
            <a:r>
              <a:rPr lang="nl-NL" sz="2000" b="1" i="1" dirty="0" smtClean="0"/>
              <a:t>thuật</a:t>
            </a:r>
            <a:endParaRPr lang="en-US" sz="2000" dirty="0"/>
          </a:p>
          <a:p>
            <a:pPr>
              <a:buNone/>
            </a:pPr>
            <a:r>
              <a:rPr lang="nl-NL" sz="2000" dirty="0"/>
              <a:t>- Kể chuyện kết hợp với miêu tả. </a:t>
            </a:r>
            <a:endParaRPr lang="en-US" sz="2000" dirty="0"/>
          </a:p>
          <a:p>
            <a:pPr>
              <a:buNone/>
            </a:pPr>
            <a:r>
              <a:rPr lang="nl-NL" sz="2000" dirty="0"/>
              <a:t>-Xây dựng hình tượng nhân vật Dế Mèn gần gũi với trẻ thơ, miêu tả loài </a:t>
            </a:r>
            <a:r>
              <a:rPr lang="nl-NL" sz="2000" dirty="0" smtClean="0"/>
              <a:t>vật </a:t>
            </a:r>
            <a:r>
              <a:rPr lang="nl-NL" sz="2000" dirty="0"/>
              <a:t>sinh </a:t>
            </a:r>
            <a:r>
              <a:rPr lang="nl-NL" sz="2000" dirty="0" smtClean="0"/>
              <a:t>độn</a:t>
            </a:r>
            <a:r>
              <a:rPr lang="vi-VN" sz="2000" dirty="0" smtClean="0"/>
              <a:t>g.</a:t>
            </a:r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2400" y="609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 4                NHỮNG TRẢI NGHIỆM TRONG ĐỜI  </a:t>
            </a: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l-NL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VĂN BẢN: </a:t>
            </a:r>
            <a:r>
              <a:rPr kumimoji="0" lang="vi-VN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BÀI HỌC ĐƯỜNG ĐỜI ĐẦU TIÊN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(Trích Dế Mèn phiêu lưu Kí</a:t>
            </a:r>
            <a: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b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vi-VN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          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Tô Hoài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kumimoji="0" lang="vi-VN" sz="2200" b="1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Hướng</a:t>
            </a:r>
            <a:r>
              <a:rPr kumimoji="0" lang="vi-VN" sz="2200" b="1" i="0" u="none" strike="noStrike" cap="none" normalizeH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dẫn tự học</a:t>
            </a:r>
            <a:endParaRPr kumimoji="0" lang="vi-VN" sz="2200" b="1" i="0" u="none" strike="noStrike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Arial" pitchFamily="34" charset="0"/>
            </a:endParaRPr>
          </a:p>
          <a:p>
            <a:pPr marL="457200" lvl="0" indent="-457200">
              <a:buNone/>
            </a:pPr>
            <a:r>
              <a:rPr kumimoji="0" lang="vi-VN" sz="2200" b="1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1. Bài</a:t>
            </a:r>
            <a:r>
              <a:rPr kumimoji="0" lang="vi-VN" sz="2200" b="1" i="0" u="none" strike="noStrike" cap="none" normalizeH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vừa học:</a:t>
            </a:r>
          </a:p>
          <a:p>
            <a:pPr marL="457200" lvl="0" indent="-457200">
              <a:buNone/>
            </a:pPr>
            <a:r>
              <a:rPr kumimoji="0" lang="vi-VN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Ôn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lại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v</a:t>
            </a:r>
            <a:r>
              <a:rPr lang="en-US" sz="2200" dirty="0" err="1">
                <a:ln/>
                <a:ea typeface="Calibri" pitchFamily="34" charset="0"/>
                <a:cs typeface="Arial" pitchFamily="34" charset="0"/>
              </a:rPr>
              <a:t>à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ghi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nhớ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nội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dung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kiến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thức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b</a:t>
            </a:r>
            <a:r>
              <a:rPr lang="en-US" sz="2200" dirty="0" err="1">
                <a:ln/>
                <a:ea typeface="Calibri" pitchFamily="34" charset="0"/>
                <a:cs typeface="Arial" pitchFamily="34" charset="0"/>
              </a:rPr>
              <a:t>à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vi-VN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“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B</a:t>
            </a:r>
            <a:r>
              <a:rPr lang="en-US" sz="2200" i="1" dirty="0" err="1" smtClean="0">
                <a:ln/>
                <a:ea typeface="Calibri" pitchFamily="34" charset="0"/>
                <a:cs typeface="Arial" pitchFamily="34" charset="0"/>
              </a:rPr>
              <a:t>à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học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đường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đời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đầu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tiên</a:t>
            </a:r>
            <a:r>
              <a:rPr kumimoji="0" lang="vi-VN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”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.</a:t>
            </a:r>
            <a:endParaRPr lang="en-US" sz="2200" dirty="0" smtClean="0"/>
          </a:p>
          <a:p>
            <a:pPr lvl="0">
              <a:buNone/>
            </a:pPr>
            <a:r>
              <a:rPr kumimoji="0" lang="vi-VN" sz="2200" b="1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2. Bài</a:t>
            </a:r>
            <a:r>
              <a:rPr kumimoji="0" lang="vi-VN" sz="2200" b="1" i="0" u="none" strike="noStrike" cap="none" normalizeH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sắp học:</a:t>
            </a:r>
            <a:r>
              <a:rPr lang="vi-VN" sz="2200" b="1" dirty="0">
                <a:ln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Giọt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sương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đêm</a:t>
            </a:r>
            <a:r>
              <a:rPr kumimoji="0" lang="vi-VN" sz="2200" b="0" i="1" u="none" strike="noStrike" cap="none" normalizeH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200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+ 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</a:t>
            </a:r>
            <a:r>
              <a:rPr lang="en-US" sz="2200" dirty="0" err="1">
                <a:ln/>
                <a:ea typeface="Calibri" pitchFamily="34" charset="0"/>
                <a:cs typeface="Arial" pitchFamily="34" charset="0"/>
              </a:rPr>
              <a:t>ì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m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hiểu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trước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c</a:t>
            </a:r>
            <a:r>
              <a:rPr lang="en-US" sz="2200" dirty="0" err="1">
                <a:ln/>
                <a:ea typeface="Calibri" pitchFamily="34" charset="0"/>
                <a:cs typeface="Arial" pitchFamily="34" charset="0"/>
              </a:rPr>
              <a:t>á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c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câu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hỏi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trong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phần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Suy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luận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v</a:t>
            </a:r>
            <a:r>
              <a:rPr lang="en-US" sz="2200" dirty="0" err="1">
                <a:ln/>
                <a:ea typeface="Calibri" pitchFamily="34" charset="0"/>
                <a:cs typeface="Arial" pitchFamily="34" charset="0"/>
              </a:rPr>
              <a:t>à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phần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Suy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ngẫm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v</a:t>
            </a:r>
            <a:r>
              <a:rPr lang="en-US" sz="2200" i="1" dirty="0" err="1">
                <a:ln/>
                <a:ea typeface="Calibri" pitchFamily="34" charset="0"/>
                <a:cs typeface="Arial" pitchFamily="34" charset="0"/>
              </a:rPr>
              <a:t>à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phản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hồi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trong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văn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bản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. </a:t>
            </a:r>
            <a:endParaRPr kumimoji="0" lang="en-US" sz="2200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+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</a:t>
            </a:r>
            <a:r>
              <a:rPr lang="en-US" sz="2200" dirty="0" err="1">
                <a:ln/>
                <a:ea typeface="Calibri" pitchFamily="34" charset="0"/>
                <a:cs typeface="Arial" pitchFamily="34" charset="0"/>
              </a:rPr>
              <a:t>ì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m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hiểu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về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</a:t>
            </a:r>
            <a:r>
              <a:rPr lang="en-US" sz="2200" dirty="0" err="1">
                <a:ln/>
                <a:ea typeface="Calibri" pitchFamily="34" charset="0"/>
                <a:cs typeface="Arial" pitchFamily="34" charset="0"/>
              </a:rPr>
              <a:t>á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c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giả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Trần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Đức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Tiến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v</a:t>
            </a:r>
            <a:r>
              <a:rPr lang="en-US" sz="2200" dirty="0" err="1">
                <a:ln/>
                <a:ea typeface="Calibri" pitchFamily="34" charset="0"/>
                <a:cs typeface="Arial" pitchFamily="34" charset="0"/>
              </a:rPr>
              <a:t>à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tuyển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2200" dirty="0">
                <a:ln/>
                <a:ea typeface="Calibri" pitchFamily="34" charset="0"/>
                <a:cs typeface="Arial" pitchFamily="34" charset="0"/>
              </a:rPr>
              <a:t>“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X</a:t>
            </a:r>
            <a:r>
              <a:rPr lang="en-US" sz="2200" i="1" dirty="0" err="1">
                <a:ln/>
                <a:ea typeface="Calibri" pitchFamily="34" charset="0"/>
                <a:cs typeface="Arial" pitchFamily="34" charset="0"/>
              </a:rPr>
              <a:t>ó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m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bờ</a:t>
            </a:r>
            <a:r>
              <a:rPr kumimoji="0" lang="en-US" sz="2200" b="0" i="1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1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dậu</a:t>
            </a:r>
            <a:r>
              <a:rPr lang="en-US" sz="2200" i="1" dirty="0">
                <a:ln/>
                <a:ea typeface="Calibri" pitchFamily="34" charset="0"/>
                <a:cs typeface="Arial" pitchFamily="34" charset="0"/>
              </a:rPr>
              <a:t>”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của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ông</a:t>
            </a:r>
            <a:r>
              <a:rPr kumimoji="0" lang="en-US" sz="2200" b="0" i="0" u="none" strike="noStrike" cap="none" normalizeH="0" baseline="0" dirty="0" smtClean="0">
                <a:ln/>
                <a:effectLst/>
                <a:latin typeface="Times New Roman" pitchFamily="18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200" b="0" i="0" u="none" strike="noStrike" cap="none" normalizeH="0" baseline="0" dirty="0" smtClean="0">
              <a:ln/>
              <a:effectLst/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656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2.12.2021 Bài 4                NHỮNG TRẢI NGHIỆM TRONG ĐỜI    VĂN BẢN:                  BÀI HỌC ĐƯỜNG ĐỜI ĐẦU TIÊN                                       (Trích Dế Mèn phiêu lưu Kí)                                                                                 Tô Hoài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                NHỮNG TRẢI NGHIỆM TRONG ĐỜI    VĂN BẢN:                  BÀI HỌC ĐƯỜNG ĐỜI ĐẦU TIÊN                                       (Trích Dế Mèn phiêu lưu Kí)                                                                                 Tô Hoài</dc:title>
  <dc:creator>Windows User</dc:creator>
  <cp:lastModifiedBy>Windows User</cp:lastModifiedBy>
  <cp:revision>30</cp:revision>
  <dcterms:created xsi:type="dcterms:W3CDTF">2021-11-29T02:09:54Z</dcterms:created>
  <dcterms:modified xsi:type="dcterms:W3CDTF">2021-12-03T06:56:38Z</dcterms:modified>
</cp:coreProperties>
</file>