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7" r:id="rId2"/>
    <p:sldId id="258" r:id="rId3"/>
    <p:sldId id="278" r:id="rId4"/>
    <p:sldId id="277" r:id="rId5"/>
    <p:sldId id="259" r:id="rId6"/>
    <p:sldId id="260" r:id="rId7"/>
    <p:sldId id="261" r:id="rId8"/>
    <p:sldId id="274" r:id="rId9"/>
    <p:sldId id="275" r:id="rId10"/>
    <p:sldId id="279" r:id="rId11"/>
    <p:sldId id="27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8DA4"/>
    <a:srgbClr val="62C8CE"/>
    <a:srgbClr val="E6E6E6"/>
    <a:srgbClr val="0EAAAE"/>
    <a:srgbClr val="92DBF8"/>
    <a:srgbClr val="6ECFF6"/>
    <a:srgbClr val="FAC5BE"/>
    <a:srgbClr val="F8ACA2"/>
    <a:srgbClr val="F47A69"/>
    <a:srgbClr val="F094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5501" autoAdjust="0"/>
  </p:normalViewPr>
  <p:slideViewPr>
    <p:cSldViewPr snapToGrid="0" showGuides="1">
      <p:cViewPr varScale="1">
        <p:scale>
          <a:sx n="63" d="100"/>
          <a:sy n="63" d="100"/>
        </p:scale>
        <p:origin x="72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653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016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655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392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813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076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00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233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427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435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5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124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818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070" y="2515479"/>
            <a:ext cx="4491358" cy="8308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32660" y="3346279"/>
            <a:ext cx="3510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48DA4"/>
                </a:solidFill>
              </a:rPr>
              <a:t>My future house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524" y="20221"/>
            <a:ext cx="8812944" cy="228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mework">
            <a:extLst>
              <a:ext uri="{FF2B5EF4-FFF2-40B4-BE49-F238E27FC236}">
                <a16:creationId xmlns:a16="http://schemas.microsoft.com/office/drawing/2014/main" id="{584BA5EA-9810-4216-895A-16A96320416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2400"/>
            <a:ext cx="522224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CFC2DD4-8DCE-4822-BFEF-FBDD1D60F5B2}"/>
              </a:ext>
            </a:extLst>
          </p:cNvPr>
          <p:cNvSpPr/>
          <p:nvPr/>
        </p:nvSpPr>
        <p:spPr>
          <a:xfrm>
            <a:off x="1280160" y="1584946"/>
            <a:ext cx="4815840" cy="701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  <a:latin typeface="+mj-lt"/>
              </a:rPr>
              <a:t>- Learn by heart the new words 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57EF61-AF5B-4A70-AAD3-BCF6A2651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8720" y="2611092"/>
            <a:ext cx="8023031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78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067" y="3490845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148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483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69" y="330140"/>
            <a:ext cx="7200422" cy="65278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103414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85" y="74840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37486" y="170286"/>
            <a:ext cx="305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98672" y="1034143"/>
            <a:ext cx="3813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48DA4"/>
                </a:solidFill>
              </a:rPr>
              <a:t>My future house</a:t>
            </a:r>
          </a:p>
        </p:txBody>
      </p:sp>
      <p:pic>
        <p:nvPicPr>
          <p:cNvPr id="3" name="B2_23">
            <a:hlinkClick r:id="" action="ppaction://media"/>
            <a:extLst>
              <a:ext uri="{FF2B5EF4-FFF2-40B4-BE49-F238E27FC236}">
                <a16:creationId xmlns:a16="http://schemas.microsoft.com/office/drawing/2014/main" id="{99EFFF89-42B1-4D03-B170-1DECE40513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497287" y="20614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2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1" y="353944"/>
            <a:ext cx="11948158" cy="67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Nick: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What are you doing,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I’m painting a picture of my house.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Nick: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Your house! That’s a UFO.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It looks like a UFO but it’s my house in the future. 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Nick: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Where will it be?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It’ll be in the mountains.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Nick: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What will it be like?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It’ll be a large house. It’ll have twenty rooms.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Nick: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Twenty rooms! 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Yes, and it’ll have solar energy.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Nick: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Fantastic! Which room will you like best?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My bedroom, of course. 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Nick: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What appliances might the house have?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My house might have some smart TVs and ten robots. 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Nick: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Sounds great! And how much will 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1" y="-60284"/>
            <a:ext cx="318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My future house</a:t>
            </a:r>
          </a:p>
        </p:txBody>
      </p:sp>
      <p:pic>
        <p:nvPicPr>
          <p:cNvPr id="5" name="B2_23">
            <a:hlinkClick r:id="" action="ppaction://media"/>
            <a:extLst>
              <a:ext uri="{FF2B5EF4-FFF2-40B4-BE49-F238E27FC236}">
                <a16:creationId xmlns:a16="http://schemas.microsoft.com/office/drawing/2014/main" id="{7FEFE763-3EB1-4383-85FB-6B06BF40019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006" end="1312.5691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55759" y="1102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75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9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E7A6320-5EEB-4FD9-84C3-C647030138A7}"/>
              </a:ext>
            </a:extLst>
          </p:cNvPr>
          <p:cNvSpPr/>
          <p:nvPr/>
        </p:nvSpPr>
        <p:spPr>
          <a:xfrm>
            <a:off x="0" y="101600"/>
            <a:ext cx="2509520" cy="5892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1"/>
                </a:solidFill>
                <a:latin typeface="+mj-lt"/>
              </a:rPr>
              <a:t>Vocabulary:</a:t>
            </a:r>
            <a:endParaRPr lang="en-US" sz="32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FECE91-879B-4280-837E-BB4728A9761B}"/>
              </a:ext>
            </a:extLst>
          </p:cNvPr>
          <p:cNvSpPr/>
          <p:nvPr/>
        </p:nvSpPr>
        <p:spPr>
          <a:xfrm>
            <a:off x="223520" y="822960"/>
            <a:ext cx="6217920" cy="7518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altLang="en-US" sz="3200" dirty="0">
                <a:solidFill>
                  <a:schemeClr val="tx1"/>
                </a:solidFill>
                <a:latin typeface="+mj-lt"/>
              </a:rPr>
              <a:t>UFO (n)</a:t>
            </a:r>
            <a:r>
              <a:rPr lang="vi-VN" altLang="en-US" sz="2400" kern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vi-VN" altLang="en-US" sz="3200" dirty="0">
                <a:solidFill>
                  <a:schemeClr val="tx1"/>
                </a:solidFill>
                <a:latin typeface="+mj-lt"/>
              </a:rPr>
              <a:t>Unidentified Flying Object: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BF9EBD-A3CC-407B-85B2-A2BE0788B549}"/>
              </a:ext>
            </a:extLst>
          </p:cNvPr>
          <p:cNvSpPr/>
          <p:nvPr/>
        </p:nvSpPr>
        <p:spPr>
          <a:xfrm>
            <a:off x="6365075" y="822960"/>
            <a:ext cx="3027680" cy="7518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  <a:latin typeface="+mj-lt"/>
              </a:rPr>
              <a:t>vật thể bay</a:t>
            </a:r>
            <a:endParaRPr lang="en-US" sz="32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0A05A51-61A3-4EDB-A6DA-5066294121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8915" y="4266975"/>
            <a:ext cx="3810330" cy="25910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1DD4C4A-3430-4963-A846-A8B1CFA7F52E}"/>
              </a:ext>
            </a:extLst>
          </p:cNvPr>
          <p:cNvSpPr/>
          <p:nvPr/>
        </p:nvSpPr>
        <p:spPr>
          <a:xfrm>
            <a:off x="0" y="1534160"/>
            <a:ext cx="2824480" cy="802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solar energy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6958B2-6F01-499B-A760-6999EA98614B}"/>
              </a:ext>
            </a:extLst>
          </p:cNvPr>
          <p:cNvSpPr/>
          <p:nvPr/>
        </p:nvSpPr>
        <p:spPr>
          <a:xfrm>
            <a:off x="6695440" y="1615440"/>
            <a:ext cx="3698240" cy="5891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  <a:latin typeface="+mj-lt"/>
              </a:rPr>
              <a:t>năng lượng mặt trời</a:t>
            </a:r>
            <a:endParaRPr lang="en-US" sz="32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BBBA0F-2A21-4635-89E3-B9C6B0F823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8102" y="4266975"/>
            <a:ext cx="3991143" cy="267637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2E637BC-2EDD-4CDA-BE13-86C00FB5DC02}"/>
              </a:ext>
            </a:extLst>
          </p:cNvPr>
          <p:cNvSpPr/>
          <p:nvPr/>
        </p:nvSpPr>
        <p:spPr>
          <a:xfrm>
            <a:off x="111760" y="2336800"/>
            <a:ext cx="2600960" cy="802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ppliance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(n)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6C1238E-0D3E-4BD4-A124-997B0A94B35D}"/>
              </a:ext>
            </a:extLst>
          </p:cNvPr>
          <p:cNvSpPr/>
          <p:nvPr/>
        </p:nvSpPr>
        <p:spPr>
          <a:xfrm>
            <a:off x="6695440" y="2367054"/>
            <a:ext cx="1849120" cy="802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  <a:latin typeface="+mj-lt"/>
              </a:rPr>
              <a:t>thiết bị</a:t>
            </a:r>
            <a:endParaRPr lang="en-US" sz="3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BE0FE4A-18C9-43EC-A194-3FD560194B81}"/>
              </a:ext>
            </a:extLst>
          </p:cNvPr>
          <p:cNvSpPr/>
          <p:nvPr/>
        </p:nvSpPr>
        <p:spPr>
          <a:xfrm>
            <a:off x="223520" y="3230880"/>
            <a:ext cx="2712720" cy="670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smart TVs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(n)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33D721-6606-4C0D-8596-0096D0B37C68}"/>
              </a:ext>
            </a:extLst>
          </p:cNvPr>
          <p:cNvSpPr/>
          <p:nvPr/>
        </p:nvSpPr>
        <p:spPr>
          <a:xfrm>
            <a:off x="6858000" y="3301888"/>
            <a:ext cx="3139440" cy="5891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  <a:latin typeface="+mj-lt"/>
              </a:rPr>
              <a:t>Ti vi thông minh</a:t>
            </a:r>
            <a:endParaRPr lang="en-US" sz="3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C5B4173-2792-4BAE-AA50-30A745BECA37}"/>
              </a:ext>
            </a:extLst>
          </p:cNvPr>
          <p:cNvSpPr/>
          <p:nvPr/>
        </p:nvSpPr>
        <p:spPr>
          <a:xfrm>
            <a:off x="223520" y="3992880"/>
            <a:ext cx="1767840" cy="6705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robot(n):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FF094F4-5D18-4EA6-B434-6E22B58D0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8102" y="4266975"/>
            <a:ext cx="3991143" cy="267637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696CB8E-6B6B-4CA6-B95A-FE07CF4D957B}"/>
              </a:ext>
            </a:extLst>
          </p:cNvPr>
          <p:cNvSpPr/>
          <p:nvPr/>
        </p:nvSpPr>
        <p:spPr>
          <a:xfrm>
            <a:off x="6949440" y="4167168"/>
            <a:ext cx="2153920" cy="5891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tx1"/>
                </a:solidFill>
                <a:latin typeface="+mj-lt"/>
              </a:rPr>
              <a:t>con rô bốt</a:t>
            </a:r>
            <a:endParaRPr lang="en-US" sz="32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070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12" grpId="0"/>
      <p:bldP spid="13" grpId="0"/>
      <p:bldP spid="14" grpId="0"/>
      <p:bldP spid="15" grpId="0"/>
      <p:bldP spid="16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1" y="353944"/>
            <a:ext cx="11948158" cy="67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Nick: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What are you doing,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20000"/>
              </a:lnSpc>
            </a:pP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I’m painting a picture of my house.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Nick: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house! That’s a UFO.</a:t>
            </a:r>
          </a:p>
          <a:p>
            <a:pPr>
              <a:lnSpc>
                <a:spcPct val="120000"/>
              </a:lnSpc>
            </a:pP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looks like a UFO but it’s my house in the future. 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Nick: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will it be?</a:t>
            </a:r>
          </a:p>
          <a:p>
            <a:pPr>
              <a:lnSpc>
                <a:spcPct val="120000"/>
              </a:lnSpc>
            </a:pP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It’ll be in the mountains.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Nick: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will it be like?</a:t>
            </a:r>
          </a:p>
          <a:p>
            <a:pPr>
              <a:lnSpc>
                <a:spcPct val="120000"/>
              </a:lnSpc>
            </a:pP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It’ll be a large house. It’ll have twenty rooms.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Nick: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Twenty rooms! </a:t>
            </a:r>
          </a:p>
          <a:p>
            <a:pPr>
              <a:lnSpc>
                <a:spcPct val="120000"/>
              </a:lnSpc>
            </a:pP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Yes, and it’ll have solar energy.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Nick: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Fantastic! Which room will you like best?</a:t>
            </a:r>
          </a:p>
          <a:p>
            <a:pPr>
              <a:lnSpc>
                <a:spcPct val="120000"/>
              </a:lnSpc>
            </a:pP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bedroom, of course. 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Nick: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What appliances might the house have?</a:t>
            </a:r>
          </a:p>
          <a:p>
            <a:pPr>
              <a:lnSpc>
                <a:spcPct val="120000"/>
              </a:lnSpc>
            </a:pPr>
            <a:r>
              <a:rPr lang="en-US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My house might have some smart TVs and ten robots. 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Nick: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Sounds great! And how much will ...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1" y="-60284"/>
            <a:ext cx="318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future house</a:t>
            </a:r>
          </a:p>
        </p:txBody>
      </p:sp>
      <p:pic>
        <p:nvPicPr>
          <p:cNvPr id="5" name="B2_23">
            <a:hlinkClick r:id="" action="ppaction://media"/>
            <a:extLst>
              <a:ext uri="{FF2B5EF4-FFF2-40B4-BE49-F238E27FC236}">
                <a16:creationId xmlns:a16="http://schemas.microsoft.com/office/drawing/2014/main" id="{7FEFE763-3EB1-4383-85FB-6B06BF400197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006" end="1312.5691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055759" y="11026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8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9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"/>
            <a:ext cx="9468148" cy="12469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085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36023" y="41498"/>
            <a:ext cx="754612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conversation again. Find and write down the words or phrases that show: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4DD31997-A525-49AE-A2F5-5E075D6D53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745226"/>
              </p:ext>
            </p:extLst>
          </p:nvPr>
        </p:nvGraphicFramePr>
        <p:xfrm>
          <a:off x="325120" y="1476033"/>
          <a:ext cx="10525760" cy="373831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5550698">
                  <a:extLst>
                    <a:ext uri="{9D8B030D-6E8A-4147-A177-3AD203B41FA5}">
                      <a16:colId xmlns:a16="http://schemas.microsoft.com/office/drawing/2014/main" val="2641860504"/>
                    </a:ext>
                  </a:extLst>
                </a:gridCol>
                <a:gridCol w="4975062">
                  <a:extLst>
                    <a:ext uri="{9D8B030D-6E8A-4147-A177-3AD203B41FA5}">
                      <a16:colId xmlns:a16="http://schemas.microsoft.com/office/drawing/2014/main" val="1171818408"/>
                    </a:ext>
                  </a:extLst>
                </a:gridCol>
              </a:tblGrid>
              <a:tr h="1246106">
                <a:tc>
                  <a:txBody>
                    <a:bodyPr/>
                    <a:lstStyle/>
                    <a:p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 of house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5504880"/>
                  </a:ext>
                </a:extLst>
              </a:tr>
              <a:tr h="124610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Location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7029213"/>
                  </a:ext>
                </a:extLst>
              </a:tr>
              <a:tr h="124610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Appliances in the house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589457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D25C3D93-9151-4584-BD56-48AEECF8F0D2}"/>
              </a:ext>
            </a:extLst>
          </p:cNvPr>
          <p:cNvSpPr txBox="1"/>
          <p:nvPr/>
        </p:nvSpPr>
        <p:spPr>
          <a:xfrm>
            <a:off x="7063972" y="3015187"/>
            <a:ext cx="2664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mountains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8C97ED-011A-46A7-AECF-B9639F9FCD15}"/>
              </a:ext>
            </a:extLst>
          </p:cNvPr>
          <p:cNvSpPr txBox="1"/>
          <p:nvPr/>
        </p:nvSpPr>
        <p:spPr>
          <a:xfrm>
            <a:off x="6096000" y="4031122"/>
            <a:ext cx="4754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smart TVs and ten robots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A0A8CD-696B-4D07-A6F5-09C16FE6D212}"/>
              </a:ext>
            </a:extLst>
          </p:cNvPr>
          <p:cNvSpPr txBox="1"/>
          <p:nvPr/>
        </p:nvSpPr>
        <p:spPr>
          <a:xfrm>
            <a:off x="7490872" y="1968748"/>
            <a:ext cx="814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UFO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95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31404" y="36921"/>
            <a:ext cx="74215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conversation again. Tick (</a:t>
            </a:r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</a:t>
            </a:r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T (True) or F (False).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155168"/>
              </p:ext>
            </p:extLst>
          </p:nvPr>
        </p:nvGraphicFramePr>
        <p:xfrm>
          <a:off x="1524000" y="1464598"/>
          <a:ext cx="8566652" cy="44115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66377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5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2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2304"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70C0"/>
                          </a:solidFill>
                        </a:rPr>
                        <a:t>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rgbClr val="0070C0"/>
                          </a:solidFill>
                        </a:rPr>
                        <a:t>F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2304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1</a:t>
                      </a:r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Phong’s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house will be in the mountains</a:t>
                      </a:r>
                      <a:r>
                        <a:rPr lang="en-US" sz="2400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2304"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rgbClr val="0070C0"/>
                          </a:solidFill>
                        </a:rPr>
                        <a:t>2.</a:t>
                      </a:r>
                      <a:r>
                        <a:rPr lang="en-US" sz="2400" dirty="0"/>
                        <a:t> 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His house will be large.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2304"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rgbClr val="0070C0"/>
                          </a:solidFill>
                        </a:rPr>
                        <a:t>3.</a:t>
                      </a:r>
                      <a:r>
                        <a:rPr lang="en-US" sz="2400" dirty="0"/>
                        <a:t> 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There’ll be a lot of rooms in his house.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2304">
                <a:tc>
                  <a:txBody>
                    <a:bodyPr/>
                    <a:lstStyle/>
                    <a:p>
                      <a:r>
                        <a:rPr lang="en-US" sz="2400" b="1" kern="1200" dirty="0">
                          <a:solidFill>
                            <a:srgbClr val="0070C0"/>
                          </a:solidFill>
                        </a:rPr>
                        <a:t>4. </a:t>
                      </a:r>
                      <a:r>
                        <a:rPr lang="en-US" sz="280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He might have a smart TV and five robots</a:t>
                      </a:r>
                      <a:r>
                        <a:rPr lang="en-US" sz="2400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DC98BD5-D887-4605-B0BC-564D0204EA2D}"/>
              </a:ext>
            </a:extLst>
          </p:cNvPr>
          <p:cNvSpPr txBox="1"/>
          <p:nvPr/>
        </p:nvSpPr>
        <p:spPr>
          <a:xfrm>
            <a:off x="8452700" y="2437759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0DDEA2-42DA-4F75-A05D-FD97E05815B3}"/>
              </a:ext>
            </a:extLst>
          </p:cNvPr>
          <p:cNvSpPr txBox="1"/>
          <p:nvPr/>
        </p:nvSpPr>
        <p:spPr>
          <a:xfrm>
            <a:off x="8452699" y="3306918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A21453-C140-4ED9-A699-7FA8A7208760}"/>
              </a:ext>
            </a:extLst>
          </p:cNvPr>
          <p:cNvSpPr txBox="1"/>
          <p:nvPr/>
        </p:nvSpPr>
        <p:spPr>
          <a:xfrm>
            <a:off x="8452698" y="4176077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00B05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2AE4D5-F20D-4421-87E2-465EADAD1C74}"/>
              </a:ext>
            </a:extLst>
          </p:cNvPr>
          <p:cNvSpPr txBox="1"/>
          <p:nvPr/>
        </p:nvSpPr>
        <p:spPr>
          <a:xfrm>
            <a:off x="9334751" y="5108082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95" y="113417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38996" y="86619"/>
            <a:ext cx="8238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Order the words to make a phrase about a place.</a:t>
            </a:r>
          </a:p>
          <a:p>
            <a:r>
              <a:rPr lang="en-US" sz="24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Each group has one extra word.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1420961" y="1219527"/>
            <a:ext cx="9653439" cy="5773792"/>
            <a:chOff x="193701" y="1590291"/>
            <a:chExt cx="8653859" cy="5137079"/>
          </a:xfrm>
        </p:grpSpPr>
        <p:sp>
          <p:nvSpPr>
            <p:cNvPr id="76" name="Rounded Rectangle 75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2179784" y="1933598"/>
            <a:ext cx="3400779" cy="531873"/>
            <a:chOff x="363373" y="1262747"/>
            <a:chExt cx="3400779" cy="531873"/>
          </a:xfrm>
        </p:grpSpPr>
        <p:sp>
          <p:nvSpPr>
            <p:cNvPr id="80" name="TextBox 79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827314" y="1271400"/>
              <a:ext cx="29368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sea / a / in / the</a:t>
              </a:r>
              <a:endPara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2179783" y="2996420"/>
            <a:ext cx="3400780" cy="523220"/>
            <a:chOff x="369902" y="2142097"/>
            <a:chExt cx="3400780" cy="523220"/>
          </a:xfrm>
        </p:grpSpPr>
        <p:sp>
          <p:nvSpPr>
            <p:cNvPr id="83" name="TextBox 82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817025" y="2142097"/>
              <a:ext cx="295365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on / in / the / city</a:t>
              </a:r>
            </a:p>
          </p:txBody>
        </p:sp>
      </p:grpSp>
      <p:cxnSp>
        <p:nvCxnSpPr>
          <p:cNvPr id="94" name="Straight Connector 93"/>
          <p:cNvCxnSpPr/>
          <p:nvPr/>
        </p:nvCxnSpPr>
        <p:spPr>
          <a:xfrm flipV="1">
            <a:off x="2728260" y="2734851"/>
            <a:ext cx="301752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V="1">
            <a:off x="2728260" y="3783175"/>
            <a:ext cx="301752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/>
          <p:nvPr/>
        </p:nvCxnSpPr>
        <p:spPr>
          <a:xfrm>
            <a:off x="2191214" y="2600260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2191214" y="3682874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/>
          <p:cNvGrpSpPr/>
          <p:nvPr/>
        </p:nvGrpSpPr>
        <p:grpSpPr>
          <a:xfrm>
            <a:off x="2179782" y="4043192"/>
            <a:ext cx="3593976" cy="531873"/>
            <a:chOff x="363373" y="1262747"/>
            <a:chExt cx="3593976" cy="531873"/>
          </a:xfrm>
        </p:grpSpPr>
        <p:sp>
          <p:nvSpPr>
            <p:cNvPr id="105" name="TextBox 104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827314" y="1271400"/>
              <a:ext cx="31300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/ in / at / town</a:t>
              </a: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2179782" y="5115253"/>
            <a:ext cx="4194784" cy="523220"/>
            <a:chOff x="369902" y="2142097"/>
            <a:chExt cx="4194784" cy="523220"/>
          </a:xfrm>
        </p:grpSpPr>
        <p:sp>
          <p:nvSpPr>
            <p:cNvPr id="108" name="TextBox 107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844733" y="2142097"/>
              <a:ext cx="37199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the / on / in / mountains</a:t>
              </a:r>
            </a:p>
          </p:txBody>
        </p:sp>
      </p:grpSp>
      <p:cxnSp>
        <p:nvCxnSpPr>
          <p:cNvPr id="110" name="Straight Connector 109"/>
          <p:cNvCxnSpPr/>
          <p:nvPr/>
        </p:nvCxnSpPr>
        <p:spPr>
          <a:xfrm flipV="1">
            <a:off x="2728259" y="4881393"/>
            <a:ext cx="301752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V="1">
            <a:off x="2728259" y="5851806"/>
            <a:ext cx="301752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/>
          <p:nvPr/>
        </p:nvCxnSpPr>
        <p:spPr>
          <a:xfrm>
            <a:off x="2191213" y="4746802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2191213" y="5663161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4" name="Group 113"/>
          <p:cNvGrpSpPr/>
          <p:nvPr/>
        </p:nvGrpSpPr>
        <p:grpSpPr>
          <a:xfrm>
            <a:off x="6374568" y="1939772"/>
            <a:ext cx="4396471" cy="523220"/>
            <a:chOff x="369902" y="2142097"/>
            <a:chExt cx="4396471" cy="523220"/>
          </a:xfrm>
        </p:grpSpPr>
        <p:sp>
          <p:nvSpPr>
            <p:cNvPr id="115" name="TextBox 114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844732" y="2142097"/>
              <a:ext cx="39216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countryside / a / the / in</a:t>
              </a:r>
            </a:p>
          </p:txBody>
        </p:sp>
      </p:grpSp>
      <p:cxnSp>
        <p:nvCxnSpPr>
          <p:cNvPr id="117" name="Straight Connector 116"/>
          <p:cNvCxnSpPr/>
          <p:nvPr/>
        </p:nvCxnSpPr>
        <p:spPr>
          <a:xfrm flipV="1">
            <a:off x="6923044" y="2717286"/>
            <a:ext cx="301752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Arrow Connector 117"/>
          <p:cNvCxnSpPr/>
          <p:nvPr/>
        </p:nvCxnSpPr>
        <p:spPr>
          <a:xfrm>
            <a:off x="6385998" y="2616985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" name="Group 118"/>
          <p:cNvGrpSpPr/>
          <p:nvPr/>
        </p:nvGrpSpPr>
        <p:grpSpPr>
          <a:xfrm>
            <a:off x="6374566" y="2986542"/>
            <a:ext cx="3775274" cy="531873"/>
            <a:chOff x="363373" y="1262747"/>
            <a:chExt cx="3775274" cy="531873"/>
          </a:xfrm>
        </p:grpSpPr>
        <p:sp>
          <p:nvSpPr>
            <p:cNvPr id="120" name="TextBox 119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6.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827314" y="1271400"/>
              <a:ext cx="33113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Moon / in / the / on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6374567" y="4049366"/>
            <a:ext cx="3492351" cy="523220"/>
            <a:chOff x="369902" y="2142097"/>
            <a:chExt cx="3492351" cy="523220"/>
          </a:xfrm>
        </p:grpSpPr>
        <p:sp>
          <p:nvSpPr>
            <p:cNvPr id="123" name="TextBox 122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7.</a:t>
              </a:r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844733" y="2142097"/>
              <a:ext cx="30175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 / at / the / sky</a:t>
              </a:r>
            </a:p>
          </p:txBody>
        </p:sp>
      </p:grpSp>
      <p:cxnSp>
        <p:nvCxnSpPr>
          <p:cNvPr id="125" name="Straight Connector 124"/>
          <p:cNvCxnSpPr/>
          <p:nvPr/>
        </p:nvCxnSpPr>
        <p:spPr>
          <a:xfrm flipV="1">
            <a:off x="6923043" y="3797036"/>
            <a:ext cx="301752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V="1">
            <a:off x="6923043" y="4863828"/>
            <a:ext cx="301752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>
            <a:off x="6385997" y="3662445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>
            <a:off x="6385997" y="476352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1ECA3856-F296-4344-A827-806D602771A4}"/>
              </a:ext>
            </a:extLst>
          </p:cNvPr>
          <p:cNvSpPr txBox="1"/>
          <p:nvPr/>
        </p:nvSpPr>
        <p:spPr>
          <a:xfrm>
            <a:off x="2634004" y="2386025"/>
            <a:ext cx="17855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sea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A0BEB76-EF3C-4490-A261-EC8DC1FE6B70}"/>
              </a:ext>
            </a:extLst>
          </p:cNvPr>
          <p:cNvSpPr txBox="1"/>
          <p:nvPr/>
        </p:nvSpPr>
        <p:spPr>
          <a:xfrm>
            <a:off x="2634005" y="3447237"/>
            <a:ext cx="16177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city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C67C939-827F-459D-AC6F-00194A172958}"/>
              </a:ext>
            </a:extLst>
          </p:cNvPr>
          <p:cNvSpPr txBox="1"/>
          <p:nvPr/>
        </p:nvSpPr>
        <p:spPr>
          <a:xfrm>
            <a:off x="2621897" y="4522164"/>
            <a:ext cx="1798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town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13E0F8F-E333-4CC3-9E24-CED44025ADD2}"/>
              </a:ext>
            </a:extLst>
          </p:cNvPr>
          <p:cNvSpPr txBox="1"/>
          <p:nvPr/>
        </p:nvSpPr>
        <p:spPr>
          <a:xfrm>
            <a:off x="2643724" y="5506617"/>
            <a:ext cx="25747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mountains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56F411A-FEAD-4096-B1A9-F3313BB58778}"/>
              </a:ext>
            </a:extLst>
          </p:cNvPr>
          <p:cNvSpPr txBox="1"/>
          <p:nvPr/>
        </p:nvSpPr>
        <p:spPr>
          <a:xfrm>
            <a:off x="6836014" y="2371864"/>
            <a:ext cx="27542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countryside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CCA4FC5-264A-42D9-B51D-6FB03668AF95}"/>
              </a:ext>
            </a:extLst>
          </p:cNvPr>
          <p:cNvSpPr txBox="1"/>
          <p:nvPr/>
        </p:nvSpPr>
        <p:spPr>
          <a:xfrm>
            <a:off x="6849397" y="3416962"/>
            <a:ext cx="2018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the Moon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DFD437A-D6AB-4978-9F34-3725F6798A26}"/>
              </a:ext>
            </a:extLst>
          </p:cNvPr>
          <p:cNvSpPr txBox="1"/>
          <p:nvPr/>
        </p:nvSpPr>
        <p:spPr>
          <a:xfrm>
            <a:off x="6838507" y="4504858"/>
            <a:ext cx="1579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sky</a:t>
            </a:r>
          </a:p>
        </p:txBody>
      </p:sp>
    </p:spTree>
    <p:extLst>
      <p:ext uri="{BB962C8B-B14F-4D97-AF65-F5344CB8AC3E}">
        <p14:creationId xmlns:p14="http://schemas.microsoft.com/office/powerpoint/2010/main" val="161861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886" y="-1"/>
            <a:ext cx="9144000" cy="16521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995" y="138671"/>
            <a:ext cx="587409" cy="5538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31403" y="71567"/>
            <a:ext cx="8044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groups, describe to your classmates what you can see outside the window of your future house. Your group tries to guess where your house is.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31404" y="1984664"/>
            <a:ext cx="2465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63091" y="2507885"/>
            <a:ext cx="678526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600" b="1" i="1"/>
              <a:t>A:  </a:t>
            </a:r>
            <a:r>
              <a:rPr lang="en-US" sz="2600"/>
              <a:t>Outside my window I can see the beach and the water. Where’s my house?</a:t>
            </a:r>
          </a:p>
          <a:p>
            <a:pPr>
              <a:lnSpc>
                <a:spcPct val="200000"/>
              </a:lnSpc>
            </a:pPr>
            <a:r>
              <a:rPr lang="en-US" sz="2600" b="1" i="1"/>
              <a:t>B: </a:t>
            </a:r>
            <a:r>
              <a:rPr lang="en-US" sz="2600"/>
              <a:t>It’s in the sea.</a:t>
            </a:r>
          </a:p>
          <a:p>
            <a:pPr>
              <a:lnSpc>
                <a:spcPct val="200000"/>
              </a:lnSpc>
            </a:pPr>
            <a:r>
              <a:rPr lang="en-US" sz="2600" b="1" i="1"/>
              <a:t>A: </a:t>
            </a:r>
            <a:r>
              <a:rPr lang="en-US" sz="2600"/>
              <a:t>Correct!</a:t>
            </a:r>
          </a:p>
        </p:txBody>
      </p:sp>
    </p:spTree>
    <p:extLst>
      <p:ext uri="{BB962C8B-B14F-4D97-AF65-F5344CB8AC3E}">
        <p14:creationId xmlns:p14="http://schemas.microsoft.com/office/powerpoint/2010/main" val="359394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1255</TotalTime>
  <Words>620</Words>
  <Application>Microsoft Office PowerPoint</Application>
  <PresentationFormat>Widescreen</PresentationFormat>
  <Paragraphs>95</Paragraphs>
  <Slides>11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DUY</cp:lastModifiedBy>
  <cp:revision>84</cp:revision>
  <dcterms:created xsi:type="dcterms:W3CDTF">2020-12-09T02:04:09Z</dcterms:created>
  <dcterms:modified xsi:type="dcterms:W3CDTF">2022-03-28T11:55:12Z</dcterms:modified>
</cp:coreProperties>
</file>