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60" r:id="rId4"/>
    <p:sldId id="265" r:id="rId5"/>
    <p:sldId id="266" r:id="rId6"/>
    <p:sldId id="267" r:id="rId7"/>
    <p:sldId id="268" r:id="rId8"/>
    <p:sldId id="261" r:id="rId9"/>
    <p:sldId id="273" r:id="rId10"/>
    <p:sldId id="269" r:id="rId11"/>
    <p:sldId id="270" r:id="rId12"/>
    <p:sldId id="271" r:id="rId13"/>
    <p:sldId id="272" r:id="rId14"/>
    <p:sldId id="262" r:id="rId15"/>
    <p:sldId id="263"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7BD"/>
    <a:srgbClr val="008000"/>
    <a:srgbClr val="F16649"/>
    <a:srgbClr val="F47A69"/>
    <a:srgbClr val="A3E7FF"/>
    <a:srgbClr val="0088EE"/>
    <a:srgbClr val="EDE4BC"/>
    <a:srgbClr val="EF008D"/>
    <a:srgbClr val="FFFFFF"/>
    <a:srgbClr val="FDE1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showGuides="1">
      <p:cViewPr varScale="1">
        <p:scale>
          <a:sx n="63" d="100"/>
          <a:sy n="63" d="100"/>
        </p:scale>
        <p:origin x="724" y="52"/>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72485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33386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0427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4604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3642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48019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4071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889602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922552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6709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1117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14145915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Layout" Target="../slideLayouts/slideLayout2.xml"/><Relationship Id="rId7" Type="http://schemas.openxmlformats.org/officeDocument/2006/relationships/slide" Target="slide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slide" Target="slide7.xml"/><Relationship Id="rId4" Type="http://schemas.openxmlformats.org/officeDocument/2006/relationships/image" Target="../media/image4.png"/><Relationship Id="rId9"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Layout" Target="../slideLayouts/slideLayout2.xml"/><Relationship Id="rId7" Type="http://schemas.openxmlformats.org/officeDocument/2006/relationships/slide" Target="slide10.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9.png"/><Relationship Id="rId11" Type="http://schemas.openxmlformats.org/officeDocument/2006/relationships/slide" Target="slide9.xml"/><Relationship Id="rId5" Type="http://schemas.openxmlformats.org/officeDocument/2006/relationships/image" Target="../media/image10.png"/><Relationship Id="rId10" Type="http://schemas.openxmlformats.org/officeDocument/2006/relationships/slide" Target="slide13.xml"/><Relationship Id="rId4" Type="http://schemas.openxmlformats.org/officeDocument/2006/relationships/image" Target="../media/image4.png"/><Relationship Id="rId9" Type="http://schemas.openxmlformats.org/officeDocument/2006/relationships/slide" Target="slide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wav"/><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slide" Target="slide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60"/>
          <a:stretch/>
        </p:blipFill>
        <p:spPr>
          <a:xfrm>
            <a:off x="1524000" y="0"/>
            <a:ext cx="9144000" cy="22809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257" y="2545170"/>
            <a:ext cx="4176100" cy="73298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842" y="2542075"/>
            <a:ext cx="961782" cy="777611"/>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9A6BE0-9C8A-4C38-B997-ADB4E8B327B7}"/>
              </a:ext>
            </a:extLst>
          </p:cNvPr>
          <p:cNvSpPr txBox="1"/>
          <p:nvPr/>
        </p:nvSpPr>
        <p:spPr>
          <a:xfrm>
            <a:off x="1862595" y="720545"/>
            <a:ext cx="8486470" cy="4808368"/>
          </a:xfrm>
          <a:prstGeom prst="rect">
            <a:avLst/>
          </a:prstGeom>
          <a:noFill/>
          <a:ln w="19050">
            <a:solidFill>
              <a:srgbClr val="0FB7BD"/>
            </a:solidFill>
          </a:ln>
        </p:spPr>
        <p:txBody>
          <a:bodyPr wrap="square">
            <a:spAutoFit/>
          </a:bodyPr>
          <a:lstStyle/>
          <a:p>
            <a:pPr algn="just">
              <a:lnSpc>
                <a:spcPct val="110000"/>
              </a:lnSpc>
            </a:pPr>
            <a:r>
              <a:rPr lang="en-US" sz="2800" dirty="0"/>
              <a:t>Bangkok is famous for its markets and street food.</a:t>
            </a:r>
            <a:br>
              <a:rPr lang="en-US" sz="2800" dirty="0"/>
            </a:br>
            <a:r>
              <a:rPr lang="en-US" sz="2800" dirty="0"/>
              <a:t>Visit the </a:t>
            </a:r>
            <a:r>
              <a:rPr lang="en-US" sz="2800" dirty="0" err="1"/>
              <a:t>Chatuchak</a:t>
            </a:r>
            <a:r>
              <a:rPr lang="en-US" sz="2800" dirty="0"/>
              <a:t>, the largest weekend market in the world. </a:t>
            </a:r>
            <a:r>
              <a:rPr lang="en-US" sz="2800" b="1" dirty="0">
                <a:solidFill>
                  <a:srgbClr val="008000"/>
                </a:solidFill>
              </a:rPr>
              <a:t>There are over 15,000 stalls</a:t>
            </a:r>
            <a:r>
              <a:rPr lang="en-US" sz="2800" dirty="0"/>
              <a:t> selling nearly everything, at cheap prices. It’s only five minutes’ walk from the station. When you visit this market, you can see part of Thai people’s life.</a:t>
            </a:r>
          </a:p>
          <a:p>
            <a:pPr algn="just">
              <a:lnSpc>
                <a:spcPct val="110000"/>
              </a:lnSpc>
            </a:pPr>
            <a:r>
              <a:rPr lang="en-US" sz="2800" dirty="0"/>
              <a:t>Another interesting type of market is the floating market on the river. Don’t forget to try street food in Bangkok. It’s easy to find food stalls all around Bangkok, serving different Thai dishes. They are really delicious.</a:t>
            </a:r>
          </a:p>
        </p:txBody>
      </p:sp>
      <p:pic>
        <p:nvPicPr>
          <p:cNvPr id="6" name="Picture 5">
            <a:extLst>
              <a:ext uri="{FF2B5EF4-FFF2-40B4-BE49-F238E27FC236}">
                <a16:creationId xmlns:a16="http://schemas.microsoft.com/office/drawing/2014/main" id="{CD7D81FC-37DB-4FB5-9734-64BA5B583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764" y="1"/>
            <a:ext cx="8726747" cy="825910"/>
          </a:xfrm>
          <a:prstGeom prst="rect">
            <a:avLst/>
          </a:prstGeom>
        </p:spPr>
      </p:pic>
      <p:sp>
        <p:nvSpPr>
          <p:cNvPr id="7" name="TextBox 6">
            <a:extLst>
              <a:ext uri="{FF2B5EF4-FFF2-40B4-BE49-F238E27FC236}">
                <a16:creationId xmlns:a16="http://schemas.microsoft.com/office/drawing/2014/main" id="{0655EF60-59B4-4757-B066-A4ACC7BA287F}"/>
              </a:ext>
            </a:extLst>
          </p:cNvPr>
          <p:cNvSpPr txBox="1"/>
          <p:nvPr/>
        </p:nvSpPr>
        <p:spPr>
          <a:xfrm>
            <a:off x="5413569" y="135813"/>
            <a:ext cx="1364861" cy="461665"/>
          </a:xfrm>
          <a:prstGeom prst="rect">
            <a:avLst/>
          </a:prstGeom>
          <a:noFill/>
        </p:spPr>
        <p:txBody>
          <a:bodyPr wrap="none" rtlCol="0">
            <a:spAutoFit/>
          </a:bodyPr>
          <a:lstStyle/>
          <a:p>
            <a:r>
              <a:rPr lang="en-US" sz="2400" b="1" dirty="0">
                <a:solidFill>
                  <a:schemeClr val="bg1"/>
                </a:solidFill>
              </a:rPr>
              <a:t>SUGGEST</a:t>
            </a:r>
          </a:p>
        </p:txBody>
      </p:sp>
      <p:sp>
        <p:nvSpPr>
          <p:cNvPr id="8" name="Multiplication Sign 7">
            <a:hlinkClick r:id="rId3" action="ppaction://hlinksldjump"/>
            <a:extLst>
              <a:ext uri="{FF2B5EF4-FFF2-40B4-BE49-F238E27FC236}">
                <a16:creationId xmlns:a16="http://schemas.microsoft.com/office/drawing/2014/main" id="{159A5070-05F6-4C54-98F1-7743575FF3DA}"/>
              </a:ext>
            </a:extLst>
          </p:cNvPr>
          <p:cNvSpPr/>
          <p:nvPr/>
        </p:nvSpPr>
        <p:spPr>
          <a:xfrm>
            <a:off x="9733936" y="129442"/>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823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9A6BE0-9C8A-4C38-B997-ADB4E8B327B7}"/>
              </a:ext>
            </a:extLst>
          </p:cNvPr>
          <p:cNvSpPr txBox="1"/>
          <p:nvPr/>
        </p:nvSpPr>
        <p:spPr>
          <a:xfrm>
            <a:off x="1862595" y="720545"/>
            <a:ext cx="8486470" cy="4808368"/>
          </a:xfrm>
          <a:prstGeom prst="rect">
            <a:avLst/>
          </a:prstGeom>
          <a:noFill/>
          <a:ln w="19050">
            <a:solidFill>
              <a:srgbClr val="0FB7BD"/>
            </a:solidFill>
          </a:ln>
        </p:spPr>
        <p:txBody>
          <a:bodyPr wrap="square">
            <a:spAutoFit/>
          </a:bodyPr>
          <a:lstStyle/>
          <a:p>
            <a:pPr algn="just">
              <a:lnSpc>
                <a:spcPct val="110000"/>
              </a:lnSpc>
            </a:pPr>
            <a:r>
              <a:rPr lang="en-US" sz="2800" dirty="0"/>
              <a:t>Bangkok is famous for its markets and street food.</a:t>
            </a:r>
            <a:br>
              <a:rPr lang="en-US" sz="2800" dirty="0"/>
            </a:br>
            <a:r>
              <a:rPr lang="en-US" sz="2800" dirty="0"/>
              <a:t>Visit the </a:t>
            </a:r>
            <a:r>
              <a:rPr lang="en-US" sz="2800" dirty="0" err="1"/>
              <a:t>Chatuchak</a:t>
            </a:r>
            <a:r>
              <a:rPr lang="en-US" sz="2800" dirty="0"/>
              <a:t>, the largest weekend market in the world. There are over 15,000 stalls selling nearly everything, at cheap prices. </a:t>
            </a:r>
            <a:r>
              <a:rPr lang="en-US" sz="2800" b="1" dirty="0">
                <a:solidFill>
                  <a:srgbClr val="008000"/>
                </a:solidFill>
              </a:rPr>
              <a:t>It’s only five minutes’ walk from the station.</a:t>
            </a:r>
            <a:r>
              <a:rPr lang="en-US" sz="2800" dirty="0"/>
              <a:t> When you visit this market, you can see part of Thai people’s life.</a:t>
            </a:r>
          </a:p>
          <a:p>
            <a:pPr algn="just">
              <a:lnSpc>
                <a:spcPct val="110000"/>
              </a:lnSpc>
            </a:pPr>
            <a:r>
              <a:rPr lang="en-US" sz="2800" dirty="0"/>
              <a:t>Another interesting type of market is the floating market on the river. Don’t forget to try street food in Bangkok. It’s easy to find food stalls all around Bangkok, serving different Thai dishes. They are really delicious.</a:t>
            </a:r>
          </a:p>
        </p:txBody>
      </p:sp>
      <p:pic>
        <p:nvPicPr>
          <p:cNvPr id="6" name="Picture 5">
            <a:extLst>
              <a:ext uri="{FF2B5EF4-FFF2-40B4-BE49-F238E27FC236}">
                <a16:creationId xmlns:a16="http://schemas.microsoft.com/office/drawing/2014/main" id="{CD7D81FC-37DB-4FB5-9734-64BA5B583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764" y="1"/>
            <a:ext cx="8726747" cy="825910"/>
          </a:xfrm>
          <a:prstGeom prst="rect">
            <a:avLst/>
          </a:prstGeom>
        </p:spPr>
      </p:pic>
      <p:sp>
        <p:nvSpPr>
          <p:cNvPr id="7" name="TextBox 6">
            <a:extLst>
              <a:ext uri="{FF2B5EF4-FFF2-40B4-BE49-F238E27FC236}">
                <a16:creationId xmlns:a16="http://schemas.microsoft.com/office/drawing/2014/main" id="{0655EF60-59B4-4757-B066-A4ACC7BA287F}"/>
              </a:ext>
            </a:extLst>
          </p:cNvPr>
          <p:cNvSpPr txBox="1"/>
          <p:nvPr/>
        </p:nvSpPr>
        <p:spPr>
          <a:xfrm>
            <a:off x="5413569" y="135813"/>
            <a:ext cx="1364861" cy="461665"/>
          </a:xfrm>
          <a:prstGeom prst="rect">
            <a:avLst/>
          </a:prstGeom>
          <a:noFill/>
        </p:spPr>
        <p:txBody>
          <a:bodyPr wrap="none" rtlCol="0">
            <a:spAutoFit/>
          </a:bodyPr>
          <a:lstStyle/>
          <a:p>
            <a:r>
              <a:rPr lang="en-US" sz="2400" b="1" dirty="0">
                <a:solidFill>
                  <a:schemeClr val="bg1"/>
                </a:solidFill>
              </a:rPr>
              <a:t>SUGGEST</a:t>
            </a:r>
          </a:p>
        </p:txBody>
      </p:sp>
      <p:sp>
        <p:nvSpPr>
          <p:cNvPr id="8" name="Multiplication Sign 7">
            <a:hlinkClick r:id="rId3" action="ppaction://hlinksldjump"/>
            <a:extLst>
              <a:ext uri="{FF2B5EF4-FFF2-40B4-BE49-F238E27FC236}">
                <a16:creationId xmlns:a16="http://schemas.microsoft.com/office/drawing/2014/main" id="{159A5070-05F6-4C54-98F1-7743575FF3DA}"/>
              </a:ext>
            </a:extLst>
          </p:cNvPr>
          <p:cNvSpPr/>
          <p:nvPr/>
        </p:nvSpPr>
        <p:spPr>
          <a:xfrm>
            <a:off x="9733936" y="129442"/>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381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9A6BE0-9C8A-4C38-B997-ADB4E8B327B7}"/>
              </a:ext>
            </a:extLst>
          </p:cNvPr>
          <p:cNvSpPr txBox="1"/>
          <p:nvPr/>
        </p:nvSpPr>
        <p:spPr>
          <a:xfrm>
            <a:off x="1862595" y="720545"/>
            <a:ext cx="8486470" cy="4808368"/>
          </a:xfrm>
          <a:prstGeom prst="rect">
            <a:avLst/>
          </a:prstGeom>
          <a:noFill/>
          <a:ln w="19050">
            <a:solidFill>
              <a:srgbClr val="0FB7BD"/>
            </a:solidFill>
          </a:ln>
        </p:spPr>
        <p:txBody>
          <a:bodyPr wrap="square">
            <a:spAutoFit/>
          </a:bodyPr>
          <a:lstStyle/>
          <a:p>
            <a:pPr algn="just">
              <a:lnSpc>
                <a:spcPct val="110000"/>
              </a:lnSpc>
            </a:pPr>
            <a:r>
              <a:rPr lang="en-US" sz="2800" dirty="0"/>
              <a:t>Bangkok is famous for its markets and street food.</a:t>
            </a:r>
            <a:br>
              <a:rPr lang="en-US" sz="2800" dirty="0"/>
            </a:br>
            <a:r>
              <a:rPr lang="en-US" sz="2800" dirty="0"/>
              <a:t>Visit the </a:t>
            </a:r>
            <a:r>
              <a:rPr lang="en-US" sz="2800" dirty="0" err="1"/>
              <a:t>Chatuchak</a:t>
            </a:r>
            <a:r>
              <a:rPr lang="en-US" sz="2800" dirty="0"/>
              <a:t>, the largest weekend market in the world. There are over 15,000 stalls selling nearly everything, at cheap prices. It’s only five minutes’ walk from the station. </a:t>
            </a:r>
            <a:r>
              <a:rPr lang="en-US" sz="2800" b="1" dirty="0">
                <a:solidFill>
                  <a:srgbClr val="008000"/>
                </a:solidFill>
              </a:rPr>
              <a:t>When you visit this market, you can see part of Thai people’s life.</a:t>
            </a:r>
          </a:p>
          <a:p>
            <a:pPr algn="just">
              <a:lnSpc>
                <a:spcPct val="110000"/>
              </a:lnSpc>
            </a:pPr>
            <a:r>
              <a:rPr lang="en-US" sz="2800" dirty="0"/>
              <a:t>Another interesting type of market is the floating market on the river. Don’t forget to try street food in Bangkok. It’s easy to find food stalls all around Bangkok, serving different Thai dishes. They are really delicious.</a:t>
            </a:r>
          </a:p>
        </p:txBody>
      </p:sp>
      <p:pic>
        <p:nvPicPr>
          <p:cNvPr id="6" name="Picture 5">
            <a:extLst>
              <a:ext uri="{FF2B5EF4-FFF2-40B4-BE49-F238E27FC236}">
                <a16:creationId xmlns:a16="http://schemas.microsoft.com/office/drawing/2014/main" id="{CD7D81FC-37DB-4FB5-9734-64BA5B583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764" y="1"/>
            <a:ext cx="8726747" cy="825910"/>
          </a:xfrm>
          <a:prstGeom prst="rect">
            <a:avLst/>
          </a:prstGeom>
        </p:spPr>
      </p:pic>
      <p:sp>
        <p:nvSpPr>
          <p:cNvPr id="7" name="TextBox 6">
            <a:extLst>
              <a:ext uri="{FF2B5EF4-FFF2-40B4-BE49-F238E27FC236}">
                <a16:creationId xmlns:a16="http://schemas.microsoft.com/office/drawing/2014/main" id="{0655EF60-59B4-4757-B066-A4ACC7BA287F}"/>
              </a:ext>
            </a:extLst>
          </p:cNvPr>
          <p:cNvSpPr txBox="1"/>
          <p:nvPr/>
        </p:nvSpPr>
        <p:spPr>
          <a:xfrm>
            <a:off x="5413569" y="135813"/>
            <a:ext cx="1364861" cy="461665"/>
          </a:xfrm>
          <a:prstGeom prst="rect">
            <a:avLst/>
          </a:prstGeom>
          <a:noFill/>
        </p:spPr>
        <p:txBody>
          <a:bodyPr wrap="none" rtlCol="0">
            <a:spAutoFit/>
          </a:bodyPr>
          <a:lstStyle/>
          <a:p>
            <a:r>
              <a:rPr lang="en-US" sz="2400" b="1" dirty="0">
                <a:solidFill>
                  <a:schemeClr val="bg1"/>
                </a:solidFill>
              </a:rPr>
              <a:t>SUGGEST</a:t>
            </a:r>
          </a:p>
        </p:txBody>
      </p:sp>
      <p:sp>
        <p:nvSpPr>
          <p:cNvPr id="8" name="Multiplication Sign 7">
            <a:hlinkClick r:id="rId3" action="ppaction://hlinksldjump"/>
            <a:extLst>
              <a:ext uri="{FF2B5EF4-FFF2-40B4-BE49-F238E27FC236}">
                <a16:creationId xmlns:a16="http://schemas.microsoft.com/office/drawing/2014/main" id="{159A5070-05F6-4C54-98F1-7743575FF3DA}"/>
              </a:ext>
            </a:extLst>
          </p:cNvPr>
          <p:cNvSpPr/>
          <p:nvPr/>
        </p:nvSpPr>
        <p:spPr>
          <a:xfrm>
            <a:off x="9733936" y="129442"/>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7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9A6BE0-9C8A-4C38-B997-ADB4E8B327B7}"/>
              </a:ext>
            </a:extLst>
          </p:cNvPr>
          <p:cNvSpPr txBox="1"/>
          <p:nvPr/>
        </p:nvSpPr>
        <p:spPr>
          <a:xfrm>
            <a:off x="1862595" y="720545"/>
            <a:ext cx="8486470" cy="4808368"/>
          </a:xfrm>
          <a:prstGeom prst="rect">
            <a:avLst/>
          </a:prstGeom>
          <a:noFill/>
          <a:ln w="19050">
            <a:solidFill>
              <a:srgbClr val="0FB7BD"/>
            </a:solidFill>
          </a:ln>
        </p:spPr>
        <p:txBody>
          <a:bodyPr wrap="square">
            <a:spAutoFit/>
          </a:bodyPr>
          <a:lstStyle/>
          <a:p>
            <a:pPr algn="just">
              <a:lnSpc>
                <a:spcPct val="110000"/>
              </a:lnSpc>
            </a:pPr>
            <a:r>
              <a:rPr lang="en-US" sz="2800" dirty="0"/>
              <a:t>Bangkok is famous for its markets and street food.</a:t>
            </a:r>
            <a:br>
              <a:rPr lang="en-US" sz="2800" dirty="0"/>
            </a:br>
            <a:r>
              <a:rPr lang="en-US" sz="2800" dirty="0"/>
              <a:t>Visit the </a:t>
            </a:r>
            <a:r>
              <a:rPr lang="en-US" sz="2800" dirty="0" err="1"/>
              <a:t>Chatuchak</a:t>
            </a:r>
            <a:r>
              <a:rPr lang="en-US" sz="2800" dirty="0"/>
              <a:t>, the largest weekend market in the world. There are over 15,000 stalls selling nearly everything, at cheap prices. It’s only five minutes’ walk from the station. When you visit this market, you can see part of Thai people’s life.</a:t>
            </a:r>
          </a:p>
          <a:p>
            <a:pPr algn="just">
              <a:lnSpc>
                <a:spcPct val="110000"/>
              </a:lnSpc>
            </a:pPr>
            <a:r>
              <a:rPr lang="en-US" sz="2800" dirty="0"/>
              <a:t>Another interesting type of market is the floating market on the river. Don’t forget to try street food in Bangkok. It’s easy to find food stalls all around Bangkok, serving different Thai dishes. </a:t>
            </a:r>
            <a:r>
              <a:rPr lang="en-US" sz="2800" b="1" dirty="0">
                <a:solidFill>
                  <a:srgbClr val="008000"/>
                </a:solidFill>
              </a:rPr>
              <a:t>They are really delicious.</a:t>
            </a:r>
          </a:p>
        </p:txBody>
      </p:sp>
      <p:pic>
        <p:nvPicPr>
          <p:cNvPr id="6" name="Picture 5">
            <a:extLst>
              <a:ext uri="{FF2B5EF4-FFF2-40B4-BE49-F238E27FC236}">
                <a16:creationId xmlns:a16="http://schemas.microsoft.com/office/drawing/2014/main" id="{CD7D81FC-37DB-4FB5-9734-64BA5B583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764" y="1"/>
            <a:ext cx="8726747" cy="825910"/>
          </a:xfrm>
          <a:prstGeom prst="rect">
            <a:avLst/>
          </a:prstGeom>
        </p:spPr>
      </p:pic>
      <p:sp>
        <p:nvSpPr>
          <p:cNvPr id="7" name="TextBox 6">
            <a:extLst>
              <a:ext uri="{FF2B5EF4-FFF2-40B4-BE49-F238E27FC236}">
                <a16:creationId xmlns:a16="http://schemas.microsoft.com/office/drawing/2014/main" id="{0655EF60-59B4-4757-B066-A4ACC7BA287F}"/>
              </a:ext>
            </a:extLst>
          </p:cNvPr>
          <p:cNvSpPr txBox="1"/>
          <p:nvPr/>
        </p:nvSpPr>
        <p:spPr>
          <a:xfrm>
            <a:off x="5413569" y="135813"/>
            <a:ext cx="1364861" cy="461665"/>
          </a:xfrm>
          <a:prstGeom prst="rect">
            <a:avLst/>
          </a:prstGeom>
          <a:noFill/>
        </p:spPr>
        <p:txBody>
          <a:bodyPr wrap="none" rtlCol="0">
            <a:spAutoFit/>
          </a:bodyPr>
          <a:lstStyle/>
          <a:p>
            <a:r>
              <a:rPr lang="en-US" sz="2400" b="1" dirty="0">
                <a:solidFill>
                  <a:schemeClr val="bg1"/>
                </a:solidFill>
              </a:rPr>
              <a:t>SUGGEST</a:t>
            </a:r>
          </a:p>
        </p:txBody>
      </p:sp>
      <p:sp>
        <p:nvSpPr>
          <p:cNvPr id="8" name="Multiplication Sign 7">
            <a:hlinkClick r:id="rId3" action="ppaction://hlinksldjump"/>
            <a:extLst>
              <a:ext uri="{FF2B5EF4-FFF2-40B4-BE49-F238E27FC236}">
                <a16:creationId xmlns:a16="http://schemas.microsoft.com/office/drawing/2014/main" id="{159A5070-05F6-4C54-98F1-7743575FF3DA}"/>
              </a:ext>
            </a:extLst>
          </p:cNvPr>
          <p:cNvSpPr/>
          <p:nvPr/>
        </p:nvSpPr>
        <p:spPr>
          <a:xfrm>
            <a:off x="9733936" y="129442"/>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840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995" y="113417"/>
            <a:ext cx="587409" cy="604353"/>
          </a:xfrm>
          <a:prstGeom prst="rect">
            <a:avLst/>
          </a:prstGeom>
        </p:spPr>
      </p:pic>
      <p:sp>
        <p:nvSpPr>
          <p:cNvPr id="8" name="TextBox 7"/>
          <p:cNvSpPr txBox="1"/>
          <p:nvPr/>
        </p:nvSpPr>
        <p:spPr>
          <a:xfrm>
            <a:off x="2389204" y="42732"/>
            <a:ext cx="7712740" cy="892552"/>
          </a:xfrm>
          <a:prstGeom prst="rect">
            <a:avLst/>
          </a:prstGeom>
          <a:noFill/>
        </p:spPr>
        <p:txBody>
          <a:bodyPr wrap="square" rtlCol="0">
            <a:spAutoFit/>
          </a:bodyPr>
          <a:lstStyle/>
          <a:p>
            <a:pPr algn="just"/>
            <a:r>
              <a:rPr lang="en-US" sz="2600" b="1">
                <a:effectLst>
                  <a:glow rad="88900">
                    <a:schemeClr val="bg1"/>
                  </a:glow>
                </a:effectLst>
                <a:latin typeface="Arial" panose="020B0604020202020204" pitchFamily="34" charset="0"/>
                <a:cs typeface="Arial" panose="020B0604020202020204" pitchFamily="34" charset="0"/>
              </a:rPr>
              <a:t>Work in groups. Talk about a city in your country, using the questions below as a guide.</a:t>
            </a:r>
          </a:p>
        </p:txBody>
      </p:sp>
      <p:sp>
        <p:nvSpPr>
          <p:cNvPr id="90" name="TextBox 89"/>
          <p:cNvSpPr txBox="1"/>
          <p:nvPr/>
        </p:nvSpPr>
        <p:spPr>
          <a:xfrm>
            <a:off x="907386" y="878616"/>
            <a:ext cx="2848035" cy="553998"/>
          </a:xfrm>
          <a:prstGeom prst="rect">
            <a:avLst/>
          </a:prstGeom>
          <a:noFill/>
        </p:spPr>
        <p:txBody>
          <a:bodyPr wrap="square" rtlCol="0">
            <a:spAutoFit/>
          </a:bodyPr>
          <a:lstStyle/>
          <a:p>
            <a:r>
              <a:rPr lang="en-US" sz="3000" b="1" dirty="0">
                <a:solidFill>
                  <a:srgbClr val="0FB7BD"/>
                </a:solidFill>
              </a:rPr>
              <a:t>Writing</a:t>
            </a:r>
          </a:p>
        </p:txBody>
      </p:sp>
      <p:sp>
        <p:nvSpPr>
          <p:cNvPr id="91" name="TextBox 90"/>
          <p:cNvSpPr txBox="1"/>
          <p:nvPr/>
        </p:nvSpPr>
        <p:spPr>
          <a:xfrm>
            <a:off x="1489321" y="1581746"/>
            <a:ext cx="390569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What city is it?</a:t>
            </a:r>
            <a:endParaRPr lang="en-US" sz="2400" i="1" dirty="0"/>
          </a:p>
        </p:txBody>
      </p:sp>
      <p:sp>
        <p:nvSpPr>
          <p:cNvPr id="92" name="TextBox 91"/>
          <p:cNvSpPr txBox="1"/>
          <p:nvPr/>
        </p:nvSpPr>
        <p:spPr>
          <a:xfrm>
            <a:off x="1373881" y="1912476"/>
            <a:ext cx="730203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What is it like? (the weather, the people, the food)</a:t>
            </a:r>
            <a:endParaRPr lang="en-US" sz="2400" i="1" dirty="0"/>
          </a:p>
        </p:txBody>
      </p:sp>
      <p:sp>
        <p:nvSpPr>
          <p:cNvPr id="93" name="TextBox 92"/>
          <p:cNvSpPr txBox="1"/>
          <p:nvPr/>
        </p:nvSpPr>
        <p:spPr>
          <a:xfrm>
            <a:off x="1489321" y="2268498"/>
            <a:ext cx="4863635"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What can you see and do there?</a:t>
            </a:r>
            <a:endParaRPr lang="en-US" sz="2400" i="1" dirty="0"/>
          </a:p>
        </p:txBody>
      </p:sp>
      <p:sp>
        <p:nvSpPr>
          <p:cNvPr id="16" name="TextBox 15">
            <a:extLst>
              <a:ext uri="{FF2B5EF4-FFF2-40B4-BE49-F238E27FC236}">
                <a16:creationId xmlns:a16="http://schemas.microsoft.com/office/drawing/2014/main" id="{99971DD9-7382-416D-9BE6-01BF965E6501}"/>
              </a:ext>
            </a:extLst>
          </p:cNvPr>
          <p:cNvSpPr txBox="1"/>
          <p:nvPr/>
        </p:nvSpPr>
        <p:spPr>
          <a:xfrm>
            <a:off x="250371" y="2653131"/>
            <a:ext cx="8599492" cy="646331"/>
          </a:xfrm>
          <a:prstGeom prst="rect">
            <a:avLst/>
          </a:prstGeom>
          <a:noFill/>
        </p:spPr>
        <p:txBody>
          <a:bodyPr wrap="square">
            <a:spAutoFit/>
          </a:bodyPr>
          <a:lstStyle/>
          <a:p>
            <a:r>
              <a:rPr lang="en-US" sz="3600" b="0" i="0" dirty="0">
                <a:solidFill>
                  <a:srgbClr val="000000"/>
                </a:solidFill>
                <a:effectLst/>
                <a:latin typeface="Times New Roman" panose="02020603050405020304" pitchFamily="18" charset="0"/>
                <a:cs typeface="Times New Roman" panose="02020603050405020304" pitchFamily="18" charset="0"/>
              </a:rPr>
              <a:t>It is </a:t>
            </a:r>
            <a:r>
              <a:rPr lang="en-US" sz="3600" b="0" i="0" dirty="0" err="1">
                <a:solidFill>
                  <a:srgbClr val="000000"/>
                </a:solidFill>
                <a:effectLst/>
                <a:latin typeface="Times New Roman" panose="02020603050405020304" pitchFamily="18" charset="0"/>
                <a:cs typeface="Times New Roman" panose="02020603050405020304" pitchFamily="18" charset="0"/>
              </a:rPr>
              <a:t>Hạ</a:t>
            </a:r>
            <a:r>
              <a:rPr lang="en-US" sz="3600" b="0" i="0" dirty="0">
                <a:solidFill>
                  <a:srgbClr val="000000"/>
                </a:solidFill>
                <a:effectLst/>
                <a:latin typeface="Times New Roman" panose="02020603050405020304" pitchFamily="18" charset="0"/>
                <a:cs typeface="Times New Roman" panose="02020603050405020304" pitchFamily="18" charset="0"/>
              </a:rPr>
              <a:t> Long city.</a:t>
            </a:r>
            <a:endParaRPr lang="en-US" sz="36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F39A52E-D361-4283-9380-31E037866805}"/>
              </a:ext>
            </a:extLst>
          </p:cNvPr>
          <p:cNvSpPr txBox="1"/>
          <p:nvPr/>
        </p:nvSpPr>
        <p:spPr>
          <a:xfrm>
            <a:off x="97215" y="3138321"/>
            <a:ext cx="11745685" cy="1754326"/>
          </a:xfrm>
          <a:prstGeom prst="rect">
            <a:avLst/>
          </a:prstGeom>
          <a:noFill/>
        </p:spPr>
        <p:txBody>
          <a:bodyPr wrap="square">
            <a:spAutoFit/>
          </a:bodyPr>
          <a:lstStyle/>
          <a:p>
            <a:r>
              <a:rPr lang="en-US" sz="3600" dirty="0">
                <a:solidFill>
                  <a:srgbClr val="000000"/>
                </a:solidFill>
                <a:latin typeface="Times New Roman" panose="02020603050405020304" pitchFamily="18" charset="0"/>
                <a:cs typeface="Times New Roman" panose="02020603050405020304" pitchFamily="18" charset="0"/>
              </a:rPr>
              <a:t>The weather is cool (the average temperature is over 21oC), the people are friendly and helpful, the food is fresh and </a:t>
            </a:r>
            <a:r>
              <a:rPr lang="en-US" sz="3600" dirty="0" err="1">
                <a:solidFill>
                  <a:srgbClr val="000000"/>
                </a:solidFill>
                <a:latin typeface="Times New Roman" panose="02020603050405020304" pitchFamily="18" charset="0"/>
                <a:cs typeface="Times New Roman" panose="02020603050405020304" pitchFamily="18" charset="0"/>
              </a:rPr>
              <a:t>deliciou</a:t>
            </a:r>
            <a:r>
              <a:rPr lang="vi-VN" sz="3600" dirty="0">
                <a:solidFill>
                  <a:srgbClr val="000000"/>
                </a:solidFill>
                <a:latin typeface="Times New Roman" panose="02020603050405020304" pitchFamily="18" charset="0"/>
                <a:cs typeface="Times New Roman" panose="02020603050405020304" pitchFamily="18" charset="0"/>
              </a:rPr>
              <a:t>s.</a:t>
            </a:r>
            <a:endParaRPr lang="en-US" sz="3600" dirty="0">
              <a:solidFill>
                <a:srgbClr val="00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311CC38-3DC3-48FE-8378-F913A539E0E9}"/>
              </a:ext>
            </a:extLst>
          </p:cNvPr>
          <p:cNvSpPr txBox="1"/>
          <p:nvPr/>
        </p:nvSpPr>
        <p:spPr>
          <a:xfrm>
            <a:off x="97215" y="4772379"/>
            <a:ext cx="11030055" cy="2862322"/>
          </a:xfrm>
          <a:prstGeom prst="rect">
            <a:avLst/>
          </a:prstGeom>
          <a:noFill/>
        </p:spPr>
        <p:txBody>
          <a:bodyPr wrap="square">
            <a:spAutoFit/>
          </a:bodyPr>
          <a:lstStyle/>
          <a:p>
            <a:r>
              <a:rPr lang="en-US" sz="3600" dirty="0">
                <a:solidFill>
                  <a:srgbClr val="000000"/>
                </a:solidFill>
                <a:latin typeface="Times New Roman" panose="02020603050405020304" pitchFamily="18" charset="0"/>
                <a:cs typeface="Times New Roman" panose="02020603050405020304" pitchFamily="18" charset="0"/>
              </a:rPr>
              <a:t>In </a:t>
            </a:r>
            <a:r>
              <a:rPr lang="en-US" sz="3600" dirty="0" err="1">
                <a:solidFill>
                  <a:srgbClr val="000000"/>
                </a:solidFill>
                <a:latin typeface="Times New Roman" panose="02020603050405020304" pitchFamily="18" charset="0"/>
                <a:cs typeface="Times New Roman" panose="02020603050405020304" pitchFamily="18" charset="0"/>
              </a:rPr>
              <a:t>Hạ</a:t>
            </a:r>
            <a:r>
              <a:rPr lang="en-US" sz="3600" dirty="0">
                <a:solidFill>
                  <a:srgbClr val="000000"/>
                </a:solidFill>
                <a:latin typeface="Times New Roman" panose="02020603050405020304" pitchFamily="18" charset="0"/>
                <a:cs typeface="Times New Roman" panose="02020603050405020304" pitchFamily="18" charset="0"/>
              </a:rPr>
              <a:t> Long city, you can visit </a:t>
            </a:r>
            <a:r>
              <a:rPr lang="en-US" sz="3600" dirty="0" err="1">
                <a:solidFill>
                  <a:srgbClr val="000000"/>
                </a:solidFill>
                <a:latin typeface="Times New Roman" panose="02020603050405020304" pitchFamily="18" charset="0"/>
                <a:cs typeface="Times New Roman" panose="02020603050405020304" pitchFamily="18" charset="0"/>
              </a:rPr>
              <a:t>Hạ</a:t>
            </a:r>
            <a:r>
              <a:rPr lang="en-US" sz="3600" dirty="0">
                <a:solidFill>
                  <a:srgbClr val="000000"/>
                </a:solidFill>
                <a:latin typeface="Times New Roman" panose="02020603050405020304" pitchFamily="18" charset="0"/>
                <a:cs typeface="Times New Roman" panose="02020603050405020304" pitchFamily="18" charset="0"/>
              </a:rPr>
              <a:t> Long Bay, go to </a:t>
            </a:r>
            <a:r>
              <a:rPr lang="en-US" sz="3600" dirty="0" err="1">
                <a:solidFill>
                  <a:srgbClr val="000000"/>
                </a:solidFill>
                <a:latin typeface="Times New Roman" panose="02020603050405020304" pitchFamily="18" charset="0"/>
                <a:cs typeface="Times New Roman" panose="02020603050405020304" pitchFamily="18" charset="0"/>
              </a:rPr>
              <a:t>Tuần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Châu</a:t>
            </a:r>
            <a:r>
              <a:rPr lang="en-US" sz="3600" dirty="0">
                <a:solidFill>
                  <a:srgbClr val="000000"/>
                </a:solidFill>
                <a:latin typeface="Times New Roman" panose="02020603050405020304" pitchFamily="18" charset="0"/>
                <a:cs typeface="Times New Roman" panose="02020603050405020304" pitchFamily="18" charset="0"/>
              </a:rPr>
              <a:t> island, climb Poem mountain,  Ba </a:t>
            </a:r>
            <a:r>
              <a:rPr lang="en-US" sz="3600" dirty="0" err="1">
                <a:solidFill>
                  <a:srgbClr val="000000"/>
                </a:solidFill>
                <a:latin typeface="Times New Roman" panose="02020603050405020304" pitchFamily="18" charset="0"/>
                <a:cs typeface="Times New Roman" panose="02020603050405020304" pitchFamily="18" charset="0"/>
              </a:rPr>
              <a:t>Vàng</a:t>
            </a:r>
            <a:r>
              <a:rPr lang="en-US" sz="3600" dirty="0">
                <a:solidFill>
                  <a:srgbClr val="000000"/>
                </a:solidFill>
                <a:latin typeface="Times New Roman" panose="02020603050405020304" pitchFamily="18" charset="0"/>
                <a:cs typeface="Times New Roman" panose="02020603050405020304" pitchFamily="18" charset="0"/>
              </a:rPr>
              <a:t> pagoda, </a:t>
            </a:r>
            <a:r>
              <a:rPr lang="en-US" sz="3600" dirty="0" err="1">
                <a:solidFill>
                  <a:srgbClr val="000000"/>
                </a:solidFill>
                <a:latin typeface="Times New Roman" panose="02020603050405020304" pitchFamily="18" charset="0"/>
                <a:cs typeface="Times New Roman" panose="02020603050405020304" pitchFamily="18" charset="0"/>
              </a:rPr>
              <a:t>Hạ</a:t>
            </a:r>
            <a:r>
              <a:rPr lang="en-US" sz="3600" dirty="0">
                <a:solidFill>
                  <a:srgbClr val="000000"/>
                </a:solidFill>
                <a:latin typeface="Times New Roman" panose="02020603050405020304" pitchFamily="18" charset="0"/>
                <a:cs typeface="Times New Roman" panose="02020603050405020304" pitchFamily="18" charset="0"/>
              </a:rPr>
              <a:t> Long night market, </a:t>
            </a:r>
            <a:r>
              <a:rPr lang="en-US" sz="3600" dirty="0" err="1">
                <a:solidFill>
                  <a:srgbClr val="000000"/>
                </a:solidFill>
                <a:latin typeface="Times New Roman" panose="02020603050405020304" pitchFamily="18" charset="0"/>
                <a:cs typeface="Times New Roman" panose="02020603050405020304" pitchFamily="18" charset="0"/>
              </a:rPr>
              <a:t>Quảng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Ninh</a:t>
            </a:r>
            <a:r>
              <a:rPr lang="en-US" sz="3600" dirty="0">
                <a:solidFill>
                  <a:srgbClr val="000000"/>
                </a:solidFill>
                <a:latin typeface="Times New Roman" panose="02020603050405020304" pitchFamily="18" charset="0"/>
                <a:cs typeface="Times New Roman" panose="02020603050405020304" pitchFamily="18" charset="0"/>
              </a:rPr>
              <a:t> museum.</a:t>
            </a:r>
            <a:br>
              <a:rPr lang="en-US" sz="3600" dirty="0">
                <a:solidFill>
                  <a:srgbClr val="000000"/>
                </a:solidFill>
                <a:latin typeface="Times New Roman" panose="02020603050405020304" pitchFamily="18" charset="0"/>
                <a:cs typeface="Times New Roman" panose="02020603050405020304" pitchFamily="18" charset="0"/>
              </a:rPr>
            </a:br>
            <a:br>
              <a:rPr lang="en-US" sz="3600" dirty="0">
                <a:solidFill>
                  <a:srgbClr val="000000"/>
                </a:solidFill>
                <a:latin typeface="Times New Roman" panose="02020603050405020304" pitchFamily="18" charset="0"/>
                <a:cs typeface="Times New Roman" panose="02020603050405020304" pitchFamily="18" charset="0"/>
              </a:rPr>
            </a:br>
            <a:endParaRPr lang="en-US" sz="3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13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886"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995" y="138671"/>
            <a:ext cx="587409" cy="553842"/>
          </a:xfrm>
          <a:prstGeom prst="rect">
            <a:avLst/>
          </a:prstGeom>
        </p:spPr>
      </p:pic>
      <p:sp>
        <p:nvSpPr>
          <p:cNvPr id="10" name="TextBox 9"/>
          <p:cNvSpPr txBox="1"/>
          <p:nvPr/>
        </p:nvSpPr>
        <p:spPr>
          <a:xfrm>
            <a:off x="2460172" y="30228"/>
            <a:ext cx="7913915" cy="830997"/>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Write a postcard of about 50 words about your holiday in a city. Use the information in </a:t>
            </a:r>
            <a:r>
              <a:rPr lang="en-US" sz="2400" b="1">
                <a:solidFill>
                  <a:srgbClr val="F16649"/>
                </a:solidFill>
                <a:effectLst>
                  <a:glow rad="88900">
                    <a:schemeClr val="bg1"/>
                  </a:glow>
                </a:effectLst>
                <a:latin typeface="Arial" panose="020B0604020202020204" pitchFamily="34" charset="0"/>
                <a:cs typeface="Arial" panose="020B0604020202020204" pitchFamily="34" charset="0"/>
              </a:rPr>
              <a:t>4</a:t>
            </a:r>
            <a:r>
              <a:rPr lang="en-US" sz="2400" b="1">
                <a:effectLst>
                  <a:glow rad="88900">
                    <a:schemeClr val="bg1"/>
                  </a:glow>
                </a:effectLst>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7FF77F1E-4410-4559-898F-08EF54F24666}"/>
              </a:ext>
            </a:extLst>
          </p:cNvPr>
          <p:cNvSpPr txBox="1"/>
          <p:nvPr/>
        </p:nvSpPr>
        <p:spPr>
          <a:xfrm>
            <a:off x="272143" y="1549684"/>
            <a:ext cx="11811000" cy="5355312"/>
          </a:xfrm>
          <a:prstGeom prst="rect">
            <a:avLst/>
          </a:prstGeom>
          <a:noFill/>
        </p:spPr>
        <p:txBody>
          <a:bodyPr wrap="square">
            <a:spAutoFit/>
          </a:bodyPr>
          <a:lstStyle/>
          <a:p>
            <a:pPr algn="l"/>
            <a:r>
              <a:rPr lang="en-US" sz="3200" b="0" i="0" dirty="0">
                <a:solidFill>
                  <a:srgbClr val="000000"/>
                </a:solidFill>
                <a:effectLst/>
                <a:latin typeface="OpenSans"/>
              </a:rPr>
              <a:t>Dear Mum and Dad,</a:t>
            </a:r>
          </a:p>
          <a:p>
            <a:pPr algn="just"/>
            <a:r>
              <a:rPr lang="en-US" sz="3200" b="0" i="0" dirty="0">
                <a:solidFill>
                  <a:srgbClr val="000000"/>
                </a:solidFill>
                <a:effectLst/>
                <a:latin typeface="OpenSans"/>
              </a:rPr>
              <a:t>How are you? I’m having a really great time in </a:t>
            </a:r>
            <a:r>
              <a:rPr lang="en-US" sz="3200" b="0" i="0" dirty="0" err="1">
                <a:solidFill>
                  <a:srgbClr val="000000"/>
                </a:solidFill>
                <a:effectLst/>
                <a:latin typeface="OpenSans"/>
              </a:rPr>
              <a:t>Hạ</a:t>
            </a:r>
            <a:r>
              <a:rPr lang="en-US" sz="3200" b="0" i="0" dirty="0">
                <a:solidFill>
                  <a:srgbClr val="000000"/>
                </a:solidFill>
                <a:effectLst/>
                <a:latin typeface="OpenSans"/>
              </a:rPr>
              <a:t> Long city. The weather is cool. People are friendly and helpful. The food, especially seafood, is fresh, cheap and delicious. In </a:t>
            </a:r>
            <a:r>
              <a:rPr lang="en-US" sz="3200" b="0" i="0" dirty="0" err="1">
                <a:solidFill>
                  <a:srgbClr val="000000"/>
                </a:solidFill>
                <a:effectLst/>
                <a:latin typeface="OpenSans"/>
              </a:rPr>
              <a:t>Hạ</a:t>
            </a:r>
            <a:r>
              <a:rPr lang="en-US" sz="3200" b="0" i="0" dirty="0">
                <a:solidFill>
                  <a:srgbClr val="000000"/>
                </a:solidFill>
                <a:effectLst/>
                <a:latin typeface="OpenSans"/>
              </a:rPr>
              <a:t> Long city, I can visit </a:t>
            </a:r>
            <a:r>
              <a:rPr lang="en-US" sz="3200" b="0" i="0" dirty="0" err="1">
                <a:solidFill>
                  <a:srgbClr val="000000"/>
                </a:solidFill>
                <a:effectLst/>
                <a:latin typeface="OpenSans"/>
              </a:rPr>
              <a:t>Hạ</a:t>
            </a:r>
            <a:r>
              <a:rPr lang="en-US" sz="3200" b="0" i="0" dirty="0">
                <a:solidFill>
                  <a:srgbClr val="000000"/>
                </a:solidFill>
                <a:effectLst/>
                <a:latin typeface="OpenSans"/>
              </a:rPr>
              <a:t> Long Bay, go to </a:t>
            </a:r>
            <a:r>
              <a:rPr lang="en-US" sz="3200" b="0" i="0" dirty="0" err="1">
                <a:solidFill>
                  <a:srgbClr val="000000"/>
                </a:solidFill>
                <a:effectLst/>
                <a:latin typeface="OpenSans"/>
              </a:rPr>
              <a:t>Tuần</a:t>
            </a:r>
            <a:r>
              <a:rPr lang="en-US" sz="3200" b="0" i="0" dirty="0">
                <a:solidFill>
                  <a:srgbClr val="000000"/>
                </a:solidFill>
                <a:effectLst/>
                <a:latin typeface="OpenSans"/>
              </a:rPr>
              <a:t> </a:t>
            </a:r>
            <a:r>
              <a:rPr lang="en-US" sz="3200" b="0" i="0" dirty="0" err="1">
                <a:solidFill>
                  <a:srgbClr val="000000"/>
                </a:solidFill>
                <a:effectLst/>
                <a:latin typeface="OpenSans"/>
              </a:rPr>
              <a:t>Châu</a:t>
            </a:r>
            <a:r>
              <a:rPr lang="en-US" sz="3200" b="0" i="0" dirty="0">
                <a:solidFill>
                  <a:srgbClr val="000000"/>
                </a:solidFill>
                <a:effectLst/>
                <a:latin typeface="OpenSans"/>
              </a:rPr>
              <a:t> island, climb Poem mountain, Ba </a:t>
            </a:r>
            <a:r>
              <a:rPr lang="en-US" sz="3200" b="0" i="0" dirty="0" err="1">
                <a:solidFill>
                  <a:srgbClr val="000000"/>
                </a:solidFill>
                <a:effectLst/>
                <a:latin typeface="OpenSans"/>
              </a:rPr>
              <a:t>Vàng</a:t>
            </a:r>
            <a:r>
              <a:rPr lang="en-US" sz="3200" b="0" i="0" dirty="0">
                <a:solidFill>
                  <a:srgbClr val="000000"/>
                </a:solidFill>
                <a:effectLst/>
                <a:latin typeface="OpenSans"/>
              </a:rPr>
              <a:t> pagoda, </a:t>
            </a:r>
            <a:r>
              <a:rPr lang="en-US" sz="3200" b="0" i="0" dirty="0" err="1">
                <a:solidFill>
                  <a:srgbClr val="000000"/>
                </a:solidFill>
                <a:effectLst/>
                <a:latin typeface="OpenSans"/>
              </a:rPr>
              <a:t>Hạ</a:t>
            </a:r>
            <a:r>
              <a:rPr lang="en-US" sz="3200" b="0" i="0" dirty="0">
                <a:solidFill>
                  <a:srgbClr val="000000"/>
                </a:solidFill>
                <a:effectLst/>
                <a:latin typeface="OpenSans"/>
              </a:rPr>
              <a:t> Long night market, </a:t>
            </a:r>
            <a:r>
              <a:rPr lang="en-US" sz="3200" b="0" i="0" dirty="0" err="1">
                <a:solidFill>
                  <a:srgbClr val="000000"/>
                </a:solidFill>
                <a:effectLst/>
                <a:latin typeface="OpenSans"/>
              </a:rPr>
              <a:t>Quảng</a:t>
            </a:r>
            <a:r>
              <a:rPr lang="en-US" sz="3200" b="0" i="0" dirty="0">
                <a:solidFill>
                  <a:srgbClr val="000000"/>
                </a:solidFill>
                <a:effectLst/>
                <a:latin typeface="OpenSans"/>
              </a:rPr>
              <a:t> </a:t>
            </a:r>
            <a:r>
              <a:rPr lang="en-US" sz="3200" b="0" i="0" dirty="0" err="1">
                <a:solidFill>
                  <a:srgbClr val="000000"/>
                </a:solidFill>
                <a:effectLst/>
                <a:latin typeface="OpenSans"/>
              </a:rPr>
              <a:t>Ninh</a:t>
            </a:r>
            <a:r>
              <a:rPr lang="en-US" sz="3200" b="0" i="0" dirty="0">
                <a:solidFill>
                  <a:srgbClr val="000000"/>
                </a:solidFill>
                <a:effectLst/>
                <a:latin typeface="OpenSans"/>
              </a:rPr>
              <a:t> museum. You should come here one day.</a:t>
            </a:r>
          </a:p>
          <a:p>
            <a:pPr algn="l"/>
            <a:r>
              <a:rPr lang="en-US" sz="3200" b="0" i="0" dirty="0">
                <a:solidFill>
                  <a:srgbClr val="000000"/>
                </a:solidFill>
                <a:effectLst/>
                <a:latin typeface="OpenSans"/>
              </a:rPr>
              <a:t>Love,</a:t>
            </a:r>
          </a:p>
          <a:p>
            <a:pPr algn="l"/>
            <a:r>
              <a:rPr lang="en-US" sz="3200" b="0" i="0" dirty="0">
                <a:solidFill>
                  <a:srgbClr val="000000"/>
                </a:solidFill>
                <a:effectLst/>
                <a:latin typeface="OpenSans"/>
              </a:rPr>
              <a:t>Trang</a:t>
            </a:r>
          </a:p>
          <a:p>
            <a:br>
              <a:rPr lang="en-US" b="0" i="0" dirty="0">
                <a:solidFill>
                  <a:srgbClr val="000000"/>
                </a:solidFill>
                <a:effectLst/>
                <a:latin typeface="OpenSans"/>
              </a:rPr>
            </a:br>
            <a:br>
              <a:rPr lang="en-US" b="0" i="0" dirty="0">
                <a:solidFill>
                  <a:srgbClr val="000000"/>
                </a:solidFill>
                <a:effectLst/>
                <a:latin typeface="OpenSans"/>
              </a:rPr>
            </a:br>
            <a:endParaRPr lang="en-US" dirty="0"/>
          </a:p>
        </p:txBody>
      </p:sp>
    </p:spTree>
    <p:extLst>
      <p:ext uri="{BB962C8B-B14F-4D97-AF65-F5344CB8AC3E}">
        <p14:creationId xmlns:p14="http://schemas.microsoft.com/office/powerpoint/2010/main" val="94022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8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4067" y="3490845"/>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7148"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4483"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27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5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4679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
            <a:ext cx="9144000" cy="109968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085" y="74840"/>
            <a:ext cx="627229" cy="681509"/>
          </a:xfrm>
          <a:prstGeom prst="rect">
            <a:avLst/>
          </a:prstGeom>
        </p:spPr>
      </p:pic>
      <p:sp>
        <p:nvSpPr>
          <p:cNvPr id="12" name="TextBox 11"/>
          <p:cNvSpPr txBox="1"/>
          <p:nvPr/>
        </p:nvSpPr>
        <p:spPr>
          <a:xfrm>
            <a:off x="2351313" y="184761"/>
            <a:ext cx="8012800" cy="461665"/>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Work in groups. Discuss and answer the questions. </a:t>
            </a:r>
          </a:p>
        </p:txBody>
      </p:sp>
      <p:sp>
        <p:nvSpPr>
          <p:cNvPr id="92" name="TextBox 91"/>
          <p:cNvSpPr txBox="1"/>
          <p:nvPr/>
        </p:nvSpPr>
        <p:spPr>
          <a:xfrm>
            <a:off x="1832941" y="1157167"/>
            <a:ext cx="2848035" cy="553998"/>
          </a:xfrm>
          <a:prstGeom prst="rect">
            <a:avLst/>
          </a:prstGeom>
          <a:noFill/>
        </p:spPr>
        <p:txBody>
          <a:bodyPr wrap="square" rtlCol="0">
            <a:spAutoFit/>
          </a:bodyPr>
          <a:lstStyle/>
          <a:p>
            <a:r>
              <a:rPr lang="en-US" sz="3000" b="1">
                <a:solidFill>
                  <a:srgbClr val="0FB7BD"/>
                </a:solidFill>
              </a:rPr>
              <a:t>Listening</a:t>
            </a:r>
          </a:p>
        </p:txBody>
      </p:sp>
      <p:grpSp>
        <p:nvGrpSpPr>
          <p:cNvPr id="8" name="Group 7"/>
          <p:cNvGrpSpPr/>
          <p:nvPr/>
        </p:nvGrpSpPr>
        <p:grpSpPr>
          <a:xfrm>
            <a:off x="5366661" y="2130849"/>
            <a:ext cx="5170714" cy="3744685"/>
            <a:chOff x="43543" y="2956211"/>
            <a:chExt cx="9056914" cy="3744685"/>
          </a:xfrm>
        </p:grpSpPr>
        <p:sp>
          <p:nvSpPr>
            <p:cNvPr id="9" name="Rounded Rectangle 8"/>
            <p:cNvSpPr/>
            <p:nvPr/>
          </p:nvSpPr>
          <p:spPr>
            <a:xfrm>
              <a:off x="43543" y="2956211"/>
              <a:ext cx="9056914" cy="3744685"/>
            </a:xfrm>
            <a:prstGeom prst="roundRect">
              <a:avLst/>
            </a:prstGeom>
            <a:noFill/>
            <a:ln w="1905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879676" y="3856896"/>
              <a:ext cx="7349925"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90562" y="4478227"/>
              <a:ext cx="7349925"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97037" y="5087369"/>
              <a:ext cx="7349925"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97037" y="5723210"/>
              <a:ext cx="7349925"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97037" y="6349468"/>
              <a:ext cx="7349925"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725890" y="2551952"/>
            <a:ext cx="5226056" cy="479133"/>
            <a:chOff x="620489" y="3127392"/>
            <a:chExt cx="5226056" cy="479133"/>
          </a:xfrm>
        </p:grpSpPr>
        <p:sp>
          <p:nvSpPr>
            <p:cNvPr id="19" name="TextBox 18"/>
            <p:cNvSpPr txBox="1"/>
            <p:nvPr/>
          </p:nvSpPr>
          <p:spPr>
            <a:xfrm>
              <a:off x="933229" y="3127392"/>
              <a:ext cx="4913316" cy="461665"/>
            </a:xfrm>
            <a:prstGeom prst="rect">
              <a:avLst/>
            </a:prstGeom>
            <a:noFill/>
          </p:spPr>
          <p:txBody>
            <a:bodyPr wrap="square" rtlCol="0">
              <a:spAutoFit/>
            </a:bodyPr>
            <a:lstStyle/>
            <a:p>
              <a:r>
                <a:rPr lang="en-US" sz="2400"/>
                <a:t>Where is Bangkok?</a:t>
              </a:r>
              <a:endParaRPr lang="en-US" sz="2400" i="1"/>
            </a:p>
          </p:txBody>
        </p:sp>
        <p:sp>
          <p:nvSpPr>
            <p:cNvPr id="20" name="TextBox 19"/>
            <p:cNvSpPr txBox="1"/>
            <p:nvPr/>
          </p:nvSpPr>
          <p:spPr>
            <a:xfrm>
              <a:off x="620489" y="3144860"/>
              <a:ext cx="474830" cy="461665"/>
            </a:xfrm>
            <a:prstGeom prst="rect">
              <a:avLst/>
            </a:prstGeom>
            <a:noFill/>
          </p:spPr>
          <p:txBody>
            <a:bodyPr wrap="square" rtlCol="0">
              <a:spAutoFit/>
            </a:bodyPr>
            <a:lstStyle/>
            <a:p>
              <a:r>
                <a:rPr lang="en-US" sz="2400" b="1">
                  <a:solidFill>
                    <a:srgbClr val="0070C0"/>
                  </a:solidFill>
                </a:rPr>
                <a:t>1.</a:t>
              </a:r>
            </a:p>
          </p:txBody>
        </p:sp>
      </p:grpSp>
      <p:grpSp>
        <p:nvGrpSpPr>
          <p:cNvPr id="24" name="Group 23"/>
          <p:cNvGrpSpPr/>
          <p:nvPr/>
        </p:nvGrpSpPr>
        <p:grpSpPr>
          <a:xfrm>
            <a:off x="5725890" y="3782874"/>
            <a:ext cx="5226056" cy="479133"/>
            <a:chOff x="620489" y="3127392"/>
            <a:chExt cx="5226056" cy="479133"/>
          </a:xfrm>
        </p:grpSpPr>
        <p:sp>
          <p:nvSpPr>
            <p:cNvPr id="25" name="TextBox 24"/>
            <p:cNvSpPr txBox="1"/>
            <p:nvPr/>
          </p:nvSpPr>
          <p:spPr>
            <a:xfrm>
              <a:off x="933229" y="3127392"/>
              <a:ext cx="4913316" cy="461665"/>
            </a:xfrm>
            <a:prstGeom prst="rect">
              <a:avLst/>
            </a:prstGeom>
            <a:noFill/>
          </p:spPr>
          <p:txBody>
            <a:bodyPr wrap="square" rtlCol="0">
              <a:spAutoFit/>
            </a:bodyPr>
            <a:lstStyle/>
            <a:p>
              <a:r>
                <a:rPr lang="en-US" sz="2400"/>
                <a:t>What is Bangkok famous for?</a:t>
              </a:r>
              <a:endParaRPr lang="en-US" sz="2400" i="1"/>
            </a:p>
          </p:txBody>
        </p:sp>
        <p:sp>
          <p:nvSpPr>
            <p:cNvPr id="26" name="TextBox 25"/>
            <p:cNvSpPr txBox="1"/>
            <p:nvPr/>
          </p:nvSpPr>
          <p:spPr>
            <a:xfrm>
              <a:off x="620489" y="3144860"/>
              <a:ext cx="474830" cy="461665"/>
            </a:xfrm>
            <a:prstGeom prst="rect">
              <a:avLst/>
            </a:prstGeom>
            <a:noFill/>
          </p:spPr>
          <p:txBody>
            <a:bodyPr wrap="square" rtlCol="0">
              <a:spAutoFit/>
            </a:bodyPr>
            <a:lstStyle/>
            <a:p>
              <a:r>
                <a:rPr lang="en-US" sz="2400" b="1">
                  <a:solidFill>
                    <a:srgbClr val="0070C0"/>
                  </a:solidFill>
                </a:rPr>
                <a:t>2.</a:t>
              </a:r>
            </a:p>
          </p:txBody>
        </p:sp>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6959" y="1852149"/>
            <a:ext cx="3363408" cy="2241756"/>
          </a:xfrm>
          <a:prstGeom prst="roundRect">
            <a:avLst/>
          </a:prstGeom>
        </p:spPr>
      </p:pic>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b="6660"/>
          <a:stretch/>
        </p:blipFill>
        <p:spPr>
          <a:xfrm>
            <a:off x="1706803" y="4188600"/>
            <a:ext cx="3383564" cy="2212196"/>
          </a:xfrm>
          <a:prstGeom prst="roundRect">
            <a:avLst/>
          </a:prstGeom>
        </p:spPr>
      </p:pic>
    </p:spTree>
    <p:extLst>
      <p:ext uri="{BB962C8B-B14F-4D97-AF65-F5344CB8AC3E}">
        <p14:creationId xmlns:p14="http://schemas.microsoft.com/office/powerpoint/2010/main" val="3240564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
            <a:ext cx="9144000" cy="109968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4085" y="104779"/>
            <a:ext cx="627229" cy="621628"/>
          </a:xfrm>
          <a:prstGeom prst="rect">
            <a:avLst/>
          </a:prstGeom>
        </p:spPr>
      </p:pic>
      <p:sp>
        <p:nvSpPr>
          <p:cNvPr id="8" name="TextBox 7"/>
          <p:cNvSpPr txBox="1"/>
          <p:nvPr/>
        </p:nvSpPr>
        <p:spPr>
          <a:xfrm>
            <a:off x="2551397" y="189061"/>
            <a:ext cx="7608482" cy="492443"/>
          </a:xfrm>
          <a:prstGeom prst="rect">
            <a:avLst/>
          </a:prstGeom>
          <a:noFill/>
        </p:spPr>
        <p:txBody>
          <a:bodyPr wrap="square" rtlCol="0">
            <a:spAutoFit/>
          </a:bodyPr>
          <a:lstStyle/>
          <a:p>
            <a:pPr algn="just"/>
            <a:r>
              <a:rPr lang="en-US" sz="2600" b="1" spc="-50">
                <a:effectLst>
                  <a:glow rad="88900">
                    <a:schemeClr val="bg1"/>
                  </a:glow>
                </a:effectLst>
                <a:latin typeface="Arial" panose="020B0604020202020204" pitchFamily="34" charset="0"/>
                <a:cs typeface="Arial" panose="020B0604020202020204" pitchFamily="34" charset="0"/>
              </a:rPr>
              <a:t>Listen and tick (</a:t>
            </a:r>
            <a:r>
              <a:rPr lang="en-US" sz="2600" b="1" spc="-50">
                <a:effectLst>
                  <a:glow rad="88900">
                    <a:schemeClr val="bg1"/>
                  </a:glow>
                </a:effectLst>
                <a:latin typeface="Arial" panose="020B0604020202020204" pitchFamily="34" charset="0"/>
                <a:cs typeface="Arial" panose="020B0604020202020204" pitchFamily="34" charset="0"/>
                <a:sym typeface="Wingdings 2" panose="05020102010507070707" pitchFamily="18" charset="2"/>
              </a:rPr>
              <a:t></a:t>
            </a:r>
            <a:r>
              <a:rPr lang="en-US" sz="2600" b="1" spc="-50">
                <a:effectLst>
                  <a:glow rad="88900">
                    <a:schemeClr val="bg1"/>
                  </a:glow>
                </a:effectLst>
                <a:latin typeface="Arial" panose="020B0604020202020204" pitchFamily="34" charset="0"/>
                <a:cs typeface="Arial" panose="020B0604020202020204" pitchFamily="34" charset="0"/>
              </a:rPr>
              <a:t>) T (True) or F (False).</a:t>
            </a:r>
          </a:p>
        </p:txBody>
      </p:sp>
      <p:sp>
        <p:nvSpPr>
          <p:cNvPr id="21" name="Rectangle 20"/>
          <p:cNvSpPr/>
          <p:nvPr/>
        </p:nvSpPr>
        <p:spPr>
          <a:xfrm>
            <a:off x="4510301" y="4496864"/>
            <a:ext cx="4572000" cy="369332"/>
          </a:xfrm>
          <a:prstGeom prst="rect">
            <a:avLst/>
          </a:prstGeom>
        </p:spPr>
        <p:txBody>
          <a:bodyPr>
            <a:spAutoFit/>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553365467"/>
              </p:ext>
            </p:extLst>
          </p:nvPr>
        </p:nvGraphicFramePr>
        <p:xfrm>
          <a:off x="2242458" y="2082800"/>
          <a:ext cx="7707085" cy="3444240"/>
        </p:xfrm>
        <a:graphic>
          <a:graphicData uri="http://schemas.openxmlformats.org/drawingml/2006/table">
            <a:tbl>
              <a:tblPr firstRow="1" bandRow="1">
                <a:tableStyleId>{00A15C55-8517-42AA-B614-E9B94910E393}</a:tableStyleId>
              </a:tblPr>
              <a:tblGrid>
                <a:gridCol w="718456">
                  <a:extLst>
                    <a:ext uri="{9D8B030D-6E8A-4147-A177-3AD203B41FA5}">
                      <a16:colId xmlns:a16="http://schemas.microsoft.com/office/drawing/2014/main" val="20000"/>
                    </a:ext>
                  </a:extLst>
                </a:gridCol>
                <a:gridCol w="5159829">
                  <a:extLst>
                    <a:ext uri="{9D8B030D-6E8A-4147-A177-3AD203B41FA5}">
                      <a16:colId xmlns:a16="http://schemas.microsoft.com/office/drawing/2014/main" val="20001"/>
                    </a:ext>
                  </a:extLst>
                </a:gridCol>
                <a:gridCol w="957942">
                  <a:extLst>
                    <a:ext uri="{9D8B030D-6E8A-4147-A177-3AD203B41FA5}">
                      <a16:colId xmlns:a16="http://schemas.microsoft.com/office/drawing/2014/main" val="20002"/>
                    </a:ext>
                  </a:extLst>
                </a:gridCol>
                <a:gridCol w="870858">
                  <a:extLst>
                    <a:ext uri="{9D8B030D-6E8A-4147-A177-3AD203B41FA5}">
                      <a16:colId xmlns:a16="http://schemas.microsoft.com/office/drawing/2014/main" val="20003"/>
                    </a:ext>
                  </a:extLst>
                </a:gridCol>
              </a:tblGrid>
              <a:tr h="370840">
                <a:tc>
                  <a:txBody>
                    <a:bodyPr/>
                    <a:lstStyle/>
                    <a:p>
                      <a:pPr algn="ctr"/>
                      <a:endParaRPr lang="en-US" sz="2800" dirty="0"/>
                    </a:p>
                  </a:txBody>
                  <a:tcPr/>
                </a:tc>
                <a:tc>
                  <a:txBody>
                    <a:bodyPr/>
                    <a:lstStyle/>
                    <a:p>
                      <a:endParaRPr lang="en-US" sz="2800" dirty="0"/>
                    </a:p>
                  </a:txBody>
                  <a:tcPr/>
                </a:tc>
                <a:tc>
                  <a:txBody>
                    <a:bodyPr/>
                    <a:lstStyle/>
                    <a:p>
                      <a:pPr algn="ctr"/>
                      <a:r>
                        <a:rPr lang="en-US" sz="2800" b="1" dirty="0">
                          <a:solidFill>
                            <a:schemeClr val="bg1"/>
                          </a:solidFill>
                        </a:rPr>
                        <a:t>T</a:t>
                      </a:r>
                    </a:p>
                  </a:txBody>
                  <a:tcPr/>
                </a:tc>
                <a:tc>
                  <a:txBody>
                    <a:bodyPr/>
                    <a:lstStyle/>
                    <a:p>
                      <a:pPr algn="ctr"/>
                      <a:r>
                        <a:rPr lang="en-US" sz="2800" b="1" dirty="0">
                          <a:solidFill>
                            <a:schemeClr val="bg1"/>
                          </a:solidFill>
                        </a:rPr>
                        <a:t>F</a:t>
                      </a:r>
                    </a:p>
                  </a:txBody>
                  <a:tcPr/>
                </a:tc>
                <a:extLst>
                  <a:ext uri="{0D108BD9-81ED-4DB2-BD59-A6C34878D82A}">
                    <a16:rowId xmlns:a16="http://schemas.microsoft.com/office/drawing/2014/main" val="10000"/>
                  </a:ext>
                </a:extLst>
              </a:tr>
              <a:tr h="370840">
                <a:tc>
                  <a:txBody>
                    <a:bodyPr/>
                    <a:lstStyle/>
                    <a:p>
                      <a:pPr algn="ctr"/>
                      <a:r>
                        <a:rPr lang="en-US" sz="2800" b="1">
                          <a:solidFill>
                            <a:srgbClr val="0070C0"/>
                          </a:solidFill>
                        </a:rPr>
                        <a:t>1.</a:t>
                      </a:r>
                    </a:p>
                  </a:txBody>
                  <a:tcPr/>
                </a:tc>
                <a:tc>
                  <a:txBody>
                    <a:bodyPr/>
                    <a:lstStyle/>
                    <a:p>
                      <a:pPr algn="l"/>
                      <a:r>
                        <a:rPr lang="en-US" sz="2800"/>
                        <a:t>Bangkok</a:t>
                      </a:r>
                      <a:r>
                        <a:rPr lang="en-US" sz="2800" baseline="0"/>
                        <a:t> is famous for palace.</a:t>
                      </a:r>
                      <a:endParaRPr lang="en-US" sz="2800"/>
                    </a:p>
                  </a:txBody>
                  <a:tcPr/>
                </a:tc>
                <a:tc>
                  <a:txBody>
                    <a:bodyPr/>
                    <a:lstStyle/>
                    <a:p>
                      <a:endParaRPr lang="en-US" sz="2800" dirty="0"/>
                    </a:p>
                  </a:txBody>
                  <a:tcPr/>
                </a:tc>
                <a:tc>
                  <a:txBody>
                    <a:bodyPr/>
                    <a:lstStyle/>
                    <a:p>
                      <a:endParaRPr lang="en-US" sz="2800"/>
                    </a:p>
                  </a:txBody>
                  <a:tcPr/>
                </a:tc>
                <a:extLst>
                  <a:ext uri="{0D108BD9-81ED-4DB2-BD59-A6C34878D82A}">
                    <a16:rowId xmlns:a16="http://schemas.microsoft.com/office/drawing/2014/main" val="10001"/>
                  </a:ext>
                </a:extLst>
              </a:tr>
              <a:tr h="370840">
                <a:tc>
                  <a:txBody>
                    <a:bodyPr/>
                    <a:lstStyle/>
                    <a:p>
                      <a:pPr algn="ctr"/>
                      <a:r>
                        <a:rPr lang="en-US" sz="2800" b="1">
                          <a:solidFill>
                            <a:srgbClr val="0070C0"/>
                          </a:solidFill>
                        </a:rPr>
                        <a:t>2.</a:t>
                      </a:r>
                    </a:p>
                  </a:txBody>
                  <a:tcPr/>
                </a:tc>
                <a:tc>
                  <a:txBody>
                    <a:bodyPr/>
                    <a:lstStyle/>
                    <a:p>
                      <a:pPr algn="l"/>
                      <a:r>
                        <a:rPr lang="en-US" sz="2800"/>
                        <a:t>Things at Chatuchak</a:t>
                      </a:r>
                      <a:r>
                        <a:rPr lang="en-US" sz="2800" baseline="0"/>
                        <a:t> market are expensive.</a:t>
                      </a:r>
                      <a:endParaRPr lang="en-US" sz="280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10002"/>
                  </a:ext>
                </a:extLst>
              </a:tr>
              <a:tr h="370840">
                <a:tc>
                  <a:txBody>
                    <a:bodyPr/>
                    <a:lstStyle/>
                    <a:p>
                      <a:pPr algn="ctr"/>
                      <a:r>
                        <a:rPr lang="en-US" sz="2800" b="1">
                          <a:solidFill>
                            <a:srgbClr val="0070C0"/>
                          </a:solidFill>
                        </a:rPr>
                        <a:t>3.</a:t>
                      </a:r>
                    </a:p>
                  </a:txBody>
                  <a:tcPr/>
                </a:tc>
                <a:tc>
                  <a:txBody>
                    <a:bodyPr/>
                    <a:lstStyle/>
                    <a:p>
                      <a:pPr algn="l"/>
                      <a:r>
                        <a:rPr lang="en-US" sz="2800"/>
                        <a:t>The floating market</a:t>
                      </a:r>
                      <a:r>
                        <a:rPr lang="en-US" sz="2800" baseline="0"/>
                        <a:t> is on the sea.</a:t>
                      </a:r>
                      <a:endParaRPr lang="en-US" sz="280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10003"/>
                  </a:ext>
                </a:extLst>
              </a:tr>
              <a:tr h="370840">
                <a:tc>
                  <a:txBody>
                    <a:bodyPr/>
                    <a:lstStyle/>
                    <a:p>
                      <a:pPr algn="ctr"/>
                      <a:r>
                        <a:rPr lang="en-US" sz="2800" b="1">
                          <a:solidFill>
                            <a:srgbClr val="0070C0"/>
                          </a:solidFill>
                        </a:rPr>
                        <a:t>4.</a:t>
                      </a:r>
                    </a:p>
                  </a:txBody>
                  <a:tcPr/>
                </a:tc>
                <a:tc>
                  <a:txBody>
                    <a:bodyPr/>
                    <a:lstStyle/>
                    <a:p>
                      <a:pPr algn="l"/>
                      <a:r>
                        <a:rPr lang="en-US" sz="2800" dirty="0"/>
                        <a:t>You can find food stalls all around</a:t>
                      </a:r>
                      <a:r>
                        <a:rPr lang="en-US" sz="2800" baseline="0" dirty="0"/>
                        <a:t> Bangkok.</a:t>
                      </a:r>
                      <a:endParaRPr lang="en-US" sz="28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10004"/>
                  </a:ext>
                </a:extLst>
              </a:tr>
            </a:tbl>
          </a:graphicData>
        </a:graphic>
      </p:graphicFrame>
      <p:pic>
        <p:nvPicPr>
          <p:cNvPr id="3" name="B2_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50007" y="189061"/>
            <a:ext cx="492443" cy="492443"/>
          </a:xfrm>
          <a:prstGeom prst="rect">
            <a:avLst/>
          </a:prstGeom>
        </p:spPr>
      </p:pic>
      <p:sp>
        <p:nvSpPr>
          <p:cNvPr id="4" name="TextBox 3"/>
          <p:cNvSpPr txBox="1"/>
          <p:nvPr/>
        </p:nvSpPr>
        <p:spPr>
          <a:xfrm>
            <a:off x="8312938" y="4716964"/>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9" name="TextBox 8"/>
          <p:cNvSpPr txBox="1"/>
          <p:nvPr/>
        </p:nvSpPr>
        <p:spPr>
          <a:xfrm>
            <a:off x="9263743" y="2585806"/>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10" name="TextBox 9"/>
          <p:cNvSpPr txBox="1"/>
          <p:nvPr/>
        </p:nvSpPr>
        <p:spPr>
          <a:xfrm>
            <a:off x="9256894" y="3259888"/>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11" name="TextBox 10"/>
          <p:cNvSpPr txBox="1"/>
          <p:nvPr/>
        </p:nvSpPr>
        <p:spPr>
          <a:xfrm>
            <a:off x="9242450" y="4035200"/>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12" name="Oval 11">
            <a:hlinkClick r:id="rId7" action="ppaction://hlinksldjump"/>
            <a:extLst>
              <a:ext uri="{FF2B5EF4-FFF2-40B4-BE49-F238E27FC236}">
                <a16:creationId xmlns:a16="http://schemas.microsoft.com/office/drawing/2014/main" id="{AADD3D59-1A58-4F2F-BA01-E09D5F5C2CDA}"/>
              </a:ext>
            </a:extLst>
          </p:cNvPr>
          <p:cNvSpPr/>
          <p:nvPr/>
        </p:nvSpPr>
        <p:spPr>
          <a:xfrm>
            <a:off x="10159879" y="2726295"/>
            <a:ext cx="274320" cy="27432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latin typeface="Arial" panose="020B0604020202020204" pitchFamily="34" charset="0"/>
                <a:cs typeface="Arial" panose="020B0604020202020204" pitchFamily="34" charset="0"/>
              </a:rPr>
              <a:t>?</a:t>
            </a:r>
          </a:p>
        </p:txBody>
      </p:sp>
      <p:sp>
        <p:nvSpPr>
          <p:cNvPr id="13" name="Oval 12">
            <a:hlinkClick r:id="rId8" action="ppaction://hlinksldjump"/>
            <a:extLst>
              <a:ext uri="{FF2B5EF4-FFF2-40B4-BE49-F238E27FC236}">
                <a16:creationId xmlns:a16="http://schemas.microsoft.com/office/drawing/2014/main" id="{B209FC6A-86D7-4CA9-A942-F996BB74EAD8}"/>
              </a:ext>
            </a:extLst>
          </p:cNvPr>
          <p:cNvSpPr/>
          <p:nvPr/>
        </p:nvSpPr>
        <p:spPr>
          <a:xfrm>
            <a:off x="10159879" y="3437752"/>
            <a:ext cx="274320" cy="27432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latin typeface="Arial" panose="020B0604020202020204" pitchFamily="34" charset="0"/>
                <a:cs typeface="Arial" panose="020B0604020202020204" pitchFamily="34" charset="0"/>
              </a:rPr>
              <a:t>?</a:t>
            </a:r>
          </a:p>
        </p:txBody>
      </p:sp>
      <p:sp>
        <p:nvSpPr>
          <p:cNvPr id="14" name="Oval 13">
            <a:hlinkClick r:id="rId9" action="ppaction://hlinksldjump"/>
            <a:extLst>
              <a:ext uri="{FF2B5EF4-FFF2-40B4-BE49-F238E27FC236}">
                <a16:creationId xmlns:a16="http://schemas.microsoft.com/office/drawing/2014/main" id="{E18F2F81-333C-4222-B506-3AA9870BF4EB}"/>
              </a:ext>
            </a:extLst>
          </p:cNvPr>
          <p:cNvSpPr/>
          <p:nvPr/>
        </p:nvSpPr>
        <p:spPr>
          <a:xfrm>
            <a:off x="10159879" y="4149209"/>
            <a:ext cx="274320" cy="27432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latin typeface="Arial" panose="020B0604020202020204" pitchFamily="34" charset="0"/>
                <a:cs typeface="Arial" panose="020B0604020202020204" pitchFamily="34" charset="0"/>
              </a:rPr>
              <a:t>?</a:t>
            </a:r>
          </a:p>
        </p:txBody>
      </p:sp>
      <p:sp>
        <p:nvSpPr>
          <p:cNvPr id="15" name="Oval 14">
            <a:hlinkClick r:id="rId10" action="ppaction://hlinksldjump"/>
            <a:extLst>
              <a:ext uri="{FF2B5EF4-FFF2-40B4-BE49-F238E27FC236}">
                <a16:creationId xmlns:a16="http://schemas.microsoft.com/office/drawing/2014/main" id="{FC41D8CA-2595-492D-ABAF-EB47FB25E23F}"/>
              </a:ext>
            </a:extLst>
          </p:cNvPr>
          <p:cNvSpPr/>
          <p:nvPr/>
        </p:nvSpPr>
        <p:spPr>
          <a:xfrm>
            <a:off x="10159879" y="4860666"/>
            <a:ext cx="274320" cy="27432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61008" fill="hold"/>
                                        <p:tgtEl>
                                          <p:spTgt spid="3"/>
                                        </p:tgtEl>
                                      </p:cBhvr>
                                    </p:cmd>
                                  </p:childTnLst>
                                </p:cTn>
                              </p:par>
                            </p:childTnLst>
                          </p:cTn>
                        </p:par>
                      </p:childTnLst>
                    </p:cTn>
                  </p:par>
                </p:childTnLst>
              </p:cTn>
              <p:nextCondLst>
                <p:cond evt="onClick" delay="0">
                  <p:tgtEl>
                    <p:spTgt spid="3"/>
                  </p:tgtEl>
                </p:cond>
              </p:nextCondLst>
            </p:seq>
            <p:audio>
              <p:cMediaNode vol="100000">
                <p:cTn id="36" fill="hold" display="0">
                  <p:stCondLst>
                    <p:cond delay="indefinite"/>
                  </p:stCondLst>
                  <p:endCondLst>
                    <p:cond evt="onStopAudio" delay="0">
                      <p:tgtEl>
                        <p:sldTgt/>
                      </p:tgtEl>
                    </p:cond>
                  </p:endCondLst>
                </p:cTn>
                <p:tgtEl>
                  <p:spTgt spid="3"/>
                </p:tgtEl>
              </p:cMediaNode>
            </p:audio>
          </p:childTnLst>
        </p:cTn>
      </p:par>
    </p:tnLst>
    <p:bldLst>
      <p:bldP spid="4" grpId="0"/>
      <p:bldP spid="9" grpId="0"/>
      <p:bldP spid="10" grpId="0"/>
      <p:bldP spid="11" grpId="0"/>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9A6BE0-9C8A-4C38-B997-ADB4E8B327B7}"/>
              </a:ext>
            </a:extLst>
          </p:cNvPr>
          <p:cNvSpPr txBox="1"/>
          <p:nvPr/>
        </p:nvSpPr>
        <p:spPr>
          <a:xfrm>
            <a:off x="1862595" y="720545"/>
            <a:ext cx="8486470" cy="4808368"/>
          </a:xfrm>
          <a:prstGeom prst="rect">
            <a:avLst/>
          </a:prstGeom>
          <a:noFill/>
          <a:ln w="19050">
            <a:solidFill>
              <a:srgbClr val="0FB7BD"/>
            </a:solidFill>
          </a:ln>
        </p:spPr>
        <p:txBody>
          <a:bodyPr wrap="square">
            <a:spAutoFit/>
          </a:bodyPr>
          <a:lstStyle/>
          <a:p>
            <a:pPr algn="just">
              <a:lnSpc>
                <a:spcPct val="110000"/>
              </a:lnSpc>
            </a:pPr>
            <a:r>
              <a:rPr lang="en-US" sz="2800" b="1" dirty="0">
                <a:solidFill>
                  <a:srgbClr val="008000"/>
                </a:solidFill>
              </a:rPr>
              <a:t>Bangkok is famous for its markets and street food.</a:t>
            </a:r>
            <a:br>
              <a:rPr lang="en-US" sz="2800" dirty="0"/>
            </a:br>
            <a:r>
              <a:rPr lang="en-US" sz="2800" dirty="0">
                <a:solidFill>
                  <a:srgbClr val="333333"/>
                </a:solidFill>
              </a:rPr>
              <a:t>Visit the </a:t>
            </a:r>
            <a:r>
              <a:rPr lang="en-US" sz="2800" dirty="0" err="1">
                <a:solidFill>
                  <a:srgbClr val="333333"/>
                </a:solidFill>
              </a:rPr>
              <a:t>Chatuchak</a:t>
            </a:r>
            <a:r>
              <a:rPr lang="en-US" sz="2800" dirty="0">
                <a:solidFill>
                  <a:srgbClr val="333333"/>
                </a:solidFill>
              </a:rPr>
              <a:t>, the largest weekend market in the world. There are over 15,000 stalls selling nearly everything, at cheap prices. It’s only five minutes’ walk from the station. When you visit this market, you can see part of Thai people’s life.</a:t>
            </a:r>
          </a:p>
          <a:p>
            <a:pPr algn="just">
              <a:lnSpc>
                <a:spcPct val="110000"/>
              </a:lnSpc>
            </a:pPr>
            <a:r>
              <a:rPr lang="en-US" sz="2800" dirty="0">
                <a:solidFill>
                  <a:srgbClr val="333333"/>
                </a:solidFill>
              </a:rPr>
              <a:t>Another interesting type of market is the floating market on the river. Don’t forget to try street food in Bangkok. It’s easy to find food stalls all around Bangkok, serving different Thai dishes. They are really delicious.</a:t>
            </a:r>
          </a:p>
        </p:txBody>
      </p:sp>
      <p:pic>
        <p:nvPicPr>
          <p:cNvPr id="6" name="Picture 5">
            <a:extLst>
              <a:ext uri="{FF2B5EF4-FFF2-40B4-BE49-F238E27FC236}">
                <a16:creationId xmlns:a16="http://schemas.microsoft.com/office/drawing/2014/main" id="{CD7D81FC-37DB-4FB5-9734-64BA5B583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764" y="1"/>
            <a:ext cx="8726747" cy="825910"/>
          </a:xfrm>
          <a:prstGeom prst="rect">
            <a:avLst/>
          </a:prstGeom>
        </p:spPr>
      </p:pic>
      <p:sp>
        <p:nvSpPr>
          <p:cNvPr id="7" name="TextBox 6">
            <a:extLst>
              <a:ext uri="{FF2B5EF4-FFF2-40B4-BE49-F238E27FC236}">
                <a16:creationId xmlns:a16="http://schemas.microsoft.com/office/drawing/2014/main" id="{0655EF60-59B4-4757-B066-A4ACC7BA287F}"/>
              </a:ext>
            </a:extLst>
          </p:cNvPr>
          <p:cNvSpPr txBox="1"/>
          <p:nvPr/>
        </p:nvSpPr>
        <p:spPr>
          <a:xfrm>
            <a:off x="5413569" y="135813"/>
            <a:ext cx="1364861" cy="461665"/>
          </a:xfrm>
          <a:prstGeom prst="rect">
            <a:avLst/>
          </a:prstGeom>
          <a:noFill/>
        </p:spPr>
        <p:txBody>
          <a:bodyPr wrap="none" rtlCol="0">
            <a:spAutoFit/>
          </a:bodyPr>
          <a:lstStyle/>
          <a:p>
            <a:r>
              <a:rPr lang="en-US" sz="2400" b="1" dirty="0">
                <a:solidFill>
                  <a:schemeClr val="bg1"/>
                </a:solidFill>
              </a:rPr>
              <a:t>SUGGEST</a:t>
            </a:r>
          </a:p>
        </p:txBody>
      </p:sp>
      <p:sp>
        <p:nvSpPr>
          <p:cNvPr id="8" name="Multiplication Sign 7">
            <a:hlinkClick r:id="rId3" action="ppaction://hlinksldjump"/>
            <a:extLst>
              <a:ext uri="{FF2B5EF4-FFF2-40B4-BE49-F238E27FC236}">
                <a16:creationId xmlns:a16="http://schemas.microsoft.com/office/drawing/2014/main" id="{159A5070-05F6-4C54-98F1-7743575FF3DA}"/>
              </a:ext>
            </a:extLst>
          </p:cNvPr>
          <p:cNvSpPr/>
          <p:nvPr/>
        </p:nvSpPr>
        <p:spPr>
          <a:xfrm>
            <a:off x="9733936" y="129442"/>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0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9A6BE0-9C8A-4C38-B997-ADB4E8B327B7}"/>
              </a:ext>
            </a:extLst>
          </p:cNvPr>
          <p:cNvSpPr txBox="1"/>
          <p:nvPr/>
        </p:nvSpPr>
        <p:spPr>
          <a:xfrm>
            <a:off x="1862595" y="720545"/>
            <a:ext cx="8486470" cy="4808368"/>
          </a:xfrm>
          <a:prstGeom prst="rect">
            <a:avLst/>
          </a:prstGeom>
          <a:noFill/>
          <a:ln w="19050">
            <a:solidFill>
              <a:srgbClr val="0FB7BD"/>
            </a:solidFill>
          </a:ln>
        </p:spPr>
        <p:txBody>
          <a:bodyPr wrap="square">
            <a:spAutoFit/>
          </a:bodyPr>
          <a:lstStyle/>
          <a:p>
            <a:pPr algn="just">
              <a:lnSpc>
                <a:spcPct val="110000"/>
              </a:lnSpc>
            </a:pPr>
            <a:r>
              <a:rPr lang="en-US" sz="2800" dirty="0"/>
              <a:t>Bangkok is famous for its markets and street food.</a:t>
            </a:r>
            <a:br>
              <a:rPr lang="en-US" sz="2800" dirty="0"/>
            </a:br>
            <a:r>
              <a:rPr lang="en-US" sz="2800" dirty="0">
                <a:solidFill>
                  <a:srgbClr val="333333"/>
                </a:solidFill>
              </a:rPr>
              <a:t>Visit the </a:t>
            </a:r>
            <a:r>
              <a:rPr lang="en-US" sz="2800" dirty="0" err="1">
                <a:solidFill>
                  <a:srgbClr val="333333"/>
                </a:solidFill>
              </a:rPr>
              <a:t>Chatuchak</a:t>
            </a:r>
            <a:r>
              <a:rPr lang="en-US" sz="2800" dirty="0">
                <a:solidFill>
                  <a:srgbClr val="333333"/>
                </a:solidFill>
              </a:rPr>
              <a:t>, the largest weekend market in the world. There are over 15,000 stalls selling nearly everything, </a:t>
            </a:r>
            <a:r>
              <a:rPr lang="en-US" sz="2800" b="1" dirty="0">
                <a:solidFill>
                  <a:srgbClr val="008000"/>
                </a:solidFill>
              </a:rPr>
              <a:t>at cheap prices</a:t>
            </a:r>
            <a:r>
              <a:rPr lang="en-US" sz="2800" dirty="0">
                <a:solidFill>
                  <a:srgbClr val="333333"/>
                </a:solidFill>
              </a:rPr>
              <a:t>. It’s only five minutes’ walk from the station. When you visit this market, you can see part of Thai people’s life.</a:t>
            </a:r>
          </a:p>
          <a:p>
            <a:pPr algn="just">
              <a:lnSpc>
                <a:spcPct val="110000"/>
              </a:lnSpc>
            </a:pPr>
            <a:r>
              <a:rPr lang="en-US" sz="2800" dirty="0">
                <a:solidFill>
                  <a:srgbClr val="333333"/>
                </a:solidFill>
              </a:rPr>
              <a:t>Another interesting type of market is the floating market on the river. Don’t forget to try street food in Bangkok. It’s easy to find food stalls all around Bangkok, serving different Thai dishes. They are really delicious.</a:t>
            </a:r>
          </a:p>
        </p:txBody>
      </p:sp>
      <p:pic>
        <p:nvPicPr>
          <p:cNvPr id="6" name="Picture 5">
            <a:extLst>
              <a:ext uri="{FF2B5EF4-FFF2-40B4-BE49-F238E27FC236}">
                <a16:creationId xmlns:a16="http://schemas.microsoft.com/office/drawing/2014/main" id="{CD7D81FC-37DB-4FB5-9734-64BA5B583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764" y="1"/>
            <a:ext cx="8726747" cy="825910"/>
          </a:xfrm>
          <a:prstGeom prst="rect">
            <a:avLst/>
          </a:prstGeom>
        </p:spPr>
      </p:pic>
      <p:sp>
        <p:nvSpPr>
          <p:cNvPr id="7" name="TextBox 6">
            <a:extLst>
              <a:ext uri="{FF2B5EF4-FFF2-40B4-BE49-F238E27FC236}">
                <a16:creationId xmlns:a16="http://schemas.microsoft.com/office/drawing/2014/main" id="{0655EF60-59B4-4757-B066-A4ACC7BA287F}"/>
              </a:ext>
            </a:extLst>
          </p:cNvPr>
          <p:cNvSpPr txBox="1"/>
          <p:nvPr/>
        </p:nvSpPr>
        <p:spPr>
          <a:xfrm>
            <a:off x="5413569" y="135813"/>
            <a:ext cx="1364861" cy="461665"/>
          </a:xfrm>
          <a:prstGeom prst="rect">
            <a:avLst/>
          </a:prstGeom>
          <a:noFill/>
        </p:spPr>
        <p:txBody>
          <a:bodyPr wrap="none" rtlCol="0">
            <a:spAutoFit/>
          </a:bodyPr>
          <a:lstStyle/>
          <a:p>
            <a:r>
              <a:rPr lang="en-US" sz="2400" b="1" dirty="0">
                <a:solidFill>
                  <a:schemeClr val="bg1"/>
                </a:solidFill>
              </a:rPr>
              <a:t>SUGGEST</a:t>
            </a:r>
          </a:p>
        </p:txBody>
      </p:sp>
      <p:sp>
        <p:nvSpPr>
          <p:cNvPr id="8" name="Multiplication Sign 7">
            <a:hlinkClick r:id="rId3" action="ppaction://hlinksldjump"/>
            <a:extLst>
              <a:ext uri="{FF2B5EF4-FFF2-40B4-BE49-F238E27FC236}">
                <a16:creationId xmlns:a16="http://schemas.microsoft.com/office/drawing/2014/main" id="{159A5070-05F6-4C54-98F1-7743575FF3DA}"/>
              </a:ext>
            </a:extLst>
          </p:cNvPr>
          <p:cNvSpPr/>
          <p:nvPr/>
        </p:nvSpPr>
        <p:spPr>
          <a:xfrm>
            <a:off x="9733936" y="129442"/>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11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9A6BE0-9C8A-4C38-B997-ADB4E8B327B7}"/>
              </a:ext>
            </a:extLst>
          </p:cNvPr>
          <p:cNvSpPr txBox="1"/>
          <p:nvPr/>
        </p:nvSpPr>
        <p:spPr>
          <a:xfrm>
            <a:off x="1862595" y="720545"/>
            <a:ext cx="8486470" cy="4808368"/>
          </a:xfrm>
          <a:prstGeom prst="rect">
            <a:avLst/>
          </a:prstGeom>
          <a:noFill/>
          <a:ln w="19050">
            <a:solidFill>
              <a:srgbClr val="0FB7BD"/>
            </a:solidFill>
          </a:ln>
        </p:spPr>
        <p:txBody>
          <a:bodyPr wrap="square">
            <a:spAutoFit/>
          </a:bodyPr>
          <a:lstStyle/>
          <a:p>
            <a:pPr algn="just">
              <a:lnSpc>
                <a:spcPct val="110000"/>
              </a:lnSpc>
            </a:pPr>
            <a:r>
              <a:rPr lang="en-US" sz="2800" dirty="0"/>
              <a:t>Bangkok is famous for its markets and street food.</a:t>
            </a:r>
            <a:br>
              <a:rPr lang="en-US" sz="2800" dirty="0"/>
            </a:br>
            <a:r>
              <a:rPr lang="en-US" sz="2800" dirty="0"/>
              <a:t>Visit the </a:t>
            </a:r>
            <a:r>
              <a:rPr lang="en-US" sz="2800" dirty="0" err="1"/>
              <a:t>Chatuchak</a:t>
            </a:r>
            <a:r>
              <a:rPr lang="en-US" sz="2800" dirty="0"/>
              <a:t>, the largest weekend market in the world. There are over 15,000 stalls selling nearly everything, at cheap prices. It’s only five minutes’ walk from the station. When you visit this market, you can see part of Thai people’s life.</a:t>
            </a:r>
          </a:p>
          <a:p>
            <a:pPr algn="just">
              <a:lnSpc>
                <a:spcPct val="110000"/>
              </a:lnSpc>
            </a:pPr>
            <a:r>
              <a:rPr lang="en-US" sz="2800" dirty="0"/>
              <a:t>Another interesting type of market is </a:t>
            </a:r>
            <a:r>
              <a:rPr lang="en-US" sz="2800" b="1" dirty="0">
                <a:solidFill>
                  <a:srgbClr val="008000"/>
                </a:solidFill>
              </a:rPr>
              <a:t>the floating market on the river</a:t>
            </a:r>
            <a:r>
              <a:rPr lang="en-US" sz="2800" dirty="0"/>
              <a:t>. Don’t forget to try street food in Bangkok. It’s easy to find food stalls all around Bangkok, serving different Thai dishes. They are really delicious.</a:t>
            </a:r>
          </a:p>
        </p:txBody>
      </p:sp>
      <p:pic>
        <p:nvPicPr>
          <p:cNvPr id="6" name="Picture 5">
            <a:extLst>
              <a:ext uri="{FF2B5EF4-FFF2-40B4-BE49-F238E27FC236}">
                <a16:creationId xmlns:a16="http://schemas.microsoft.com/office/drawing/2014/main" id="{CD7D81FC-37DB-4FB5-9734-64BA5B583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764" y="1"/>
            <a:ext cx="8726747" cy="825910"/>
          </a:xfrm>
          <a:prstGeom prst="rect">
            <a:avLst/>
          </a:prstGeom>
        </p:spPr>
      </p:pic>
      <p:sp>
        <p:nvSpPr>
          <p:cNvPr id="7" name="TextBox 6">
            <a:extLst>
              <a:ext uri="{FF2B5EF4-FFF2-40B4-BE49-F238E27FC236}">
                <a16:creationId xmlns:a16="http://schemas.microsoft.com/office/drawing/2014/main" id="{0655EF60-59B4-4757-B066-A4ACC7BA287F}"/>
              </a:ext>
            </a:extLst>
          </p:cNvPr>
          <p:cNvSpPr txBox="1"/>
          <p:nvPr/>
        </p:nvSpPr>
        <p:spPr>
          <a:xfrm>
            <a:off x="5413569" y="135813"/>
            <a:ext cx="1364861" cy="461665"/>
          </a:xfrm>
          <a:prstGeom prst="rect">
            <a:avLst/>
          </a:prstGeom>
          <a:noFill/>
        </p:spPr>
        <p:txBody>
          <a:bodyPr wrap="none" rtlCol="0">
            <a:spAutoFit/>
          </a:bodyPr>
          <a:lstStyle/>
          <a:p>
            <a:r>
              <a:rPr lang="en-US" sz="2400" b="1" dirty="0">
                <a:solidFill>
                  <a:schemeClr val="bg1"/>
                </a:solidFill>
              </a:rPr>
              <a:t>SUGGEST</a:t>
            </a:r>
          </a:p>
        </p:txBody>
      </p:sp>
      <p:sp>
        <p:nvSpPr>
          <p:cNvPr id="8" name="Multiplication Sign 7">
            <a:hlinkClick r:id="rId3" action="ppaction://hlinksldjump"/>
            <a:extLst>
              <a:ext uri="{FF2B5EF4-FFF2-40B4-BE49-F238E27FC236}">
                <a16:creationId xmlns:a16="http://schemas.microsoft.com/office/drawing/2014/main" id="{159A5070-05F6-4C54-98F1-7743575FF3DA}"/>
              </a:ext>
            </a:extLst>
          </p:cNvPr>
          <p:cNvSpPr/>
          <p:nvPr/>
        </p:nvSpPr>
        <p:spPr>
          <a:xfrm>
            <a:off x="9733936" y="129442"/>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50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9A6BE0-9C8A-4C38-B997-ADB4E8B327B7}"/>
              </a:ext>
            </a:extLst>
          </p:cNvPr>
          <p:cNvSpPr txBox="1"/>
          <p:nvPr/>
        </p:nvSpPr>
        <p:spPr>
          <a:xfrm>
            <a:off x="1862595" y="720545"/>
            <a:ext cx="8486470" cy="4808368"/>
          </a:xfrm>
          <a:prstGeom prst="rect">
            <a:avLst/>
          </a:prstGeom>
          <a:noFill/>
          <a:ln w="19050">
            <a:solidFill>
              <a:srgbClr val="0FB7BD"/>
            </a:solidFill>
          </a:ln>
        </p:spPr>
        <p:txBody>
          <a:bodyPr wrap="square">
            <a:spAutoFit/>
          </a:bodyPr>
          <a:lstStyle/>
          <a:p>
            <a:pPr algn="just">
              <a:lnSpc>
                <a:spcPct val="110000"/>
              </a:lnSpc>
            </a:pPr>
            <a:r>
              <a:rPr lang="en-US" sz="2800" dirty="0"/>
              <a:t>Bangkok is famous for its markets and street food.</a:t>
            </a:r>
            <a:br>
              <a:rPr lang="en-US" sz="2800" dirty="0"/>
            </a:br>
            <a:r>
              <a:rPr lang="en-US" sz="2800" dirty="0"/>
              <a:t>Visit the </a:t>
            </a:r>
            <a:r>
              <a:rPr lang="en-US" sz="2800" dirty="0" err="1"/>
              <a:t>Chatuchak</a:t>
            </a:r>
            <a:r>
              <a:rPr lang="en-US" sz="2800" dirty="0"/>
              <a:t>, the largest weekend market in the world. There are over 15,000 stalls selling nearly everything, at cheap prices. It’s only five minutes’ walk from the station. When you visit this market, you can see part of Thai people’s life.</a:t>
            </a:r>
          </a:p>
          <a:p>
            <a:pPr algn="just">
              <a:lnSpc>
                <a:spcPct val="110000"/>
              </a:lnSpc>
            </a:pPr>
            <a:r>
              <a:rPr lang="en-US" sz="2800" dirty="0"/>
              <a:t>Another interesting type of market is the floating market on the river. Don’t forget to try street food in Bangkok. </a:t>
            </a:r>
            <a:r>
              <a:rPr lang="en-US" sz="2800" b="1" dirty="0">
                <a:solidFill>
                  <a:srgbClr val="008000"/>
                </a:solidFill>
              </a:rPr>
              <a:t>It’s easy to find food stalls all around Bangkok</a:t>
            </a:r>
            <a:r>
              <a:rPr lang="en-US" sz="2800" dirty="0"/>
              <a:t>, serving different Thai dishes. They are really delicious.</a:t>
            </a:r>
          </a:p>
        </p:txBody>
      </p:sp>
      <p:pic>
        <p:nvPicPr>
          <p:cNvPr id="6" name="Picture 5">
            <a:extLst>
              <a:ext uri="{FF2B5EF4-FFF2-40B4-BE49-F238E27FC236}">
                <a16:creationId xmlns:a16="http://schemas.microsoft.com/office/drawing/2014/main" id="{CD7D81FC-37DB-4FB5-9734-64BA5B583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764" y="1"/>
            <a:ext cx="8726747" cy="825910"/>
          </a:xfrm>
          <a:prstGeom prst="rect">
            <a:avLst/>
          </a:prstGeom>
        </p:spPr>
      </p:pic>
      <p:sp>
        <p:nvSpPr>
          <p:cNvPr id="7" name="TextBox 6">
            <a:extLst>
              <a:ext uri="{FF2B5EF4-FFF2-40B4-BE49-F238E27FC236}">
                <a16:creationId xmlns:a16="http://schemas.microsoft.com/office/drawing/2014/main" id="{0655EF60-59B4-4757-B066-A4ACC7BA287F}"/>
              </a:ext>
            </a:extLst>
          </p:cNvPr>
          <p:cNvSpPr txBox="1"/>
          <p:nvPr/>
        </p:nvSpPr>
        <p:spPr>
          <a:xfrm>
            <a:off x="5413569" y="135813"/>
            <a:ext cx="1364861" cy="461665"/>
          </a:xfrm>
          <a:prstGeom prst="rect">
            <a:avLst/>
          </a:prstGeom>
          <a:noFill/>
        </p:spPr>
        <p:txBody>
          <a:bodyPr wrap="none" rtlCol="0">
            <a:spAutoFit/>
          </a:bodyPr>
          <a:lstStyle/>
          <a:p>
            <a:r>
              <a:rPr lang="en-US" sz="2400" b="1" dirty="0">
                <a:solidFill>
                  <a:schemeClr val="bg1"/>
                </a:solidFill>
              </a:rPr>
              <a:t>SUGGEST</a:t>
            </a:r>
          </a:p>
        </p:txBody>
      </p:sp>
      <p:sp>
        <p:nvSpPr>
          <p:cNvPr id="8" name="Multiplication Sign 7">
            <a:hlinkClick r:id="rId3" action="ppaction://hlinksldjump"/>
            <a:extLst>
              <a:ext uri="{FF2B5EF4-FFF2-40B4-BE49-F238E27FC236}">
                <a16:creationId xmlns:a16="http://schemas.microsoft.com/office/drawing/2014/main" id="{159A5070-05F6-4C54-98F1-7743575FF3DA}"/>
              </a:ext>
            </a:extLst>
          </p:cNvPr>
          <p:cNvSpPr/>
          <p:nvPr/>
        </p:nvSpPr>
        <p:spPr>
          <a:xfrm>
            <a:off x="9733936" y="129442"/>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4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11802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3995" y="104779"/>
            <a:ext cx="587409" cy="621628"/>
          </a:xfrm>
          <a:prstGeom prst="rect">
            <a:avLst/>
          </a:prstGeom>
        </p:spPr>
      </p:pic>
      <p:sp>
        <p:nvSpPr>
          <p:cNvPr id="8" name="TextBox 7"/>
          <p:cNvSpPr txBox="1"/>
          <p:nvPr/>
        </p:nvSpPr>
        <p:spPr>
          <a:xfrm>
            <a:off x="2407574" y="93698"/>
            <a:ext cx="7696702" cy="892552"/>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Listen again and fill each gap with one word / number. </a:t>
            </a:r>
          </a:p>
        </p:txBody>
      </p:sp>
      <p:grpSp>
        <p:nvGrpSpPr>
          <p:cNvPr id="22" name="Group 21"/>
          <p:cNvGrpSpPr/>
          <p:nvPr/>
        </p:nvGrpSpPr>
        <p:grpSpPr>
          <a:xfrm>
            <a:off x="2609202" y="1850494"/>
            <a:ext cx="6973597" cy="470318"/>
            <a:chOff x="363373" y="1262747"/>
            <a:chExt cx="6973597" cy="470318"/>
          </a:xfrm>
        </p:grpSpPr>
        <p:sp>
          <p:nvSpPr>
            <p:cNvPr id="24" name="TextBox 23"/>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25" name="TextBox 24"/>
            <p:cNvSpPr txBox="1"/>
            <p:nvPr/>
          </p:nvSpPr>
          <p:spPr>
            <a:xfrm>
              <a:off x="827313" y="1271400"/>
              <a:ext cx="6509657" cy="461665"/>
            </a:xfrm>
            <a:prstGeom prst="rect">
              <a:avLst/>
            </a:prstGeom>
            <a:noFill/>
          </p:spPr>
          <p:txBody>
            <a:bodyPr wrap="square" rtlCol="0">
              <a:spAutoFit/>
            </a:bodyPr>
            <a:lstStyle/>
            <a:p>
              <a:r>
                <a:rPr lang="en-US" sz="2400"/>
                <a:t>Chatuchak market has over               stalls.</a:t>
              </a:r>
              <a:endParaRPr lang="en-US" sz="2400" i="1"/>
            </a:p>
          </p:txBody>
        </p:sp>
      </p:grpSp>
      <p:cxnSp>
        <p:nvCxnSpPr>
          <p:cNvPr id="23" name="Straight Connector 22"/>
          <p:cNvCxnSpPr/>
          <p:nvPr/>
        </p:nvCxnSpPr>
        <p:spPr>
          <a:xfrm>
            <a:off x="6582497" y="2177375"/>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609202" y="2758027"/>
            <a:ext cx="7180427" cy="830997"/>
            <a:chOff x="369902" y="2142097"/>
            <a:chExt cx="7180427" cy="830997"/>
          </a:xfrm>
        </p:grpSpPr>
        <p:sp>
          <p:nvSpPr>
            <p:cNvPr id="29" name="TextBox 28"/>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30" name="TextBox 29"/>
            <p:cNvSpPr txBox="1"/>
            <p:nvPr/>
          </p:nvSpPr>
          <p:spPr>
            <a:xfrm>
              <a:off x="844733" y="2142097"/>
              <a:ext cx="6705596" cy="830997"/>
            </a:xfrm>
            <a:prstGeom prst="rect">
              <a:avLst/>
            </a:prstGeom>
            <a:noFill/>
          </p:spPr>
          <p:txBody>
            <a:bodyPr wrap="square" rtlCol="0">
              <a:spAutoFit/>
            </a:bodyPr>
            <a:lstStyle/>
            <a:p>
              <a:r>
                <a:rPr lang="en-US" sz="2400" dirty="0" err="1"/>
                <a:t>Chatuchak</a:t>
              </a:r>
              <a:r>
                <a:rPr lang="en-US" sz="2400" dirty="0"/>
                <a:t> market is about           minutes’ walk from the station.</a:t>
              </a:r>
            </a:p>
          </p:txBody>
        </p:sp>
      </p:grpSp>
      <p:cxnSp>
        <p:nvCxnSpPr>
          <p:cNvPr id="28" name="Straight Connector 27"/>
          <p:cNvCxnSpPr/>
          <p:nvPr/>
        </p:nvCxnSpPr>
        <p:spPr>
          <a:xfrm>
            <a:off x="6549840" y="3084398"/>
            <a:ext cx="64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2609202" y="3883279"/>
            <a:ext cx="7460085" cy="461665"/>
            <a:chOff x="369902" y="2142097"/>
            <a:chExt cx="7460085" cy="461665"/>
          </a:xfrm>
        </p:grpSpPr>
        <p:sp>
          <p:nvSpPr>
            <p:cNvPr id="34" name="TextBox 33"/>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3.</a:t>
              </a:r>
            </a:p>
          </p:txBody>
        </p:sp>
        <p:sp>
          <p:nvSpPr>
            <p:cNvPr id="35" name="TextBox 34"/>
            <p:cNvSpPr txBox="1"/>
            <p:nvPr/>
          </p:nvSpPr>
          <p:spPr>
            <a:xfrm>
              <a:off x="844733" y="2142097"/>
              <a:ext cx="6985254" cy="461665"/>
            </a:xfrm>
            <a:prstGeom prst="rect">
              <a:avLst/>
            </a:prstGeom>
            <a:noFill/>
          </p:spPr>
          <p:txBody>
            <a:bodyPr wrap="square" rtlCol="0">
              <a:spAutoFit/>
            </a:bodyPr>
            <a:lstStyle/>
            <a:p>
              <a:r>
                <a:rPr lang="en-US" sz="2400"/>
                <a:t>You can see part of Thai people’s                at a market.</a:t>
              </a:r>
            </a:p>
          </p:txBody>
        </p:sp>
      </p:grpSp>
      <p:cxnSp>
        <p:nvCxnSpPr>
          <p:cNvPr id="33" name="Straight Connector 32"/>
          <p:cNvCxnSpPr/>
          <p:nvPr/>
        </p:nvCxnSpPr>
        <p:spPr>
          <a:xfrm>
            <a:off x="7279179" y="420965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2609202" y="4681951"/>
            <a:ext cx="7180427" cy="461665"/>
            <a:chOff x="369902" y="2142097"/>
            <a:chExt cx="7180427" cy="461665"/>
          </a:xfrm>
        </p:grpSpPr>
        <p:sp>
          <p:nvSpPr>
            <p:cNvPr id="39" name="TextBox 38"/>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4.</a:t>
              </a:r>
            </a:p>
          </p:txBody>
        </p:sp>
        <p:sp>
          <p:nvSpPr>
            <p:cNvPr id="40" name="TextBox 39"/>
            <p:cNvSpPr txBox="1"/>
            <p:nvPr/>
          </p:nvSpPr>
          <p:spPr>
            <a:xfrm>
              <a:off x="844733" y="2142097"/>
              <a:ext cx="6705596" cy="461665"/>
            </a:xfrm>
            <a:prstGeom prst="rect">
              <a:avLst/>
            </a:prstGeom>
            <a:noFill/>
          </p:spPr>
          <p:txBody>
            <a:bodyPr wrap="square" rtlCol="0">
              <a:spAutoFit/>
            </a:bodyPr>
            <a:lstStyle/>
            <a:p>
              <a:r>
                <a:rPr lang="en-US" sz="2400" dirty="0"/>
                <a:t>Street food in Bangkok is                     .</a:t>
              </a:r>
            </a:p>
          </p:txBody>
        </p:sp>
      </p:grpSp>
      <p:cxnSp>
        <p:nvCxnSpPr>
          <p:cNvPr id="38" name="Straight Connector 37"/>
          <p:cNvCxnSpPr/>
          <p:nvPr/>
        </p:nvCxnSpPr>
        <p:spPr>
          <a:xfrm>
            <a:off x="6255925" y="5008322"/>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533611" y="1850495"/>
            <a:ext cx="1039067" cy="461665"/>
          </a:xfrm>
          <a:prstGeom prst="rect">
            <a:avLst/>
          </a:prstGeom>
          <a:noFill/>
        </p:spPr>
        <p:txBody>
          <a:bodyPr wrap="none" rtlCol="0">
            <a:spAutoFit/>
          </a:bodyPr>
          <a:lstStyle/>
          <a:p>
            <a:r>
              <a:rPr lang="en-US" sz="2400" dirty="0">
                <a:solidFill>
                  <a:srgbClr val="00B050"/>
                </a:solidFill>
              </a:rPr>
              <a:t>15,000</a:t>
            </a:r>
          </a:p>
        </p:txBody>
      </p:sp>
      <p:sp>
        <p:nvSpPr>
          <p:cNvPr id="42" name="TextBox 41"/>
          <p:cNvSpPr txBox="1"/>
          <p:nvPr/>
        </p:nvSpPr>
        <p:spPr>
          <a:xfrm>
            <a:off x="6719406" y="2758026"/>
            <a:ext cx="340158" cy="461665"/>
          </a:xfrm>
          <a:prstGeom prst="rect">
            <a:avLst/>
          </a:prstGeom>
          <a:noFill/>
        </p:spPr>
        <p:txBody>
          <a:bodyPr wrap="none" rtlCol="0">
            <a:spAutoFit/>
          </a:bodyPr>
          <a:lstStyle/>
          <a:p>
            <a:r>
              <a:rPr lang="en-US" sz="2400" dirty="0">
                <a:solidFill>
                  <a:srgbClr val="00B050"/>
                </a:solidFill>
              </a:rPr>
              <a:t>5</a:t>
            </a:r>
          </a:p>
        </p:txBody>
      </p:sp>
      <p:sp>
        <p:nvSpPr>
          <p:cNvPr id="43" name="TextBox 42"/>
          <p:cNvSpPr txBox="1"/>
          <p:nvPr/>
        </p:nvSpPr>
        <p:spPr>
          <a:xfrm>
            <a:off x="7453128" y="3883278"/>
            <a:ext cx="566502" cy="461665"/>
          </a:xfrm>
          <a:prstGeom prst="rect">
            <a:avLst/>
          </a:prstGeom>
          <a:noFill/>
        </p:spPr>
        <p:txBody>
          <a:bodyPr wrap="none" rtlCol="0">
            <a:spAutoFit/>
          </a:bodyPr>
          <a:lstStyle/>
          <a:p>
            <a:r>
              <a:rPr lang="en-US" sz="2400" dirty="0">
                <a:solidFill>
                  <a:srgbClr val="00B050"/>
                </a:solidFill>
              </a:rPr>
              <a:t>life</a:t>
            </a:r>
          </a:p>
        </p:txBody>
      </p:sp>
      <p:sp>
        <p:nvSpPr>
          <p:cNvPr id="44" name="TextBox 43"/>
          <p:cNvSpPr txBox="1"/>
          <p:nvPr/>
        </p:nvSpPr>
        <p:spPr>
          <a:xfrm>
            <a:off x="6364076" y="4681951"/>
            <a:ext cx="1285929" cy="461665"/>
          </a:xfrm>
          <a:prstGeom prst="rect">
            <a:avLst/>
          </a:prstGeom>
          <a:noFill/>
        </p:spPr>
        <p:txBody>
          <a:bodyPr wrap="none" rtlCol="0">
            <a:spAutoFit/>
          </a:bodyPr>
          <a:lstStyle/>
          <a:p>
            <a:r>
              <a:rPr lang="en-US" sz="2400" dirty="0">
                <a:solidFill>
                  <a:srgbClr val="00B050"/>
                </a:solidFill>
              </a:rPr>
              <a:t>delicious</a:t>
            </a:r>
          </a:p>
        </p:txBody>
      </p:sp>
      <p:pic>
        <p:nvPicPr>
          <p:cNvPr id="3" name="B2_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74472" y="548626"/>
            <a:ext cx="487696" cy="487696"/>
          </a:xfrm>
          <a:prstGeom prst="rect">
            <a:avLst/>
          </a:prstGeom>
        </p:spPr>
      </p:pic>
      <p:sp>
        <p:nvSpPr>
          <p:cNvPr id="26" name="Oval 25">
            <a:hlinkClick r:id="rId7" action="ppaction://hlinksldjump"/>
            <a:extLst>
              <a:ext uri="{FF2B5EF4-FFF2-40B4-BE49-F238E27FC236}">
                <a16:creationId xmlns:a16="http://schemas.microsoft.com/office/drawing/2014/main" id="{570AEA28-874F-4AF6-B9A7-DC2CAAE441C3}"/>
              </a:ext>
            </a:extLst>
          </p:cNvPr>
          <p:cNvSpPr/>
          <p:nvPr/>
        </p:nvSpPr>
        <p:spPr>
          <a:xfrm>
            <a:off x="6961939" y="2273904"/>
            <a:ext cx="228600" cy="228600"/>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B050"/>
                </a:solidFill>
                <a:latin typeface="Arial" panose="020B0604020202020204" pitchFamily="34" charset="0"/>
                <a:cs typeface="Arial" panose="020B0604020202020204" pitchFamily="34" charset="0"/>
              </a:rPr>
              <a:t>?</a:t>
            </a:r>
          </a:p>
        </p:txBody>
      </p:sp>
      <p:sp>
        <p:nvSpPr>
          <p:cNvPr id="31" name="Oval 30">
            <a:hlinkClick r:id="rId8" action="ppaction://hlinksldjump"/>
            <a:extLst>
              <a:ext uri="{FF2B5EF4-FFF2-40B4-BE49-F238E27FC236}">
                <a16:creationId xmlns:a16="http://schemas.microsoft.com/office/drawing/2014/main" id="{9E967144-ABCC-45E2-9392-BCCBAF92D8E3}"/>
              </a:ext>
            </a:extLst>
          </p:cNvPr>
          <p:cNvSpPr/>
          <p:nvPr/>
        </p:nvSpPr>
        <p:spPr>
          <a:xfrm>
            <a:off x="6774052" y="3159593"/>
            <a:ext cx="228600" cy="228600"/>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B050"/>
                </a:solidFill>
                <a:latin typeface="Arial" panose="020B0604020202020204" pitchFamily="34" charset="0"/>
                <a:cs typeface="Arial" panose="020B0604020202020204" pitchFamily="34" charset="0"/>
              </a:rPr>
              <a:t>?</a:t>
            </a:r>
          </a:p>
        </p:txBody>
      </p:sp>
      <p:sp>
        <p:nvSpPr>
          <p:cNvPr id="36" name="Oval 35">
            <a:hlinkClick r:id="rId9" action="ppaction://hlinksldjump"/>
            <a:extLst>
              <a:ext uri="{FF2B5EF4-FFF2-40B4-BE49-F238E27FC236}">
                <a16:creationId xmlns:a16="http://schemas.microsoft.com/office/drawing/2014/main" id="{8251A225-5399-44FD-91CF-719460E8A4AC}"/>
              </a:ext>
            </a:extLst>
          </p:cNvPr>
          <p:cNvSpPr/>
          <p:nvPr/>
        </p:nvSpPr>
        <p:spPr>
          <a:xfrm>
            <a:off x="7587789" y="4284845"/>
            <a:ext cx="228600" cy="228600"/>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B050"/>
                </a:solidFill>
                <a:latin typeface="Arial" panose="020B0604020202020204" pitchFamily="34" charset="0"/>
                <a:cs typeface="Arial" panose="020B0604020202020204" pitchFamily="34" charset="0"/>
              </a:rPr>
              <a:t>?</a:t>
            </a:r>
          </a:p>
        </p:txBody>
      </p:sp>
      <p:sp>
        <p:nvSpPr>
          <p:cNvPr id="41" name="Oval 40">
            <a:hlinkClick r:id="rId10" action="ppaction://hlinksldjump"/>
            <a:extLst>
              <a:ext uri="{FF2B5EF4-FFF2-40B4-BE49-F238E27FC236}">
                <a16:creationId xmlns:a16="http://schemas.microsoft.com/office/drawing/2014/main" id="{16179DBE-88A9-4707-8785-42376EEE7669}"/>
              </a:ext>
            </a:extLst>
          </p:cNvPr>
          <p:cNvSpPr/>
          <p:nvPr/>
        </p:nvSpPr>
        <p:spPr>
          <a:xfrm>
            <a:off x="6882674" y="5082339"/>
            <a:ext cx="228600" cy="228600"/>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B050"/>
                </a:solidFill>
                <a:latin typeface="Arial" panose="020B0604020202020204" pitchFamily="34" charset="0"/>
                <a:cs typeface="Arial" panose="020B0604020202020204" pitchFamily="34" charset="0"/>
              </a:rPr>
              <a:t>?</a:t>
            </a:r>
          </a:p>
        </p:txBody>
      </p:sp>
      <p:sp>
        <p:nvSpPr>
          <p:cNvPr id="45" name="Rounded Rectangle 3">
            <a:hlinkClick r:id="rId11" action="ppaction://hlinksldjump"/>
            <a:extLst>
              <a:ext uri="{FF2B5EF4-FFF2-40B4-BE49-F238E27FC236}">
                <a16:creationId xmlns:a16="http://schemas.microsoft.com/office/drawing/2014/main" id="{F8E9C15A-7734-44C0-8CD5-E5379488E788}"/>
              </a:ext>
            </a:extLst>
          </p:cNvPr>
          <p:cNvSpPr/>
          <p:nvPr/>
        </p:nvSpPr>
        <p:spPr>
          <a:xfrm>
            <a:off x="5236612" y="6317673"/>
            <a:ext cx="1718779" cy="431960"/>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Audio script</a:t>
            </a: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8"/>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38"/>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62283" fill="hold"/>
                                        <p:tgtEl>
                                          <p:spTgt spid="3"/>
                                        </p:tgtEl>
                                      </p:cBhvr>
                                    </p:cmd>
                                  </p:childTnLst>
                                </p:cTn>
                              </p:par>
                            </p:childTnLst>
                          </p:cTn>
                        </p:par>
                      </p:childTnLst>
                    </p:cTn>
                  </p:par>
                </p:childTnLst>
              </p:cTn>
              <p:nextCondLst>
                <p:cond evt="onClick" delay="0">
                  <p:tgtEl>
                    <p:spTgt spid="3"/>
                  </p:tgtEl>
                </p:cond>
              </p:nextCondLst>
            </p:seq>
            <p:audio>
              <p:cMediaNode vol="80000">
                <p:cTn id="44" fill="hold" display="0">
                  <p:stCondLst>
                    <p:cond delay="indefinite"/>
                  </p:stCondLst>
                  <p:endCondLst>
                    <p:cond evt="onStopAudio" delay="0">
                      <p:tgtEl>
                        <p:sldTgt/>
                      </p:tgtEl>
                    </p:cond>
                  </p:endCondLst>
                </p:cTn>
                <p:tgtEl>
                  <p:spTgt spid="3"/>
                </p:tgtEl>
              </p:cMediaNode>
            </p:audio>
          </p:childTnLst>
        </p:cTn>
      </p:par>
    </p:tnLst>
    <p:bldLst>
      <p:bldP spid="2" grpId="0"/>
      <p:bldP spid="42" grpId="0"/>
      <p:bldP spid="43" grpId="0"/>
      <p:bldP spid="44" grpId="0"/>
      <p:bldP spid="26" grpId="0" animBg="1"/>
      <p:bldP spid="31" grpId="0" animBg="1"/>
      <p:bldP spid="36"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C11514E-B568-4EDC-AA1A-6B7D24C74198}"/>
              </a:ext>
            </a:extLst>
          </p:cNvPr>
          <p:cNvGrpSpPr/>
          <p:nvPr/>
        </p:nvGrpSpPr>
        <p:grpSpPr>
          <a:xfrm>
            <a:off x="1524000" y="1"/>
            <a:ext cx="9144000" cy="6137455"/>
            <a:chOff x="0" y="0"/>
            <a:chExt cx="9144000" cy="6137455"/>
          </a:xfrm>
        </p:grpSpPr>
        <p:sp>
          <p:nvSpPr>
            <p:cNvPr id="2" name="Rectangle 1">
              <a:extLst>
                <a:ext uri="{FF2B5EF4-FFF2-40B4-BE49-F238E27FC236}">
                  <a16:creationId xmlns:a16="http://schemas.microsoft.com/office/drawing/2014/main" id="{93B4FA3A-7C98-4049-9207-F7722E240A55}"/>
                </a:ext>
              </a:extLst>
            </p:cNvPr>
            <p:cNvSpPr/>
            <p:nvPr/>
          </p:nvSpPr>
          <p:spPr>
            <a:xfrm>
              <a:off x="0" y="0"/>
              <a:ext cx="9144000" cy="6137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99A6BE0-9C8A-4C38-B997-ADB4E8B327B7}"/>
                </a:ext>
              </a:extLst>
            </p:cNvPr>
            <p:cNvSpPr txBox="1"/>
            <p:nvPr/>
          </p:nvSpPr>
          <p:spPr>
            <a:xfrm>
              <a:off x="338595" y="720545"/>
              <a:ext cx="8486470" cy="4808368"/>
            </a:xfrm>
            <a:prstGeom prst="rect">
              <a:avLst/>
            </a:prstGeom>
            <a:noFill/>
            <a:ln w="19050">
              <a:solidFill>
                <a:srgbClr val="0FB7BD"/>
              </a:solidFill>
            </a:ln>
          </p:spPr>
          <p:txBody>
            <a:bodyPr wrap="square">
              <a:spAutoFit/>
            </a:bodyPr>
            <a:lstStyle/>
            <a:p>
              <a:pPr algn="just">
                <a:lnSpc>
                  <a:spcPct val="110000"/>
                </a:lnSpc>
              </a:pPr>
              <a:r>
                <a:rPr lang="en-US" sz="2800" dirty="0"/>
                <a:t>Bangkok is famous for its markets and street food.</a:t>
              </a:r>
              <a:br>
                <a:rPr lang="en-US" sz="2800" dirty="0"/>
              </a:br>
              <a:r>
                <a:rPr lang="en-US" sz="2800" dirty="0"/>
                <a:t>Visit the </a:t>
              </a:r>
              <a:r>
                <a:rPr lang="en-US" sz="2800" dirty="0" err="1"/>
                <a:t>Chatuchak</a:t>
              </a:r>
              <a:r>
                <a:rPr lang="en-US" sz="2800" dirty="0"/>
                <a:t>, the largest weekend market in the world. There are over 15,000 stalls selling nearly everything, at cheap prices. It’s only five minutes’ walk from the station. When you visit this market, you can see part of Thai people’s life.</a:t>
              </a:r>
            </a:p>
            <a:p>
              <a:pPr algn="just">
                <a:lnSpc>
                  <a:spcPct val="110000"/>
                </a:lnSpc>
              </a:pPr>
              <a:r>
                <a:rPr lang="en-US" sz="2800" dirty="0"/>
                <a:t>Another interesting type of market is the floating market on the river. Don’t forget to try street food in Bangkok. It’s easy to find food stalls all around Bangkok, serving different Thai dishes. They are really delicious.</a:t>
              </a:r>
            </a:p>
          </p:txBody>
        </p:sp>
        <p:pic>
          <p:nvPicPr>
            <p:cNvPr id="6" name="Picture 5">
              <a:extLst>
                <a:ext uri="{FF2B5EF4-FFF2-40B4-BE49-F238E27FC236}">
                  <a16:creationId xmlns:a16="http://schemas.microsoft.com/office/drawing/2014/main" id="{CD7D81FC-37DB-4FB5-9734-64BA5B583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63" y="1"/>
              <a:ext cx="8726747" cy="825910"/>
            </a:xfrm>
            <a:prstGeom prst="rect">
              <a:avLst/>
            </a:prstGeom>
          </p:spPr>
        </p:pic>
        <p:sp>
          <p:nvSpPr>
            <p:cNvPr id="7" name="TextBox 6">
              <a:extLst>
                <a:ext uri="{FF2B5EF4-FFF2-40B4-BE49-F238E27FC236}">
                  <a16:creationId xmlns:a16="http://schemas.microsoft.com/office/drawing/2014/main" id="{0655EF60-59B4-4757-B066-A4ACC7BA287F}"/>
                </a:ext>
              </a:extLst>
            </p:cNvPr>
            <p:cNvSpPr txBox="1"/>
            <p:nvPr/>
          </p:nvSpPr>
          <p:spPr>
            <a:xfrm>
              <a:off x="3573041" y="135812"/>
              <a:ext cx="1997919" cy="461665"/>
            </a:xfrm>
            <a:prstGeom prst="rect">
              <a:avLst/>
            </a:prstGeom>
            <a:noFill/>
          </p:spPr>
          <p:txBody>
            <a:bodyPr wrap="none" rtlCol="0">
              <a:spAutoFit/>
            </a:bodyPr>
            <a:lstStyle/>
            <a:p>
              <a:r>
                <a:rPr lang="en-US" sz="2400" b="1" dirty="0">
                  <a:solidFill>
                    <a:schemeClr val="bg1"/>
                  </a:solidFill>
                </a:rPr>
                <a:t>AUDIO SCRIPT</a:t>
              </a:r>
            </a:p>
          </p:txBody>
        </p:sp>
      </p:grpSp>
      <p:sp>
        <p:nvSpPr>
          <p:cNvPr id="8" name="Multiplication Sign 7">
            <a:hlinkClick r:id="rId5" action="ppaction://hlinksldjump"/>
            <a:extLst>
              <a:ext uri="{FF2B5EF4-FFF2-40B4-BE49-F238E27FC236}">
                <a16:creationId xmlns:a16="http://schemas.microsoft.com/office/drawing/2014/main" id="{159A5070-05F6-4C54-98F1-7743575FF3DA}"/>
              </a:ext>
            </a:extLst>
          </p:cNvPr>
          <p:cNvSpPr/>
          <p:nvPr/>
        </p:nvSpPr>
        <p:spPr>
          <a:xfrm>
            <a:off x="9733936" y="129442"/>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B2_20">
            <a:hlinkClick r:id="" action="ppaction://media"/>
            <a:extLst>
              <a:ext uri="{FF2B5EF4-FFF2-40B4-BE49-F238E27FC236}">
                <a16:creationId xmlns:a16="http://schemas.microsoft.com/office/drawing/2014/main" id="{1502ACA2-581C-43DD-BC20-9ECC50E4811C}"/>
              </a:ext>
            </a:extLst>
          </p:cNvPr>
          <p:cNvPicPr>
            <a:picLocks noChangeAspect="1"/>
          </p:cNvPicPr>
          <p:nvPr>
            <a:audioFile r:link="rId1"/>
            <p:extLst>
              <p:ext uri="{DAA4B4D4-6D71-4841-9C94-3DE7FCFB9230}">
                <p14:media xmlns:p14="http://schemas.microsoft.com/office/powerpoint/2010/main" r:embed="rId2">
                  <p14:trim st="17900" end="1298.4013"/>
                </p14:media>
              </p:ext>
            </p:extLst>
          </p:nvPr>
        </p:nvPicPr>
        <p:blipFill>
          <a:blip r:embed="rId6"/>
          <a:stretch>
            <a:fillRect/>
          </a:stretch>
        </p:blipFill>
        <p:spPr>
          <a:xfrm>
            <a:off x="7134658" y="135813"/>
            <a:ext cx="491613" cy="491613"/>
          </a:xfrm>
          <a:prstGeom prst="rect">
            <a:avLst/>
          </a:prstGeom>
        </p:spPr>
      </p:pic>
    </p:spTree>
    <p:extLst>
      <p:ext uri="{BB962C8B-B14F-4D97-AF65-F5344CB8AC3E}">
        <p14:creationId xmlns:p14="http://schemas.microsoft.com/office/powerpoint/2010/main" val="8048845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085"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946</TotalTime>
  <Words>1319</Words>
  <Application>Microsoft Office PowerPoint</Application>
  <PresentationFormat>Widescreen</PresentationFormat>
  <Paragraphs>84</Paragraphs>
  <Slides>16</Slides>
  <Notes>0</Notes>
  <HiddenSlides>9</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DUY</cp:lastModifiedBy>
  <cp:revision>76</cp:revision>
  <dcterms:created xsi:type="dcterms:W3CDTF">2020-12-09T02:04:09Z</dcterms:created>
  <dcterms:modified xsi:type="dcterms:W3CDTF">2022-03-09T01:19:22Z</dcterms:modified>
</cp:coreProperties>
</file>