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9" r:id="rId4"/>
    <p:sldId id="260" r:id="rId5"/>
    <p:sldId id="281" r:id="rId6"/>
    <p:sldId id="270" r:id="rId7"/>
    <p:sldId id="273" r:id="rId8"/>
    <p:sldId id="274" r:id="rId9"/>
    <p:sldId id="275" r:id="rId10"/>
    <p:sldId id="276" r:id="rId11"/>
    <p:sldId id="272" r:id="rId12"/>
    <p:sldId id="261" r:id="rId13"/>
    <p:sldId id="271" r:id="rId14"/>
    <p:sldId id="277" r:id="rId15"/>
    <p:sldId id="278" r:id="rId16"/>
    <p:sldId id="262" r:id="rId17"/>
    <p:sldId id="263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8000"/>
    <a:srgbClr val="75DBFF"/>
    <a:srgbClr val="A3E7FF"/>
    <a:srgbClr val="F47A69"/>
    <a:srgbClr val="0088EE"/>
    <a:srgbClr val="EDE4BC"/>
    <a:srgbClr val="F16649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64" y="5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6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1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6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5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1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7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52400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2542075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1862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Its weather is perfect, sunny all the time! Our hotel is good. It has a swimming pool and a gym. It offers delicious breakfast. Yesterday Mum, Dad and I rented three bikes and cycled to the Old Town. My parents wore their helmets and I wore mine. We visited the Royal Palace first. What a beautiful place! Mum loved it. She said, “Swedish art is amazing.” After that, </a:t>
            </a:r>
            <a:r>
              <a:rPr lang="en-US" sz="2400" b="1" dirty="0">
                <a:solidFill>
                  <a:srgbClr val="008000"/>
                </a:solidFill>
              </a:rPr>
              <a:t>we had “</a:t>
            </a:r>
            <a:r>
              <a:rPr lang="en-US" sz="2400" b="1" dirty="0" err="1">
                <a:solidFill>
                  <a:srgbClr val="008000"/>
                </a:solidFill>
              </a:rPr>
              <a:t>fika</a:t>
            </a:r>
            <a:r>
              <a:rPr lang="en-US" sz="2400" b="1" dirty="0">
                <a:solidFill>
                  <a:srgbClr val="008000"/>
                </a:solidFill>
              </a:rPr>
              <a:t>”, a coffee break,</a:t>
            </a:r>
            <a:r>
              <a:rPr lang="en-US" sz="2400" dirty="0"/>
              <a:t>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4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5413569" y="135813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9733936" y="129442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3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524001" y="1204462"/>
            <a:ext cx="7558301" cy="5653538"/>
          </a:xfrm>
          <a:prstGeom prst="roundRect">
            <a:avLst>
              <a:gd name="adj" fmla="val 5884"/>
            </a:avLst>
          </a:prstGeom>
          <a:solidFill>
            <a:srgbClr val="EDE4BC"/>
          </a:solidFill>
          <a:ln>
            <a:solidFill>
              <a:srgbClr val="EDE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1397" y="189061"/>
            <a:ext cx="7608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postcard and answer the questions.</a:t>
            </a:r>
          </a:p>
        </p:txBody>
      </p:sp>
      <p:grpSp>
        <p:nvGrpSpPr>
          <p:cNvPr id="11" name="Group 10"/>
          <p:cNvGrpSpPr/>
          <p:nvPr/>
        </p:nvGrpSpPr>
        <p:grpSpPr>
          <a:xfrm rot="20987646">
            <a:off x="7509452" y="775369"/>
            <a:ext cx="2713073" cy="1874751"/>
            <a:chOff x="5110446" y="1641672"/>
            <a:chExt cx="2713073" cy="1874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5110446" y="1641672"/>
              <a:ext cx="2346180" cy="18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724" y="1679394"/>
              <a:ext cx="1371258" cy="11903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10955" y="2870241"/>
              <a:ext cx="2612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To: Grandpa &amp; Grandma</a:t>
              </a:r>
            </a:p>
            <a:p>
              <a:r>
                <a:rPr lang="en-US" sz="1400"/>
                <a:t>Hoan Kiem, Ha Noi, Viet Nam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24084" y="1507293"/>
            <a:ext cx="16535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/>
              <a:t>September 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24085" y="2044760"/>
            <a:ext cx="4197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/>
              <a:t>Dear Grandpa and Grandma,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24085" y="2522815"/>
            <a:ext cx="70606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spc="-50"/>
              <a:t>Stockholm is fantastic! </a:t>
            </a:r>
          </a:p>
          <a:p>
            <a:pPr algn="just"/>
            <a:r>
              <a:rPr lang="en-US" sz="2200" spc="-50"/>
              <a:t>Its weather is perfect, sunny all the time! Our hotel is good. It has a swimming pool and a gym. It offers delicious breakfast. Yesterday Mum, Dad and I rented three bikes and cycled to the Old Town. My parents wore their helmets and I wore mine. We visited the Royal Palace f irst. What a beautiful place! Mum loved it. She said, “Swedish art is amazing.” After that, we had “fika”, a coffee break, in a traditional café. Everything is so wonderful!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10301" y="4496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24084" y="5678525"/>
            <a:ext cx="25630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/>
              <a:t>Wish you were here!</a:t>
            </a:r>
          </a:p>
          <a:p>
            <a:r>
              <a:rPr lang="en-US" sz="2200" i="1"/>
              <a:t>Love, </a:t>
            </a:r>
          </a:p>
          <a:p>
            <a:r>
              <a:rPr lang="en-US" sz="2200" i="1"/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272275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0650" y="77216"/>
            <a:ext cx="766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match the places with the things they have.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472198" y="2392138"/>
            <a:ext cx="2925977" cy="2930976"/>
          </a:xfrm>
          <a:prstGeom prst="roundRect">
            <a:avLst>
              <a:gd name="adj" fmla="val 578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198854" y="3077851"/>
            <a:ext cx="1687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hotel in Stockholm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24023" y="30778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98853" y="4082929"/>
            <a:ext cx="1959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Old Town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724023" y="40829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124831" y="2392138"/>
            <a:ext cx="3594973" cy="2930976"/>
          </a:xfrm>
          <a:prstGeom prst="roundRect">
            <a:avLst>
              <a:gd name="adj" fmla="val 578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851486" y="2566220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Royal Palace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76656" y="25662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51486" y="3077852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delicious breakfast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76656" y="30778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51486" y="3539515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Swimming pool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376656" y="35395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851486" y="4051149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‘fika’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376656" y="40511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51486" y="4544594"/>
            <a:ext cx="268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Swedish art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76656" y="454459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sp>
        <p:nvSpPr>
          <p:cNvPr id="2" name="Action Button: Return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36456E4-8DAB-42D1-A269-6CBB41E066A7}"/>
              </a:ext>
            </a:extLst>
          </p:cNvPr>
          <p:cNvSpPr/>
          <p:nvPr/>
        </p:nvSpPr>
        <p:spPr>
          <a:xfrm>
            <a:off x="5772728" y="6373091"/>
            <a:ext cx="603929" cy="407694"/>
          </a:xfrm>
          <a:prstGeom prst="actionButtonReturn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743995" y="2849340"/>
            <a:ext cx="4038089" cy="2930976"/>
            <a:chOff x="219994" y="3110596"/>
            <a:chExt cx="4038089" cy="2930976"/>
          </a:xfrm>
        </p:grpSpPr>
        <p:grpSp>
          <p:nvGrpSpPr>
            <p:cNvPr id="10" name="Group 9"/>
            <p:cNvGrpSpPr/>
            <p:nvPr/>
          </p:nvGrpSpPr>
          <p:grpSpPr>
            <a:xfrm>
              <a:off x="219994" y="3110596"/>
              <a:ext cx="4038089" cy="2930976"/>
              <a:chOff x="219994" y="2392138"/>
              <a:chExt cx="4038089" cy="293097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219994" y="2392138"/>
                <a:ext cx="4038089" cy="2930976"/>
              </a:xfrm>
              <a:prstGeom prst="roundRect">
                <a:avLst>
                  <a:gd name="adj" fmla="val 578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19994" y="2940888"/>
                <a:ext cx="403808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413300" y="3197681"/>
              <a:ext cx="3575275" cy="461665"/>
              <a:chOff x="437496" y="2479223"/>
              <a:chExt cx="3575275" cy="46166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807403" y="2479223"/>
                <a:ext cx="3205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The hotel in Stockholm 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7496" y="2479223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397752" y="2849340"/>
            <a:ext cx="4041648" cy="2930976"/>
            <a:chOff x="4873752" y="3110596"/>
            <a:chExt cx="4041648" cy="2930976"/>
          </a:xfrm>
        </p:grpSpPr>
        <p:grpSp>
          <p:nvGrpSpPr>
            <p:cNvPr id="11" name="Group 10"/>
            <p:cNvGrpSpPr/>
            <p:nvPr/>
          </p:nvGrpSpPr>
          <p:grpSpPr>
            <a:xfrm>
              <a:off x="4873752" y="3110596"/>
              <a:ext cx="4041648" cy="2930976"/>
              <a:chOff x="4873752" y="2392138"/>
              <a:chExt cx="4041648" cy="2930976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873752" y="2392138"/>
                <a:ext cx="4041648" cy="2930976"/>
              </a:xfrm>
              <a:prstGeom prst="roundRect">
                <a:avLst>
                  <a:gd name="adj" fmla="val 578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4877311" y="2940888"/>
                <a:ext cx="403808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5677243" y="3197681"/>
              <a:ext cx="2336692" cy="461666"/>
              <a:chOff x="5773160" y="2479223"/>
              <a:chExt cx="2336692" cy="461666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6150016" y="2479223"/>
                <a:ext cx="1959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The Old Town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773160" y="2479224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7093438" y="3570335"/>
            <a:ext cx="3050451" cy="572385"/>
            <a:chOff x="274424" y="352901"/>
            <a:chExt cx="3050451" cy="572385"/>
          </a:xfrm>
        </p:grpSpPr>
        <p:sp>
          <p:nvSpPr>
            <p:cNvPr id="90" name="Rounded Rectangle 89"/>
            <p:cNvSpPr/>
            <p:nvPr/>
          </p:nvSpPr>
          <p:spPr>
            <a:xfrm>
              <a:off x="274424" y="352901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362733" y="383315"/>
              <a:ext cx="2962142" cy="461666"/>
              <a:chOff x="6197475" y="4405452"/>
              <a:chExt cx="2962142" cy="461666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476357" y="4405452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Royal Palace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197475" y="4405453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2299636" y="3607916"/>
            <a:ext cx="2967310" cy="572385"/>
            <a:chOff x="3045322" y="336916"/>
            <a:chExt cx="2967310" cy="572385"/>
          </a:xfrm>
        </p:grpSpPr>
        <p:sp>
          <p:nvSpPr>
            <p:cNvPr id="95" name="Rounded Rectangle 94"/>
            <p:cNvSpPr/>
            <p:nvPr/>
          </p:nvSpPr>
          <p:spPr>
            <a:xfrm>
              <a:off x="3045322" y="336916"/>
              <a:ext cx="2786162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050490" y="352903"/>
              <a:ext cx="2962142" cy="461666"/>
              <a:chOff x="6197475" y="4917084"/>
              <a:chExt cx="2962142" cy="461666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6476357" y="4917084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delicious breakfast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197475" y="491708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2383969" y="4196288"/>
            <a:ext cx="3060676" cy="572385"/>
            <a:chOff x="5998711" y="336916"/>
            <a:chExt cx="3060676" cy="572385"/>
          </a:xfrm>
        </p:grpSpPr>
        <p:sp>
          <p:nvSpPr>
            <p:cNvPr id="100" name="Rounded Rectangle 99"/>
            <p:cNvSpPr/>
            <p:nvPr/>
          </p:nvSpPr>
          <p:spPr>
            <a:xfrm>
              <a:off x="5998711" y="336916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6097245" y="352901"/>
              <a:ext cx="2962142" cy="461666"/>
              <a:chOff x="6197475" y="5378747"/>
              <a:chExt cx="2962142" cy="461666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6476357" y="5378747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Swimming pool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197475" y="5378748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7114424" y="4111575"/>
            <a:ext cx="3695134" cy="572385"/>
            <a:chOff x="1442123" y="1306645"/>
            <a:chExt cx="3695134" cy="572385"/>
          </a:xfrm>
        </p:grpSpPr>
        <p:sp>
          <p:nvSpPr>
            <p:cNvPr id="105" name="Rounded Rectangle 104"/>
            <p:cNvSpPr/>
            <p:nvPr/>
          </p:nvSpPr>
          <p:spPr>
            <a:xfrm>
              <a:off x="1442123" y="1306645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175115" y="1356853"/>
              <a:ext cx="2962142" cy="480183"/>
              <a:chOff x="6197475" y="5871864"/>
              <a:chExt cx="2962142" cy="480183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6476357" y="5871864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‘fika’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197475" y="5890382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d.</a:t>
                </a: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7225483" y="4710533"/>
            <a:ext cx="3215633" cy="572385"/>
            <a:chOff x="4663811" y="1320010"/>
            <a:chExt cx="3215633" cy="572385"/>
          </a:xfrm>
        </p:grpSpPr>
        <p:sp>
          <p:nvSpPr>
            <p:cNvPr id="110" name="Rounded Rectangle 109"/>
            <p:cNvSpPr/>
            <p:nvPr/>
          </p:nvSpPr>
          <p:spPr>
            <a:xfrm>
              <a:off x="4663811" y="1320010"/>
              <a:ext cx="2621177" cy="572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4873752" y="1356853"/>
              <a:ext cx="3005692" cy="461666"/>
              <a:chOff x="-474830" y="5976288"/>
              <a:chExt cx="3005692" cy="461666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-152398" y="5976288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Swedish art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-474830" y="5976289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e.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966123" y="1306646"/>
            <a:ext cx="3695134" cy="572385"/>
            <a:chOff x="1442123" y="1306645"/>
            <a:chExt cx="3695134" cy="572385"/>
          </a:xfrm>
        </p:grpSpPr>
        <p:sp>
          <p:nvSpPr>
            <p:cNvPr id="42" name="Rounded Rectangle 41"/>
            <p:cNvSpPr/>
            <p:nvPr/>
          </p:nvSpPr>
          <p:spPr>
            <a:xfrm>
              <a:off x="1442123" y="1306645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75115" y="1356853"/>
              <a:ext cx="2962142" cy="480183"/>
              <a:chOff x="6197475" y="5871864"/>
              <a:chExt cx="2962142" cy="48018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6476357" y="5871864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‘fika’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197475" y="5890382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d.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187812" y="1320011"/>
            <a:ext cx="3215633" cy="572385"/>
            <a:chOff x="4663811" y="1320010"/>
            <a:chExt cx="3215633" cy="572385"/>
          </a:xfrm>
        </p:grpSpPr>
        <p:sp>
          <p:nvSpPr>
            <p:cNvPr id="44" name="Rounded Rectangle 43"/>
            <p:cNvSpPr/>
            <p:nvPr/>
          </p:nvSpPr>
          <p:spPr>
            <a:xfrm>
              <a:off x="4663811" y="1320010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873752" y="1356853"/>
              <a:ext cx="3005692" cy="461666"/>
              <a:chOff x="-474830" y="5976288"/>
              <a:chExt cx="3005692" cy="461666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-152398" y="5976288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Swedish art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-474830" y="5976289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e.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793422" y="352902"/>
            <a:ext cx="3050451" cy="572385"/>
            <a:chOff x="274424" y="352901"/>
            <a:chExt cx="3050451" cy="572385"/>
          </a:xfrm>
        </p:grpSpPr>
        <p:sp>
          <p:nvSpPr>
            <p:cNvPr id="19" name="Rounded Rectangle 18"/>
            <p:cNvSpPr/>
            <p:nvPr/>
          </p:nvSpPr>
          <p:spPr>
            <a:xfrm>
              <a:off x="274424" y="352901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62733" y="383315"/>
              <a:ext cx="2962142" cy="461666"/>
              <a:chOff x="6197475" y="4405452"/>
              <a:chExt cx="2962142" cy="461666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6476357" y="4405452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Royal Palace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197475" y="4405453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569322" y="336917"/>
            <a:ext cx="2967310" cy="572385"/>
            <a:chOff x="3045322" y="336916"/>
            <a:chExt cx="2967310" cy="572385"/>
          </a:xfrm>
        </p:grpSpPr>
        <p:sp>
          <p:nvSpPr>
            <p:cNvPr id="37" name="Rounded Rectangle 36"/>
            <p:cNvSpPr/>
            <p:nvPr/>
          </p:nvSpPr>
          <p:spPr>
            <a:xfrm>
              <a:off x="3045322" y="336916"/>
              <a:ext cx="2786162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050490" y="352903"/>
              <a:ext cx="2962142" cy="461666"/>
              <a:chOff x="6197475" y="4917084"/>
              <a:chExt cx="2962142" cy="461666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476357" y="4917084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delicious breakfast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97475" y="491708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7522711" y="336917"/>
            <a:ext cx="3060676" cy="572385"/>
            <a:chOff x="5998711" y="336916"/>
            <a:chExt cx="3060676" cy="572385"/>
          </a:xfrm>
        </p:grpSpPr>
        <p:sp>
          <p:nvSpPr>
            <p:cNvPr id="40" name="Rounded Rectangle 39"/>
            <p:cNvSpPr/>
            <p:nvPr/>
          </p:nvSpPr>
          <p:spPr>
            <a:xfrm>
              <a:off x="5998711" y="336916"/>
              <a:ext cx="2621177" cy="572385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097245" y="352901"/>
              <a:ext cx="2962142" cy="461666"/>
              <a:chOff x="6197475" y="5378747"/>
              <a:chExt cx="2962142" cy="461666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476357" y="5378747"/>
                <a:ext cx="268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Swimming pool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197475" y="5378748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</p:grpSp>
      </p:grpSp>
      <p:sp>
        <p:nvSpPr>
          <p:cNvPr id="68" name="Oval 67">
            <a:hlinkClick r:id="rId2" action="ppaction://hlinksldjump"/>
            <a:extLst>
              <a:ext uri="{FF2B5EF4-FFF2-40B4-BE49-F238E27FC236}">
                <a16:creationId xmlns:a16="http://schemas.microsoft.com/office/drawing/2014/main" id="{6EDFAAF0-67A8-41DC-8F87-454C5BF69102}"/>
              </a:ext>
            </a:extLst>
          </p:cNvPr>
          <p:cNvSpPr/>
          <p:nvPr/>
        </p:nvSpPr>
        <p:spPr>
          <a:xfrm>
            <a:off x="5417015" y="3080838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Oval 72">
            <a:hlinkClick r:id="rId3" action="ppaction://hlinksldjump"/>
            <a:extLst>
              <a:ext uri="{FF2B5EF4-FFF2-40B4-BE49-F238E27FC236}">
                <a16:creationId xmlns:a16="http://schemas.microsoft.com/office/drawing/2014/main" id="{C888DFA3-8805-411C-9FB3-C2D595A783D1}"/>
              </a:ext>
            </a:extLst>
          </p:cNvPr>
          <p:cNvSpPr/>
          <p:nvPr/>
        </p:nvSpPr>
        <p:spPr>
          <a:xfrm>
            <a:off x="9529695" y="3074086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40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57847 0.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24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24722 0.47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56302 0.562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0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45278 0.4104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1132 0.49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1862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Its weather is perfect, sunny all the time! Our hotel is good. </a:t>
            </a:r>
            <a:r>
              <a:rPr lang="en-US" sz="2400" b="1" dirty="0">
                <a:solidFill>
                  <a:srgbClr val="008000"/>
                </a:solidFill>
              </a:rPr>
              <a:t>It has a swimming pool</a:t>
            </a:r>
            <a:r>
              <a:rPr lang="en-US" sz="2400" dirty="0"/>
              <a:t> and a gym. </a:t>
            </a:r>
            <a:r>
              <a:rPr lang="en-US" sz="2400" b="1" dirty="0">
                <a:solidFill>
                  <a:srgbClr val="008000"/>
                </a:solidFill>
              </a:rPr>
              <a:t>It offers delicious breakfast.</a:t>
            </a:r>
            <a:r>
              <a:rPr lang="en-US" sz="2400" dirty="0"/>
              <a:t> Yesterday Mum, Dad and I rented three bikes and cycled to the Old Town. My parents wore their helmets and I wore mine. We visited the Royal Palace first. What a beautiful place! Mum loved it. She said, “Swedish art is amazing.” After that, we had “</a:t>
            </a:r>
            <a:r>
              <a:rPr lang="en-US" sz="2400" dirty="0" err="1"/>
              <a:t>fika</a:t>
            </a:r>
            <a:r>
              <a:rPr lang="en-US" sz="2400" dirty="0"/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4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5413569" y="135813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9733936" y="129442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1862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Its weather is perfect, sunny all the time! Our hotel is good. It has a swimming pool and a gym. It offers delicious breakfast. </a:t>
            </a:r>
            <a:r>
              <a:rPr lang="en-US" sz="2400" b="1" dirty="0">
                <a:solidFill>
                  <a:srgbClr val="008000"/>
                </a:solidFill>
              </a:rPr>
              <a:t>Yesterday Mum, Dad and I rented three bikes and cycled to the Old Town. My parents wore their helmets and I wore mine. We visited the Royal Palace first.</a:t>
            </a:r>
            <a:r>
              <a:rPr lang="en-US" sz="2400" dirty="0"/>
              <a:t> What a beautiful place! Mum loved it. </a:t>
            </a:r>
            <a:r>
              <a:rPr lang="en-US" sz="2400" b="1" dirty="0">
                <a:solidFill>
                  <a:srgbClr val="008000"/>
                </a:solidFill>
              </a:rPr>
              <a:t>She said, “Swedish art is amazing.” After that, we had “</a:t>
            </a:r>
            <a:r>
              <a:rPr lang="en-US" sz="2400" b="1" dirty="0" err="1">
                <a:solidFill>
                  <a:srgbClr val="008000"/>
                </a:solidFill>
              </a:rPr>
              <a:t>fika</a:t>
            </a:r>
            <a:r>
              <a:rPr lang="en-US" sz="2400" b="1" dirty="0">
                <a:solidFill>
                  <a:srgbClr val="008000"/>
                </a:solidFill>
              </a:rPr>
              <a:t>”, a coffee break, in a traditional café.</a:t>
            </a:r>
            <a:r>
              <a:rPr lang="en-US" sz="2400" dirty="0"/>
              <a:t>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4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5413569" y="135813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9733936" y="129442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9204" y="42732"/>
            <a:ext cx="74297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Choose a city you know. Discuss and answer the questions below.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832941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Speaking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743997" y="1711166"/>
            <a:ext cx="390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city is it?</a:t>
            </a:r>
            <a:endParaRPr lang="en-US" sz="2400" i="1"/>
          </a:p>
        </p:txBody>
      </p:sp>
      <p:sp>
        <p:nvSpPr>
          <p:cNvPr id="92" name="TextBox 91"/>
          <p:cNvSpPr txBox="1"/>
          <p:nvPr/>
        </p:nvSpPr>
        <p:spPr>
          <a:xfrm>
            <a:off x="1743995" y="2204354"/>
            <a:ext cx="615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is it like? (the weather, the food…)</a:t>
            </a:r>
            <a:endParaRPr lang="en-US" sz="2400" i="1"/>
          </a:p>
        </p:txBody>
      </p:sp>
      <p:sp>
        <p:nvSpPr>
          <p:cNvPr id="93" name="TextBox 92"/>
          <p:cNvSpPr txBox="1"/>
          <p:nvPr/>
        </p:nvSpPr>
        <p:spPr>
          <a:xfrm>
            <a:off x="1743995" y="2654210"/>
            <a:ext cx="486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What can you see and do there?</a:t>
            </a:r>
            <a:endParaRPr lang="en-US" sz="2400" i="1"/>
          </a:p>
        </p:txBody>
      </p:sp>
      <p:sp>
        <p:nvSpPr>
          <p:cNvPr id="94" name="TextBox 93"/>
          <p:cNvSpPr txBox="1"/>
          <p:nvPr/>
        </p:nvSpPr>
        <p:spPr>
          <a:xfrm>
            <a:off x="1743995" y="3154272"/>
            <a:ext cx="390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How do you feel about it?</a:t>
            </a:r>
            <a:endParaRPr lang="en-US" sz="2400" i="1"/>
          </a:p>
        </p:txBody>
      </p:sp>
      <p:grpSp>
        <p:nvGrpSpPr>
          <p:cNvPr id="102" name="Group 101"/>
          <p:cNvGrpSpPr/>
          <p:nvPr/>
        </p:nvGrpSpPr>
        <p:grpSpPr>
          <a:xfrm>
            <a:off x="1970316" y="3820886"/>
            <a:ext cx="8251371" cy="2880010"/>
            <a:chOff x="43543" y="3820886"/>
            <a:chExt cx="8251371" cy="2880010"/>
          </a:xfrm>
        </p:grpSpPr>
        <p:sp>
          <p:nvSpPr>
            <p:cNvPr id="95" name="Rounded Rectangle 94"/>
            <p:cNvSpPr/>
            <p:nvPr/>
          </p:nvSpPr>
          <p:spPr>
            <a:xfrm>
              <a:off x="43543" y="3820886"/>
              <a:ext cx="8251371" cy="2880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A3E7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890562" y="4478227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97037" y="5087369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897037" y="5723210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97037" y="6349468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0172" y="30228"/>
            <a:ext cx="678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the information you have collected in </a:t>
            </a:r>
            <a:r>
              <a:rPr lang="en-US" sz="2400" b="1">
                <a:solidFill>
                  <a:srgbClr val="F47A6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your class.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43995" y="1318885"/>
            <a:ext cx="455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You may start your talk with:</a:t>
            </a:r>
            <a:endParaRPr lang="en-US" sz="2800" b="1" i="1"/>
          </a:p>
        </p:txBody>
      </p:sp>
      <p:sp>
        <p:nvSpPr>
          <p:cNvPr id="45" name="TextBox 44"/>
          <p:cNvSpPr txBox="1"/>
          <p:nvPr/>
        </p:nvSpPr>
        <p:spPr>
          <a:xfrm>
            <a:off x="1743995" y="1830795"/>
            <a:ext cx="490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We’re going to tell you about …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970315" y="2865925"/>
            <a:ext cx="8251371" cy="2880010"/>
            <a:chOff x="43543" y="3820886"/>
            <a:chExt cx="8251371" cy="2880010"/>
          </a:xfrm>
        </p:grpSpPr>
        <p:sp>
          <p:nvSpPr>
            <p:cNvPr id="47" name="Rounded Rectangle 46"/>
            <p:cNvSpPr/>
            <p:nvPr/>
          </p:nvSpPr>
          <p:spPr>
            <a:xfrm>
              <a:off x="43543" y="3820886"/>
              <a:ext cx="8251371" cy="2880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A3E7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890562" y="4478227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97037" y="5087369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97037" y="5723210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97037" y="6349468"/>
              <a:ext cx="669620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67" y="3490845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8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83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1313" y="184761"/>
            <a:ext cx="80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Look at the postcard and discuss.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832941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4042" y="1768649"/>
            <a:ext cx="410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Love from Sweden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9" y="2421432"/>
            <a:ext cx="5987142" cy="44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529895" y="3073586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When do people write a postcard?</a:t>
            </a:r>
            <a:endParaRPr lang="en-US" sz="2400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2" y="64329"/>
            <a:ext cx="3301149" cy="2446205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4489" y="31448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5064" y="44199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67543" y="2705841"/>
            <a:ext cx="9056914" cy="3744685"/>
            <a:chOff x="43543" y="2956211"/>
            <a:chExt cx="9056914" cy="3744685"/>
          </a:xfrm>
        </p:grpSpPr>
        <p:sp>
          <p:nvSpPr>
            <p:cNvPr id="2" name="Rounded Rectangle 1"/>
            <p:cNvSpPr/>
            <p:nvPr/>
          </p:nvSpPr>
          <p:spPr>
            <a:xfrm>
              <a:off x="43543" y="2956211"/>
              <a:ext cx="9056914" cy="3744685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879676" y="3856896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90562" y="4478227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97037" y="5087369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97037" y="5723210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97037" y="6349468"/>
              <a:ext cx="7349925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529894" y="4402033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do they often write on a postcard?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306936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2900" y="1015401"/>
            <a:ext cx="10839450" cy="5653538"/>
          </a:xfrm>
          <a:prstGeom prst="roundRect">
            <a:avLst>
              <a:gd name="adj" fmla="val 5884"/>
            </a:avLst>
          </a:prstGeom>
          <a:solidFill>
            <a:srgbClr val="EDE4BC"/>
          </a:solidFill>
          <a:ln>
            <a:solidFill>
              <a:srgbClr val="EDE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1397" y="189061"/>
            <a:ext cx="7608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postcard and answer the questions.</a:t>
            </a:r>
          </a:p>
        </p:txBody>
      </p:sp>
      <p:grpSp>
        <p:nvGrpSpPr>
          <p:cNvPr id="11" name="Group 10"/>
          <p:cNvGrpSpPr/>
          <p:nvPr/>
        </p:nvGrpSpPr>
        <p:grpSpPr>
          <a:xfrm rot="20987646">
            <a:off x="8421875" y="509285"/>
            <a:ext cx="2713073" cy="1874751"/>
            <a:chOff x="5110446" y="1641672"/>
            <a:chExt cx="2713073" cy="1874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5110446" y="1641672"/>
              <a:ext cx="2346180" cy="18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724" y="1679394"/>
              <a:ext cx="1371258" cy="11903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210955" y="2870241"/>
              <a:ext cx="2612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To: Grandpa &amp; Grandma</a:t>
              </a:r>
            </a:p>
            <a:p>
              <a:r>
                <a:rPr lang="en-US" sz="1400"/>
                <a:t>Hoan Kiem, Ha Noi, Viet Nam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99754" y="1124921"/>
            <a:ext cx="2053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September 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2530" y="1594583"/>
            <a:ext cx="510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Dear Grandpa and Grandma,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1026" y="1960410"/>
            <a:ext cx="106013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Stockholm is fantastic! </a:t>
            </a:r>
          </a:p>
          <a:p>
            <a:pPr algn="just"/>
            <a:r>
              <a:rPr lang="en-US" sz="2800" dirty="0"/>
              <a:t>Its weather is perfect, sunny all the time! Our hotel is good. It has a swimming pool and a gym. It offers delicious breakfast. Yesterday Mum, Dad and I rented three bikes and cycled to the Old Town. My parents wore their helmets and I wore mine. We visited the Royal Palace f </a:t>
            </a:r>
            <a:r>
              <a:rPr lang="en-US" sz="2800" dirty="0" err="1"/>
              <a:t>irst</a:t>
            </a:r>
            <a:r>
              <a:rPr lang="en-US" sz="2800" dirty="0"/>
              <a:t>. What a beautiful place! Mum loved it. She said, “Swedish art is amazing.” After that, we had “</a:t>
            </a:r>
            <a:r>
              <a:rPr lang="en-US" sz="2800" dirty="0" err="1"/>
              <a:t>fika</a:t>
            </a:r>
            <a:r>
              <a:rPr lang="en-US" sz="2800" dirty="0"/>
              <a:t>”, a coffee break, in a traditional café. Everything is so wonderful!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10301" y="4496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0222" y="5391892"/>
            <a:ext cx="5372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Wish you were here!</a:t>
            </a:r>
          </a:p>
          <a:p>
            <a:r>
              <a:rPr lang="en-US" sz="2800" dirty="0"/>
              <a:t>Love, </a:t>
            </a:r>
          </a:p>
          <a:p>
            <a:r>
              <a:rPr lang="en-US" sz="2800" dirty="0"/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D94F8C-9958-4D9D-AB6A-46723631C62E}"/>
              </a:ext>
            </a:extLst>
          </p:cNvPr>
          <p:cNvSpPr/>
          <p:nvPr/>
        </p:nvSpPr>
        <p:spPr>
          <a:xfrm>
            <a:off x="438149" y="376238"/>
            <a:ext cx="2028825" cy="60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Vocabolary: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904DE8-E39A-418E-A2AC-B55CF78AE0F6}"/>
              </a:ext>
            </a:extLst>
          </p:cNvPr>
          <p:cNvSpPr/>
          <p:nvPr/>
        </p:nvSpPr>
        <p:spPr>
          <a:xfrm>
            <a:off x="419100" y="1104900"/>
            <a:ext cx="160020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ent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(v)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D63B8-57E0-4FE9-9BA2-5A5C53529E92}"/>
              </a:ext>
            </a:extLst>
          </p:cNvPr>
          <p:cNvSpPr/>
          <p:nvPr/>
        </p:nvSpPr>
        <p:spPr>
          <a:xfrm>
            <a:off x="2628900" y="1195387"/>
            <a:ext cx="2057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thuê, mướn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0B121-17FE-4F43-9F68-0C66D81D4ACF}"/>
              </a:ext>
            </a:extLst>
          </p:cNvPr>
          <p:cNvSpPr/>
          <p:nvPr/>
        </p:nvSpPr>
        <p:spPr>
          <a:xfrm>
            <a:off x="561975" y="1728787"/>
            <a:ext cx="1781175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elmet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(n)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D91E40-52B7-4FE8-A1A1-7A47032D45CE}"/>
              </a:ext>
            </a:extLst>
          </p:cNvPr>
          <p:cNvSpPr/>
          <p:nvPr/>
        </p:nvSpPr>
        <p:spPr>
          <a:xfrm>
            <a:off x="2543175" y="1776412"/>
            <a:ext cx="242887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mũ bảo hiểm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900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5997" y="1371597"/>
            <a:ext cx="2111832" cy="461665"/>
            <a:chOff x="1230086" y="1785257"/>
            <a:chExt cx="2111832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weather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86953" y="1365259"/>
            <a:ext cx="1796143" cy="461665"/>
            <a:chOff x="1230086" y="1785257"/>
            <a:chExt cx="1796143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holiday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59295" y="1365259"/>
            <a:ext cx="2013849" cy="461665"/>
            <a:chOff x="1230086" y="1785257"/>
            <a:chExt cx="2013849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landscapes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51318" y="2014290"/>
            <a:ext cx="7180427" cy="461665"/>
            <a:chOff x="363373" y="2525685"/>
            <a:chExt cx="7180427" cy="461665"/>
          </a:xfrm>
        </p:grpSpPr>
        <p:grpSp>
          <p:nvGrpSpPr>
            <p:cNvPr id="2" name="Group 1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Guests can               in the hotel. 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2322806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296885" y="2601203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exercise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23667" y="2594865"/>
            <a:ext cx="1796143" cy="461665"/>
            <a:chOff x="1230086" y="1785257"/>
            <a:chExt cx="1796143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96008" y="2594865"/>
            <a:ext cx="2841162" cy="461665"/>
            <a:chOff x="1230086" y="1785257"/>
            <a:chExt cx="2841162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See Swedish art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51318" y="3243895"/>
            <a:ext cx="6574967" cy="470318"/>
            <a:chOff x="838203" y="3668444"/>
            <a:chExt cx="6574967" cy="47031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3" y="3668444"/>
              <a:ext cx="6574967" cy="470318"/>
              <a:chOff x="363373" y="4026312"/>
              <a:chExt cx="6574967" cy="47031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8203" y="4026312"/>
                <a:ext cx="6100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Mai and her parents rented bikes to                . 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V="1">
              <a:off x="5889180" y="3973282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264226" y="3788254"/>
            <a:ext cx="3374583" cy="461665"/>
            <a:chOff x="1230086" y="1785257"/>
            <a:chExt cx="337458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 around the hotel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15009" y="3781916"/>
            <a:ext cx="3002378" cy="461665"/>
            <a:chOff x="1230086" y="1785257"/>
            <a:chExt cx="3002378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visit the old town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70968" y="4332612"/>
            <a:ext cx="2333698" cy="461665"/>
            <a:chOff x="1230086" y="1785257"/>
            <a:chExt cx="2333698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 shopping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62203" y="4973000"/>
            <a:ext cx="6869272" cy="470318"/>
            <a:chOff x="685414" y="6027003"/>
            <a:chExt cx="6869272" cy="470318"/>
          </a:xfrm>
        </p:grpSpPr>
        <p:grpSp>
          <p:nvGrpSpPr>
            <p:cNvPr id="5" name="Group 4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“Fika” is a                . </a:t>
                </a:r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 flipV="1">
              <a:off x="2538977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270968" y="5571595"/>
            <a:ext cx="2688784" cy="461665"/>
            <a:chOff x="1230086" y="1785257"/>
            <a:chExt cx="2688784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traditional café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59749" y="5565257"/>
            <a:ext cx="3069784" cy="461665"/>
            <a:chOff x="1230086" y="1785257"/>
            <a:chExt cx="306978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6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palace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670871" y="5565257"/>
            <a:ext cx="2516668" cy="461665"/>
            <a:chOff x="1230086" y="1785257"/>
            <a:chExt cx="2516668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135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coffee break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18660" y="707494"/>
            <a:ext cx="6973597" cy="470318"/>
            <a:chOff x="794659" y="707494"/>
            <a:chExt cx="6973597" cy="470318"/>
          </a:xfrm>
        </p:grpSpPr>
        <p:grpSp>
          <p:nvGrpSpPr>
            <p:cNvPr id="3" name="Group 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This postcard is about                in Stockholm. </a:t>
                </a:r>
                <a:endParaRPr lang="en-US" sz="2400" i="1" dirty="0"/>
              </a:p>
            </p:txBody>
          </p:sp>
        </p:grpSp>
        <p:cxnSp>
          <p:nvCxnSpPr>
            <p:cNvPr id="72" name="Straight Connector 71"/>
            <p:cNvCxnSpPr/>
            <p:nvPr/>
          </p:nvCxnSpPr>
          <p:spPr>
            <a:xfrm>
              <a:off x="4114808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Oval 72"/>
          <p:cNvSpPr/>
          <p:nvPr/>
        </p:nvSpPr>
        <p:spPr>
          <a:xfrm>
            <a:off x="4388593" y="136294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296884" y="258215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715009" y="379043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683579" y="558050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hlinkClick r:id="rId2" action="ppaction://hlinksldjump"/>
            <a:extLst>
              <a:ext uri="{FF2B5EF4-FFF2-40B4-BE49-F238E27FC236}">
                <a16:creationId xmlns:a16="http://schemas.microsoft.com/office/drawing/2014/main" id="{88885BFC-4C78-4561-9EAF-FADFD98319BA}"/>
              </a:ext>
            </a:extLst>
          </p:cNvPr>
          <p:cNvSpPr/>
          <p:nvPr/>
        </p:nvSpPr>
        <p:spPr>
          <a:xfrm>
            <a:off x="3820903" y="2769702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Oval 74">
            <a:hlinkClick r:id="rId3" action="ppaction://hlinksldjump"/>
            <a:extLst>
              <a:ext uri="{FF2B5EF4-FFF2-40B4-BE49-F238E27FC236}">
                <a16:creationId xmlns:a16="http://schemas.microsoft.com/office/drawing/2014/main" id="{E1492C04-F18A-4102-8414-E461FD3AE7D9}"/>
              </a:ext>
            </a:extLst>
          </p:cNvPr>
          <p:cNvSpPr/>
          <p:nvPr/>
        </p:nvSpPr>
        <p:spPr>
          <a:xfrm>
            <a:off x="8399232" y="3923324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Oval 75">
            <a:hlinkClick r:id="rId4" action="ppaction://hlinksldjump"/>
            <a:extLst>
              <a:ext uri="{FF2B5EF4-FFF2-40B4-BE49-F238E27FC236}">
                <a16:creationId xmlns:a16="http://schemas.microsoft.com/office/drawing/2014/main" id="{B601FB5B-9360-4A39-8084-8D6D43E41DCE}"/>
              </a:ext>
            </a:extLst>
          </p:cNvPr>
          <p:cNvSpPr/>
          <p:nvPr/>
        </p:nvSpPr>
        <p:spPr>
          <a:xfrm>
            <a:off x="8806306" y="5704648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7" name="Oval 76">
            <a:hlinkClick r:id="rId5" action="ppaction://hlinksldjump"/>
            <a:extLst>
              <a:ext uri="{FF2B5EF4-FFF2-40B4-BE49-F238E27FC236}">
                <a16:creationId xmlns:a16="http://schemas.microsoft.com/office/drawing/2014/main" id="{B83B215A-A190-41ED-8BFF-2E457742B07B}"/>
              </a:ext>
            </a:extLst>
          </p:cNvPr>
          <p:cNvSpPr/>
          <p:nvPr/>
        </p:nvSpPr>
        <p:spPr>
          <a:xfrm>
            <a:off x="6026344" y="1538879"/>
            <a:ext cx="182880" cy="1828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671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79" grpId="0" animBg="1"/>
      <p:bldP spid="80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1862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333333"/>
                </a:solidFill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333333"/>
                </a:solidFill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333333"/>
                </a:solidFill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Its weather is perfect, sunny all the time! Our hotel is good. It has a swimming pool and a gym. It offers delicious breakfast. </a:t>
            </a:r>
            <a:r>
              <a:rPr lang="en-US" sz="2400" b="1" dirty="0">
                <a:solidFill>
                  <a:srgbClr val="008000"/>
                </a:solidFill>
              </a:rPr>
              <a:t>Yesterday Mum, Dad and I rented three bikes and cycled to the Old Town. My parents wore their helmets and I wore mine. We visited the Royal Palace first. What a beautiful place! Mum loved it. She said, “Swedish art is amazing.” After that, we had “</a:t>
            </a:r>
            <a:r>
              <a:rPr lang="en-US" sz="2400" b="1" dirty="0" err="1">
                <a:solidFill>
                  <a:srgbClr val="008000"/>
                </a:solidFill>
              </a:rPr>
              <a:t>fika</a:t>
            </a:r>
            <a:r>
              <a:rPr lang="en-US" sz="2400" b="1" dirty="0">
                <a:solidFill>
                  <a:srgbClr val="008000"/>
                </a:solidFill>
              </a:rPr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333333"/>
                </a:solidFill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333333"/>
                </a:solidFill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333333"/>
                </a:solidFill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4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5413569" y="135813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9733936" y="129442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1862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333333"/>
                </a:solidFill>
              </a:rPr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333333"/>
                </a:solidFill>
              </a:rPr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333333"/>
                </a:solidFill>
              </a:rPr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Its weather is perfect, sunny all the time! Our hotel is good. </a:t>
            </a:r>
            <a:r>
              <a:rPr lang="en-US" sz="2400" b="1" dirty="0">
                <a:solidFill>
                  <a:srgbClr val="008000"/>
                </a:solidFill>
              </a:rPr>
              <a:t>It has a swimming pool and a gym.</a:t>
            </a:r>
            <a:r>
              <a:rPr lang="en-US" sz="2400" dirty="0"/>
              <a:t> It offers delicious breakfast. Yesterday Mum, Dad and I rented three bikes and cycled to the Old Town. My parents wore their helmets and I wore mine. We visited the Royal Palace first. What a beautiful place! Mum loved it. She said, “Swedish art is amazing.” After that, we had “</a:t>
            </a:r>
            <a:r>
              <a:rPr lang="en-US" sz="2400" dirty="0" err="1"/>
              <a:t>fika</a:t>
            </a:r>
            <a:r>
              <a:rPr lang="en-US" sz="2400" dirty="0"/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333333"/>
                </a:solidFill>
              </a:rPr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333333"/>
                </a:solidFill>
              </a:rPr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333333"/>
                </a:solidFill>
              </a:rPr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4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5413569" y="135813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9733936" y="129442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3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A6BE0-9C8A-4C38-B997-ADB4E8B327B7}"/>
              </a:ext>
            </a:extLst>
          </p:cNvPr>
          <p:cNvSpPr txBox="1"/>
          <p:nvPr/>
        </p:nvSpPr>
        <p:spPr>
          <a:xfrm>
            <a:off x="1862595" y="720545"/>
            <a:ext cx="8486470" cy="5815118"/>
          </a:xfrm>
          <a:prstGeom prst="rect">
            <a:avLst/>
          </a:prstGeom>
          <a:noFill/>
          <a:ln w="19050">
            <a:solidFill>
              <a:srgbClr val="0FB7B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September 6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Dear Grandpa and Grandma,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Stockholm is fantastic!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Its weather is perfect, sunny all the time! Our hotel is good. It has a swimming pool and a gym. It offers delicious breakfast. </a:t>
            </a:r>
            <a:r>
              <a:rPr lang="en-US" sz="2400" b="1" dirty="0">
                <a:solidFill>
                  <a:srgbClr val="008000"/>
                </a:solidFill>
              </a:rPr>
              <a:t>Yesterday Mum, Dad and I rented three bikes and cycled to the Old Town.</a:t>
            </a:r>
            <a:r>
              <a:rPr lang="en-US" sz="2400" dirty="0"/>
              <a:t> My parents wore their helmets and I wore mine. We visited the Royal Palace first. What a beautiful place! Mum loved it. She said, “Swedish art is amazing.” After that, we had “</a:t>
            </a:r>
            <a:r>
              <a:rPr lang="en-US" sz="2400" dirty="0" err="1"/>
              <a:t>fika</a:t>
            </a:r>
            <a:r>
              <a:rPr lang="en-US" sz="2400" dirty="0"/>
              <a:t>”, a coffee break, in a traditional café. Everything is so wonderful!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Wish you were here!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Love,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D81FC-37DB-4FB5-9734-64BA5B583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4" y="1"/>
            <a:ext cx="8726747" cy="8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F60-59B4-4757-B066-A4ACC7BA287F}"/>
              </a:ext>
            </a:extLst>
          </p:cNvPr>
          <p:cNvSpPr txBox="1"/>
          <p:nvPr/>
        </p:nvSpPr>
        <p:spPr>
          <a:xfrm>
            <a:off x="5413569" y="135813"/>
            <a:ext cx="13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SUGGEST</a:t>
            </a:r>
          </a:p>
        </p:txBody>
      </p:sp>
      <p:sp>
        <p:nvSpPr>
          <p:cNvPr id="8" name="Multiplication Sign 7">
            <a:hlinkClick r:id="rId3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9733936" y="129442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8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1338</Words>
  <Application>Microsoft Office PowerPoint</Application>
  <PresentationFormat>Widescreen</PresentationFormat>
  <Paragraphs>166</Paragraphs>
  <Slides>18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</cp:lastModifiedBy>
  <cp:revision>69</cp:revision>
  <dcterms:created xsi:type="dcterms:W3CDTF">2020-12-09T02:04:09Z</dcterms:created>
  <dcterms:modified xsi:type="dcterms:W3CDTF">2022-03-09T01:18:07Z</dcterms:modified>
</cp:coreProperties>
</file>