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64" r:id="rId3"/>
    <p:sldId id="273" r:id="rId4"/>
    <p:sldId id="258" r:id="rId5"/>
    <p:sldId id="260" r:id="rId6"/>
    <p:sldId id="261" r:id="rId7"/>
    <p:sldId id="262" r:id="rId8"/>
    <p:sldId id="263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E1D8"/>
    <a:srgbClr val="F9B6AD"/>
    <a:srgbClr val="F47A69"/>
    <a:srgbClr val="53C3C9"/>
    <a:srgbClr val="79D1D5"/>
    <a:srgbClr val="62C8CE"/>
    <a:srgbClr val="A3E7FF"/>
    <a:srgbClr val="F16649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24" y="5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8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8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9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3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1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9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1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7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52400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7" y="2551410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2" y="2542075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14" y="178324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99" y="168989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586914" y="1598408"/>
            <a:ext cx="64234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Possessive adjectives</a:t>
            </a:r>
            <a:r>
              <a:rPr lang="vi-VN" sz="2600" b="1" dirty="0"/>
              <a:t> : tính từ sở hữu</a:t>
            </a:r>
            <a:endParaRPr lang="en-US" sz="2600" b="1" dirty="0"/>
          </a:p>
        </p:txBody>
      </p:sp>
      <p:sp>
        <p:nvSpPr>
          <p:cNvPr id="10" name="Rectangle 9"/>
          <p:cNvSpPr/>
          <p:nvPr/>
        </p:nvSpPr>
        <p:spPr>
          <a:xfrm>
            <a:off x="468578" y="2227638"/>
            <a:ext cx="10301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A possessive adjective is used  only when there’s a noun following it.</a:t>
            </a:r>
            <a:r>
              <a:rPr lang="vi-VN" sz="2800" dirty="0"/>
              <a:t> ( </a:t>
            </a:r>
            <a:r>
              <a:rPr lang="vi-VN" sz="2800" dirty="0">
                <a:solidFill>
                  <a:srgbClr val="FF0000"/>
                </a:solidFill>
              </a:rPr>
              <a:t>tính từ sở hữu được dùng khi có một danh từ sau nó)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591" y="3027316"/>
            <a:ext cx="3780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Example:</a:t>
            </a:r>
            <a:r>
              <a:rPr lang="vi-VN" sz="2600" dirty="0">
                <a:solidFill>
                  <a:srgbClr val="0070C0"/>
                </a:solidFill>
              </a:rPr>
              <a:t> </a:t>
            </a:r>
            <a:r>
              <a:rPr lang="vi-VN" sz="2600" u="sng" dirty="0">
                <a:solidFill>
                  <a:srgbClr val="0070C0"/>
                </a:solidFill>
              </a:rPr>
              <a:t>My</a:t>
            </a:r>
            <a:r>
              <a:rPr lang="vi-VN" sz="2600" dirty="0">
                <a:solidFill>
                  <a:srgbClr val="0070C0"/>
                </a:solidFill>
              </a:rPr>
              <a:t> book.</a:t>
            </a:r>
            <a:endParaRPr lang="en-US" sz="2600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49990" y="3843481"/>
            <a:ext cx="653143" cy="10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73608" y="3519759"/>
            <a:ext cx="1895904" cy="492443"/>
            <a:chOff x="1817914" y="4985009"/>
            <a:chExt cx="1895904" cy="492443"/>
          </a:xfrm>
        </p:grpSpPr>
        <p:sp>
          <p:nvSpPr>
            <p:cNvPr id="12" name="Rectangle 11"/>
            <p:cNvSpPr/>
            <p:nvPr/>
          </p:nvSpPr>
          <p:spPr>
            <a:xfrm>
              <a:off x="1817914" y="4985009"/>
              <a:ext cx="18959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/>
                <a:t>I</a:t>
              </a:r>
              <a:r>
                <a:rPr lang="en-US" sz="2600" dirty="0"/>
                <a:t> have a pen.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05000" y="5355771"/>
              <a:ext cx="979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725072" y="3535537"/>
            <a:ext cx="4243484" cy="1831121"/>
            <a:chOff x="2201072" y="3535536"/>
            <a:chExt cx="4243484" cy="1831121"/>
          </a:xfrm>
        </p:grpSpPr>
        <p:sp>
          <p:nvSpPr>
            <p:cNvPr id="15" name="Rectangle 14"/>
            <p:cNvSpPr/>
            <p:nvPr/>
          </p:nvSpPr>
          <p:spPr>
            <a:xfrm>
              <a:off x="2201072" y="3535536"/>
              <a:ext cx="217104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This is </a:t>
              </a:r>
              <a:r>
                <a:rPr lang="en-US" sz="2600" b="1" dirty="0"/>
                <a:t>my</a:t>
              </a:r>
              <a:r>
                <a:rPr lang="en-US" sz="2600" dirty="0"/>
                <a:t> pen.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033076" y="5366657"/>
              <a:ext cx="4114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1E2E45D-C523-4CF3-8983-8C69562C6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96" y="4340384"/>
            <a:ext cx="3225064" cy="7011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3C315B-C2BB-48C9-B1B4-F48FD3A366C5}"/>
              </a:ext>
            </a:extLst>
          </p:cNvPr>
          <p:cNvSpPr/>
          <p:nvPr/>
        </p:nvSpPr>
        <p:spPr>
          <a:xfrm>
            <a:off x="3046017" y="4412804"/>
            <a:ext cx="3529154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chemeClr val="tx1"/>
                </a:solidFill>
              </a:rPr>
              <a:t>Đại từ sở hữu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664D4D-EFD7-4994-8260-7381B359B0B2}"/>
              </a:ext>
            </a:extLst>
          </p:cNvPr>
          <p:cNvSpPr/>
          <p:nvPr/>
        </p:nvSpPr>
        <p:spPr>
          <a:xfrm>
            <a:off x="182696" y="4889108"/>
            <a:ext cx="10891704" cy="701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possessive pronoun is used  alone, without a noun following it.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 đại từ sở hửu được dùng không có danh từ sau nó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103BA0-E89D-454B-A41C-C6551239A96C}"/>
              </a:ext>
            </a:extLst>
          </p:cNvPr>
          <p:cNvSpPr/>
          <p:nvPr/>
        </p:nvSpPr>
        <p:spPr>
          <a:xfrm>
            <a:off x="345440" y="5717112"/>
            <a:ext cx="3860800" cy="69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prstClr val="black"/>
                </a:solidFill>
                <a:latin typeface="Calibri" panose="020F0502020204030204"/>
              </a:rPr>
              <a:t>Ex: my book = mine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EA223B-6115-469A-9C21-E27A80E91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36977"/>
              </p:ext>
            </p:extLst>
          </p:nvPr>
        </p:nvGraphicFramePr>
        <p:xfrm>
          <a:off x="304800" y="589280"/>
          <a:ext cx="11297921" cy="61450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41932">
                  <a:extLst>
                    <a:ext uri="{9D8B030D-6E8A-4147-A177-3AD203B41FA5}">
                      <a16:colId xmlns:a16="http://schemas.microsoft.com/office/drawing/2014/main" val="1749629953"/>
                    </a:ext>
                  </a:extLst>
                </a:gridCol>
                <a:gridCol w="3886048">
                  <a:extLst>
                    <a:ext uri="{9D8B030D-6E8A-4147-A177-3AD203B41FA5}">
                      <a16:colId xmlns:a16="http://schemas.microsoft.com/office/drawing/2014/main" val="852588857"/>
                    </a:ext>
                  </a:extLst>
                </a:gridCol>
                <a:gridCol w="3969941">
                  <a:extLst>
                    <a:ext uri="{9D8B030D-6E8A-4147-A177-3AD203B41FA5}">
                      <a16:colId xmlns:a16="http://schemas.microsoft.com/office/drawing/2014/main" val="2766590690"/>
                    </a:ext>
                  </a:extLst>
                </a:gridCol>
              </a:tblGrid>
              <a:tr h="950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Pronoun</a:t>
                      </a:r>
                      <a:r>
                        <a:rPr lang="vi-VN" sz="28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đại từ làm chủ ngữ</a:t>
                      </a:r>
                      <a:r>
                        <a:rPr lang="vi-VN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Possessive Adjective</a:t>
                      </a:r>
                      <a:r>
                        <a:rPr lang="vi-VN" sz="2800" b="1" i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 tính từ sỡ hữu)</a:t>
                      </a:r>
                      <a:endParaRPr lang="en-US" sz="2800" b="1" i="1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Possessive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Pronoun</a:t>
                      </a:r>
                      <a:r>
                        <a:rPr lang="vi-VN" sz="2800" b="1" i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 đại từ sở hữu)</a:t>
                      </a:r>
                      <a:endParaRPr lang="en-US" sz="2800" b="1" i="1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796738"/>
                  </a:ext>
                </a:extLst>
              </a:tr>
              <a:tr h="57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my(book)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715638"/>
                  </a:ext>
                </a:extLst>
              </a:tr>
              <a:tr h="57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016232"/>
                  </a:ext>
                </a:extLst>
              </a:tr>
              <a:tr h="57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791469"/>
                  </a:ext>
                </a:extLst>
              </a:tr>
              <a:tr h="57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508035"/>
                  </a:ext>
                </a:extLst>
              </a:tr>
              <a:tr h="57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077046"/>
                  </a:ext>
                </a:extLst>
              </a:tr>
              <a:tr h="57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840582"/>
                  </a:ext>
                </a:extLst>
              </a:tr>
              <a:tr h="57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378753"/>
                  </a:ext>
                </a:extLst>
              </a:tr>
              <a:tr h="57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They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theirs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907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53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7486" y="-1711"/>
            <a:ext cx="7588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pictures, paying attention to the underlined part in each sentence.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613392" y="1577355"/>
            <a:ext cx="1812399" cy="1265093"/>
            <a:chOff x="5358734" y="1255386"/>
            <a:chExt cx="1812399" cy="126509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1" y="1278463"/>
              <a:ext cx="1763952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1" name="Oval 60"/>
            <p:cNvSpPr/>
            <p:nvPr/>
          </p:nvSpPr>
          <p:spPr>
            <a:xfrm>
              <a:off x="5358734" y="125538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a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672597" y="1610378"/>
            <a:ext cx="1654174" cy="1242016"/>
            <a:chOff x="5407182" y="2642994"/>
            <a:chExt cx="1654174" cy="1242016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2" y="2642994"/>
              <a:ext cx="1654174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4" name="Oval 63"/>
            <p:cNvSpPr/>
            <p:nvPr/>
          </p:nvSpPr>
          <p:spPr>
            <a:xfrm>
              <a:off x="5422891" y="2642994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b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613391" y="5100878"/>
            <a:ext cx="1860772" cy="1216008"/>
            <a:chOff x="5358735" y="4015929"/>
            <a:chExt cx="1860772" cy="121600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25128"/>
              <a:ext cx="1860698" cy="120680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7" name="Oval 66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e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70610" y="3346840"/>
            <a:ext cx="1823122" cy="1242016"/>
            <a:chOff x="5358734" y="1278463"/>
            <a:chExt cx="1823122" cy="124201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96458" y="1278463"/>
              <a:ext cx="1785398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3" name="Oval 72"/>
            <p:cNvSpPr/>
            <p:nvPr/>
          </p:nvSpPr>
          <p:spPr>
            <a:xfrm>
              <a:off x="5358734" y="1287143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c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784976" y="3198434"/>
            <a:ext cx="1374066" cy="1558723"/>
            <a:chOff x="5353282" y="2643101"/>
            <a:chExt cx="1374066" cy="155872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282" y="2643101"/>
              <a:ext cx="1374066" cy="155872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6" name="Oval 75"/>
            <p:cNvSpPr/>
            <p:nvPr/>
          </p:nvSpPr>
          <p:spPr>
            <a:xfrm>
              <a:off x="5369621" y="265475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d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672597" y="5081464"/>
            <a:ext cx="1860772" cy="1235422"/>
            <a:chOff x="5358735" y="4010821"/>
            <a:chExt cx="1860772" cy="123542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10821"/>
              <a:ext cx="1860698" cy="123542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9" name="Oval 78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f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609780" y="137873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084612" y="1370081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Sue doesn’t like her new dress.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609780" y="226999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084612" y="2261342"/>
            <a:ext cx="206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Billy is riding his bicycle.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609780" y="31096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084612" y="3100992"/>
            <a:ext cx="3320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pc="-60" dirty="0"/>
              <a:t>I’ll write my name in red</a:t>
            </a:r>
            <a:r>
              <a:rPr lang="en-US" sz="2400" dirty="0"/>
              <a:t>. Could you write </a:t>
            </a:r>
          </a:p>
          <a:p>
            <a:pPr algn="just"/>
            <a:r>
              <a:rPr lang="en-US" sz="2400" dirty="0"/>
              <a:t>your name in blue?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609779" y="42970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084611" y="4288383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playing with its ball.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609778" y="514473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084609" y="5136079"/>
            <a:ext cx="292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love our school.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609778" y="57769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084610" y="5768293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are painting their room pink.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7969" y="146759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1 - 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48043" y="244600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2 - f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21092" y="3517679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3 - 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07969" y="4493521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4 - 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04753" y="51492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5 - 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22719" y="5922180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6 - c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7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7373" y="170906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51314" y="1717716"/>
            <a:ext cx="2161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love cartoons. </a:t>
            </a:r>
            <a:endParaRPr lang="en-US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893902" y="26428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8733" y="2590646"/>
            <a:ext cx="45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book has your name on it. Is it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68970" y="34757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43801" y="3467101"/>
            <a:ext cx="314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lion has three cubs.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87373" y="43659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62204" y="4357337"/>
            <a:ext cx="403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know my friend Anna?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93902" y="56255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68733" y="5616905"/>
            <a:ext cx="351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are from Switzerland.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A349E0-4F20-4603-9D03-C1A7424254FA}"/>
              </a:ext>
            </a:extLst>
          </p:cNvPr>
          <p:cNvSpPr txBox="1"/>
          <p:nvPr/>
        </p:nvSpPr>
        <p:spPr>
          <a:xfrm>
            <a:off x="4312149" y="1709063"/>
            <a:ext cx="5913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________ </a:t>
            </a:r>
            <a:r>
              <a:rPr lang="en-US" sz="2400" dirty="0" err="1"/>
              <a:t>favourite</a:t>
            </a:r>
            <a:r>
              <a:rPr lang="en-US" sz="2400" dirty="0"/>
              <a:t> cartoon is </a:t>
            </a:r>
            <a:r>
              <a:rPr lang="en-US" sz="2400" i="1" dirty="0"/>
              <a:t>Dragon Balls.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21426A-771F-461A-ADAE-724629147C98}"/>
              </a:ext>
            </a:extLst>
          </p:cNvPr>
          <p:cNvSpPr txBox="1"/>
          <p:nvPr/>
        </p:nvSpPr>
        <p:spPr>
          <a:xfrm>
            <a:off x="4312149" y="1709062"/>
            <a:ext cx="5913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My</a:t>
            </a:r>
            <a:r>
              <a:rPr lang="en-US" sz="2400" dirty="0"/>
              <a:t> </a:t>
            </a:r>
            <a:r>
              <a:rPr lang="en-US" sz="2400" dirty="0" err="1"/>
              <a:t>favourite</a:t>
            </a:r>
            <a:r>
              <a:rPr lang="en-US" sz="2400" dirty="0"/>
              <a:t> cartoon is </a:t>
            </a:r>
            <a:r>
              <a:rPr lang="en-US" sz="2400" i="1" dirty="0"/>
              <a:t>Dragon Balls.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CC5559-7D9D-4D33-8CDB-67CA53642A44}"/>
              </a:ext>
            </a:extLst>
          </p:cNvPr>
          <p:cNvSpPr txBox="1"/>
          <p:nvPr/>
        </p:nvSpPr>
        <p:spPr>
          <a:xfrm>
            <a:off x="6706865" y="2590645"/>
            <a:ext cx="2236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book?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57EB8D-B731-49BA-A47E-979E9E1C6A41}"/>
              </a:ext>
            </a:extLst>
          </p:cNvPr>
          <p:cNvSpPr txBox="1"/>
          <p:nvPr/>
        </p:nvSpPr>
        <p:spPr>
          <a:xfrm>
            <a:off x="6739593" y="2599298"/>
            <a:ext cx="2236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your</a:t>
            </a:r>
            <a:r>
              <a:rPr lang="en-US" sz="2400" dirty="0"/>
              <a:t> book?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446F32-2A05-4755-AA33-5A275EB6522C}"/>
              </a:ext>
            </a:extLst>
          </p:cNvPr>
          <p:cNvSpPr txBox="1"/>
          <p:nvPr/>
        </p:nvSpPr>
        <p:spPr>
          <a:xfrm>
            <a:off x="5318712" y="3473990"/>
            <a:ext cx="59138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cubs are playing under a big tree.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415D83-53ED-4C65-8BDF-3987DAC5C16F}"/>
              </a:ext>
            </a:extLst>
          </p:cNvPr>
          <p:cNvSpPr txBox="1"/>
          <p:nvPr/>
        </p:nvSpPr>
        <p:spPr>
          <a:xfrm>
            <a:off x="5318711" y="3472227"/>
            <a:ext cx="4819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Its</a:t>
            </a:r>
            <a:r>
              <a:rPr lang="en-US" sz="2400" dirty="0"/>
              <a:t> cubs are playing under a big tree.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A7EC2E-A551-4A18-8501-A8E23D058A6A}"/>
              </a:ext>
            </a:extLst>
          </p:cNvPr>
          <p:cNvSpPr txBox="1"/>
          <p:nvPr/>
        </p:nvSpPr>
        <p:spPr>
          <a:xfrm>
            <a:off x="2420654" y="4785908"/>
            <a:ext cx="5319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house is close to the park.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8C737F-88A8-4A61-904D-5D82E55584AA}"/>
              </a:ext>
            </a:extLst>
          </p:cNvPr>
          <p:cNvSpPr txBox="1"/>
          <p:nvPr/>
        </p:nvSpPr>
        <p:spPr>
          <a:xfrm>
            <a:off x="2351313" y="4787888"/>
            <a:ext cx="5319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Her</a:t>
            </a:r>
            <a:r>
              <a:rPr lang="en-US" sz="2400" dirty="0"/>
              <a:t> house is close to the park.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AD5A2D-7167-40C7-B18D-9EEEB57C40C8}"/>
              </a:ext>
            </a:extLst>
          </p:cNvPr>
          <p:cNvSpPr txBox="1"/>
          <p:nvPr/>
        </p:nvSpPr>
        <p:spPr>
          <a:xfrm>
            <a:off x="5594553" y="5614925"/>
            <a:ext cx="5319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________  country is famous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746643-4352-467A-AD37-4685E6DA75DD}"/>
              </a:ext>
            </a:extLst>
          </p:cNvPr>
          <p:cNvSpPr txBox="1"/>
          <p:nvPr/>
        </p:nvSpPr>
        <p:spPr>
          <a:xfrm>
            <a:off x="5594552" y="5623906"/>
            <a:ext cx="4703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</a:t>
            </a:r>
            <a:r>
              <a:rPr lang="en-US" sz="2400" dirty="0"/>
              <a:t> country is famous for chocolate.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39EB90-43F3-47C2-AA08-7BF04DAFC2FE}"/>
              </a:ext>
            </a:extLst>
          </p:cNvPr>
          <p:cNvSpPr txBox="1"/>
          <p:nvPr/>
        </p:nvSpPr>
        <p:spPr>
          <a:xfrm>
            <a:off x="2343801" y="6086951"/>
            <a:ext cx="1968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for chocolate. 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6" grpId="0"/>
      <p:bldP spid="44" grpId="0"/>
      <p:bldP spid="46" grpId="0"/>
      <p:bldP spid="48" grpId="0"/>
      <p:bldP spid="50" grpId="0"/>
      <p:bldP spid="51" grpId="0"/>
      <p:bldP spid="52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0650" y="77216"/>
            <a:ext cx="636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87373" y="170906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51314" y="1717716"/>
            <a:ext cx="756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have a new bike. The bike is             .</a:t>
            </a:r>
            <a:endParaRPr lang="en-US" sz="2400" i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065516" y="2079547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93902" y="26428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68732" y="2612418"/>
            <a:ext cx="7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are Mai’s and Lan’s maps. These maps are              .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8471261" y="2978165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68970" y="34757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3801" y="3467101"/>
            <a:ext cx="85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a present for you. It’s            . 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931725" y="385251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87373" y="43659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62204" y="4357337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has new shoes. They’re         .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6635933" y="472425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893902" y="52648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68733" y="5256226"/>
            <a:ext cx="734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our new house. The house is            .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860177" y="5649516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A4CB178-6506-44FB-A2B8-50A0E07D4A11}"/>
              </a:ext>
            </a:extLst>
          </p:cNvPr>
          <p:cNvSpPr txBox="1"/>
          <p:nvPr/>
        </p:nvSpPr>
        <p:spPr>
          <a:xfrm>
            <a:off x="6076285" y="1717716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BA1777-031B-49A8-B010-4E5CDFF06B47}"/>
              </a:ext>
            </a:extLst>
          </p:cNvPr>
          <p:cNvSpPr txBox="1"/>
          <p:nvPr/>
        </p:nvSpPr>
        <p:spPr>
          <a:xfrm>
            <a:off x="8471262" y="2612418"/>
            <a:ext cx="89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theirs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555964-0F8B-4220-AE64-11F2D4E8102A}"/>
              </a:ext>
            </a:extLst>
          </p:cNvPr>
          <p:cNvSpPr txBox="1"/>
          <p:nvPr/>
        </p:nvSpPr>
        <p:spPr>
          <a:xfrm>
            <a:off x="5890161" y="3476359"/>
            <a:ext cx="86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yours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E3ECBF-B215-4B14-9930-A3250FDA8789}"/>
              </a:ext>
            </a:extLst>
          </p:cNvPr>
          <p:cNvSpPr txBox="1"/>
          <p:nvPr/>
        </p:nvSpPr>
        <p:spPr>
          <a:xfrm>
            <a:off x="6702731" y="4373746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his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7A71692-1DCE-4176-A799-5110BC4086A5}"/>
              </a:ext>
            </a:extLst>
          </p:cNvPr>
          <p:cNvSpPr txBox="1"/>
          <p:nvPr/>
        </p:nvSpPr>
        <p:spPr>
          <a:xfrm>
            <a:off x="6912250" y="5284543"/>
            <a:ext cx="73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9204" y="42732"/>
            <a:ext cx="64499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correct word in brackets to complete each sentence.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87373" y="170906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51314" y="1717716"/>
            <a:ext cx="709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Australia is a strange country. All of (</a:t>
            </a:r>
            <a:r>
              <a:rPr lang="en-US" sz="2400" b="1" dirty="0"/>
              <a:t>it’s</a:t>
            </a:r>
            <a:r>
              <a:rPr lang="en-US" sz="2400" dirty="0"/>
              <a:t> / </a:t>
            </a:r>
            <a:r>
              <a:rPr lang="en-US" sz="2400" b="1" dirty="0"/>
              <a:t>its</a:t>
            </a:r>
            <a:r>
              <a:rPr lang="en-US" sz="2400" dirty="0"/>
              <a:t>) big cities are along the coast.</a:t>
            </a:r>
            <a:endParaRPr lang="en-US" sz="2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893902" y="26428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68732" y="2612418"/>
            <a:ext cx="7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Our city is very crowded. How about (</a:t>
            </a:r>
            <a:r>
              <a:rPr lang="en-US" sz="2400" b="1"/>
              <a:t>your</a:t>
            </a:r>
            <a:r>
              <a:rPr lang="en-US" sz="2400"/>
              <a:t> / </a:t>
            </a:r>
            <a:r>
              <a:rPr lang="en-US" sz="2400" b="1"/>
              <a:t>yours</a:t>
            </a:r>
            <a:r>
              <a:rPr lang="en-US" sz="2400"/>
              <a:t>)?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868971" y="3467100"/>
            <a:ext cx="9005859" cy="470318"/>
            <a:chOff x="363373" y="4026312"/>
            <a:chExt cx="9005859" cy="470318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8203" y="4026312"/>
              <a:ext cx="8531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I love my football club. Does phong like (</a:t>
              </a:r>
              <a:r>
                <a:rPr lang="en-US" sz="2400" b="1"/>
                <a:t>his</a:t>
              </a:r>
              <a:r>
                <a:rPr lang="en-US" sz="2400"/>
                <a:t> / </a:t>
              </a:r>
              <a:r>
                <a:rPr lang="en-US" sz="2400" b="1"/>
                <a:t>him</a:t>
              </a:r>
              <a:r>
                <a:rPr lang="en-US" sz="2400"/>
                <a:t>)?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887373" y="43659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362204" y="4357337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</a:t>
            </a:r>
            <a:r>
              <a:rPr lang="en-US" sz="2400" b="1"/>
              <a:t>Our</a:t>
            </a:r>
            <a:r>
              <a:rPr lang="en-US" sz="2400"/>
              <a:t> / </a:t>
            </a:r>
            <a:r>
              <a:rPr lang="en-US" sz="2400" b="1"/>
              <a:t>Ours</a:t>
            </a:r>
            <a:r>
              <a:rPr lang="en-US" sz="2400"/>
              <a:t>) street is short and narrow.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893903" y="5256225"/>
            <a:ext cx="7816155" cy="470318"/>
            <a:chOff x="363373" y="5669935"/>
            <a:chExt cx="7816155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8203" y="5669935"/>
              <a:ext cx="7341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They cannot f ind (</a:t>
              </a:r>
              <a:r>
                <a:rPr lang="en-US" sz="2400" b="1"/>
                <a:t>their</a:t>
              </a:r>
              <a:r>
                <a:rPr lang="en-US" sz="2400"/>
                <a:t> / </a:t>
              </a:r>
              <a:r>
                <a:rPr lang="en-US" sz="2400" b="1"/>
                <a:t>theirs</a:t>
              </a:r>
              <a:r>
                <a:rPr lang="en-US" sz="2400"/>
                <a:t>) city map anywhere.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67AC5-EE53-45D9-8948-242B3C623CC0}"/>
              </a:ext>
            </a:extLst>
          </p:cNvPr>
          <p:cNvCxnSpPr/>
          <p:nvPr/>
        </p:nvCxnSpPr>
        <p:spPr>
          <a:xfrm>
            <a:off x="7610168" y="2101903"/>
            <a:ext cx="304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580E32-BCA0-4655-84C6-CECBCB17D32B}"/>
              </a:ext>
            </a:extLst>
          </p:cNvPr>
          <p:cNvCxnSpPr/>
          <p:nvPr/>
        </p:nvCxnSpPr>
        <p:spPr>
          <a:xfrm>
            <a:off x="8003460" y="3022721"/>
            <a:ext cx="7315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8280F7-FC14-42EE-9C86-4072026E3239}"/>
              </a:ext>
            </a:extLst>
          </p:cNvPr>
          <p:cNvCxnSpPr/>
          <p:nvPr/>
        </p:nvCxnSpPr>
        <p:spPr>
          <a:xfrm>
            <a:off x="7443018" y="3868294"/>
            <a:ext cx="457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F8478F-3FC0-4911-B8EC-F8E392A7053E}"/>
              </a:ext>
            </a:extLst>
          </p:cNvPr>
          <p:cNvCxnSpPr/>
          <p:nvPr/>
        </p:nvCxnSpPr>
        <p:spPr>
          <a:xfrm>
            <a:off x="2502310" y="4733534"/>
            <a:ext cx="5486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6477B3-6085-43A9-A34B-DF75A1440B3C}"/>
              </a:ext>
            </a:extLst>
          </p:cNvPr>
          <p:cNvCxnSpPr/>
          <p:nvPr/>
        </p:nvCxnSpPr>
        <p:spPr>
          <a:xfrm>
            <a:off x="4822724" y="5638100"/>
            <a:ext cx="640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1403" y="195330"/>
            <a:ext cx="804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87374" y="1513807"/>
            <a:ext cx="5123027" cy="839650"/>
            <a:chOff x="363373" y="1262747"/>
            <a:chExt cx="5123027" cy="839650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4659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The book is (</a:t>
              </a:r>
              <a:r>
                <a:rPr lang="en-US" sz="2400" b="1"/>
                <a:t>my</a:t>
              </a:r>
              <a:r>
                <a:rPr lang="en-US" sz="2400"/>
                <a:t> / </a:t>
              </a:r>
              <a:r>
                <a:rPr lang="en-US" sz="2400" b="1"/>
                <a:t>mine</a:t>
              </a:r>
              <a:r>
                <a:rPr lang="en-US" sz="2400"/>
                <a:t> / </a:t>
              </a:r>
              <a:r>
                <a:rPr lang="en-US" sz="2400" b="1"/>
                <a:t>yours</a:t>
              </a:r>
              <a:r>
                <a:rPr lang="en-US" sz="2400"/>
                <a:t>), but you are welcome to read it. 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87373" y="2525686"/>
            <a:ext cx="4937970" cy="830997"/>
            <a:chOff x="369902" y="2142097"/>
            <a:chExt cx="4937970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4463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1200" dirty="0"/>
                <a:t> </a:t>
              </a:r>
              <a:r>
                <a:rPr lang="en-US" sz="2400" b="1" dirty="0"/>
                <a:t>Your</a:t>
              </a:r>
              <a:r>
                <a:rPr lang="en-US" sz="2400" dirty="0"/>
                <a:t> / </a:t>
              </a:r>
              <a:r>
                <a:rPr lang="en-US" sz="2400" b="1" dirty="0"/>
                <a:t>Yours</a:t>
              </a:r>
              <a:r>
                <a:rPr lang="en-US" sz="2400" dirty="0"/>
                <a:t> / </a:t>
              </a:r>
              <a:r>
                <a:rPr lang="en-US" sz="2400" b="1" dirty="0"/>
                <a:t>You</a:t>
              </a:r>
              <a:r>
                <a:rPr lang="en-US" sz="2400" dirty="0"/>
                <a:t>) bike is dirty, and I can’t tell what </a:t>
              </a:r>
              <a:r>
                <a:rPr lang="en-US" sz="2400" dirty="0" err="1"/>
                <a:t>colour</a:t>
              </a:r>
              <a:r>
                <a:rPr lang="en-US" sz="2400" dirty="0"/>
                <a:t> it is.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87374" y="3479566"/>
            <a:ext cx="4825745" cy="830997"/>
            <a:chOff x="363373" y="4026312"/>
            <a:chExt cx="4825745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4350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country is much bigger than (</a:t>
              </a:r>
              <a:r>
                <a:rPr lang="en-US" sz="2400" b="1"/>
                <a:t>our</a:t>
              </a:r>
              <a:r>
                <a:rPr lang="en-US" sz="2400"/>
                <a:t> / </a:t>
              </a:r>
              <a:r>
                <a:rPr lang="en-US" sz="2400" b="1"/>
                <a:t>ours</a:t>
              </a:r>
              <a:r>
                <a:rPr lang="en-US" sz="2400"/>
                <a:t> / </a:t>
              </a:r>
              <a:r>
                <a:rPr lang="en-US" sz="2400" b="1"/>
                <a:t>their</a:t>
              </a:r>
              <a:r>
                <a:rPr lang="en-US" sz="2400"/>
                <a:t>).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87374" y="4441270"/>
            <a:ext cx="4825745" cy="830997"/>
            <a:chOff x="363373" y="3312302"/>
            <a:chExt cx="4825745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4350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(</a:t>
              </a:r>
              <a:r>
                <a:rPr lang="en-US" sz="2400" b="1"/>
                <a:t>They</a:t>
              </a:r>
              <a:r>
                <a:rPr lang="en-US" sz="2400"/>
                <a:t> / </a:t>
              </a:r>
              <a:r>
                <a:rPr lang="en-US" sz="2400" b="1"/>
                <a:t>Their</a:t>
              </a:r>
              <a:r>
                <a:rPr lang="en-US" sz="2400"/>
                <a:t> / </a:t>
              </a:r>
              <a:r>
                <a:rPr lang="en-US" sz="2400" b="1"/>
                <a:t>Theirs</a:t>
              </a:r>
              <a:r>
                <a:rPr lang="en-US" sz="2400"/>
                <a:t>) dog is so friendly. It never barks.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87374" y="5465284"/>
            <a:ext cx="4556971" cy="830997"/>
            <a:chOff x="363373" y="5669935"/>
            <a:chExt cx="4556971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4082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(</a:t>
              </a:r>
              <a:r>
                <a:rPr lang="en-US" sz="2400" b="1"/>
                <a:t>It</a:t>
              </a:r>
              <a:r>
                <a:rPr lang="en-US" sz="2400"/>
                <a:t> / </a:t>
              </a:r>
              <a:r>
                <a:rPr lang="en-US" sz="2400" b="1"/>
                <a:t>It’s</a:t>
              </a:r>
              <a:r>
                <a:rPr lang="en-US" sz="2400"/>
                <a:t> / </a:t>
              </a:r>
              <a:r>
                <a:rPr lang="en-US" sz="2400" b="1"/>
                <a:t>Its</a:t>
              </a:r>
              <a:r>
                <a:rPr lang="en-US" sz="2400"/>
                <a:t>) not easy to find your way in a strange city.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44" y="2157461"/>
            <a:ext cx="3780413" cy="347520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B1C177-4E36-47BC-827E-8A49CB5B8DB7}"/>
              </a:ext>
            </a:extLst>
          </p:cNvPr>
          <p:cNvSpPr/>
          <p:nvPr/>
        </p:nvSpPr>
        <p:spPr>
          <a:xfrm>
            <a:off x="4670323" y="1561788"/>
            <a:ext cx="747251" cy="375166"/>
          </a:xfrm>
          <a:prstGeom prst="roundRect">
            <a:avLst>
              <a:gd name="adj" fmla="val 48116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E080A6-1F05-4685-A400-CFBAA1AA83CD}"/>
              </a:ext>
            </a:extLst>
          </p:cNvPr>
          <p:cNvSpPr/>
          <p:nvPr/>
        </p:nvSpPr>
        <p:spPr>
          <a:xfrm>
            <a:off x="2554910" y="2566017"/>
            <a:ext cx="621792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885CC30-394E-44B5-A00D-FB741CCECB36}"/>
              </a:ext>
            </a:extLst>
          </p:cNvPr>
          <p:cNvSpPr/>
          <p:nvPr/>
        </p:nvSpPr>
        <p:spPr>
          <a:xfrm>
            <a:off x="3157980" y="3895062"/>
            <a:ext cx="707923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22F96E7-1638-4342-81F8-C9D89419E657}"/>
              </a:ext>
            </a:extLst>
          </p:cNvPr>
          <p:cNvSpPr/>
          <p:nvPr/>
        </p:nvSpPr>
        <p:spPr>
          <a:xfrm>
            <a:off x="3352801" y="4481601"/>
            <a:ext cx="776748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09900C8-D417-4653-9D90-C68312460FCC}"/>
              </a:ext>
            </a:extLst>
          </p:cNvPr>
          <p:cNvSpPr/>
          <p:nvPr/>
        </p:nvSpPr>
        <p:spPr>
          <a:xfrm>
            <a:off x="2910349" y="5517185"/>
            <a:ext cx="530942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67" y="3490845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48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83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633</Words>
  <Application>Microsoft Office PowerPoint</Application>
  <PresentationFormat>Widescreen</PresentationFormat>
  <Paragraphs>125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DUY</cp:lastModifiedBy>
  <cp:revision>48</cp:revision>
  <dcterms:created xsi:type="dcterms:W3CDTF">2020-12-09T02:04:09Z</dcterms:created>
  <dcterms:modified xsi:type="dcterms:W3CDTF">2022-03-01T03:00:44Z</dcterms:modified>
</cp:coreProperties>
</file>