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20.fntdata" ContentType="application/x-fontdata"/>
  <Override PartName="/ppt/fonts/font21.fntdata" ContentType="application/x-fontdata"/>
  <Override PartName="/ppt/fonts/font22.fntdata" ContentType="application/x-fontdata"/>
  <Override PartName="/ppt/fonts/font23.fntdata" ContentType="application/x-fontdata"/>
  <Override PartName="/ppt/fonts/font24.fntdata" ContentType="application/x-fontdata"/>
  <Override PartName="/ppt/fonts/font25.fntdata" ContentType="application/x-fontdata"/>
  <Override PartName="/ppt/fonts/font26.fntdata" ContentType="application/x-fontdata"/>
  <Override PartName="/ppt/fonts/font27.fntdata" ContentType="application/x-fontdata"/>
  <Override PartName="/ppt/fonts/font28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7" r:id="rId3"/>
    <p:sldMasterId id="2147483671" r:id="rId4"/>
    <p:sldMasterId id="2147483685" r:id="rId5"/>
  </p:sldMasterIdLst>
  <p:notesMasterIdLst>
    <p:notesMasterId r:id="rId7"/>
  </p:notesMasterIdLst>
  <p:sldIdLst>
    <p:sldId id="256" r:id="rId6"/>
    <p:sldId id="428" r:id="rId8"/>
    <p:sldId id="400" r:id="rId9"/>
    <p:sldId id="263" r:id="rId10"/>
    <p:sldId id="355" r:id="rId11"/>
    <p:sldId id="360" r:id="rId12"/>
    <p:sldId id="281" r:id="rId13"/>
    <p:sldId id="361" r:id="rId14"/>
    <p:sldId id="362" r:id="rId15"/>
    <p:sldId id="363" r:id="rId16"/>
    <p:sldId id="364" r:id="rId17"/>
    <p:sldId id="374" r:id="rId18"/>
    <p:sldId id="351" r:id="rId19"/>
    <p:sldId id="367" r:id="rId20"/>
    <p:sldId id="452" r:id="rId21"/>
    <p:sldId id="280" r:id="rId22"/>
    <p:sldId id="375" r:id="rId23"/>
    <p:sldId id="352" r:id="rId24"/>
    <p:sldId id="422" r:id="rId25"/>
    <p:sldId id="369" r:id="rId26"/>
    <p:sldId id="448" r:id="rId27"/>
    <p:sldId id="303" r:id="rId28"/>
    <p:sldId id="450" r:id="rId29"/>
    <p:sldId id="309" r:id="rId30"/>
  </p:sldIdLst>
  <p:sldSz cx="9144000" cy="5143500" type="screen16x9"/>
  <p:notesSz cx="9144000" cy="6858000"/>
  <p:embeddedFontLst>
    <p:embeddedFont>
      <p:font typeface="SimSun" panose="02010600030101010101" pitchFamily="2" charset="-122"/>
      <p:regular r:id="rId35"/>
    </p:embeddedFont>
    <p:embeddedFont>
      <p:font typeface="Odibee Sans"/>
      <p:regular r:id="rId36"/>
    </p:embeddedFont>
    <p:embeddedFont>
      <p:font typeface="Didact Gothic" panose="00000500000000000000"/>
      <p:regular r:id="rId37"/>
    </p:embeddedFont>
    <p:embeddedFont>
      <p:font typeface="Abel" panose="02000506030000020004"/>
      <p:regular r:id="rId38"/>
    </p:embeddedFont>
    <p:embeddedFont>
      <p:font typeface="Roboto Condensed" panose="02000000000000000000"/>
      <p:regular r:id="rId39"/>
    </p:embeddedFont>
    <p:embeddedFont>
      <p:font typeface="Wingdings 2" panose="05020102010507070707"/>
      <p:regular r:id="rId40"/>
    </p:embeddedFont>
    <p:embeddedFont>
      <p:font typeface="Gill Sans MT" panose="020B0502020104020203" pitchFamily="34" charset="0"/>
      <p:regular r:id="rId41"/>
      <p:bold r:id="rId42"/>
      <p:italic r:id="rId43"/>
      <p:boldItalic r:id="rId44"/>
    </p:embeddedFont>
    <p:embeddedFont>
      <p:font typeface="Cambria Math" panose="02040503050406030204" pitchFamily="18" charset="0"/>
      <p:regular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Gill Sans MT" panose="020B0502020104020203"/>
      <p:regular r:id="rId50"/>
      <p:bold r:id="rId51"/>
      <p:italic r:id="rId52"/>
      <p:boldItalic r:id="rId53"/>
    </p:embeddedFont>
    <p:embeddedFont>
      <p:font typeface="Palatino Linotype" panose="02040502050505030304" pitchFamily="18" charset="0"/>
      <p:regular r:id="rId54"/>
      <p:bold r:id="rId55"/>
      <p:italic r:id="rId56"/>
      <p:boldItalic r:id="rId57"/>
    </p:embeddedFont>
    <p:embeddedFont>
      <p:font typeface="Constantia" panose="02030602050306030303"/>
      <p:regular r:id="rId58"/>
      <p:bold r:id="rId59"/>
      <p:italic r:id="rId60"/>
      <p:boldItalic r:id="rId61"/>
    </p:embeddedFont>
    <p:embeddedFont>
      <p:font typeface="Impact" panose="020B0806030902050204" charset="0"/>
      <p:regular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/>
  <p:cmAuthor id="2" name="ADMIN" initials="A" lastIdx="2" clrIdx="1"/>
  <p:cmAuthor id="3" name="letranmanh8x@gmail.com" initials="l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5BC15D"/>
    <a:srgbClr val="66C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86452" autoAdjust="0"/>
  </p:normalViewPr>
  <p:slideViewPr>
    <p:cSldViewPr snapToGrid="0">
      <p:cViewPr>
        <p:scale>
          <a:sx n="112" d="100"/>
          <a:sy n="112" d="100"/>
        </p:scale>
        <p:origin x="538" y="-274"/>
      </p:cViewPr>
      <p:guideLst/>
    </p:cSldViewPr>
  </p:slideViewPr>
  <p:outlineViewPr>
    <p:cViewPr>
      <p:scale>
        <a:sx n="33" d="100"/>
        <a:sy n="33" d="100"/>
      </p:scale>
      <p:origin x="0" y="-34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2" Type="http://schemas.openxmlformats.org/officeDocument/2006/relationships/font" Target="fonts/font28.fntdata"/><Relationship Id="rId61" Type="http://schemas.openxmlformats.org/officeDocument/2006/relationships/font" Target="fonts/font27.fntdata"/><Relationship Id="rId60" Type="http://schemas.openxmlformats.org/officeDocument/2006/relationships/font" Target="fonts/font26.fntdata"/><Relationship Id="rId6" Type="http://schemas.openxmlformats.org/officeDocument/2006/relationships/slide" Target="slides/slide1.xml"/><Relationship Id="rId59" Type="http://schemas.openxmlformats.org/officeDocument/2006/relationships/font" Target="fonts/font25.fntdata"/><Relationship Id="rId58" Type="http://schemas.openxmlformats.org/officeDocument/2006/relationships/font" Target="fonts/font24.fntdata"/><Relationship Id="rId57" Type="http://schemas.openxmlformats.org/officeDocument/2006/relationships/font" Target="fonts/font23.fntdata"/><Relationship Id="rId56" Type="http://schemas.openxmlformats.org/officeDocument/2006/relationships/font" Target="fonts/font22.fntdata"/><Relationship Id="rId55" Type="http://schemas.openxmlformats.org/officeDocument/2006/relationships/font" Target="fonts/font21.fntdata"/><Relationship Id="rId54" Type="http://schemas.openxmlformats.org/officeDocument/2006/relationships/font" Target="fonts/font20.fntdata"/><Relationship Id="rId53" Type="http://schemas.openxmlformats.org/officeDocument/2006/relationships/font" Target="fonts/font19.fntdata"/><Relationship Id="rId52" Type="http://schemas.openxmlformats.org/officeDocument/2006/relationships/font" Target="fonts/font18.fntdata"/><Relationship Id="rId51" Type="http://schemas.openxmlformats.org/officeDocument/2006/relationships/font" Target="fonts/font17.fntdata"/><Relationship Id="rId50" Type="http://schemas.openxmlformats.org/officeDocument/2006/relationships/font" Target="fonts/font16.fntdata"/><Relationship Id="rId5" Type="http://schemas.openxmlformats.org/officeDocument/2006/relationships/slideMaster" Target="slideMasters/slideMaster4.xml"/><Relationship Id="rId49" Type="http://schemas.openxmlformats.org/officeDocument/2006/relationships/font" Target="fonts/font15.fntdata"/><Relationship Id="rId48" Type="http://schemas.openxmlformats.org/officeDocument/2006/relationships/font" Target="fonts/font14.fntdata"/><Relationship Id="rId47" Type="http://schemas.openxmlformats.org/officeDocument/2006/relationships/font" Target="fonts/font13.fntdata"/><Relationship Id="rId46" Type="http://schemas.openxmlformats.org/officeDocument/2006/relationships/font" Target="fonts/font12.fntdata"/><Relationship Id="rId45" Type="http://schemas.openxmlformats.org/officeDocument/2006/relationships/font" Target="fonts/font11.fntdata"/><Relationship Id="rId44" Type="http://schemas.openxmlformats.org/officeDocument/2006/relationships/font" Target="fonts/font10.fntdata"/><Relationship Id="rId43" Type="http://schemas.openxmlformats.org/officeDocument/2006/relationships/font" Target="fonts/font9.fntdata"/><Relationship Id="rId42" Type="http://schemas.openxmlformats.org/officeDocument/2006/relationships/font" Target="fonts/font8.fntdata"/><Relationship Id="rId41" Type="http://schemas.openxmlformats.org/officeDocument/2006/relationships/font" Target="fonts/font7.fntdata"/><Relationship Id="rId40" Type="http://schemas.openxmlformats.org/officeDocument/2006/relationships/font" Target="fonts/font6.fntdata"/><Relationship Id="rId4" Type="http://schemas.openxmlformats.org/officeDocument/2006/relationships/slideMaster" Target="slideMasters/slideMaster3.xml"/><Relationship Id="rId39" Type="http://schemas.openxmlformats.org/officeDocument/2006/relationships/font" Target="fonts/font5.fntdata"/><Relationship Id="rId38" Type="http://schemas.openxmlformats.org/officeDocument/2006/relationships/font" Target="fonts/font4.fntdata"/><Relationship Id="rId37" Type="http://schemas.openxmlformats.org/officeDocument/2006/relationships/font" Target="fonts/font3.fntdata"/><Relationship Id="rId36" Type="http://schemas.openxmlformats.org/officeDocument/2006/relationships/font" Target="fonts/font2.fntdata"/><Relationship Id="rId35" Type="http://schemas.openxmlformats.org/officeDocument/2006/relationships/font" Target="fonts/font1.fntdata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0" name="Google Shape;3300;g806ec00983_2_3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1" name="Google Shape;3301;g806ec00983_2_304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6" name="Google Shape;3366;g806ec00983_2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7" name="Google Shape;3367;g806ec00983_2_40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87266d1191_0_3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858eee2c94_1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858eee2c94_10_3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image" Target="NULL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11.xml"/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1" Type="http://schemas.microsoft.com/office/2007/relationships/hdphoto" Target="../media/image7.wdp"/><Relationship Id="rId10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5" Type="http://schemas.openxmlformats.org/officeDocument/2006/relationships/tags" Target="../tags/tag15.xml"/><Relationship Id="rId4" Type="http://schemas.openxmlformats.org/officeDocument/2006/relationships/image" Target="../media/image8.png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2567022" y="1760744"/>
            <a:ext cx="4082556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2980592" y="2840067"/>
            <a:ext cx="3644165" cy="485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-9000" y="-8685"/>
            <a:ext cx="9144000" cy="5160524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FCAE-78D7-4422-8E8D-C87DED5111B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E5FF-76B3-4D6C-9AFD-4035DC990B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FCAE-78D7-4422-8E8D-C87DED5111B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E5FF-76B3-4D6C-9AFD-4035DC990B06}" type="slidenum">
              <a:rPr lang="en-US" smtClean="0"/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FCAE-78D7-4422-8E8D-C87DED5111B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E5FF-76B3-4D6C-9AFD-4035DC990B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FCAE-78D7-4422-8E8D-C87DED5111B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E5FF-76B3-4D6C-9AFD-4035DC990B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FCAE-78D7-4422-8E8D-C87DED5111B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E5FF-76B3-4D6C-9AFD-4035DC990B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FCAE-78D7-4422-8E8D-C87DED5111B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E5FF-76B3-4D6C-9AFD-4035DC990B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FCAE-78D7-4422-8E8D-C87DED5111B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E5FF-76B3-4D6C-9AFD-4035DC990B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190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FCAE-78D7-4422-8E8D-C87DED5111B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2B5E5FF-76B3-4D6C-9AFD-4035DC990B06}" type="slidenum">
              <a:rPr lang="en-US" smtClean="0"/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/>
          </a:p>
        </p:txBody>
      </p:sp>
      <p:sp>
        <p:nvSpPr>
          <p:cNvPr id="10" name="Freeform 9"/>
          <p:cNvSpPr/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0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0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FCAE-78D7-4422-8E8D-C87DED5111B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E5FF-76B3-4D6C-9AFD-4035DC990B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FCAE-78D7-4422-8E8D-C87DED5111B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E5FF-76B3-4D6C-9AFD-4035DC990B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" name="Google Shape;26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" name="Google Shape;27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" name="Google Shape;28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" name="Google Shape;29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2" name="Google Shape;32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DB84C-EF11-4349-93B1-9E3BCE79913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22000" y="270000"/>
            <a:ext cx="8100000" cy="540000"/>
          </a:xfrm>
        </p:spPr>
        <p:txBody>
          <a:bodyPr wrap="square" lIns="0" tIns="0" rIns="0" bIns="0">
            <a:normAutofit/>
          </a:bodyPr>
          <a:lstStyle>
            <a:lvl1pPr algn="l" fontAlgn="base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667763" y="473202"/>
            <a:ext cx="3926681" cy="3921919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823791"/>
            <a:ext cx="7738814" cy="3296241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4484398"/>
            <a:ext cx="6034030" cy="55670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4781759"/>
            <a:ext cx="1747292" cy="261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2681675-B406-4646-9516-518BECFBBA3C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4781759"/>
            <a:ext cx="1747292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EFFBE0-D2EE-944E-83CE-EA41B0FDD9E2}" type="slidenum">
              <a:rPr lang="en-US" smtClean="0"/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F8B6-7AC1-0746-8B1F-F00F63F70C08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805417"/>
            <a:ext cx="6140303" cy="3048470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3869836"/>
            <a:ext cx="5263116" cy="7133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4781759"/>
            <a:ext cx="1120460" cy="261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877EDEB-FFB9-FC46-B17A-8FAFD525BDA6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4781759"/>
            <a:ext cx="1115675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AEFFBE0-D2EE-944E-83CE-EA41B0FDD9E2}" type="slidenum">
              <a:rPr lang="en-US" smtClean="0"/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51435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1714500"/>
            <a:ext cx="3600450" cy="2714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7" y="1714500"/>
            <a:ext cx="3600450" cy="2714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492A-5E93-2147-BA3D-542C407ACCEB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46" y="285750"/>
            <a:ext cx="7629525" cy="11201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9" y="1649725"/>
            <a:ext cx="360045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2181826"/>
            <a:ext cx="3600450" cy="22472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1649725"/>
            <a:ext cx="360045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181826"/>
            <a:ext cx="3600450" cy="22472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F970-04AA-3640-8493-F1948CF53217}" type="datetime1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BAE-B233-A142-92C6-941C53FBD0C1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EEB3-2348-7F42-BEA5-A027EACE8CD0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342900"/>
            <a:ext cx="2319086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690283"/>
            <a:ext cx="4618814" cy="373884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306002"/>
            <a:ext cx="2319086" cy="31231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4781759"/>
            <a:ext cx="925016" cy="261347"/>
          </a:xfrm>
        </p:spPr>
        <p:txBody>
          <a:bodyPr/>
          <a:lstStyle/>
          <a:p>
            <a:fld id="{8ACEA9AD-4B4B-EB48-B448-68B7F97E8267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4781759"/>
            <a:ext cx="2611634" cy="25934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4781759"/>
            <a:ext cx="924342" cy="259347"/>
          </a:xfrm>
        </p:spPr>
        <p:txBody>
          <a:bodyPr/>
          <a:lstStyle/>
          <a:p>
            <a:fld id="{8AEFFBE0-D2EE-944E-83CE-EA41B0FDD9E2}" type="slidenum">
              <a:rPr lang="en-US" smtClean="0"/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435800" y="1174250"/>
            <a:ext cx="699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 panose="02000506030000020004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 panose="020B0604020202020204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 panose="020B0604020202020204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 panose="020B0604020202020204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 panose="020B0604020202020204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 panose="020B0604020202020204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 panose="020B0604020202020204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 panose="020B0604020202020204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 panose="020B0604020202020204"/>
              <a:buChar char="■"/>
              <a:defRPr/>
            </a:lvl9pPr>
          </a:lstStyle>
          <a:p/>
        </p:txBody>
      </p:sp>
      <p:cxnSp>
        <p:nvCxnSpPr>
          <p:cNvPr id="36" name="Google Shape;36;p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" name="Google Shape;45;p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" name="Google Shape;46;p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" name="Google Shape;47;p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48;p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8036917" y="4091447"/>
            <a:ext cx="644715" cy="793076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8218162" y="961906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59;p4"/>
          <p:cNvSpPr/>
          <p:nvPr/>
        </p:nvSpPr>
        <p:spPr>
          <a:xfrm>
            <a:off x="1319512" y="4658131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12598" y="1"/>
            <a:ext cx="5516689" cy="51434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342900"/>
            <a:ext cx="2319088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306002"/>
            <a:ext cx="2319088" cy="31231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4781759"/>
            <a:ext cx="924342" cy="261347"/>
          </a:xfrm>
        </p:spPr>
        <p:txBody>
          <a:bodyPr/>
          <a:lstStyle/>
          <a:p>
            <a:fld id="{70B09B76-32CB-5E4A-9C46-6006221490D6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4781759"/>
            <a:ext cx="2611634" cy="25934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5676" y="4781759"/>
            <a:ext cx="925830" cy="259347"/>
          </a:xfrm>
        </p:spPr>
        <p:txBody>
          <a:bodyPr/>
          <a:lstStyle/>
          <a:p>
            <a:fld id="{8AEFFBE0-D2EE-944E-83CE-EA41B0FDD9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E94E-575A-404C-80E4-559C93273E7F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9741" y="286790"/>
            <a:ext cx="1119099" cy="42003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286789"/>
            <a:ext cx="6294439" cy="42003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BB3A-360E-6841-9443-3EF2CA2FD0A9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1920600" y="2019600"/>
            <a:ext cx="5302800" cy="8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2851194" y="3101606"/>
            <a:ext cx="3242707" cy="2922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22000" y="270000"/>
            <a:ext cx="8100000" cy="540000"/>
          </a:xfrm>
        </p:spPr>
        <p:txBody>
          <a:bodyPr wrap="square" lIns="0" tIns="0" rIns="0" bIns="0">
            <a:normAutofit/>
          </a:bodyPr>
          <a:lstStyle>
            <a:lvl1pPr algn="l" fontAlgn="base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8"/>
            <a:ext cx="9155113" cy="51506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3" y="1276350"/>
            <a:ext cx="6908800" cy="81200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2195513"/>
            <a:ext cx="6913562" cy="131445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A3D971-BD08-4105-986D-4E62801DB796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-952" y="0"/>
            <a:ext cx="9143524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44000">
                <a:schemeClr val="accent2">
                  <a:lumMod val="60000"/>
                  <a:lumOff val="40000"/>
                </a:schemeClr>
              </a:gs>
              <a:gs pos="81000">
                <a:schemeClr val="bg1"/>
              </a:gs>
            </a:gsLst>
            <a:lin ang="1956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5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7" name="图片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923" y="0"/>
            <a:ext cx="3717359" cy="3671634"/>
          </a:xfrm>
          <a:prstGeom prst="rect">
            <a:avLst/>
          </a:prstGeom>
        </p:spPr>
      </p:pic>
      <p:pic>
        <p:nvPicPr>
          <p:cNvPr id="10" name="@png2x_01_章节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2270998" y="0"/>
            <a:ext cx="6871335" cy="5143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133000"/>
            <a:ext cx="1673497" cy="1010500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81063"/>
            <a:ext cx="4038600" cy="371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1063"/>
            <a:ext cx="4038600" cy="371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en-US"/>
              <a:t>Date Area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62" name="Google Shape;62;p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1818260" y="2590490"/>
            <a:ext cx="2112075" cy="10220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1657691" y="1632416"/>
            <a:ext cx="2112075" cy="435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 panose="02000000000000000000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 panose="02000000000000000000"/>
              <a:buNone/>
              <a:defRPr sz="2400" b="1">
                <a:solidFill>
                  <a:schemeClr val="dk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 panose="02000000000000000000"/>
              <a:buNone/>
              <a:defRPr sz="2400" b="1">
                <a:solidFill>
                  <a:schemeClr val="dk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 panose="02000000000000000000"/>
              <a:buNone/>
              <a:defRPr sz="2400" b="1">
                <a:solidFill>
                  <a:schemeClr val="dk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 panose="02000000000000000000"/>
              <a:buNone/>
              <a:defRPr sz="2400" b="1">
                <a:solidFill>
                  <a:schemeClr val="dk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 panose="02000000000000000000"/>
              <a:buNone/>
              <a:defRPr sz="2400" b="1">
                <a:solidFill>
                  <a:schemeClr val="dk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 panose="02000000000000000000"/>
              <a:buNone/>
              <a:defRPr sz="2400" b="1">
                <a:solidFill>
                  <a:schemeClr val="dk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 panose="02000000000000000000"/>
              <a:buNone/>
              <a:defRPr sz="2400" b="1">
                <a:solidFill>
                  <a:schemeClr val="dk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 panose="02000000000000000000"/>
              <a:buNone/>
              <a:defRPr sz="2400" b="1">
                <a:solidFill>
                  <a:schemeClr val="dk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9pPr>
          </a:lstStyle>
          <a:p/>
        </p:txBody>
      </p:sp>
      <p:sp>
        <p:nvSpPr>
          <p:cNvPr id="73" name="Google Shape;73;p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74;p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75;p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76;p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5539635" y="3047298"/>
            <a:ext cx="2112134" cy="1022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 panose="02000000000000000000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 panose="02000000000000000000"/>
              <a:buNone/>
              <a:defRPr sz="2400" b="1">
                <a:solidFill>
                  <a:schemeClr val="dk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 panose="02000000000000000000"/>
              <a:buNone/>
              <a:defRPr sz="2400" b="1">
                <a:solidFill>
                  <a:schemeClr val="dk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 panose="02000000000000000000"/>
              <a:buNone/>
              <a:defRPr sz="2400" b="1">
                <a:solidFill>
                  <a:schemeClr val="dk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 panose="02000000000000000000"/>
              <a:buNone/>
              <a:defRPr sz="2400" b="1">
                <a:solidFill>
                  <a:schemeClr val="dk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 panose="02000000000000000000"/>
              <a:buNone/>
              <a:defRPr sz="2400" b="1">
                <a:solidFill>
                  <a:schemeClr val="dk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 panose="02000000000000000000"/>
              <a:buNone/>
              <a:defRPr sz="2400" b="1">
                <a:solidFill>
                  <a:schemeClr val="dk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 panose="02000000000000000000"/>
              <a:buNone/>
              <a:defRPr sz="2400" b="1">
                <a:solidFill>
                  <a:schemeClr val="dk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 panose="02000000000000000000"/>
              <a:buNone/>
              <a:defRPr sz="2400" b="1">
                <a:solidFill>
                  <a:schemeClr val="dk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en-US"/>
              <a:t>Date Area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5" name="矩形 4"/>
          <p:cNvSpPr/>
          <p:nvPr userDrawn="1">
            <p:custDataLst>
              <p:tags r:id="rId2"/>
            </p:custDataLst>
          </p:nvPr>
        </p:nvSpPr>
        <p:spPr>
          <a:xfrm>
            <a:off x="-476" y="-476"/>
            <a:ext cx="9143048" cy="2652713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4">
                  <a:lumMod val="67000"/>
                  <a:lumOff val="3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5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30635" y="-545"/>
            <a:ext cx="1591194" cy="1412870"/>
          </a:xfrm>
          <a:prstGeom prst="rect">
            <a:avLst/>
          </a:prstGeom>
        </p:spPr>
      </p:pic>
      <p:sp>
        <p:nvSpPr>
          <p:cNvPr id="7" name="任意多边形 9"/>
          <p:cNvSpPr/>
          <p:nvPr userDrawn="1">
            <p:custDataLst>
              <p:tags r:id="rId5"/>
            </p:custDataLst>
          </p:nvPr>
        </p:nvSpPr>
        <p:spPr>
          <a:xfrm>
            <a:off x="953" y="278607"/>
            <a:ext cx="9143048" cy="4865370"/>
          </a:xfrm>
          <a:custGeom>
            <a:avLst/>
            <a:gdLst>
              <a:gd name="adj" fmla="val 8371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98" h="8977">
                <a:moveTo>
                  <a:pt x="861" y="0"/>
                </a:moveTo>
                <a:lnTo>
                  <a:pt x="18337" y="0"/>
                </a:lnTo>
                <a:cubicBezTo>
                  <a:pt x="18813" y="0"/>
                  <a:pt x="19198" y="385"/>
                  <a:pt x="19198" y="861"/>
                </a:cubicBezTo>
                <a:lnTo>
                  <a:pt x="19198" y="8977"/>
                </a:lnTo>
                <a:lnTo>
                  <a:pt x="0" y="8977"/>
                </a:lnTo>
                <a:lnTo>
                  <a:pt x="0" y="861"/>
                </a:lnTo>
                <a:cubicBezTo>
                  <a:pt x="0" y="385"/>
                  <a:pt x="385" y="0"/>
                  <a:pt x="8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 sz="135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2875"/>
            <a:ext cx="2057400" cy="4452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2875"/>
            <a:ext cx="6019800" cy="4452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81" name="Google Shape;81;p6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90;p6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91;p6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92;p6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93;p6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1" name="Google Shape;161;p10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1" name="Google Shape;291;p1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2" name="Google Shape;292;p1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3" name="Google Shape;293;p1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4" name="Google Shape;294;p1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EC38DDCE-A2E0-4ED5-91D6-A39DA716103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86E1D2B-0CA4-49DE-8ACE-2DF230ACA4E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34290" indent="0" algn="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FCAE-78D7-4422-8E8D-C87DED5111B2}" type="datetimeFigureOut">
              <a:rPr lang="en-US" smtClean="0"/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E5FF-76B3-4D6C-9AFD-4035DC990B06}" type="slidenum">
              <a:rPr lang="en-US" smtClean="0"/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4" Type="http://schemas.openxmlformats.org/officeDocument/2006/relationships/theme" Target="../theme/theme3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1" Type="http://schemas.openxmlformats.org/officeDocument/2006/relationships/theme" Target="../theme/theme4.xml"/><Relationship Id="rId20" Type="http://schemas.openxmlformats.org/officeDocument/2006/relationships/tags" Target="../tags/tag20.xml"/><Relationship Id="rId2" Type="http://schemas.openxmlformats.org/officeDocument/2006/relationships/slideLayout" Target="../slideLayouts/slideLayout36.xml"/><Relationship Id="rId19" Type="http://schemas.openxmlformats.org/officeDocument/2006/relationships/tags" Target="../tags/tag19.xml"/><Relationship Id="rId18" Type="http://schemas.openxmlformats.org/officeDocument/2006/relationships/image" Target="../media/image8.png"/><Relationship Id="rId17" Type="http://schemas.openxmlformats.org/officeDocument/2006/relationships/tags" Target="../tags/tag18.xml"/><Relationship Id="rId16" Type="http://schemas.openxmlformats.org/officeDocument/2006/relationships/tags" Target="../tags/tag17.xml"/><Relationship Id="rId15" Type="http://schemas.openxmlformats.org/officeDocument/2006/relationships/image" Target="NULL" TargetMode="External"/><Relationship Id="rId14" Type="http://schemas.openxmlformats.org/officeDocument/2006/relationships/image" Target="../media/image10.png"/><Relationship Id="rId13" Type="http://schemas.openxmlformats.org/officeDocument/2006/relationships/tags" Target="../tags/tag16.xml"/><Relationship Id="rId12" Type="http://schemas.openxmlformats.org/officeDocument/2006/relationships/image" Target="../media/image9.jpeg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 panose="00000500000000000000"/>
              <a:buChar char="●"/>
              <a:defRPr sz="1800"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○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■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●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○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■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●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○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 panose="00000500000000000000"/>
              <a:buChar char="■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0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0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  <a:p>
            <a:pPr lvl="1" eaLnBrk="1" latinLnBrk="0" hangingPunct="1"/>
            <a:r>
              <a:rPr kumimoji="0" lang="en-US"/>
              <a:t>Second level</a:t>
            </a:r>
            <a:endParaRPr kumimoji="0" lang="en-US"/>
          </a:p>
          <a:p>
            <a:pPr lvl="2" eaLnBrk="1" latinLnBrk="0" hangingPunct="1"/>
            <a:r>
              <a:rPr kumimoji="0" lang="en-US"/>
              <a:t>Third level</a:t>
            </a:r>
            <a:endParaRPr kumimoji="0" lang="en-US"/>
          </a:p>
          <a:p>
            <a:pPr lvl="3" eaLnBrk="1" latinLnBrk="0" hangingPunct="1"/>
            <a:r>
              <a:rPr kumimoji="0" lang="en-US"/>
              <a:t>Fourth level</a:t>
            </a:r>
            <a:endParaRPr kumimoji="0" lang="en-US"/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BFCAE-78D7-4422-8E8D-C87DED5111B2}" type="datetimeFigureOut">
              <a:rPr lang="en-US" smtClean="0"/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B5E5FF-76B3-4D6C-9AFD-4035DC990B06}" type="slidenum">
              <a:rPr lang="en-US" smtClean="0"/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050"/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05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 algn="l" rtl="0" eaLnBrk="1" latinLnBrk="0" hangingPunct="1">
        <a:spcBef>
          <a:spcPct val="0"/>
        </a:spcBef>
        <a:buNone/>
        <a:defRPr kumimoji="0" sz="375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854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54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91540" indent="-157480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57480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57480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3716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286789"/>
            <a:ext cx="7633742" cy="1119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1714501"/>
            <a:ext cx="7633742" cy="2695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4781759"/>
            <a:ext cx="1747292" cy="261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98B71E4-BF8E-0542-A6D0-3A26718F4B59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81759"/>
            <a:ext cx="3086100" cy="25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81759"/>
            <a:ext cx="2114549" cy="25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AEFFBE0-D2EE-944E-83CE-EA41B0FDD9E2}" type="slidenum">
              <a:rPr lang="en-US" smtClean="0"/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664369" cy="51435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8931402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25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4369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881063"/>
            <a:ext cx="8229600" cy="37147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050"/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05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/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pic>
        <p:nvPicPr>
          <p:cNvPr id="12" name="@png2x_01_正文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 r:link="rId15"/>
          <a:stretch>
            <a:fillRect/>
          </a:stretch>
        </p:blipFill>
        <p:spPr>
          <a:xfrm>
            <a:off x="3855005" y="238"/>
            <a:ext cx="3326130" cy="3318986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16"/>
            </p:custDataLst>
          </p:nvPr>
        </p:nvSpPr>
        <p:spPr>
          <a:xfrm>
            <a:off x="-476" y="-476"/>
            <a:ext cx="9143048" cy="2652713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4">
                  <a:lumMod val="67000"/>
                  <a:lumOff val="3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5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30635" y="-545"/>
            <a:ext cx="1591194" cy="1412870"/>
          </a:xfrm>
          <a:prstGeom prst="rect">
            <a:avLst/>
          </a:prstGeom>
        </p:spPr>
      </p:pic>
      <p:sp>
        <p:nvSpPr>
          <p:cNvPr id="10" name="任意多边形 9"/>
          <p:cNvSpPr/>
          <p:nvPr userDrawn="1">
            <p:custDataLst>
              <p:tags r:id="rId19"/>
            </p:custDataLst>
          </p:nvPr>
        </p:nvSpPr>
        <p:spPr>
          <a:xfrm>
            <a:off x="953" y="842010"/>
            <a:ext cx="9143048" cy="4301966"/>
          </a:xfrm>
          <a:custGeom>
            <a:avLst/>
            <a:gdLst>
              <a:gd name="adj" fmla="val 8371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98" h="8977">
                <a:moveTo>
                  <a:pt x="861" y="0"/>
                </a:moveTo>
                <a:lnTo>
                  <a:pt x="18337" y="0"/>
                </a:lnTo>
                <a:cubicBezTo>
                  <a:pt x="18813" y="0"/>
                  <a:pt x="19198" y="385"/>
                  <a:pt x="19198" y="861"/>
                </a:cubicBezTo>
                <a:lnTo>
                  <a:pt x="19198" y="8977"/>
                </a:lnTo>
                <a:lnTo>
                  <a:pt x="0" y="8977"/>
                </a:lnTo>
                <a:lnTo>
                  <a:pt x="0" y="861"/>
                </a:lnTo>
                <a:cubicBezTo>
                  <a:pt x="0" y="385"/>
                  <a:pt x="385" y="0"/>
                  <a:pt x="8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 sz="135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KSO_TEMPLATE" hidden="1"/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270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fontAlgn="base">
        <a:spcBef>
          <a:spcPct val="15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31.xml"/><Relationship Id="rId5" Type="http://schemas.openxmlformats.org/officeDocument/2006/relationships/image" Target="../media/image44.png"/><Relationship Id="rId4" Type="http://schemas.openxmlformats.org/officeDocument/2006/relationships/image" Target="../media/image43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38.png"/><Relationship Id="rId1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1.xml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3.jpeg"/><Relationship Id="rId1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4.wmf"/><Relationship Id="rId1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3.xml"/><Relationship Id="rId5" Type="http://schemas.openxmlformats.org/officeDocument/2006/relationships/audio" Target="../media/audio1.wav"/><Relationship Id="rId4" Type="http://schemas.openxmlformats.org/officeDocument/2006/relationships/image" Target="../media/image58.png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3.xml"/><Relationship Id="rId5" Type="http://schemas.openxmlformats.org/officeDocument/2006/relationships/audio" Target="../media/audio2.wav"/><Relationship Id="rId4" Type="http://schemas.openxmlformats.org/officeDocument/2006/relationships/image" Target="../media/image62.png"/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audio2.wav"/><Relationship Id="rId1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audio2.wav"/><Relationship Id="rId1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7.xml"/><Relationship Id="rId5" Type="http://schemas.openxmlformats.org/officeDocument/2006/relationships/tags" Target="../tags/tag23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3.xml"/><Relationship Id="rId1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9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1428750" y="784225"/>
            <a:ext cx="7091680" cy="3464560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4" name="Google Shape;304;p20"/>
          <p:cNvSpPr txBox="1">
            <a:spLocks noGrp="1"/>
          </p:cNvSpPr>
          <p:nvPr>
            <p:ph type="ctrTitle"/>
          </p:nvPr>
        </p:nvSpPr>
        <p:spPr>
          <a:xfrm rot="-193354">
            <a:off x="1292860" y="1144905"/>
            <a:ext cx="7435215" cy="26536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</a:t>
            </a:r>
            <a:r>
              <a:rPr lang="en-US" alt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QUÝ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THẦY CÔ CÙNG CÁC EM LỚP 7A4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b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ĐẾN VỚI TIẾT HỌC!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7287169" y="168626"/>
            <a:ext cx="1912774" cy="101018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067377" y="175980"/>
            <a:ext cx="1320841" cy="1229757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1958675" y="163759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158250" y="152874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402688" y="3385596"/>
            <a:ext cx="1762332" cy="1404699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707350" y="-16850"/>
            <a:ext cx="138300" cy="516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1" name="Google Shape;431;p20"/>
          <p:cNvSpPr/>
          <p:nvPr/>
        </p:nvSpPr>
        <p:spPr>
          <a:xfrm>
            <a:off x="845350" y="-16850"/>
            <a:ext cx="138300" cy="516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2" name="Google Shape;432;p20"/>
          <p:cNvSpPr/>
          <p:nvPr/>
        </p:nvSpPr>
        <p:spPr>
          <a:xfrm>
            <a:off x="977118" y="-16850"/>
            <a:ext cx="138300" cy="516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3" name="Google Shape;433;p20"/>
          <p:cNvSpPr/>
          <p:nvPr/>
        </p:nvSpPr>
        <p:spPr>
          <a:xfrm>
            <a:off x="-9000" y="-16525"/>
            <a:ext cx="707700" cy="516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4" name="Google Shape;434;p20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5" name="Google Shape;435;p20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6" name="Google Shape;436;p20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7" name="Google Shape;437;p20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8" name="Google Shape;438;p20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9" name="Google Shape;439;p20"/>
          <p:cNvSpPr/>
          <p:nvPr/>
        </p:nvSpPr>
        <p:spPr>
          <a:xfrm rot="281146">
            <a:off x="3764417" y="395288"/>
            <a:ext cx="2242425" cy="786566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86" name="Google Shape;612;p27"/>
          <p:cNvGrpSpPr/>
          <p:nvPr/>
        </p:nvGrpSpPr>
        <p:grpSpPr>
          <a:xfrm>
            <a:off x="7509669" y="3636018"/>
            <a:ext cx="729528" cy="892215"/>
            <a:chOff x="1327725" y="574025"/>
            <a:chExt cx="2215064" cy="1893151"/>
          </a:xfrm>
        </p:grpSpPr>
        <p:sp>
          <p:nvSpPr>
            <p:cNvPr id="87" name="Google Shape;613;p27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" name="Google Shape;614;p27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" name="Google Shape;615;p27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" name="Google Shape;616;p27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" name="Google Shape;617;p27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" name="Google Shape;618;p27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" name="Google Shape;619;p27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" name="Google Shape;620;p27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" name="Google Shape;621;p27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" name="Google Shape;622;p27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" name="Google Shape;623;p27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" name="Google Shape;624;p27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" name="Google Shape;625;p27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" name="Google Shape;626;p27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" name="Google Shape;627;p27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" name="Google Shape;628;p27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" name="Google Shape;629;p27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3041015" y="4528185"/>
            <a:ext cx="47923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rgbClr val="FF0000"/>
                </a:solidFill>
              </a:rPr>
              <a:t>Giáo viên: PHẠM NHƠN QUÝ</a:t>
            </a:r>
            <a:endParaRPr 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8AEFFBE0-D2EE-944E-83CE-EA41B0FDD9E2}" type="slidenum">
              <a:rPr lang="en-US" kern="120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  <a:ea typeface="+mn-ea"/>
                <a:cs typeface="+mn-cs"/>
              </a:rPr>
            </a:fld>
            <a:endParaRPr lang="en-US" kern="120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32603" y="1109061"/>
            <a:ext cx="7678793" cy="52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algn="just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250" kern="120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732790" y="556260"/>
                <a:ext cx="8265160" cy="45872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l" defTabSz="685800">
                  <a:buClrTx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900" i="1" dirty="0">
                        <a:latin typeface="Palatino Linotype" panose="02040502050505030304" pitchFamily="18" charset="0"/>
                        <a:ea typeface="Calibri" panose="020F0502020204030204" pitchFamily="34" charset="0"/>
                        <a:cs typeface="CMU Serif"/>
                      </a:rPr>
                      <m:t>	</m:t>
                    </m:r>
                    <m:r>
                      <m:rPr>
                        <m:nor/>
                      </m:rPr>
                      <a:rPr lang="en-US" altLang="vi-VN" sz="29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vi-VN" sz="29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ế</m:t>
                    </m:r>
                    <m:r>
                      <m:rPr>
                        <m:nor/>
                      </m:rPr>
                      <a:rPr lang="vi-VN" sz="29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vi-VN" sz="29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9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</m:t>
                    </m:r>
                    <m:r>
                      <m:rPr>
                        <m:nor/>
                      </m:rPr>
                      <a:rPr lang="vi-VN" sz="29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ọ</m:t>
                    </m:r>
                    <m:r>
                      <m:rPr>
                        <m:nor/>
                      </m:rPr>
                      <a:rPr lang="vi-VN" sz="29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2900" b="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900" b="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900" b="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 </m:t>
                    </m:r>
                    <m:r>
                      <m:rPr>
                        <m:nor/>
                      </m:rPr>
                      <a:rPr lang="en-US" sz="2900" b="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900" b="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dm</m:t>
                    </m:r>
                    <m:r>
                      <m:rPr>
                        <m:nor/>
                      </m:rPr>
                      <a:rPr lang="en-US" sz="2900" b="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vi-VN" sz="29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900" b="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900" b="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900" b="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m:rPr>
                        <m:nor/>
                      </m:rPr>
                      <a:rPr lang="en-US" sz="2900" b="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sz="2900" b="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vi-VN" sz="29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9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vi-VN" sz="29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độ </m:t>
                    </m:r>
                    <m:r>
                      <m:rPr>
                        <m:nor/>
                      </m:rPr>
                      <a:rPr lang="vi-VN" sz="29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vi-VN" sz="29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vi-VN" sz="29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vi-VN" sz="29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9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vi-VN" sz="29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ạ</m:t>
                    </m:r>
                    <m:r>
                      <m:rPr>
                        <m:nor/>
                      </m:rPr>
                      <a:rPr lang="vi-VN" sz="29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2900" b="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900" b="0" dirty="0" smtClean="0">
                        <a:solidFill>
                          <a:srgbClr val="0000FF"/>
                        </a:solidFill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vi-VN" sz="29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9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vi-VN" sz="29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ủ</m:t>
                    </m:r>
                    <m:r>
                      <m:rPr>
                        <m:nor/>
                      </m:rPr>
                      <a:rPr lang="vi-VN" sz="29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vi-VN" sz="29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9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vi-VN" sz="29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ì</m:t>
                    </m:r>
                    <m:r>
                      <m:rPr>
                        <m:nor/>
                      </m:rPr>
                      <a:rPr lang="vi-VN" sz="29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vi-VN" sz="29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9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vu</m:t>
                    </m:r>
                    <m:r>
                      <m:rPr>
                        <m:nor/>
                      </m:rPr>
                      <a:rPr lang="vi-VN" sz="29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ô</m:t>
                    </m:r>
                    <m:r>
                      <m:rPr>
                        <m:nor/>
                      </m:rPr>
                      <a:rPr lang="vi-VN" sz="29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vi-VN" sz="29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900" b="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ABCD</m:t>
                    </m:r>
                    <m:r>
                      <m:rPr>
                        <m:nor/>
                      </m:rPr>
                      <a:rPr lang="vi-VN" sz="29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9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th</m:t>
                    </m:r>
                    <m:r>
                      <m:rPr>
                        <m:nor/>
                      </m:rPr>
                      <a:rPr lang="vi-VN" sz="29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ì </m:t>
                    </m:r>
                    <m:r>
                      <m:rPr>
                        <m:nor/>
                      </m:rPr>
                      <a:rPr lang="vi-VN" sz="29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ta</m:t>
                    </m:r>
                    <m:r>
                      <m:rPr>
                        <m:nor/>
                      </m:rPr>
                      <a:rPr lang="vi-VN" sz="29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9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vi-VN" sz="29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ó</m:t>
                    </m:r>
                  </m:oMath>
                </a14:m>
                <a:r>
                  <a:rPr lang="en-US" sz="29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9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900" b="1" i="1" u="sng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900" b="1" i="1" u="sng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ườ</m:t>
                      </m:r>
                      <m:r>
                        <m:rPr>
                          <m:nor/>
                        </m:rPr>
                        <a:rPr lang="vi-VN" sz="2900" b="1" i="1" u="sng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2900" b="1" i="1" u="sng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b="1" i="1" u="sng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2900" b="1" i="1" u="sng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b="1" i="1" u="sng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vi-VN" sz="2900" b="1" i="1" u="sng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2900" b="1" i="1" u="sng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900" b="1" i="1" u="sng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b="1" i="1" u="sng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minh</m:t>
                      </m:r>
                      <m:r>
                        <m:rPr>
                          <m:nor/>
                        </m:rPr>
                        <a:rPr lang="vi-VN" sz="2900" b="1" i="1" u="sng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đượ</m:t>
                      </m:r>
                      <m:r>
                        <m:rPr>
                          <m:nor/>
                        </m:rPr>
                        <a:rPr lang="vi-VN" sz="2900" b="1" i="1" u="sng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900" b="1" i="1" u="sng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b="1" i="1" u="sng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vi-VN" sz="2900" b="1" i="1" u="sng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vi-VN" sz="2900" b="1" i="1" u="sng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900" i="1" u="sng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vi-VN" sz="29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vi-VN" sz="29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vi-VN" sz="29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29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vi-VN" sz="29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9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9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29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29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29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29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ữ</m:t>
                      </m:r>
                      <m:r>
                        <m:rPr>
                          <m:nor/>
                        </m:rPr>
                        <a:rPr lang="vi-VN" sz="29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29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29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ỉ </m:t>
                      </m:r>
                      <m:r>
                        <m:rPr>
                          <m:nor/>
                        </m:rPr>
                        <a:rPr lang="vi-VN" sz="29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29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vi-VN" sz="29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29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29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29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29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29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29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vi-VN" sz="29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9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29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vi-VN" sz="29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9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900" b="1" i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vi-VN" sz="29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altLang="vi-VN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 đã </m:t>
                      </m:r>
                      <m:r>
                        <m:rPr>
                          <m:nor/>
                        </m:rPr>
                        <a:rPr lang="en-US" altLang="vi-VN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altLang="vi-VN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altLang="vi-VN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altLang="vi-VN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 đượ</m:t>
                      </m:r>
                      <m:r>
                        <m:rPr>
                          <m:nor/>
                        </m:rPr>
                        <a:rPr lang="en-US" altLang="vi-VN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9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900" i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900" i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2900" i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2900" i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900" i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414213562</m:t>
                      </m:r>
                      <m:r>
                        <m:rPr>
                          <m:nor/>
                        </m:rPr>
                        <a:rPr lang="en-US" sz="2900" i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...</m:t>
                      </m:r>
                    </m:oMath>
                  </m:oMathPara>
                </a14:m>
                <a:endParaRPr lang="en-US" sz="2900" i="1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</m:t>
                      </m:r>
                      <m:r>
                        <m:rPr>
                          <m:nor/>
                        </m:rPr>
                        <a:rPr lang="en-US" altLang="vi-VN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ô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ở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chu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ì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ả. </m:t>
                      </m:r>
                    </m:oMath>
                  </m:oMathPara>
                </a14:m>
                <a:endParaRPr lang="vi-VN" sz="29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Đó</m:t>
                      </m:r>
                      <m:r>
                        <m:rPr>
                          <m:nor/>
                        </m:rPr>
                        <a:rPr lang="vi-VN" sz="29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ô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tu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ho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</m:oMath>
                  </m:oMathPara>
                </a14:m>
                <a:endParaRPr lang="vi-VN" sz="29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ữ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ư 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ô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ỉ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900" b="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85800">
                  <a:buClrTx/>
                </a:pPr>
                <a:endParaRPr lang="en-US" sz="2900" b="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90" y="556260"/>
                <a:ext cx="8265160" cy="4587240"/>
              </a:xfrm>
              <a:prstGeom prst="rect">
                <a:avLst/>
              </a:prstGeom>
              <a:blipFill rotWithShape="1">
                <a:blip r:embed="rId1"/>
                <a:stretch>
                  <a:fillRect b="-711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95605" y="43815"/>
            <a:ext cx="2530475" cy="552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Khám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phá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 2 </a:t>
            </a:r>
            <a:r>
              <a:rPr lang="en-US" sz="2800" b="1" i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MU Serif"/>
              </a:rPr>
              <a:t>: </a:t>
            </a:r>
            <a:endParaRPr lang="en-US" altLang="en-US" sz="28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" y="-7121"/>
            <a:ext cx="597151" cy="632935"/>
          </a:xfrm>
          <a:prstGeom prst="rect">
            <a:avLst/>
          </a:prstGeom>
        </p:spPr>
      </p:pic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7492047" y="1262862"/>
          <a:ext cx="46355" cy="19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3" imgW="469900" imgH="203200" progId="Equation.DSMT4">
                  <p:embed/>
                </p:oleObj>
              </mc:Choice>
              <mc:Fallback>
                <p:oleObj name="Equation" r:id="rId3" imgW="469900" imgH="2032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2047" y="1262862"/>
                        <a:ext cx="46355" cy="196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6457950" y="2178506"/>
            <a:ext cx="123048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2"/>
              <p:cNvSpPr txBox="1"/>
              <p:nvPr/>
            </p:nvSpPr>
            <p:spPr>
              <a:xfrm>
                <a:off x="4242435" y="1036320"/>
                <a:ext cx="1430655" cy="499745"/>
              </a:xfrm>
              <a:prstGeom prst="rect">
                <a:avLst/>
              </a:prstGeom>
            </p:spPr>
            <p:style>
              <a:lnRef idx="3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wrap="square" rtlCol="0" anchor="t">
                <a:noAutofit/>
              </a:bodyPr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200" i="1" dirty="0">
                  <a:solidFill>
                    <a:srgbClr val="0070C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435" y="1036320"/>
                <a:ext cx="1430655" cy="499745"/>
              </a:xfrm>
              <a:prstGeom prst="rect">
                <a:avLst/>
              </a:prstGeom>
              <a:blipFill rotWithShape="1">
                <a:blip r:embed="rId5"/>
                <a:stretch>
                  <a:fillRect b="-10673"/>
                </a:stretch>
              </a:blipFill>
            </p:spPr>
            <p:style>
              <a:lnRef idx="3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 animBg="1"/>
      <p:bldP spid="19" grpId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/>
          <p:cNvSpPr/>
          <p:nvPr/>
        </p:nvSpPr>
        <p:spPr>
          <a:xfrm>
            <a:off x="670300" y="3471668"/>
            <a:ext cx="1677937" cy="630109"/>
          </a:xfrm>
          <a:prstGeom prst="homePlate">
            <a:avLst/>
          </a:prstGeom>
          <a:solidFill>
            <a:srgbClr val="5BC1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fld id="{8AEFFBE0-D2EE-944E-83CE-EA41B0FDD9E2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32603" y="1109061"/>
            <a:ext cx="7678793" cy="52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marL="0" marR="0" lvl="0" indent="0" algn="just" defTabSz="6858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en-US" altLang="en-US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9" name="Google Shape;586;p27"/>
          <p:cNvSpPr txBox="1"/>
          <p:nvPr/>
        </p:nvSpPr>
        <p:spPr>
          <a:xfrm rot="21599818">
            <a:off x="670560" y="-1905"/>
            <a:ext cx="9251315" cy="55054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25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6858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defRPr/>
            </a:pPr>
            <a:r>
              <a:rPr lang="en-US" sz="24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2400" b="1" i="0" u="none" strike="noStrike" kern="1200" cap="all" spc="150" normalizeH="0" baseline="0" noProof="0" dirty="0">
                <a:ln>
                  <a:noFill/>
                </a:ln>
                <a:solidFill>
                  <a:srgbClr val="F96F1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SỐ </a:t>
            </a:r>
            <a:r>
              <a:rPr kumimoji="0" lang="en-US" sz="2400" b="1" i="0" u="none" strike="noStrike" kern="1200" cap="all" spc="150" normalizeH="0" baseline="0" noProof="0" dirty="0" err="1">
                <a:ln>
                  <a:noFill/>
                </a:ln>
                <a:solidFill>
                  <a:srgbClr val="F96F1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vô</a:t>
            </a:r>
            <a:r>
              <a:rPr kumimoji="0" lang="en-US" sz="2400" b="1" i="0" u="none" strike="noStrike" kern="1200" cap="all" spc="150" normalizeH="0" baseline="0" noProof="0" dirty="0">
                <a:ln>
                  <a:noFill/>
                </a:ln>
                <a:solidFill>
                  <a:srgbClr val="F96F1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TỈ</a:t>
            </a:r>
            <a:endParaRPr kumimoji="0" lang="en-US" sz="2400" b="0" i="0" u="none" strike="noStrike" kern="1200" cap="all" spc="150" normalizeH="0" baseline="0" noProof="0" dirty="0">
              <a:ln>
                <a:noFill/>
              </a:ln>
              <a:solidFill>
                <a:srgbClr val="2A1A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863557" y="1108623"/>
            <a:ext cx="7416598" cy="2144214"/>
            <a:chOff x="-180592" y="-148142"/>
            <a:chExt cx="7416619" cy="2145046"/>
          </a:xfrm>
        </p:grpSpPr>
        <p:sp>
          <p:nvSpPr>
            <p:cNvPr id="40" name="Rectangle: Rounded Corners 39"/>
            <p:cNvSpPr/>
            <p:nvPr/>
          </p:nvSpPr>
          <p:spPr>
            <a:xfrm>
              <a:off x="-180592" y="-148142"/>
              <a:ext cx="7416619" cy="2145046"/>
            </a:xfrm>
            <a:prstGeom prst="roundRect">
              <a:avLst>
                <a:gd name="adj" fmla="val 9077"/>
              </a:avLst>
            </a:prstGeom>
            <a:solidFill>
              <a:srgbClr val="FFFFC6"/>
            </a:solidFill>
            <a:ln>
              <a:solidFill>
                <a:srgbClr val="008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270510" indent="-228600" algn="just">
                <a:lnSpc>
                  <a:spcPct val="115000"/>
                </a:lnSpc>
                <a:spcBef>
                  <a:spcPts val="800"/>
                </a:spcBef>
                <a:spcAft>
                  <a:spcPts val="600"/>
                </a:spcAft>
                <a:tabLst>
                  <a:tab pos="2952115" algn="l"/>
                </a:tabLst>
              </a:pPr>
              <a:r>
                <a:rPr lang="en-US" sz="39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Mỗi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u="sng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3500" b="1" i="1" u="sng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u="sng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thập</a:t>
              </a:r>
              <a:r>
                <a:rPr lang="en-US" sz="3500" b="1" i="1" u="sng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u="sng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3500" b="1" i="1" u="sng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u="sng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vô</a:t>
              </a:r>
              <a:r>
                <a:rPr lang="en-US" sz="3500" b="1" i="1" u="sng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u="sng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hạn</a:t>
              </a:r>
              <a:r>
                <a:rPr lang="en-US" sz="3500" b="1" i="1" u="sng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không </a:t>
              </a:r>
              <a:r>
                <a:rPr lang="en-US" sz="3500" b="1" i="1" u="sng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tuần</a:t>
              </a:r>
              <a:r>
                <a:rPr lang="en-US" sz="3500" b="1" i="1" u="sng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u="sng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hoàn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biểu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diễn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thập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đó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gọi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35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vô</a:t>
              </a:r>
              <a:r>
                <a:rPr lang="en-US" sz="35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tỉ</a:t>
              </a:r>
              <a:r>
                <a:rPr lang="en-US" sz="39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3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70510" marR="0" lvl="0" indent="-228600" algn="just" defTabSz="914400" rtl="0" eaLnBrk="1" fontAlgn="auto" latinLnBrk="0" hangingPunct="1">
                <a:lnSpc>
                  <a:spcPct val="115000"/>
                </a:lnSpc>
                <a:spcBef>
                  <a:spcPts val="80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>
                  <a:tab pos="2952115" algn="l"/>
                </a:tabLst>
                <a:defRPr/>
              </a:pPr>
              <a:endParaRPr kumimoji="0" lang="en-US" sz="2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3" name="Text Box 2782"/>
            <p:cNvSpPr txBox="1"/>
            <p:nvPr/>
          </p:nvSpPr>
          <p:spPr>
            <a:xfrm>
              <a:off x="-101835" y="997237"/>
              <a:ext cx="1118050" cy="3054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MU Serif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sp>
        <p:nvSpPr>
          <p:cNvPr id="38" name="Arrow: Pentagon 37"/>
          <p:cNvSpPr/>
          <p:nvPr/>
        </p:nvSpPr>
        <p:spPr>
          <a:xfrm>
            <a:off x="732603" y="557111"/>
            <a:ext cx="1952094" cy="526363"/>
          </a:xfrm>
          <a:prstGeom prst="homePlat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544830"/>
            <a:ext cx="456565" cy="49212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62610" y="544830"/>
            <a:ext cx="2400300" cy="552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marR="0" lvl="0" indent="-226695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Calibri" panose="020F0502020204030204" pitchFamily="34" charset="0"/>
                <a:cs typeface="CMU Serif"/>
                <a:sym typeface="Arial" panose="020B0604020202020204"/>
              </a:rPr>
              <a:t>  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 panose="02040502050505030304" pitchFamily="18" charset="0"/>
                <a:ea typeface="Calibri" panose="020F0502020204030204" pitchFamily="34" charset="0"/>
                <a:cs typeface="CMU Serif"/>
                <a:sym typeface="Arial" panose="020B0604020202020204"/>
              </a:rPr>
              <a:t>Ghi nhớ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: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1127125" y="4264025"/>
            <a:ext cx="7153910" cy="711200"/>
          </a:xfrm>
          <a:prstGeom prst="roundRect">
            <a:avLst>
              <a:gd name="adj" fmla="val 10212"/>
            </a:avLst>
          </a:prstGeom>
          <a:solidFill>
            <a:srgbClr val="4EA664">
              <a:alpha val="9804"/>
            </a:srgbClr>
          </a:solidFill>
          <a:ln>
            <a:solidFill>
              <a:srgbClr val="4EA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2709" y="3494413"/>
            <a:ext cx="1893118" cy="531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MU Serif"/>
              </a:rPr>
              <a:t>   </a:t>
            </a:r>
            <a:r>
              <a:rPr lang="en-US" sz="2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  <a:endParaRPr lang="en-US" altLang="en-US" sz="28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03" y="3566041"/>
            <a:ext cx="426382" cy="397551"/>
          </a:xfrm>
          <a:prstGeom prst="rect">
            <a:avLst/>
          </a:prstGeom>
        </p:spPr>
      </p:pic>
      <p:sp>
        <p:nvSpPr>
          <p:cNvPr id="3" name="Arrow: Pentagon 1"/>
          <p:cNvSpPr/>
          <p:nvPr/>
        </p:nvSpPr>
        <p:spPr>
          <a:xfrm>
            <a:off x="670935" y="3471033"/>
            <a:ext cx="1677937" cy="630109"/>
          </a:xfrm>
          <a:prstGeom prst="homePlate">
            <a:avLst/>
          </a:prstGeom>
          <a:solidFill>
            <a:srgbClr val="5BC1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TextBox 17"/>
          <p:cNvSpPr txBox="1"/>
          <p:nvPr/>
        </p:nvSpPr>
        <p:spPr>
          <a:xfrm>
            <a:off x="563344" y="3493778"/>
            <a:ext cx="1893118" cy="531236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MU Serif"/>
              </a:rPr>
              <a:t>   </a:t>
            </a:r>
            <a:r>
              <a:rPr lang="en-US" sz="2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  <a:endParaRPr lang="en-US" altLang="en-US" sz="28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7" grpId="0" bldLvl="0" animBg="1"/>
      <p:bldP spid="2" grpId="0" animBg="1"/>
      <p:bldP spid="18" grpId="0"/>
      <p:bldP spid="3" grpId="0" animBg="1"/>
      <p:bldP spid="5" grpId="0"/>
      <p:bldP spid="2" grpId="1" animBg="1"/>
      <p:bldP spid="18" grpId="1"/>
      <p:bldP spid="3" grpId="1" animBg="1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32603" y="1109061"/>
            <a:ext cx="7678793" cy="52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algn="just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250" kern="120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604520" y="414020"/>
                <a:ext cx="8473440" cy="44818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vi-VN" sz="4000" u="sng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altLang="vi-VN" sz="4000" u="sng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í </m:t>
                      </m:r>
                      <m:r>
                        <m:rPr>
                          <m:sty m:val="p"/>
                        </m:rPr>
                        <a:rPr lang="en-US" altLang="vi-VN" sz="4000" u="sng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altLang="vi-VN" sz="4000" u="sng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ụ</m:t>
                      </m:r>
                    </m:oMath>
                  </m:oMathPara>
                </a14:m>
                <a:endParaRPr lang="en-US" sz="4000" b="0" u="sng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   </m:t>
                      </m:r>
                      <m:r>
                        <m:rPr>
                          <m:nor/>
                        </m:rPr>
                        <a:rPr lang="en-US" altLang="vi-VN" sz="40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vi-VN" sz="40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 </m:t>
                      </m:r>
                      <m:r>
                        <m:rPr>
                          <m:nor/>
                        </m:rPr>
                        <a:rPr lang="en-US" sz="4000" b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000" b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  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 </m:t>
                      </m:r>
                      <m:r>
                        <m:rPr>
                          <m:nor/>
                        </m:rPr>
                        <a:rPr lang="en-US" sz="4000" b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000" b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            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 </m:t>
                      </m:r>
                      <m:r>
                        <m:rPr>
                          <m:nor/>
                        </m:rPr>
                        <a:rPr lang="en-US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m:rPr>
                          <m:nor/>
                        </m:rPr>
                        <a:rPr lang="en-US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32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050807</m:t>
                      </m:r>
                      <m:r>
                        <a:rPr lang="en-US" sz="400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en-US" sz="40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 Đâ</m:t>
                      </m:r>
                      <m:r>
                        <m:rPr>
                          <m:nor/>
                        </m:rPr>
                        <a:rPr lang="en-US" alt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alt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 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ô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tu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ho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</m:oMath>
                  </m:oMathPara>
                </a14:m>
                <a:endParaRPr lang="en-US" sz="40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ô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ỉ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 b="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85800">
                  <a:buClrTx/>
                </a:pPr>
                <a:endParaRPr lang="en-US" sz="2900" b="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20" y="414020"/>
                <a:ext cx="8473440" cy="4481830"/>
              </a:xfrm>
              <a:prstGeom prst="rect">
                <a:avLst/>
              </a:prstGeom>
              <a:blipFill rotWithShape="1">
                <a:blip r:embed="rId1"/>
                <a:stretch>
                  <a:fillRect b="-124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732911" y="-1201506"/>
            <a:ext cx="5071220" cy="640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sz="35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Arial" panose="020B0604020202020204"/>
              </a:rPr>
              <a:t>Ví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5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Arial" panose="020B0604020202020204"/>
              </a:rPr>
              <a:t>dụ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Arial" panose="020B0604020202020204"/>
              </a:rPr>
              <a:t> 2</a:t>
            </a:r>
            <a:r>
              <a:rPr lang="en-US" sz="3500" b="1" i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MU Serif"/>
              </a:rPr>
              <a:t>: </a:t>
            </a:r>
            <a:r>
              <a:rPr lang="en-US" altLang="en-US" sz="35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(xem SGK/tr31)</a:t>
            </a:r>
            <a:endParaRPr lang="en-US" altLang="en-US" sz="35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6457950" y="2178506"/>
            <a:ext cx="123048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2"/>
              <p:cNvSpPr txBox="1"/>
              <p:nvPr/>
            </p:nvSpPr>
            <p:spPr>
              <a:xfrm>
                <a:off x="2707259" y="1109599"/>
                <a:ext cx="1728470" cy="69405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4000"/>
              </a:p>
            </p:txBody>
          </p:sp>
        </mc:Choice>
        <mc:Fallback>
          <p:sp>
            <p:nvSpPr>
              <p:cNvPr id="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259" y="1109599"/>
                <a:ext cx="1728470" cy="694055"/>
              </a:xfrm>
              <a:prstGeom prst="rect">
                <a:avLst/>
              </a:prstGeom>
              <a:blipFill rotWithShape="1">
                <a:blip r:embed="rId2"/>
                <a:stretch>
                  <a:fillRect l="-15" t="-37" r="15" b="3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415;p58"/>
          <p:cNvSpPr/>
          <p:nvPr/>
        </p:nvSpPr>
        <p:spPr>
          <a:xfrm>
            <a:off x="819150" y="915035"/>
            <a:ext cx="7651115" cy="4014470"/>
          </a:xfrm>
          <a:custGeom>
            <a:avLst/>
            <a:gdLst/>
            <a:ahLst/>
            <a:cxnLst/>
            <a:rect l="l" t="t" r="r" b="b"/>
            <a:pathLst>
              <a:path w="21772" h="5352" extrusionOk="0">
                <a:moveTo>
                  <a:pt x="0" y="1"/>
                </a:moveTo>
                <a:lnTo>
                  <a:pt x="0" y="60"/>
                </a:lnTo>
                <a:lnTo>
                  <a:pt x="66" y="163"/>
                </a:lnTo>
                <a:lnTo>
                  <a:pt x="0" y="187"/>
                </a:lnTo>
                <a:lnTo>
                  <a:pt x="0" y="226"/>
                </a:lnTo>
                <a:lnTo>
                  <a:pt x="225" y="375"/>
                </a:lnTo>
                <a:lnTo>
                  <a:pt x="0" y="375"/>
                </a:lnTo>
                <a:lnTo>
                  <a:pt x="225" y="471"/>
                </a:lnTo>
                <a:lnTo>
                  <a:pt x="92" y="533"/>
                </a:lnTo>
                <a:lnTo>
                  <a:pt x="225" y="629"/>
                </a:lnTo>
                <a:lnTo>
                  <a:pt x="92" y="722"/>
                </a:lnTo>
                <a:lnTo>
                  <a:pt x="225" y="811"/>
                </a:lnTo>
                <a:cubicBezTo>
                  <a:pt x="225" y="811"/>
                  <a:pt x="73" y="841"/>
                  <a:pt x="92" y="871"/>
                </a:cubicBezTo>
                <a:cubicBezTo>
                  <a:pt x="112" y="904"/>
                  <a:pt x="225" y="1010"/>
                  <a:pt x="225" y="1010"/>
                </a:cubicBezTo>
                <a:lnTo>
                  <a:pt x="126" y="1040"/>
                </a:lnTo>
                <a:lnTo>
                  <a:pt x="172" y="1152"/>
                </a:lnTo>
                <a:lnTo>
                  <a:pt x="136" y="1251"/>
                </a:lnTo>
                <a:lnTo>
                  <a:pt x="188" y="1410"/>
                </a:lnTo>
                <a:lnTo>
                  <a:pt x="136" y="1667"/>
                </a:lnTo>
                <a:lnTo>
                  <a:pt x="225" y="1939"/>
                </a:lnTo>
                <a:lnTo>
                  <a:pt x="165" y="2197"/>
                </a:lnTo>
                <a:lnTo>
                  <a:pt x="225" y="2468"/>
                </a:lnTo>
                <a:lnTo>
                  <a:pt x="92" y="2957"/>
                </a:lnTo>
                <a:lnTo>
                  <a:pt x="225" y="3473"/>
                </a:lnTo>
                <a:lnTo>
                  <a:pt x="126" y="3790"/>
                </a:lnTo>
                <a:lnTo>
                  <a:pt x="179" y="4161"/>
                </a:lnTo>
                <a:lnTo>
                  <a:pt x="159" y="4472"/>
                </a:lnTo>
                <a:lnTo>
                  <a:pt x="225" y="4654"/>
                </a:lnTo>
                <a:cubicBezTo>
                  <a:pt x="225" y="4654"/>
                  <a:pt x="112" y="4683"/>
                  <a:pt x="136" y="4706"/>
                </a:cubicBezTo>
                <a:cubicBezTo>
                  <a:pt x="159" y="4726"/>
                  <a:pt x="248" y="4813"/>
                  <a:pt x="225" y="4842"/>
                </a:cubicBezTo>
                <a:cubicBezTo>
                  <a:pt x="202" y="4872"/>
                  <a:pt x="96" y="5159"/>
                  <a:pt x="96" y="5159"/>
                </a:cubicBezTo>
                <a:lnTo>
                  <a:pt x="228" y="5226"/>
                </a:lnTo>
                <a:lnTo>
                  <a:pt x="126" y="5272"/>
                </a:lnTo>
                <a:lnTo>
                  <a:pt x="142" y="5351"/>
                </a:lnTo>
                <a:lnTo>
                  <a:pt x="21735" y="5351"/>
                </a:lnTo>
                <a:lnTo>
                  <a:pt x="21421" y="5123"/>
                </a:lnTo>
                <a:lnTo>
                  <a:pt x="21580" y="4885"/>
                </a:lnTo>
                <a:lnTo>
                  <a:pt x="21272" y="4627"/>
                </a:lnTo>
                <a:lnTo>
                  <a:pt x="21626" y="4432"/>
                </a:lnTo>
                <a:lnTo>
                  <a:pt x="21272" y="4171"/>
                </a:lnTo>
                <a:cubicBezTo>
                  <a:pt x="21272" y="4171"/>
                  <a:pt x="21626" y="3867"/>
                  <a:pt x="21683" y="3821"/>
                </a:cubicBezTo>
                <a:cubicBezTo>
                  <a:pt x="21738" y="3774"/>
                  <a:pt x="21445" y="3503"/>
                  <a:pt x="21445" y="3503"/>
                </a:cubicBezTo>
                <a:lnTo>
                  <a:pt x="21669" y="3321"/>
                </a:lnTo>
                <a:lnTo>
                  <a:pt x="21365" y="2779"/>
                </a:lnTo>
                <a:lnTo>
                  <a:pt x="21772" y="2534"/>
                </a:lnTo>
                <a:lnTo>
                  <a:pt x="21772" y="1506"/>
                </a:lnTo>
                <a:lnTo>
                  <a:pt x="21365" y="1089"/>
                </a:lnTo>
                <a:lnTo>
                  <a:pt x="21772" y="745"/>
                </a:lnTo>
                <a:lnTo>
                  <a:pt x="21772" y="497"/>
                </a:lnTo>
                <a:lnTo>
                  <a:pt x="21365" y="497"/>
                </a:lnTo>
                <a:lnTo>
                  <a:pt x="217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2863" dist="19050" dir="1932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15" y="0"/>
            <a:ext cx="7917815" cy="29025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4" name="Rectangle 5"/>
              <p:cNvSpPr>
                <a:spLocks noChangeArrowheads="1"/>
              </p:cNvSpPr>
              <p:nvPr/>
            </p:nvSpPr>
            <p:spPr bwMode="auto">
              <a:xfrm>
                <a:off x="1102360" y="2902585"/>
                <a:ext cx="7367905" cy="8693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no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  <a:sym typeface="Symbol" panose="05050102010706020507" pitchFamily="18" charset="2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en-US" sz="2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  <a:sym typeface="Symbol" panose="05050102010706020507" pitchFamily="18" charset="2"/>
                      </a:rPr>
                      <m:t>Trong</m:t>
                    </m:r>
                    <m:r>
                      <a:rPr kumimoji="0" lang="en-US" altLang="en-US" sz="2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  <a:sym typeface="Symbol" panose="05050102010706020507" pitchFamily="18" charset="2"/>
                      </a:rPr>
                      <m:t> đườ</m:t>
                    </m:r>
                    <m:r>
                      <m:rPr>
                        <m:sty m:val="p"/>
                      </m:rPr>
                      <a:rPr kumimoji="0" lang="en-US" altLang="en-US" sz="2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  <a:sym typeface="Symbol" panose="05050102010706020507" pitchFamily="18" charset="2"/>
                      </a:rPr>
                      <m:t>ng</m:t>
                    </m:r>
                    <m:r>
                      <a:rPr kumimoji="0" lang="en-US" altLang="en-US" sz="2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  <a:sym typeface="Symbol" panose="05050102010706020507" pitchFamily="18" charset="2"/>
                      </a:rPr>
                      <m:t> </m:t>
                    </m:r>
                    <m:r>
                      <m:rPr>
                        <m:sty m:val="p"/>
                      </m:rPr>
                      <a:rPr kumimoji="0" lang="en-US" altLang="en-US" sz="2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  <a:sym typeface="Symbol" panose="05050102010706020507" pitchFamily="18" charset="2"/>
                      </a:rPr>
                      <m:t>tr</m:t>
                    </m:r>
                    <m:r>
                      <a:rPr kumimoji="0" lang="en-US" altLang="en-US" sz="2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  <a:sym typeface="Symbol" panose="05050102010706020507" pitchFamily="18" charset="2"/>
                      </a:rPr>
                      <m:t>ò</m:t>
                    </m:r>
                    <m:r>
                      <m:rPr>
                        <m:sty m:val="p"/>
                      </m:rPr>
                      <a:rPr kumimoji="0" lang="en-US" altLang="en-US" sz="2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  <a:sym typeface="Symbol" panose="05050102010706020507" pitchFamily="18" charset="2"/>
                      </a:rPr>
                      <m:t>n</m:t>
                    </m:r>
                    <m:r>
                      <a:rPr kumimoji="0" lang="en-US" altLang="en-US" sz="2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  <a:sym typeface="Symbol" panose="05050102010706020507" pitchFamily="18" charset="2"/>
                      </a:rPr>
                      <m:t>, </m:t>
                    </m:r>
                    <m:r>
                      <m:rPr>
                        <m:sty m:val="p"/>
                      </m:rPr>
                      <a:rPr kumimoji="0" lang="en-US" altLang="en-US" sz="2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  <a:sym typeface="Symbol" panose="05050102010706020507" pitchFamily="18" charset="2"/>
                      </a:rPr>
                      <m:t>t</m:t>
                    </m:r>
                    <m:r>
                      <a:rPr kumimoji="0" lang="en-US" altLang="en-US" sz="2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  <a:sym typeface="Symbol" panose="05050102010706020507" pitchFamily="18" charset="2"/>
                      </a:rPr>
                      <m:t>ỉ </m:t>
                    </m:r>
                    <m:r>
                      <m:rPr>
                        <m:sty m:val="p"/>
                      </m:rPr>
                      <a:rPr kumimoji="0" lang="en-US" altLang="en-US" sz="2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  <a:sym typeface="Symbol" panose="05050102010706020507" pitchFamily="18" charset="2"/>
                      </a:rPr>
                      <m:t>s</m:t>
                    </m:r>
                    <m:r>
                      <a:rPr kumimoji="0" lang="en-US" altLang="en-US" sz="2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  <a:sym typeface="Symbol" panose="05050102010706020507" pitchFamily="18" charset="2"/>
                      </a:rPr>
                      <m:t>ố    </m:t>
                    </m:r>
                    <m:r>
                      <a:rPr kumimoji="0" lang="en-US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  <a:sym typeface="Symbol" panose="05050102010706020507" pitchFamily="18" charset="2"/>
                      </a:rPr>
                      <m:t> </m:t>
                    </m:r>
                    <m:f>
                      <m:fPr>
                        <m:ctrlPr>
                          <a:rPr kumimoji="0" lang="en-US" altLang="en-US" sz="2400" b="1" i="1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kumimoji="0" lang="en-US" altLang="en-US" sz="2400" b="1" i="1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  <a:sym typeface="Symbol" panose="05050102010706020507" pitchFamily="18" charset="2"/>
                          </a:rPr>
                          <m:t>𝑪</m:t>
                        </m:r>
                      </m:num>
                      <m:den>
                        <m:r>
                          <a:rPr kumimoji="0" lang="en-US" altLang="en-US" sz="2400" b="1" i="1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  <a:sym typeface="Symbol" panose="05050102010706020507" pitchFamily="18" charset="2"/>
                          </a:rPr>
                          <m:t>𝒅</m:t>
                        </m:r>
                      </m:den>
                    </m:f>
                    <m:r>
                      <a:rPr kumimoji="0" lang="en-US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kumimoji="0" lang="en-US" altLang="en-US" sz="2400" b="1" i="1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kumimoji="0" lang="en-US" altLang="en-US" sz="2400" b="1" i="1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  <a:sym typeface="Symbol" panose="05050102010706020507" pitchFamily="18" charset="2"/>
                          </a:rPr>
                          <m:t>𝑪</m:t>
                        </m:r>
                      </m:num>
                      <m:den>
                        <m:r>
                          <a:rPr kumimoji="0" lang="en-US" altLang="en-US" sz="2400" b="1" i="1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  <m:r>
                          <a:rPr kumimoji="0" lang="en-US" altLang="en-US" sz="2400" b="1" i="1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  <a:sym typeface="Symbol" panose="05050102010706020507" pitchFamily="18" charset="2"/>
                          </a:rPr>
                          <m:t>𝑹</m:t>
                        </m:r>
                      </m:den>
                    </m:f>
                    <m:r>
                      <a:rPr kumimoji="0" lang="en-US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kumimoji="0" lang="en-US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  <a:sym typeface="Symbol" panose="05050102010706020507" pitchFamily="18" charset="2"/>
                      </a:rPr>
                      <m:t>𝝅</m:t>
                    </m:r>
                    <m:r>
                      <a:rPr kumimoji="0" lang="en-US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  <a:sym typeface="Symbol" panose="05050102010706020507" pitchFamily="18" charset="2"/>
                      </a:rPr>
                      <m:t> </m:t>
                    </m:r>
                    <m:r>
                      <a:rPr kumimoji="0" lang="en-US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  <a:sym typeface="Symbol" panose="05050102010706020507" pitchFamily="18" charset="2"/>
                      </a:rPr>
                      <m:t>  (</m:t>
                    </m:r>
                    <m:r>
                      <a:rPr kumimoji="0" lang="en-US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  <a:sym typeface="Symbol" panose="05050102010706020507" pitchFamily="18" charset="2"/>
                      </a:rPr>
                      <m:t>𝝅</m:t>
                    </m:r>
                    <m:r>
                      <a:rPr kumimoji="0" lang="en-US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  <a:sym typeface="Symbol" panose="05050102010706020507" pitchFamily="18" charset="2"/>
                      </a:rPr>
                      <m:t> </m:t>
                    </m:r>
                    <m:r>
                      <a:rPr kumimoji="0" lang="en-US" altLang="en-US" sz="2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  <a:sym typeface="Symbol" panose="05050102010706020507" pitchFamily="18" charset="2"/>
                      </a:rPr>
                      <m:t>đọ</m:t>
                    </m:r>
                    <m:r>
                      <m:rPr>
                        <m:sty m:val="p"/>
                      </m:rPr>
                      <a:rPr kumimoji="0" lang="en-US" altLang="en-US" sz="2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  <a:sym typeface="Symbol" panose="05050102010706020507" pitchFamily="18" charset="2"/>
                      </a:rPr>
                      <m:t>c</m:t>
                    </m:r>
                    <m:r>
                      <a:rPr kumimoji="0" lang="en-US" altLang="en-US" sz="2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  <a:sym typeface="Symbol" panose="05050102010706020507" pitchFamily="18" charset="2"/>
                      </a:rPr>
                      <m:t> </m:t>
                    </m:r>
                    <m:r>
                      <m:rPr>
                        <m:sty m:val="p"/>
                      </m:rPr>
                      <a:rPr kumimoji="0" lang="en-US" altLang="en-US" sz="2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  <a:sym typeface="Symbol" panose="05050102010706020507" pitchFamily="18" charset="2"/>
                      </a:rPr>
                      <m:t>l</m:t>
                    </m:r>
                    <m:r>
                      <a:rPr kumimoji="0" lang="en-US" altLang="en-US" sz="2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  <a:sym typeface="Symbol" panose="05050102010706020507" pitchFamily="18" charset="2"/>
                      </a:rPr>
                      <m:t>à </m:t>
                    </m:r>
                    <m:r>
                      <a:rPr kumimoji="0" lang="en-US" altLang="en-US" sz="24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  <a:sym typeface="Symbol" panose="05050102010706020507" pitchFamily="18" charset="2"/>
                      </a:rPr>
                      <m:t>𝐩𝐢</m:t>
                    </m:r>
                    <m:r>
                      <a:rPr kumimoji="0" lang="en-US" altLang="en-US" sz="24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kumimoji="0" lang="en-US" altLang="en-US" sz="20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Cambria Math" panose="02040503050406030204" pitchFamily="18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84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2360" y="2902585"/>
                <a:ext cx="7367905" cy="8693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ctangle 6"/>
          <p:cNvSpPr>
            <a:spLocks noChangeArrowheads="1"/>
          </p:cNvSpPr>
          <p:nvPr/>
        </p:nvSpPr>
        <p:spPr bwMode="auto">
          <a:xfrm>
            <a:off x="1695450" y="4036060"/>
            <a:ext cx="6382385" cy="75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 phân vô hạn không tuần hoàn </a:t>
            </a:r>
            <a:endParaRPr kumimoji="0" lang="en-US" altLang="en-US" sz="2400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altLang="en-US" sz="2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i="1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altLang="en-US" sz="2400" b="1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 là một số vô tỉ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2"/>
              <p:cNvSpPr txBox="1"/>
              <p:nvPr/>
            </p:nvSpPr>
            <p:spPr>
              <a:xfrm>
                <a:off x="1033780" y="3654425"/>
                <a:ext cx="7179310" cy="44958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𝜋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3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14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15926535897932384626433832795028841971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...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780" y="3654425"/>
                <a:ext cx="7179310" cy="4495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6" grpId="0" bldLvl="0" animBg="1"/>
      <p:bldP spid="8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Google Shape;886;p30"/>
          <p:cNvGrpSpPr/>
          <p:nvPr/>
        </p:nvGrpSpPr>
        <p:grpSpPr>
          <a:xfrm rot="8722530">
            <a:off x="8140044" y="4419832"/>
            <a:ext cx="1196896" cy="286788"/>
            <a:chOff x="1777900" y="2356875"/>
            <a:chExt cx="5003236" cy="814081"/>
          </a:xfrm>
        </p:grpSpPr>
        <p:sp>
          <p:nvSpPr>
            <p:cNvPr id="887" name="Google Shape;887;p3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015138" y="23176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1391" y="23418"/>
            <a:ext cx="2559685" cy="521970"/>
          </a:xfrm>
          <a:prstGeom prst="rect">
            <a:avLst/>
          </a:prstGeom>
          <a:solidFill>
            <a:srgbClr val="5BC15D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8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9" name="Picture 336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91" y="111606"/>
            <a:ext cx="526942" cy="34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: Rounded Corners 49"/>
          <p:cNvSpPr/>
          <p:nvPr/>
        </p:nvSpPr>
        <p:spPr>
          <a:xfrm>
            <a:off x="711835" y="1005205"/>
            <a:ext cx="8360410" cy="3396615"/>
          </a:xfrm>
          <a:prstGeom prst="roundRect">
            <a:avLst>
              <a:gd name="adj" fmla="val 4339"/>
            </a:avLst>
          </a:prstGeom>
          <a:solidFill>
            <a:srgbClr val="4EA664">
              <a:alpha val="9804"/>
            </a:srgbClr>
          </a:solidFill>
          <a:ln>
            <a:solidFill>
              <a:srgbClr val="4EA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thành các phát biểu sau:</a:t>
            </a:r>
            <a:endParaRPr lang="vi-VN" altLang="en-US" sz="24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6570" indent="-226695" algn="l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= 5,123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một số thập phân hữu hạn nên 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số 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..?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4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6570" indent="-226695" algn="l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=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6,15555…=6,1(5)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một số thập phân vô hạn tuần hoàn nên 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số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..?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4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6570" indent="-226695" algn="l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biết số 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=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2,23606…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một số thập phân vô hạn không tuần hoàn. Vậy 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số 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..?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vi-VN" altLang="en-US" sz="24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altLang="en-US" sz="24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6166" y="545640"/>
            <a:ext cx="4699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51" name="Rectangle: Rounded Corners 50"/>
          <p:cNvSpPr/>
          <p:nvPr/>
        </p:nvSpPr>
        <p:spPr>
          <a:xfrm>
            <a:off x="4267847" y="3484084"/>
            <a:ext cx="837880" cy="312056"/>
          </a:xfrm>
          <a:prstGeom prst="roundRect">
            <a:avLst>
              <a:gd name="adj" fmla="val 10212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Rectangle: Rounded Corners 52"/>
          <p:cNvSpPr/>
          <p:nvPr/>
        </p:nvSpPr>
        <p:spPr>
          <a:xfrm>
            <a:off x="7956586" y="1602854"/>
            <a:ext cx="1028280" cy="312056"/>
          </a:xfrm>
          <a:prstGeom prst="roundRect">
            <a:avLst>
              <a:gd name="adj" fmla="val 10212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ectangle: Rounded Corners 53"/>
          <p:cNvSpPr/>
          <p:nvPr/>
        </p:nvSpPr>
        <p:spPr>
          <a:xfrm>
            <a:off x="3374399" y="2520793"/>
            <a:ext cx="1028280" cy="312056"/>
          </a:xfrm>
          <a:prstGeom prst="roundRect">
            <a:avLst>
              <a:gd name="adj" fmla="val 10212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 bldLvl="0" animBg="1"/>
      <p:bldP spid="53" grpId="0" bldLvl="0" animBg="1"/>
      <p:bldP spid="5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Object 3"/>
          <p:cNvGraphicFramePr/>
          <p:nvPr/>
        </p:nvGraphicFramePr>
        <p:xfrm>
          <a:off x="792480" y="23495"/>
          <a:ext cx="8352155" cy="5120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7477125" imgH="5667375" progId="Paint.Picture">
                  <p:embed/>
                </p:oleObj>
              </mc:Choice>
              <mc:Fallback>
                <p:oleObj name="" r:id="rId1" imgW="7477125" imgH="5667375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92480" y="23495"/>
                        <a:ext cx="8352155" cy="5120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1085215" y="3274060"/>
            <a:ext cx="73850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800" b="1">
                <a:solidFill>
                  <a:schemeClr val="tx1"/>
                </a:solidFill>
              </a:rPr>
              <a:t>TRÒ CHƠI</a:t>
            </a:r>
            <a:endParaRPr lang="en-US" sz="4800" b="1">
              <a:solidFill>
                <a:schemeClr val="tx1"/>
              </a:solidFill>
            </a:endParaRPr>
          </a:p>
          <a:p>
            <a:pPr algn="ctr"/>
            <a:r>
              <a:rPr lang="en-US" sz="4800" b="1">
                <a:solidFill>
                  <a:srgbClr val="FF0000"/>
                </a:solidFill>
              </a:rPr>
              <a:t>TRẮC NGHIỆM NHANH</a:t>
            </a:r>
            <a:endParaRPr lang="en-US" sz="4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41317" y="40447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Hết</a:t>
            </a:r>
            <a:r>
              <a:rPr lang="en-US" sz="2000" kern="1200">
                <a:solidFill>
                  <a:srgbClr val="FF0000"/>
                </a:solidFill>
                <a:latin typeface="Gill Sans MT" panose="020B0502020104020203"/>
              </a:rPr>
              <a:t> </a:t>
            </a: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giờ</a:t>
            </a: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38482" y="40534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57293" y="3971827"/>
            <a:ext cx="142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00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6774419" y="3971827"/>
            <a:ext cx="1167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01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6774418" y="3985061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02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6774418" y="3978444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03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6774419" y="3971826"/>
            <a:ext cx="1186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04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6771802" y="3991678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05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6781067" y="3976598"/>
            <a:ext cx="1056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06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6774419" y="3991678"/>
            <a:ext cx="118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07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6757291" y="3991677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08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6771801" y="3971826"/>
            <a:ext cx="1057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09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741864" y="3989290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10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3295" y="560070"/>
            <a:ext cx="77914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25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0087" y="2634006"/>
            <a:ext cx="8467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endParaRPr lang="en-US" sz="24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466532" y="2526812"/>
                <a:ext cx="609599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532" y="2526812"/>
                <a:ext cx="609599" cy="901785"/>
              </a:xfrm>
              <a:prstGeom prst="rect">
                <a:avLst/>
              </a:prstGeom>
              <a:blipFill rotWithShape="1">
                <a:blip r:embed="rId1"/>
                <a:stretch>
                  <a:fillRect l="-52" t="-16" r="52" b="2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7245481" y="2610985"/>
                <a:ext cx="863973" cy="742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25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5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25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25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481" y="2610985"/>
                <a:ext cx="863973" cy="742832"/>
              </a:xfrm>
              <a:prstGeom prst="rect">
                <a:avLst/>
              </a:prstGeom>
              <a:blipFill rotWithShape="1">
                <a:blip r:embed="rId2"/>
                <a:stretch>
                  <a:fillRect l="-15" t="-67" r="58" b="5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2942924" y="2634006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endParaRPr lang="en-US" sz="24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3128946" y="2525401"/>
                <a:ext cx="1132041" cy="938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54</m:t>
                          </m:r>
                        </m:num>
                        <m:den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16</m:t>
                          </m:r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946" y="2525401"/>
                <a:ext cx="1132041" cy="938975"/>
              </a:xfrm>
              <a:prstGeom prst="rect">
                <a:avLst/>
              </a:prstGeom>
              <a:blipFill rotWithShape="1">
                <a:blip r:embed="rId3"/>
                <a:stretch>
                  <a:fillRect l="-27" t="-1" r="12" b="4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5028921" y="2706035"/>
            <a:ext cx="8467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endParaRPr lang="en-US" sz="24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80352" y="2642285"/>
            <a:ext cx="1019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2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5309607" y="2557905"/>
                <a:ext cx="1132041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2291</m:t>
                          </m:r>
                        </m:num>
                        <m:den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00</m:t>
                          </m:r>
                        </m:den>
                      </m:f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607" y="2557905"/>
                <a:ext cx="1132041" cy="901785"/>
              </a:xfrm>
              <a:prstGeom prst="rect">
                <a:avLst/>
              </a:prstGeom>
              <a:blipFill rotWithShape="1">
                <a:blip r:embed="rId4"/>
                <a:stretch>
                  <a:fillRect l="-33" t="-14" r="18" b="2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2847975" y="2461260"/>
            <a:ext cx="575945" cy="92202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 defTabSz="685800">
              <a:buClrTx/>
            </a:pPr>
            <a:r>
              <a:rPr lang="en-US" sz="1350" kern="1200" dirty="0">
                <a:solidFill>
                  <a:prstClr val="white"/>
                </a:solidFill>
                <a:latin typeface="Constantia" panose="02030602050306030303"/>
              </a:rPr>
              <a:t>    </a:t>
            </a:r>
            <a:endParaRPr lang="en-US" sz="1350" kern="1200" dirty="0">
              <a:solidFill>
                <a:prstClr val="white"/>
              </a:solidFill>
              <a:latin typeface="Constantia" panose="0203060205030603030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1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63295" y="560070"/>
            <a:ext cx="7845425" cy="10775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685800">
              <a:buClrTx/>
            </a:pPr>
            <a:r>
              <a:rPr lang="en-US" sz="2800" b="1" i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kern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được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800">
              <a:buClrTx/>
            </a:pP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800">
              <a:buClrTx/>
            </a:pPr>
            <a:endParaRPr lang="en-US" sz="225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0087" y="2634006"/>
            <a:ext cx="8467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endParaRPr lang="en-US" sz="24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466532" y="2526812"/>
                <a:ext cx="609599" cy="898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532" y="2526812"/>
                <a:ext cx="609599" cy="898964"/>
              </a:xfrm>
              <a:prstGeom prst="rect">
                <a:avLst/>
              </a:prstGeom>
              <a:blipFill rotWithShape="1">
                <a:blip r:embed="rId1"/>
                <a:stretch>
                  <a:fillRect l="-52" t="-16" r="52" b="6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7245481" y="2610985"/>
                <a:ext cx="863973" cy="772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25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5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52</m:t>
                          </m:r>
                        </m:num>
                        <m:den>
                          <m:r>
                            <a:rPr lang="en-US" sz="225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16</m:t>
                          </m:r>
                          <m:r>
                            <a:rPr lang="vi-VN" sz="225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25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481" y="2610985"/>
                <a:ext cx="863973" cy="772647"/>
              </a:xfrm>
              <a:prstGeom prst="rect">
                <a:avLst/>
              </a:prstGeom>
              <a:blipFill rotWithShape="1">
                <a:blip r:embed="rId2"/>
                <a:stretch>
                  <a:fillRect l="-15" t="-65" r="58" b="4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2942924" y="2634006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endParaRPr lang="en-US" sz="24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3128946" y="2525401"/>
                <a:ext cx="1132041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17</m:t>
                          </m:r>
                        </m:num>
                        <m:den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160</m:t>
                          </m:r>
                        </m:den>
                      </m:f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946" y="2525401"/>
                <a:ext cx="1132041" cy="901785"/>
              </a:xfrm>
              <a:prstGeom prst="rect">
                <a:avLst/>
              </a:prstGeom>
              <a:blipFill rotWithShape="1">
                <a:blip r:embed="rId3"/>
                <a:stretch>
                  <a:fillRect l="-27" t="-1" r="12" b="1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5028921" y="2706035"/>
            <a:ext cx="8467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endParaRPr lang="en-US" sz="24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60911" y="2618617"/>
            <a:ext cx="1019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2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5309607" y="2557905"/>
                <a:ext cx="1132041" cy="938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607" y="2557905"/>
                <a:ext cx="1132041" cy="938975"/>
              </a:xfrm>
              <a:prstGeom prst="rect">
                <a:avLst/>
              </a:prstGeom>
              <a:blipFill rotWithShape="1">
                <a:blip r:embed="rId4"/>
                <a:stretch>
                  <a:fillRect l="-33" t="-13" r="18" b="6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2847975" y="2461260"/>
            <a:ext cx="575945" cy="92202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 defTabSz="685800">
              <a:buClrTx/>
            </a:pPr>
            <a:r>
              <a:rPr lang="en-US" sz="1350" kern="1200" dirty="0">
                <a:solidFill>
                  <a:prstClr val="white"/>
                </a:solidFill>
                <a:latin typeface="Constantia" panose="02030602050306030303"/>
              </a:rPr>
              <a:t>    </a:t>
            </a:r>
            <a:endParaRPr lang="en-US" sz="1350" kern="1200" dirty="0">
              <a:solidFill>
                <a:prstClr val="white"/>
              </a:solidFill>
              <a:latin typeface="Constantia" panose="02030602050306030303"/>
            </a:endParaRPr>
          </a:p>
        </p:txBody>
      </p:sp>
      <p:sp>
        <p:nvSpPr>
          <p:cNvPr id="3" name="Oval 2"/>
          <p:cNvSpPr/>
          <p:nvPr/>
        </p:nvSpPr>
        <p:spPr>
          <a:xfrm>
            <a:off x="6841317" y="40447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685800">
              <a:buClrTx/>
            </a:pP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Hết</a:t>
            </a:r>
            <a:r>
              <a:rPr lang="en-US" sz="2000" kern="1200">
                <a:solidFill>
                  <a:srgbClr val="FF0000"/>
                </a:solidFill>
                <a:latin typeface="Gill Sans MT" panose="020B0502020104020203"/>
              </a:rPr>
              <a:t> </a:t>
            </a: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giờ</a:t>
            </a: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38482" y="40534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685800">
              <a:buClrTx/>
            </a:pP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57293" y="3971827"/>
            <a:ext cx="142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00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6774419" y="3971827"/>
            <a:ext cx="1167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01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6774418" y="3985061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02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6774418" y="3978444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03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6774419" y="3971826"/>
            <a:ext cx="1186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04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6771802" y="3991678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05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6781067" y="3976598"/>
            <a:ext cx="1056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06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6774419" y="3991678"/>
            <a:ext cx="118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07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6757291" y="3991677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08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6771801" y="3971826"/>
            <a:ext cx="1057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09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741864" y="3989290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10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3" grpId="0" bldLvl="0" animBg="1"/>
      <p:bldP spid="56" grpId="0" bldLvl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" y="971550"/>
            <a:ext cx="8976360" cy="4171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vi-VN" sz="3400" dirty="0">
                <a:solidFill>
                  <a:srgbClr val="0000FF"/>
                </a:solidFill>
                <a:cs typeface="Times New Roman" panose="02020603050405020304" pitchFamily="18" charset="0"/>
              </a:rPr>
              <a:t>Câu 3</a:t>
            </a:r>
            <a:r>
              <a:rPr lang="vi-VN" sz="3400" dirty="0">
                <a:solidFill>
                  <a:srgbClr val="002060"/>
                </a:solidFill>
                <a:cs typeface="Times New Roman" panose="02020603050405020304" pitchFamily="18" charset="0"/>
              </a:rPr>
              <a:t>. Viết số    </a:t>
            </a:r>
            <a:r>
              <a:rPr lang="en-US" sz="3400" dirty="0">
                <a:solidFill>
                  <a:srgbClr val="002060"/>
                </a:solidFill>
                <a:cs typeface="Times New Roman" panose="02020603050405020304" pitchFamily="18" charset="0"/>
              </a:rPr>
              <a:t>    </a:t>
            </a:r>
            <a:r>
              <a:rPr lang="vi-VN" sz="3400" dirty="0">
                <a:solidFill>
                  <a:srgbClr val="002060"/>
                </a:solidFill>
                <a:cs typeface="Times New Roman" panose="02020603050405020304" pitchFamily="18" charset="0"/>
              </a:rPr>
              <a:t>dưới dạng </a:t>
            </a:r>
            <a:r>
              <a:rPr lang="vi-VN" sz="3400" dirty="0">
                <a:solidFill>
                  <a:srgbClr val="00206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số thập phân</a:t>
            </a:r>
            <a:r>
              <a:rPr lang="en-US" sz="3400" dirty="0">
                <a:solidFill>
                  <a:srgbClr val="00206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là</a:t>
            </a:r>
            <a:r>
              <a:rPr lang="en-US" sz="3400" dirty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  <a:endParaRPr lang="en-US" sz="3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buNone/>
            </a:pPr>
            <a:endParaRPr lang="vi-VN" sz="3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34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vi-VN" sz="3400" dirty="0">
                <a:solidFill>
                  <a:srgbClr val="002060"/>
                </a:solidFill>
                <a:cs typeface="Times New Roman" panose="02020603050405020304" pitchFamily="18" charset="0"/>
              </a:rPr>
              <a:t>A.0,25.    </a:t>
            </a:r>
            <a:r>
              <a:rPr lang="en-US" sz="3400" dirty="0">
                <a:solidFill>
                  <a:srgbClr val="002060"/>
                </a:solidFill>
                <a:cs typeface="Times New Roman" panose="02020603050405020304" pitchFamily="18" charset="0"/>
              </a:rPr>
              <a:t>   </a:t>
            </a:r>
            <a:r>
              <a:rPr lang="vi-VN" sz="3400" dirty="0">
                <a:solidFill>
                  <a:srgbClr val="002060"/>
                </a:solidFill>
                <a:cs typeface="Times New Roman" panose="02020603050405020304" pitchFamily="18" charset="0"/>
              </a:rPr>
              <a:t>B. 0,2(5).    </a:t>
            </a:r>
            <a:r>
              <a:rPr lang="en-US" sz="3400" dirty="0">
                <a:solidFill>
                  <a:srgbClr val="002060"/>
                </a:solidFill>
                <a:cs typeface="Times New Roman" panose="02020603050405020304" pitchFamily="18" charset="0"/>
              </a:rPr>
              <a:t>   </a:t>
            </a:r>
            <a:r>
              <a:rPr lang="vi-VN" sz="3400" dirty="0">
                <a:solidFill>
                  <a:srgbClr val="002060"/>
                </a:solidFill>
                <a:cs typeface="Times New Roman" panose="02020603050405020304" pitchFamily="18" charset="0"/>
              </a:rPr>
              <a:t>C.0,(25).	  D.0,(025).</a:t>
            </a:r>
            <a:endParaRPr lang="vi-VN" sz="3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53245" y="2024107"/>
            <a:ext cx="576219" cy="9227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350" kern="1200" dirty="0">
                <a:solidFill>
                  <a:prstClr val="white"/>
                </a:solidFill>
                <a:latin typeface="Constantia" panose="02030602050306030303"/>
              </a:rPr>
              <a:t>    </a:t>
            </a:r>
            <a:endParaRPr lang="en-US" sz="1350" kern="1200" dirty="0">
              <a:solidFill>
                <a:prstClr val="white"/>
              </a:solidFill>
              <a:latin typeface="Constantia" panose="02030602050306030303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2841668" y="890523"/>
                <a:ext cx="609599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25</m:t>
                          </m:r>
                        </m:num>
                        <m:den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99</m:t>
                          </m:r>
                        </m:den>
                      </m:f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68" y="890523"/>
                <a:ext cx="609599" cy="901785"/>
              </a:xfrm>
              <a:prstGeom prst="rect">
                <a:avLst/>
              </a:prstGeom>
              <a:blipFill rotWithShape="1">
                <a:blip r:embed="rId1"/>
                <a:stretch>
                  <a:fillRect l="-7" t="-28" r="7" b="3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6841317" y="40447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Hết</a:t>
            </a:r>
            <a:r>
              <a:rPr lang="en-US" sz="2000" kern="1200">
                <a:solidFill>
                  <a:srgbClr val="FF0000"/>
                </a:solidFill>
                <a:latin typeface="Gill Sans MT" panose="020B0502020104020203"/>
              </a:rPr>
              <a:t> </a:t>
            </a: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giờ</a:t>
            </a: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38482" y="40534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57293" y="3971827"/>
            <a:ext cx="142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00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6774419" y="3971827"/>
            <a:ext cx="1167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01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6774418" y="3985061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02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6774418" y="3978444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03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6774419" y="3971826"/>
            <a:ext cx="1186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04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6771802" y="3991678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05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6781067" y="3976598"/>
            <a:ext cx="1056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06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6774419" y="3991678"/>
            <a:ext cx="118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07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6757291" y="3991677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08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6771801" y="3971826"/>
            <a:ext cx="1057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09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741864" y="3989290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10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56" grpId="0" bldLvl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" y="260350"/>
            <a:ext cx="8582025" cy="42570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436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vi-VN" sz="4365" dirty="0">
                <a:solidFill>
                  <a:srgbClr val="0000FF"/>
                </a:solidFill>
                <a:cs typeface="Times New Roman" panose="02020603050405020304" pitchFamily="18" charset="0"/>
              </a:rPr>
              <a:t>Câu</a:t>
            </a:r>
            <a:r>
              <a:rPr lang="en-US" altLang="vi-VN" sz="4365" dirty="0">
                <a:solidFill>
                  <a:srgbClr val="0000FF"/>
                </a:solidFill>
                <a:cs typeface="Times New Roman" panose="02020603050405020304" pitchFamily="18" charset="0"/>
              </a:rPr>
              <a:t> 4</a:t>
            </a:r>
            <a:r>
              <a:rPr lang="vi-VN" sz="4365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43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3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3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43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3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0,52 </a:t>
            </a:r>
            <a:r>
              <a:rPr lang="en-US" sz="43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3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3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3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3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43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43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3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365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buNone/>
            </a:pPr>
            <a:endParaRPr lang="vi-VN" sz="43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43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endParaRPr lang="vi-V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vi-V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vi-V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vi-V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321" y="2136437"/>
            <a:ext cx="7897891" cy="1288118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4857051" y="2394825"/>
            <a:ext cx="576219" cy="9227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350" kern="1200" dirty="0">
                <a:solidFill>
                  <a:prstClr val="white"/>
                </a:solidFill>
                <a:latin typeface="Constantia" panose="02030602050306030303"/>
              </a:rPr>
              <a:t>    </a:t>
            </a:r>
            <a:endParaRPr lang="en-US" sz="1350" kern="1200" dirty="0">
              <a:solidFill>
                <a:prstClr val="white"/>
              </a:solidFill>
              <a:latin typeface="Constantia" panose="02030602050306030303"/>
            </a:endParaRPr>
          </a:p>
        </p:txBody>
      </p:sp>
      <p:sp>
        <p:nvSpPr>
          <p:cNvPr id="2" name="Oval 1"/>
          <p:cNvSpPr/>
          <p:nvPr/>
        </p:nvSpPr>
        <p:spPr>
          <a:xfrm>
            <a:off x="6841317" y="40447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Hết</a:t>
            </a:r>
            <a:r>
              <a:rPr lang="en-US" sz="2000" kern="1200">
                <a:solidFill>
                  <a:srgbClr val="FF0000"/>
                </a:solidFill>
                <a:latin typeface="Gill Sans MT" panose="020B0502020104020203"/>
              </a:rPr>
              <a:t> </a:t>
            </a: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giờ</a:t>
            </a: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38482" y="40534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57293" y="3971827"/>
            <a:ext cx="142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00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6774419" y="3971827"/>
            <a:ext cx="1167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01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6774418" y="3985061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02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6774418" y="3978444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03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6774419" y="3971826"/>
            <a:ext cx="1186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04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6771802" y="3991678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05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6781067" y="3976598"/>
            <a:ext cx="1056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06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6774419" y="3991678"/>
            <a:ext cx="118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07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6757291" y="3991677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08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6771801" y="3971826"/>
            <a:ext cx="1057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09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741864" y="3989290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10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" grpId="0" bldLvl="0" animBg="1"/>
      <p:bldP spid="56" grpId="0" bldLvl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92275" y="795655"/>
            <a:ext cx="5753735" cy="1104900"/>
          </a:xfr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HÃY NÊU CÁC TẬP HỢP SỐ MÀ EM ĐÃ ĐƯỢC HỌC ?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3071495" y="85725"/>
            <a:ext cx="3001010" cy="625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KHỞI ĐỘNG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45" y="2094865"/>
            <a:ext cx="1456690" cy="24961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2"/>
              <p:cNvSpPr txBox="1"/>
              <p:nvPr/>
            </p:nvSpPr>
            <p:spPr>
              <a:xfrm>
                <a:off x="2725420" y="2094865"/>
                <a:ext cx="6074410" cy="293370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wrap="square" rtlCol="0" anchor="t">
                <a:noAutofit/>
              </a:bodyPr>
              <a:p>
                <a:pPr algn="l"/>
                <a:r>
                  <a:rPr lang="en-US" sz="2800"/>
                  <a:t>Tập hợp các </a:t>
                </a:r>
                <a:r>
                  <a:rPr lang="en-US" sz="2800">
                    <a:solidFill>
                      <a:srgbClr val="FF0000"/>
                    </a:solidFill>
                  </a:rPr>
                  <a:t>số tự nhiên</a:t>
                </a:r>
                <a:endParaRPr lang="en-US" sz="2800"/>
              </a:p>
              <a:p>
                <a:pPr algn="l"/>
                <a:r>
                  <a:rPr lang="en-US" sz="2800" b="1" i="1">
                    <a:solidFill>
                      <a:srgbClr val="0000FF"/>
                    </a:solidFill>
                  </a:rPr>
                  <a:t>N</a:t>
                </a:r>
                <a:r>
                  <a:rPr lang="en-US" sz="2800" b="1">
                    <a:solidFill>
                      <a:srgbClr val="0000FF"/>
                    </a:solidFill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; 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; 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; 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; 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; 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𝟓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; ...</m:t>
                        </m:r>
                      </m:e>
                    </m:d>
                  </m:oMath>
                </a14:m>
                <a:endParaRPr lang="en-US" sz="28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l"/>
                <a:r>
                  <a:rPr lang="en-US" sz="2800">
                    <a:sym typeface="+mn-ea"/>
                  </a:rPr>
                  <a:t>Tập hợp các </a:t>
                </a:r>
                <a:r>
                  <a:rPr lang="en-US" sz="2800">
                    <a:solidFill>
                      <a:srgbClr val="FF0000"/>
                    </a:solidFill>
                    <a:sym typeface="+mn-ea"/>
                  </a:rPr>
                  <a:t>số nguyên</a:t>
                </a:r>
                <a:endParaRPr lang="en-US" sz="2800"/>
              </a:p>
              <a:p>
                <a:pPr algn="l"/>
                <a:r>
                  <a:rPr lang="en-US" sz="2800" b="1" i="1">
                    <a:solidFill>
                      <a:srgbClr val="0000FF"/>
                    </a:solidFill>
                    <a:sym typeface="+mn-ea"/>
                  </a:rPr>
                  <a:t>Z</a:t>
                </a:r>
                <a:r>
                  <a:rPr lang="en-US" sz="2800" b="1">
                    <a:solidFill>
                      <a:srgbClr val="0000FF"/>
                    </a:solidFill>
                    <a:sym typeface="+mn-ea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...;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; 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; 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; 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; 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; ...</m:t>
                        </m:r>
                      </m:e>
                    </m:d>
                  </m:oMath>
                </a14:m>
                <a:endParaRPr lang="en-US" sz="2800"/>
              </a:p>
              <a:p>
                <a:pPr algn="l"/>
                <a:r>
                  <a:rPr lang="en-US" sz="2800">
                    <a:sym typeface="+mn-ea"/>
                  </a:rPr>
                  <a:t>Tập hợp các </a:t>
                </a:r>
                <a:r>
                  <a:rPr lang="en-US" sz="2800">
                    <a:solidFill>
                      <a:srgbClr val="FF0000"/>
                    </a:solidFill>
                    <a:sym typeface="+mn-ea"/>
                  </a:rPr>
                  <a:t>số hữu tỉ</a:t>
                </a:r>
                <a:endParaRPr lang="en-US" sz="2800">
                  <a:solidFill>
                    <a:srgbClr val="FF0000"/>
                  </a:solidFill>
                </a:endParaRPr>
              </a:p>
              <a:p>
                <a:pPr algn="l"/>
                <a:r>
                  <a:rPr lang="en-US" sz="2800" b="1" i="1">
                    <a:solidFill>
                      <a:srgbClr val="0000FF"/>
                    </a:solidFill>
                    <a:sym typeface="+mn-ea"/>
                  </a:rPr>
                  <a:t>Q</a:t>
                </a:r>
                <a:r>
                  <a:rPr lang="en-US" sz="2800" b="1">
                    <a:solidFill>
                      <a:srgbClr val="0000FF"/>
                    </a:solidFill>
                    <a:sym typeface="+mn-ea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𝒃</m:t>
                            </m:r>
                          </m:den>
                        </m:f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 ; 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𝒂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𝒃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 ∈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𝒁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, 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𝒃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≠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2800" b="1" i="1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420" y="2094865"/>
                <a:ext cx="6074410" cy="2933700"/>
              </a:xfrm>
              <a:prstGeom prst="rect">
                <a:avLst/>
              </a:prstGeom>
              <a:blipFill rotWithShape="1">
                <a:blip r:embed="rId4"/>
                <a:stretch>
                  <a:fillRect l="-167" t="-325" r="-157" b="-325"/>
                </a:stretch>
              </a:blipFill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3" grpId="0" animBg="1"/>
      <p:bldP spid="3" grpId="1" animBg="1"/>
      <p:bldP spid="6" grpId="1" animBg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41317" y="40447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Hết</a:t>
            </a:r>
            <a:r>
              <a:rPr lang="en-US" sz="2000" kern="1200">
                <a:solidFill>
                  <a:srgbClr val="FF0000"/>
                </a:solidFill>
                <a:latin typeface="Gill Sans MT" panose="020B0502020104020203"/>
              </a:rPr>
              <a:t> </a:t>
            </a: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giờ</a:t>
            </a: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38482" y="40534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57293" y="3971827"/>
            <a:ext cx="142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00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6774419" y="3971827"/>
            <a:ext cx="1167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01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6774418" y="3985061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02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6774418" y="3978444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03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6774419" y="3971826"/>
            <a:ext cx="1186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04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6771802" y="3991678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05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6781067" y="3976598"/>
            <a:ext cx="1056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06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6774419" y="3991678"/>
            <a:ext cx="118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07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6757291" y="3991677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08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6771801" y="3971826"/>
            <a:ext cx="1057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09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741864" y="3989290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10</a:t>
            </a:r>
            <a:endParaRPr lang="en-US" sz="6000" b="1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6023" y="362492"/>
            <a:ext cx="7872548" cy="474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5.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fr-F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vi-V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Mỗi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thâp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phân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hữu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hạn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hoặc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vô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hạn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tuần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hoàn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biểu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diễn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một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hữu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tỉ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.</a:t>
            </a:r>
            <a:endParaRPr lang="vi-VN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vô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tỉ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là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viết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được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dưới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dạng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thập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phân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vô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hạn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tuần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hoàn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800">
              <a:buClrTx/>
            </a:pPr>
            <a:endParaRPr lang="en-US" sz="225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46760" y="3210560"/>
            <a:ext cx="575945" cy="761365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 defTabSz="685800">
              <a:buClrTx/>
            </a:pPr>
            <a:r>
              <a:rPr lang="en-US" sz="1350" kern="1200" dirty="0">
                <a:solidFill>
                  <a:prstClr val="white"/>
                </a:solidFill>
                <a:latin typeface="Constantia" panose="02030602050306030303"/>
              </a:rPr>
              <a:t>    </a:t>
            </a:r>
            <a:endParaRPr lang="en-US" sz="1350" kern="1200" dirty="0">
              <a:solidFill>
                <a:prstClr val="white"/>
              </a:solidFill>
              <a:latin typeface="Constantia" panose="0203060205030603030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16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3368040" y="353695"/>
            <a:ext cx="2743200" cy="645160"/>
          </a:xfrm>
          <a:prstGeom prst="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spAutoFit/>
          </a:bodyPr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631315" y="1800860"/>
            <a:ext cx="3048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		</a:t>
            </a:r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631315" y="1513840"/>
            <a:ext cx="2101850" cy="593725"/>
          </a:xfrm>
          <a:prstGeom prst="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p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 HỮU TỈ</a:t>
            </a:r>
            <a:endParaRPr lang="en-US" sz="2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5812790" y="1513205"/>
            <a:ext cx="1838960" cy="594360"/>
          </a:xfrm>
          <a:prstGeom prst="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p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VÔ TỈ</a:t>
            </a:r>
            <a:endParaRPr lang="en-US" sz="2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>
            <a:endCxn id="8" idx="0"/>
          </p:cNvCxnSpPr>
          <p:nvPr/>
        </p:nvCxnSpPr>
        <p:spPr>
          <a:xfrm flipH="1">
            <a:off x="2682240" y="701040"/>
            <a:ext cx="685800" cy="81280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3"/>
            <a:endCxn id="9" idx="0"/>
          </p:cNvCxnSpPr>
          <p:nvPr/>
        </p:nvCxnSpPr>
        <p:spPr>
          <a:xfrm>
            <a:off x="6111240" y="676275"/>
            <a:ext cx="621030" cy="83693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Text Box 11"/>
          <p:cNvSpPr txBox="1"/>
          <p:nvPr/>
        </p:nvSpPr>
        <p:spPr>
          <a:xfrm>
            <a:off x="765810" y="2631440"/>
            <a:ext cx="1898015" cy="2409190"/>
          </a:xfrm>
          <a:prstGeom prst="rect">
            <a:avLst/>
          </a:prstGeom>
        </p:spPr>
        <p:style>
          <a:lnRef idx="3">
            <a:schemeClr val="accent3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thập phân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 hạn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Ví dụ: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2740660" y="2622550"/>
            <a:ext cx="2167255" cy="2414905"/>
          </a:xfrm>
          <a:prstGeom prst="rect">
            <a:avLst/>
          </a:prstGeom>
        </p:spPr>
        <p:style>
          <a:lnRef idx="3">
            <a:schemeClr val="accent3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 thập phân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 hạn tuần hoàn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5457825" y="2632075"/>
            <a:ext cx="3065780" cy="2348865"/>
          </a:xfrm>
          <a:prstGeom prst="rect">
            <a:avLst/>
          </a:prstGeom>
        </p:spPr>
        <p:style>
          <a:lnRef idx="3">
            <a:schemeClr val="accent3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thập phân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 hạn không tuần hoàn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Ví dụ: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6807835" y="2085975"/>
            <a:ext cx="209550" cy="545465"/>
          </a:xfrm>
          <a:prstGeom prst="downArrow">
            <a:avLst/>
          </a:prstGeom>
        </p:spPr>
        <p:style>
          <a:lnRef idx="3">
            <a:schemeClr val="accent3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1924050" y="2107565"/>
            <a:ext cx="179705" cy="546100"/>
          </a:xfrm>
          <a:prstGeom prst="downArrow">
            <a:avLst/>
          </a:prstGeom>
        </p:spPr>
        <p:style>
          <a:lnRef idx="3">
            <a:schemeClr val="accent3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3221355" y="2107565"/>
            <a:ext cx="179705" cy="546100"/>
          </a:xfrm>
          <a:prstGeom prst="downArrow">
            <a:avLst/>
          </a:prstGeom>
        </p:spPr>
        <p:style>
          <a:lnRef idx="3">
            <a:schemeClr val="accent3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872490" y="3595370"/>
                <a:ext cx="1503045" cy="662940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000" i="1" smtClean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490" y="3595370"/>
                <a:ext cx="1503045" cy="66294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643565" y="4258248"/>
                <a:ext cx="2097514" cy="664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vi-V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48</m:t>
                      </m:r>
                    </m:oMath>
                  </m:oMathPara>
                </a14:m>
                <a:endParaRPr lang="en-US" sz="2000" i="1" smtClean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65" y="4258248"/>
                <a:ext cx="2097514" cy="664210"/>
              </a:xfrm>
              <a:prstGeom prst="rect">
                <a:avLst/>
              </a:prstGeom>
              <a:blipFill rotWithShape="1">
                <a:blip r:embed="rId2"/>
                <a:stretch>
                  <a:fillRect l="-15" t="-86" r="20" b="8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2740660" y="3647440"/>
                <a:ext cx="1938655" cy="670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vi-V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panose="02020609040205080304" charset="-128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i="1" smtClean="0">
                  <a:solidFill>
                    <a:schemeClr val="tx1"/>
                  </a:solidFill>
                  <a:latin typeface="Cambria Math" panose="02040503050406030204" pitchFamily="18" charset="0"/>
                  <a:ea typeface="MS Mincho" panose="02020609040205080304" charset="-128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660" y="3647440"/>
                <a:ext cx="1938655" cy="6705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2741295" y="4318000"/>
                <a:ext cx="2064385" cy="662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vi-V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r>
                        <a:rPr lang="vi-VN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,(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629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panose="02020609040205080304" charset="-128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MS Mincho" panose="02020609040205080304" charset="-128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295" y="4318000"/>
                <a:ext cx="2064385" cy="6629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 Box 19"/>
              <p:cNvSpPr txBox="1"/>
              <p:nvPr/>
            </p:nvSpPr>
            <p:spPr>
              <a:xfrm>
                <a:off x="5544820" y="3647440"/>
                <a:ext cx="2729230" cy="4318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414213562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...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820" y="3647440"/>
                <a:ext cx="2729230" cy="4318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 Box 20"/>
              <p:cNvSpPr txBox="1"/>
              <p:nvPr/>
            </p:nvSpPr>
            <p:spPr>
              <a:xfrm>
                <a:off x="5544820" y="4258310"/>
                <a:ext cx="2724150" cy="44958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𝜋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3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14159265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3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...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1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820" y="4258310"/>
                <a:ext cx="2724150" cy="44958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8" grpId="0" animBg="1"/>
      <p:bldP spid="8" grpId="1" animBg="1"/>
      <p:bldP spid="12" grpId="0" animBg="1"/>
      <p:bldP spid="18" grpId="0" animBg="1"/>
      <p:bldP spid="12" grpId="1" animBg="1"/>
      <p:bldP spid="18" grpId="1" animBg="1"/>
      <p:bldP spid="19" grpId="0" animBg="1"/>
      <p:bldP spid="13" grpId="0" animBg="1"/>
      <p:bldP spid="19" grpId="1" animBg="1"/>
      <p:bldP spid="13" grpId="1" animBg="1"/>
      <p:bldP spid="9" grpId="0" animBg="1"/>
      <p:bldP spid="9" grpId="1" animBg="1"/>
      <p:bldP spid="16" grpId="0" animBg="1"/>
      <p:bldP spid="14" grpId="0" animBg="1"/>
      <p:bldP spid="16" grpId="1" animBg="1"/>
      <p:bldP spid="14" grpId="1" animBg="1"/>
      <p:bldP spid="26" grpId="0"/>
      <p:bldP spid="27" grpId="0"/>
      <p:bldP spid="26" grpId="1"/>
      <p:bldP spid="27" grpId="1"/>
      <p:bldP spid="28" grpId="0"/>
      <p:bldP spid="29" grpId="0"/>
      <p:bldP spid="28" grpId="1"/>
      <p:bldP spid="29" grpId="1"/>
      <p:bldP spid="20" grpId="0"/>
      <p:bldP spid="21" grpId="0"/>
      <p:bldP spid="20" grpId="1"/>
      <p:bldP spid="2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3" name="Google Shape;3303;p67"/>
          <p:cNvGrpSpPr/>
          <p:nvPr/>
        </p:nvGrpSpPr>
        <p:grpSpPr>
          <a:xfrm>
            <a:off x="1966944" y="49159"/>
            <a:ext cx="5930106" cy="1251496"/>
            <a:chOff x="1966944" y="49159"/>
            <a:chExt cx="5930106" cy="1251496"/>
          </a:xfrm>
        </p:grpSpPr>
        <p:sp>
          <p:nvSpPr>
            <p:cNvPr id="3304" name="Google Shape;3304;p67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5" name="Google Shape;3305;p67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6" name="Google Shape;3306;p67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307" name="Google Shape;3307;p6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+mn-lt"/>
              </a:rPr>
              <a:t>HƯỚNG DẪN VỀ NHÀ</a:t>
            </a:r>
            <a:endParaRPr sz="3200">
              <a:latin typeface="+mn-lt"/>
            </a:endParaRPr>
          </a:p>
        </p:txBody>
      </p:sp>
      <p:sp>
        <p:nvSpPr>
          <p:cNvPr id="3310" name="Google Shape;3310;p67"/>
          <p:cNvSpPr/>
          <p:nvPr/>
        </p:nvSpPr>
        <p:spPr>
          <a:xfrm>
            <a:off x="1039495" y="1196340"/>
            <a:ext cx="7605395" cy="9842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11" name="Google Shape;3311;p67"/>
          <p:cNvSpPr txBox="1"/>
          <p:nvPr/>
        </p:nvSpPr>
        <p:spPr>
          <a:xfrm flipH="1">
            <a:off x="1131570" y="1714500"/>
            <a:ext cx="7785100" cy="684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r>
              <a:rPr lang="en-GB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1. </a:t>
            </a:r>
            <a:r>
              <a:rPr lang="en-US" dirty="0"/>
              <a:t> </a:t>
            </a:r>
            <a:r>
              <a:rPr lang="en-US" sz="2800" dirty="0"/>
              <a:t>Học và xem lại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các </a:t>
            </a:r>
            <a:r>
              <a:rPr lang="en-US" sz="2800" dirty="0" err="1"/>
              <a:t>kiến thức đã học</a:t>
            </a:r>
            <a:endParaRPr lang="en-US" sz="2800" dirty="0"/>
          </a:p>
          <a:p>
            <a:pPr algn="just">
              <a:lnSpc>
                <a:spcPct val="130000"/>
              </a:lnSpc>
              <a:spcAft>
                <a:spcPts val="1600"/>
              </a:spcAft>
            </a:pPr>
            <a:endParaRPr lang="en-US" sz="2400" dirty="0">
              <a:latin typeface="+mn-lt"/>
            </a:endParaRPr>
          </a:p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chemeClr val="accent3"/>
              </a:solidFill>
              <a:latin typeface="+mn-lt"/>
              <a:ea typeface="Didact Gothic" panose="00000500000000000000"/>
              <a:cs typeface="Didact Gothic" panose="00000500000000000000"/>
              <a:sym typeface="Didact Gothic" panose="00000500000000000000"/>
            </a:endParaRPr>
          </a:p>
        </p:txBody>
      </p:sp>
      <p:sp>
        <p:nvSpPr>
          <p:cNvPr id="3313" name="Google Shape;3313;p67"/>
          <p:cNvSpPr/>
          <p:nvPr/>
        </p:nvSpPr>
        <p:spPr>
          <a:xfrm>
            <a:off x="1010920" y="2446655"/>
            <a:ext cx="7688580" cy="9956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14" name="Google Shape;3314;p67"/>
          <p:cNvSpPr txBox="1"/>
          <p:nvPr/>
        </p:nvSpPr>
        <p:spPr>
          <a:xfrm flipH="1">
            <a:off x="1131308" y="2574890"/>
            <a:ext cx="7357401" cy="61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 algn="just">
              <a:lnSpc>
                <a:spcPct val="130000"/>
              </a:lnSpc>
              <a:spcAft>
                <a:spcPts val="1600"/>
              </a:spcAft>
            </a:pPr>
            <a:r>
              <a:rPr lang="en-GB" sz="28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2.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1 </a:t>
            </a:r>
            <a:r>
              <a:rPr lang="en-US" sz="2800" dirty="0" err="1"/>
              <a:t>trang</a:t>
            </a:r>
            <a:r>
              <a:rPr lang="en-US" sz="2800" dirty="0"/>
              <a:t> 33 </a:t>
            </a:r>
            <a:r>
              <a:rPr lang="en-GB" sz="2800" dirty="0">
                <a:latin typeface="+mn-lt"/>
              </a:rPr>
              <a:t>SGK</a:t>
            </a:r>
            <a:endParaRPr lang="en-US" sz="2800" dirty="0">
              <a:latin typeface="+mn-lt"/>
            </a:endParaRPr>
          </a:p>
        </p:txBody>
      </p:sp>
      <p:sp>
        <p:nvSpPr>
          <p:cNvPr id="3316" name="Google Shape;3316;p67"/>
          <p:cNvSpPr/>
          <p:nvPr/>
        </p:nvSpPr>
        <p:spPr>
          <a:xfrm>
            <a:off x="1039698" y="3759672"/>
            <a:ext cx="7651976" cy="9340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17" name="Google Shape;3317;p67"/>
          <p:cNvSpPr txBox="1"/>
          <p:nvPr/>
        </p:nvSpPr>
        <p:spPr>
          <a:xfrm flipH="1">
            <a:off x="1085215" y="4367530"/>
            <a:ext cx="7979410" cy="57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-GB" sz="28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3. </a:t>
            </a:r>
            <a:r>
              <a:rPr lang="en-US" sz="2800" dirty="0" err="1"/>
              <a:t>Đọc</a:t>
            </a:r>
            <a:r>
              <a:rPr lang="en-US" sz="2800" dirty="0"/>
              <a:t> và </a:t>
            </a:r>
            <a:r>
              <a:rPr lang="en-US" sz="2800" dirty="0" err="1"/>
              <a:t>nghiên</a:t>
            </a:r>
            <a:r>
              <a:rPr lang="en-US" sz="2800" dirty="0"/>
              <a:t> </a:t>
            </a:r>
            <a:r>
              <a:rPr lang="en-US" sz="2800" dirty="0" err="1"/>
              <a:t>cứu</a:t>
            </a:r>
            <a:r>
              <a:rPr lang="en-US" sz="2800" dirty="0"/>
              <a:t> trước </a:t>
            </a:r>
            <a:r>
              <a:rPr lang="en-US" sz="2800" dirty="0" err="1"/>
              <a:t>nội</a:t>
            </a:r>
            <a:r>
              <a:rPr lang="en-US" sz="2800" dirty="0"/>
              <a:t> dung 3, 4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để </a:t>
            </a:r>
            <a:r>
              <a:rPr lang="en-US" sz="2800" dirty="0" err="1"/>
              <a:t>tiết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học</a:t>
            </a:r>
            <a:endParaRPr lang="en-US" sz="2800" dirty="0"/>
          </a:p>
          <a:p>
            <a:pPr>
              <a:spcAft>
                <a:spcPts val="1600"/>
              </a:spcAft>
            </a:pPr>
            <a:endParaRPr lang="en-US" sz="24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chemeClr val="accent3"/>
              </a:solidFill>
              <a:latin typeface="+mn-lt"/>
              <a:ea typeface="Didact Gothic" panose="00000500000000000000"/>
              <a:cs typeface="Didact Gothic" panose="00000500000000000000"/>
              <a:sym typeface="Didact Gothic" panose="00000500000000000000"/>
            </a:endParaRPr>
          </a:p>
        </p:txBody>
      </p:sp>
      <p:grpSp>
        <p:nvGrpSpPr>
          <p:cNvPr id="3318" name="Google Shape;3318;p67"/>
          <p:cNvGrpSpPr/>
          <p:nvPr/>
        </p:nvGrpSpPr>
        <p:grpSpPr>
          <a:xfrm>
            <a:off x="8148275" y="2730329"/>
            <a:ext cx="759598" cy="621187"/>
            <a:chOff x="1269179" y="800254"/>
            <a:chExt cx="1204946" cy="985385"/>
          </a:xfrm>
        </p:grpSpPr>
        <p:sp>
          <p:nvSpPr>
            <p:cNvPr id="3319" name="Google Shape;3319;p67"/>
            <p:cNvSpPr/>
            <p:nvPr/>
          </p:nvSpPr>
          <p:spPr>
            <a:xfrm rot="-1180437">
              <a:off x="1352547" y="955310"/>
              <a:ext cx="1038210" cy="675274"/>
            </a:xfrm>
            <a:custGeom>
              <a:avLst/>
              <a:gdLst/>
              <a:ahLst/>
              <a:cxnLst/>
              <a:rect l="l" t="t" r="r" b="b"/>
              <a:pathLst>
                <a:path w="32379" h="21060" extrusionOk="0">
                  <a:moveTo>
                    <a:pt x="16573" y="0"/>
                  </a:moveTo>
                  <a:cubicBezTo>
                    <a:pt x="15439" y="0"/>
                    <a:pt x="14316" y="186"/>
                    <a:pt x="13231" y="549"/>
                  </a:cubicBezTo>
                  <a:lnTo>
                    <a:pt x="13225" y="552"/>
                  </a:lnTo>
                  <a:cubicBezTo>
                    <a:pt x="13099" y="596"/>
                    <a:pt x="12957" y="645"/>
                    <a:pt x="12810" y="702"/>
                  </a:cubicBezTo>
                  <a:lnTo>
                    <a:pt x="12592" y="791"/>
                  </a:lnTo>
                  <a:lnTo>
                    <a:pt x="12588" y="791"/>
                  </a:lnTo>
                  <a:cubicBezTo>
                    <a:pt x="10872" y="1494"/>
                    <a:pt x="9373" y="2637"/>
                    <a:pt x="8240" y="4105"/>
                  </a:cubicBezTo>
                  <a:cubicBezTo>
                    <a:pt x="7282" y="5352"/>
                    <a:pt x="6616" y="6796"/>
                    <a:pt x="6287" y="8325"/>
                  </a:cubicBezTo>
                  <a:cubicBezTo>
                    <a:pt x="5472" y="8431"/>
                    <a:pt x="4607" y="8623"/>
                    <a:pt x="3845" y="8875"/>
                  </a:cubicBezTo>
                  <a:cubicBezTo>
                    <a:pt x="2383" y="9359"/>
                    <a:pt x="1336" y="10012"/>
                    <a:pt x="726" y="10821"/>
                  </a:cubicBezTo>
                  <a:cubicBezTo>
                    <a:pt x="179" y="11549"/>
                    <a:pt x="0" y="12385"/>
                    <a:pt x="209" y="13240"/>
                  </a:cubicBezTo>
                  <a:cubicBezTo>
                    <a:pt x="352" y="13830"/>
                    <a:pt x="647" y="14353"/>
                    <a:pt x="1084" y="14791"/>
                  </a:cubicBezTo>
                  <a:cubicBezTo>
                    <a:pt x="1515" y="15222"/>
                    <a:pt x="2085" y="15574"/>
                    <a:pt x="2784" y="15835"/>
                  </a:cubicBezTo>
                  <a:cubicBezTo>
                    <a:pt x="3992" y="16290"/>
                    <a:pt x="5632" y="16512"/>
                    <a:pt x="7782" y="16512"/>
                  </a:cubicBezTo>
                  <a:cubicBezTo>
                    <a:pt x="7827" y="16512"/>
                    <a:pt x="7872" y="16512"/>
                    <a:pt x="7918" y="16511"/>
                  </a:cubicBezTo>
                  <a:cubicBezTo>
                    <a:pt x="8465" y="17304"/>
                    <a:pt x="9115" y="18017"/>
                    <a:pt x="9861" y="18633"/>
                  </a:cubicBezTo>
                  <a:cubicBezTo>
                    <a:pt x="10765" y="19382"/>
                    <a:pt x="11783" y="19969"/>
                    <a:pt x="12880" y="20383"/>
                  </a:cubicBezTo>
                  <a:cubicBezTo>
                    <a:pt x="13991" y="20801"/>
                    <a:pt x="15151" y="21026"/>
                    <a:pt x="16330" y="21055"/>
                  </a:cubicBezTo>
                  <a:cubicBezTo>
                    <a:pt x="16417" y="21055"/>
                    <a:pt x="16500" y="21059"/>
                    <a:pt x="16582" y="21059"/>
                  </a:cubicBezTo>
                  <a:cubicBezTo>
                    <a:pt x="17719" y="21059"/>
                    <a:pt x="18846" y="20873"/>
                    <a:pt x="19933" y="20509"/>
                  </a:cubicBezTo>
                  <a:cubicBezTo>
                    <a:pt x="21727" y="19906"/>
                    <a:pt x="23327" y="18832"/>
                    <a:pt x="24554" y="17403"/>
                  </a:cubicBezTo>
                  <a:cubicBezTo>
                    <a:pt x="25605" y="16183"/>
                    <a:pt x="26360" y="14738"/>
                    <a:pt x="26768" y="13187"/>
                  </a:cubicBezTo>
                  <a:cubicBezTo>
                    <a:pt x="28548" y="12501"/>
                    <a:pt x="29913" y="11759"/>
                    <a:pt x="30831" y="10980"/>
                  </a:cubicBezTo>
                  <a:cubicBezTo>
                    <a:pt x="31315" y="10569"/>
                    <a:pt x="31690" y="10134"/>
                    <a:pt x="31941" y="9694"/>
                  </a:cubicBezTo>
                  <a:cubicBezTo>
                    <a:pt x="32243" y="9157"/>
                    <a:pt x="32379" y="8600"/>
                    <a:pt x="32339" y="8037"/>
                  </a:cubicBezTo>
                  <a:cubicBezTo>
                    <a:pt x="32282" y="7191"/>
                    <a:pt x="31898" y="6455"/>
                    <a:pt x="31228" y="5906"/>
                  </a:cubicBezTo>
                  <a:cubicBezTo>
                    <a:pt x="30344" y="5176"/>
                    <a:pt x="28946" y="4772"/>
                    <a:pt x="27076" y="4702"/>
                  </a:cubicBezTo>
                  <a:cubicBezTo>
                    <a:pt x="26869" y="4694"/>
                    <a:pt x="26669" y="4690"/>
                    <a:pt x="26477" y="4690"/>
                  </a:cubicBezTo>
                  <a:cubicBezTo>
                    <a:pt x="26052" y="4690"/>
                    <a:pt x="25670" y="4707"/>
                    <a:pt x="25362" y="4725"/>
                  </a:cubicBezTo>
                  <a:cubicBezTo>
                    <a:pt x="24176" y="2926"/>
                    <a:pt x="22443" y="1520"/>
                    <a:pt x="20414" y="728"/>
                  </a:cubicBezTo>
                  <a:cubicBezTo>
                    <a:pt x="19290" y="284"/>
                    <a:pt x="18107" y="42"/>
                    <a:pt x="16904" y="6"/>
                  </a:cubicBezTo>
                  <a:cubicBezTo>
                    <a:pt x="16793" y="2"/>
                    <a:pt x="16683" y="0"/>
                    <a:pt x="1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20" name="Google Shape;3320;p67"/>
            <p:cNvSpPr/>
            <p:nvPr/>
          </p:nvSpPr>
          <p:spPr>
            <a:xfrm rot="-1180437">
              <a:off x="1548247" y="994081"/>
              <a:ext cx="637791" cy="600885"/>
            </a:xfrm>
            <a:custGeom>
              <a:avLst/>
              <a:gdLst/>
              <a:ahLst/>
              <a:cxnLst/>
              <a:rect l="l" t="t" r="r" b="b"/>
              <a:pathLst>
                <a:path w="19891" h="18740" extrusionOk="0">
                  <a:moveTo>
                    <a:pt x="10486" y="1"/>
                  </a:moveTo>
                  <a:cubicBezTo>
                    <a:pt x="9498" y="1"/>
                    <a:pt x="8493" y="159"/>
                    <a:pt x="7504" y="491"/>
                  </a:cubicBezTo>
                  <a:cubicBezTo>
                    <a:pt x="7385" y="531"/>
                    <a:pt x="7263" y="570"/>
                    <a:pt x="7146" y="620"/>
                  </a:cubicBezTo>
                  <a:cubicBezTo>
                    <a:pt x="7146" y="620"/>
                    <a:pt x="7143" y="620"/>
                    <a:pt x="7140" y="623"/>
                  </a:cubicBezTo>
                  <a:cubicBezTo>
                    <a:pt x="2470" y="2406"/>
                    <a:pt x="1" y="7574"/>
                    <a:pt x="1604" y="12353"/>
                  </a:cubicBezTo>
                  <a:cubicBezTo>
                    <a:pt x="2922" y="16267"/>
                    <a:pt x="6572" y="18739"/>
                    <a:pt x="10487" y="18739"/>
                  </a:cubicBezTo>
                  <a:cubicBezTo>
                    <a:pt x="11476" y="18739"/>
                    <a:pt x="12481" y="18582"/>
                    <a:pt x="13470" y="18250"/>
                  </a:cubicBezTo>
                  <a:cubicBezTo>
                    <a:pt x="17246" y="16983"/>
                    <a:pt x="19678" y="13540"/>
                    <a:pt x="19848" y="9784"/>
                  </a:cubicBezTo>
                  <a:cubicBezTo>
                    <a:pt x="19851" y="9771"/>
                    <a:pt x="19851" y="9754"/>
                    <a:pt x="19851" y="9738"/>
                  </a:cubicBezTo>
                  <a:cubicBezTo>
                    <a:pt x="19891" y="8634"/>
                    <a:pt x="19738" y="7497"/>
                    <a:pt x="19363" y="6387"/>
                  </a:cubicBezTo>
                  <a:cubicBezTo>
                    <a:pt x="18048" y="2474"/>
                    <a:pt x="14399" y="1"/>
                    <a:pt x="10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21" name="Google Shape;3321;p67"/>
            <p:cNvSpPr/>
            <p:nvPr/>
          </p:nvSpPr>
          <p:spPr>
            <a:xfrm rot="-1180437">
              <a:off x="1586571" y="1008541"/>
              <a:ext cx="595274" cy="580941"/>
            </a:xfrm>
            <a:custGeom>
              <a:avLst/>
              <a:gdLst/>
              <a:ahLst/>
              <a:cxnLst/>
              <a:rect l="l" t="t" r="r" b="b"/>
              <a:pathLst>
                <a:path w="18565" h="18118" extrusionOk="0">
                  <a:moveTo>
                    <a:pt x="6023" y="1"/>
                  </a:moveTo>
                  <a:lnTo>
                    <a:pt x="6023" y="1"/>
                  </a:lnTo>
                  <a:cubicBezTo>
                    <a:pt x="2688" y="1274"/>
                    <a:pt x="478" y="4270"/>
                    <a:pt x="67" y="7617"/>
                  </a:cubicBezTo>
                  <a:lnTo>
                    <a:pt x="1" y="8788"/>
                  </a:lnTo>
                  <a:lnTo>
                    <a:pt x="1" y="8791"/>
                  </a:lnTo>
                  <a:cubicBezTo>
                    <a:pt x="4" y="9543"/>
                    <a:pt x="97" y="10309"/>
                    <a:pt x="292" y="11068"/>
                  </a:cubicBezTo>
                  <a:lnTo>
                    <a:pt x="388" y="11068"/>
                  </a:lnTo>
                  <a:cubicBezTo>
                    <a:pt x="1595" y="11068"/>
                    <a:pt x="3259" y="10942"/>
                    <a:pt x="5121" y="10723"/>
                  </a:cubicBezTo>
                  <a:cubicBezTo>
                    <a:pt x="1041" y="3498"/>
                    <a:pt x="5811" y="147"/>
                    <a:pt x="6023" y="1"/>
                  </a:cubicBezTo>
                  <a:close/>
                  <a:moveTo>
                    <a:pt x="18564" y="10538"/>
                  </a:moveTo>
                  <a:lnTo>
                    <a:pt x="18564" y="10538"/>
                  </a:lnTo>
                  <a:cubicBezTo>
                    <a:pt x="18518" y="10554"/>
                    <a:pt x="18468" y="10574"/>
                    <a:pt x="18422" y="10591"/>
                  </a:cubicBezTo>
                  <a:cubicBezTo>
                    <a:pt x="17487" y="13149"/>
                    <a:pt x="14686" y="14767"/>
                    <a:pt x="11773" y="14767"/>
                  </a:cubicBezTo>
                  <a:cubicBezTo>
                    <a:pt x="10129" y="14767"/>
                    <a:pt x="8445" y="14250"/>
                    <a:pt x="7050" y="13093"/>
                  </a:cubicBezTo>
                  <a:cubicBezTo>
                    <a:pt x="6941" y="13106"/>
                    <a:pt x="6831" y="13120"/>
                    <a:pt x="6722" y="13133"/>
                  </a:cubicBezTo>
                  <a:cubicBezTo>
                    <a:pt x="4614" y="13392"/>
                    <a:pt x="2831" y="13527"/>
                    <a:pt x="1333" y="13564"/>
                  </a:cubicBezTo>
                  <a:cubicBezTo>
                    <a:pt x="3030" y="16401"/>
                    <a:pt x="6109" y="18118"/>
                    <a:pt x="9370" y="18118"/>
                  </a:cubicBezTo>
                  <a:cubicBezTo>
                    <a:pt x="10358" y="18118"/>
                    <a:pt x="11362" y="17962"/>
                    <a:pt x="12353" y="17628"/>
                  </a:cubicBezTo>
                  <a:cubicBezTo>
                    <a:pt x="15661" y="16517"/>
                    <a:pt x="17942" y="13736"/>
                    <a:pt x="18564" y="10538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22" name="Google Shape;3322;p67"/>
            <p:cNvSpPr/>
            <p:nvPr/>
          </p:nvSpPr>
          <p:spPr>
            <a:xfrm rot="-1180437">
              <a:off x="1752752" y="1050782"/>
              <a:ext cx="282519" cy="177187"/>
            </a:xfrm>
            <a:custGeom>
              <a:avLst/>
              <a:gdLst/>
              <a:ahLst/>
              <a:cxnLst/>
              <a:rect l="l" t="t" r="r" b="b"/>
              <a:pathLst>
                <a:path w="8811" h="5526" extrusionOk="0">
                  <a:moveTo>
                    <a:pt x="2785" y="0"/>
                  </a:moveTo>
                  <a:cubicBezTo>
                    <a:pt x="2327" y="0"/>
                    <a:pt x="1936" y="123"/>
                    <a:pt x="1658" y="401"/>
                  </a:cubicBezTo>
                  <a:cubicBezTo>
                    <a:pt x="1" y="2079"/>
                    <a:pt x="4478" y="5525"/>
                    <a:pt x="6788" y="5525"/>
                  </a:cubicBezTo>
                  <a:cubicBezTo>
                    <a:pt x="7328" y="5525"/>
                    <a:pt x="7749" y="5340"/>
                    <a:pt x="7948" y="4895"/>
                  </a:cubicBezTo>
                  <a:cubicBezTo>
                    <a:pt x="8810" y="2950"/>
                    <a:pt x="5025" y="0"/>
                    <a:pt x="278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23" name="Google Shape;3323;p67"/>
            <p:cNvSpPr/>
            <p:nvPr/>
          </p:nvSpPr>
          <p:spPr>
            <a:xfrm rot="-1180437">
              <a:off x="1378325" y="1144755"/>
              <a:ext cx="976807" cy="304739"/>
            </a:xfrm>
            <a:custGeom>
              <a:avLst/>
              <a:gdLst/>
              <a:ahLst/>
              <a:cxnLst/>
              <a:rect l="l" t="t" r="r" b="b"/>
              <a:pathLst>
                <a:path w="30464" h="9504" extrusionOk="0">
                  <a:moveTo>
                    <a:pt x="25726" y="1"/>
                  </a:moveTo>
                  <a:cubicBezTo>
                    <a:pt x="24734" y="1"/>
                    <a:pt x="23980" y="96"/>
                    <a:pt x="23980" y="96"/>
                  </a:cubicBezTo>
                  <a:lnTo>
                    <a:pt x="24587" y="1405"/>
                  </a:lnTo>
                  <a:cubicBezTo>
                    <a:pt x="24587" y="1405"/>
                    <a:pt x="24768" y="1388"/>
                    <a:pt x="25033" y="1388"/>
                  </a:cubicBezTo>
                  <a:cubicBezTo>
                    <a:pt x="25805" y="1388"/>
                    <a:pt x="27281" y="1531"/>
                    <a:pt x="27029" y="2651"/>
                  </a:cubicBezTo>
                  <a:cubicBezTo>
                    <a:pt x="26617" y="4489"/>
                    <a:pt x="12188" y="6999"/>
                    <a:pt x="6833" y="6999"/>
                  </a:cubicBezTo>
                  <a:cubicBezTo>
                    <a:pt x="5815" y="6999"/>
                    <a:pt x="5125" y="6908"/>
                    <a:pt x="4922" y="6705"/>
                  </a:cubicBezTo>
                  <a:cubicBezTo>
                    <a:pt x="4024" y="5804"/>
                    <a:pt x="5164" y="5183"/>
                    <a:pt x="5903" y="4899"/>
                  </a:cubicBezTo>
                  <a:cubicBezTo>
                    <a:pt x="6208" y="4782"/>
                    <a:pt x="6444" y="4720"/>
                    <a:pt x="6444" y="4720"/>
                  </a:cubicBezTo>
                  <a:lnTo>
                    <a:pt x="6510" y="3549"/>
                  </a:lnTo>
                  <a:lnTo>
                    <a:pt x="6510" y="3549"/>
                  </a:lnTo>
                  <a:cubicBezTo>
                    <a:pt x="4273" y="3646"/>
                    <a:pt x="0" y="4796"/>
                    <a:pt x="567" y="7116"/>
                  </a:cubicBezTo>
                  <a:cubicBezTo>
                    <a:pt x="903" y="8512"/>
                    <a:pt x="2568" y="9503"/>
                    <a:pt x="7011" y="9503"/>
                  </a:cubicBezTo>
                  <a:cubicBezTo>
                    <a:pt x="8657" y="9503"/>
                    <a:pt x="10684" y="9367"/>
                    <a:pt x="13165" y="9065"/>
                  </a:cubicBezTo>
                  <a:cubicBezTo>
                    <a:pt x="20245" y="8206"/>
                    <a:pt x="26788" y="6390"/>
                    <a:pt x="29313" y="4249"/>
                  </a:cubicBezTo>
                  <a:cubicBezTo>
                    <a:pt x="30066" y="3609"/>
                    <a:pt x="30463" y="2946"/>
                    <a:pt x="30417" y="2267"/>
                  </a:cubicBezTo>
                  <a:cubicBezTo>
                    <a:pt x="30283" y="337"/>
                    <a:pt x="27585" y="1"/>
                    <a:pt x="25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24" name="Google Shape;3324;p67"/>
            <p:cNvSpPr/>
            <p:nvPr/>
          </p:nvSpPr>
          <p:spPr>
            <a:xfrm rot="-1180437">
              <a:off x="2147603" y="1020873"/>
              <a:ext cx="178149" cy="128514"/>
            </a:xfrm>
            <a:custGeom>
              <a:avLst/>
              <a:gdLst/>
              <a:ahLst/>
              <a:cxnLst/>
              <a:rect l="l" t="t" r="r" b="b"/>
              <a:pathLst>
                <a:path w="5556" h="4008" extrusionOk="0">
                  <a:moveTo>
                    <a:pt x="0" y="0"/>
                  </a:moveTo>
                  <a:cubicBezTo>
                    <a:pt x="5556" y="1645"/>
                    <a:pt x="1750" y="4008"/>
                    <a:pt x="1750" y="4008"/>
                  </a:cubicBezTo>
                  <a:cubicBezTo>
                    <a:pt x="1750" y="4008"/>
                    <a:pt x="4462" y="3113"/>
                    <a:pt x="4223" y="1704"/>
                  </a:cubicBezTo>
                  <a:cubicBezTo>
                    <a:pt x="3985" y="296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25" name="Google Shape;3325;p67"/>
            <p:cNvSpPr/>
            <p:nvPr/>
          </p:nvSpPr>
          <p:spPr>
            <a:xfrm rot="-1180437">
              <a:off x="1414569" y="1258660"/>
              <a:ext cx="923452" cy="191007"/>
            </a:xfrm>
            <a:custGeom>
              <a:avLst/>
              <a:gdLst/>
              <a:ahLst/>
              <a:cxnLst/>
              <a:rect l="l" t="t" r="r" b="b"/>
              <a:pathLst>
                <a:path w="28800" h="5957" extrusionOk="0">
                  <a:moveTo>
                    <a:pt x="5996" y="0"/>
                  </a:moveTo>
                  <a:lnTo>
                    <a:pt x="5996" y="0"/>
                  </a:lnTo>
                  <a:cubicBezTo>
                    <a:pt x="3894" y="90"/>
                    <a:pt x="0" y="1111"/>
                    <a:pt x="0" y="3156"/>
                  </a:cubicBezTo>
                  <a:cubicBezTo>
                    <a:pt x="0" y="3289"/>
                    <a:pt x="16" y="3424"/>
                    <a:pt x="53" y="3567"/>
                  </a:cubicBezTo>
                  <a:cubicBezTo>
                    <a:pt x="388" y="4963"/>
                    <a:pt x="2055" y="5957"/>
                    <a:pt x="6499" y="5957"/>
                  </a:cubicBezTo>
                  <a:cubicBezTo>
                    <a:pt x="8147" y="5957"/>
                    <a:pt x="10172" y="5818"/>
                    <a:pt x="12651" y="5516"/>
                  </a:cubicBezTo>
                  <a:cubicBezTo>
                    <a:pt x="19731" y="4657"/>
                    <a:pt x="26274" y="2841"/>
                    <a:pt x="28799" y="700"/>
                  </a:cubicBezTo>
                  <a:lnTo>
                    <a:pt x="28799" y="700"/>
                  </a:lnTo>
                  <a:cubicBezTo>
                    <a:pt x="23416" y="3517"/>
                    <a:pt x="13705" y="4995"/>
                    <a:pt x="7490" y="4995"/>
                  </a:cubicBezTo>
                  <a:cubicBezTo>
                    <a:pt x="4276" y="4995"/>
                    <a:pt x="1995" y="4601"/>
                    <a:pt x="1737" y="3789"/>
                  </a:cubicBezTo>
                  <a:cubicBezTo>
                    <a:pt x="1097" y="1790"/>
                    <a:pt x="3871" y="378"/>
                    <a:pt x="4892" y="378"/>
                  </a:cubicBezTo>
                  <a:cubicBezTo>
                    <a:pt x="5114" y="378"/>
                    <a:pt x="5253" y="448"/>
                    <a:pt x="5257" y="591"/>
                  </a:cubicBezTo>
                  <a:cubicBezTo>
                    <a:pt x="5263" y="849"/>
                    <a:pt x="5316" y="1111"/>
                    <a:pt x="5389" y="1350"/>
                  </a:cubicBezTo>
                  <a:cubicBezTo>
                    <a:pt x="5694" y="1233"/>
                    <a:pt x="5930" y="1171"/>
                    <a:pt x="5930" y="1171"/>
                  </a:cubicBezTo>
                  <a:lnTo>
                    <a:pt x="599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26" name="Google Shape;3326;p67"/>
          <p:cNvGrpSpPr/>
          <p:nvPr/>
        </p:nvGrpSpPr>
        <p:grpSpPr>
          <a:xfrm flipH="1">
            <a:off x="6610700" y="4780054"/>
            <a:ext cx="324130" cy="322718"/>
            <a:chOff x="5881974" y="3343444"/>
            <a:chExt cx="480264" cy="478243"/>
          </a:xfrm>
        </p:grpSpPr>
        <p:sp>
          <p:nvSpPr>
            <p:cNvPr id="3327" name="Google Shape;3327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28" name="Google Shape;3328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29" name="Google Shape;3329;p67"/>
          <p:cNvGrpSpPr/>
          <p:nvPr/>
        </p:nvGrpSpPr>
        <p:grpSpPr>
          <a:xfrm flipH="1">
            <a:off x="8583750" y="276504"/>
            <a:ext cx="324130" cy="322718"/>
            <a:chOff x="5881974" y="3343444"/>
            <a:chExt cx="480264" cy="478243"/>
          </a:xfrm>
        </p:grpSpPr>
        <p:sp>
          <p:nvSpPr>
            <p:cNvPr id="3330" name="Google Shape;3330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31" name="Google Shape;3331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32" name="Google Shape;3332;p67"/>
          <p:cNvGrpSpPr/>
          <p:nvPr/>
        </p:nvGrpSpPr>
        <p:grpSpPr>
          <a:xfrm flipH="1">
            <a:off x="922820" y="784035"/>
            <a:ext cx="324130" cy="322718"/>
            <a:chOff x="5881974" y="3343444"/>
            <a:chExt cx="480264" cy="478243"/>
          </a:xfrm>
        </p:grpSpPr>
        <p:sp>
          <p:nvSpPr>
            <p:cNvPr id="3333" name="Google Shape;3333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34" name="Google Shape;3334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0" grpId="0" bldLvl="0" animBg="1"/>
      <p:bldP spid="3311" grpId="0"/>
      <p:bldP spid="3313" grpId="0" bldLvl="0" animBg="1"/>
      <p:bldP spid="3314" grpId="0"/>
      <p:bldP spid="3316" grpId="0" bldLvl="0" animBg="1"/>
      <p:bldP spid="33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73480" y="345440"/>
                <a:ext cx="6904990" cy="2167890"/>
              </a:xfrm>
            </p:spPr>
            <p:style>
              <a:lnRef idx="3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/>
              <a:p>
                <a:pPr algn="l"/>
                <a:r>
                  <a:rPr lang="en-US" sz="28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1</a:t>
                </a:r>
                <a:b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các số hữu tỉ sau, số nào là số thập phân hữu hạn, vô hạn tuần hoàn</a:t>
                </a:r>
                <a:b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; 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99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; 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; 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44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; 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endParaRPr lang="en-US" sz="280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73480" y="345440"/>
                <a:ext cx="6904990" cy="2167890"/>
              </a:xfrm>
              <a:blipFill rotWithShape="1">
                <a:blip r:embed="rId1"/>
                <a:stretch>
                  <a:fillRect l="-276" t="-879" r="-276" b="-879"/>
                </a:stretch>
              </a:blipFill>
            </p:spPr>
            <p:style>
              <a:lnRef idx="3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2"/>
              <p:cNvSpPr txBox="1"/>
              <p:nvPr/>
            </p:nvSpPr>
            <p:spPr>
              <a:xfrm>
                <a:off x="974090" y="2707005"/>
                <a:ext cx="6904990" cy="709295"/>
              </a:xfrm>
              <a:prstGeom prst="rect">
                <a:avLst/>
              </a:prstGeom>
            </p:spPr>
            <p:style>
              <a:lnRef idx="3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wrap="square" rtlCol="0">
                <a:spAutoFit/>
              </a:bodyPr>
              <a:p>
                <a:r>
                  <a:rPr lang="en-US" sz="2800"/>
                  <a:t>Các số thập phân hữu hạn là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; 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99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80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r>
                  <a:rPr lang="en-US" sz="2800"/>
                  <a:t> </a:t>
                </a:r>
                <a:r>
                  <a:rPr lang="en-US"/>
                  <a:t> </a:t>
                </a:r>
                <a:endParaRPr lang="en-US"/>
              </a:p>
            </p:txBody>
          </p:sp>
        </mc:Choice>
        <mc:Fallback>
          <p:sp>
            <p:nvSpPr>
              <p:cNvPr id="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090" y="2707005"/>
                <a:ext cx="6904990" cy="709295"/>
              </a:xfrm>
              <a:prstGeom prst="rect">
                <a:avLst/>
              </a:prstGeom>
              <a:blipFill rotWithShape="1">
                <a:blip r:embed="rId2"/>
                <a:stretch>
                  <a:fillRect l="-276" t="-2686" r="-276" b="-2686"/>
                </a:stretch>
              </a:blipFill>
            </p:spPr>
            <p:style>
              <a:lnRef idx="3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Box 3"/>
              <p:cNvSpPr txBox="1"/>
              <p:nvPr/>
            </p:nvSpPr>
            <p:spPr>
              <a:xfrm>
                <a:off x="973455" y="3687445"/>
                <a:ext cx="7811770" cy="619125"/>
              </a:xfrm>
              <a:prstGeom prst="rect">
                <a:avLst/>
              </a:prstGeom>
            </p:spPr>
            <p:style>
              <a:lnRef idx="3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wrap="square" rtlCol="0" anchor="t">
                <a:spAutoFit/>
              </a:bodyPr>
              <a:p>
                <a:r>
                  <a:rPr lang="en-US" sz="2800">
                    <a:sym typeface="+mn-ea"/>
                  </a:rPr>
                  <a:t>Các số thập phân vô hạn tuần hoàn là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sym typeface="+mn-ea"/>
                      </a:rPr>
                      <m:t> 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MS Mincho" panose="02020609040205080304" charset="-128"/>
                        <a:cs typeface="Cambria Math" panose="02040503050406030204" pitchFamily="18" charset="0"/>
                      </a:rPr>
                      <m:t>; 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44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;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MS Mincho" panose="02020609040205080304" charset="-128"/>
                        <a:cs typeface="Cambria Math" panose="02040503050406030204" pitchFamily="18" charset="0"/>
                      </a:rPr>
                      <m:t> 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800">
                  <a:sym typeface="+mn-ea"/>
                </a:endParaRPr>
              </a:p>
            </p:txBody>
          </p:sp>
        </mc:Choice>
        <mc:Fallback>
          <p:sp>
            <p:nvSpPr>
              <p:cNvPr id="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455" y="3687445"/>
                <a:ext cx="7811770" cy="619125"/>
              </a:xfrm>
              <a:prstGeom prst="rect">
                <a:avLst/>
              </a:prstGeom>
              <a:blipFill rotWithShape="1">
                <a:blip r:embed="rId3"/>
                <a:stretch>
                  <a:fillRect l="-244" t="-3077" r="-244" b="-3077"/>
                </a:stretch>
              </a:blipFill>
            </p:spPr>
            <p:style>
              <a:lnRef idx="3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bldLvl="0" animBg="1"/>
      <p:bldP spid="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9" name="Google Shape;3369;p73"/>
          <p:cNvGrpSpPr/>
          <p:nvPr/>
        </p:nvGrpSpPr>
        <p:grpSpPr>
          <a:xfrm rot="20790175">
            <a:off x="1909449" y="166661"/>
            <a:ext cx="6143351" cy="4864754"/>
            <a:chOff x="5049084" y="1531700"/>
            <a:chExt cx="3775500" cy="3105900"/>
          </a:xfrm>
        </p:grpSpPr>
        <p:sp>
          <p:nvSpPr>
            <p:cNvPr id="3370" name="Google Shape;3370;p73"/>
            <p:cNvSpPr/>
            <p:nvPr/>
          </p:nvSpPr>
          <p:spPr>
            <a:xfrm rot="820672">
              <a:off x="5284989" y="1888404"/>
              <a:ext cx="3303691" cy="2392492"/>
            </a:xfrm>
            <a:prstGeom prst="frame">
              <a:avLst>
                <a:gd name="adj1" fmla="val 12500"/>
              </a:avLst>
            </a:pr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3371" name="Google Shape;3371;p73"/>
            <p:cNvGrpSpPr/>
            <p:nvPr/>
          </p:nvGrpSpPr>
          <p:grpSpPr>
            <a:xfrm rot="7013662" flipH="1">
              <a:off x="7259552" y="4068822"/>
              <a:ext cx="213846" cy="346950"/>
              <a:chOff x="5532704" y="1843554"/>
              <a:chExt cx="245389" cy="398127"/>
            </a:xfrm>
          </p:grpSpPr>
          <p:sp>
            <p:nvSpPr>
              <p:cNvPr id="3372" name="Google Shape;3372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73" name="Google Shape;3373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74" name="Google Shape;3374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75" name="Google Shape;3375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76" name="Google Shape;3376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77" name="Google Shape;3377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78" name="Google Shape;3378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79" name="Google Shape;3379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80" name="Google Shape;3380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81" name="Google Shape;3381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82" name="Google Shape;3382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83" name="Google Shape;3383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384" name="Google Shape;3384;p73"/>
            <p:cNvGrpSpPr/>
            <p:nvPr/>
          </p:nvGrpSpPr>
          <p:grpSpPr>
            <a:xfrm rot="7013662" flipH="1">
              <a:off x="6829761" y="3982509"/>
              <a:ext cx="213801" cy="346903"/>
              <a:chOff x="5397982" y="2328265"/>
              <a:chExt cx="245338" cy="398074"/>
            </a:xfrm>
          </p:grpSpPr>
          <p:sp>
            <p:nvSpPr>
              <p:cNvPr id="3385" name="Google Shape;3385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86" name="Google Shape;3386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87" name="Google Shape;3387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88" name="Google Shape;3388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89" name="Google Shape;3389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90" name="Google Shape;3390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91" name="Google Shape;3391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92" name="Google Shape;3392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93" name="Google Shape;3393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94" name="Google Shape;3394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95" name="Google Shape;3395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96" name="Google Shape;3396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397" name="Google Shape;3397;p73"/>
            <p:cNvGrpSpPr/>
            <p:nvPr/>
          </p:nvGrpSpPr>
          <p:grpSpPr>
            <a:xfrm rot="7013662" flipH="1">
              <a:off x="6396962" y="3869927"/>
              <a:ext cx="213846" cy="346950"/>
              <a:chOff x="5288507" y="2829566"/>
              <a:chExt cx="245389" cy="398127"/>
            </a:xfrm>
          </p:grpSpPr>
          <p:sp>
            <p:nvSpPr>
              <p:cNvPr id="3398" name="Google Shape;3398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99" name="Google Shape;3399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00" name="Google Shape;3400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01" name="Google Shape;3401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02" name="Google Shape;3402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03" name="Google Shape;3403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04" name="Google Shape;3404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05" name="Google Shape;3405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06" name="Google Shape;3406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07" name="Google Shape;3407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08" name="Google Shape;3408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09" name="Google Shape;3409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410" name="Google Shape;3410;p73"/>
            <p:cNvGrpSpPr/>
            <p:nvPr/>
          </p:nvGrpSpPr>
          <p:grpSpPr>
            <a:xfrm rot="7013662" flipH="1">
              <a:off x="5937932" y="3757538"/>
              <a:ext cx="213801" cy="346903"/>
              <a:chOff x="5397982" y="2328265"/>
              <a:chExt cx="245338" cy="398074"/>
            </a:xfrm>
          </p:grpSpPr>
          <p:sp>
            <p:nvSpPr>
              <p:cNvPr id="3411" name="Google Shape;3411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12" name="Google Shape;3412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13" name="Google Shape;3413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14" name="Google Shape;3414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15" name="Google Shape;3415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16" name="Google Shape;3416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17" name="Google Shape;3417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18" name="Google Shape;3418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19" name="Google Shape;3419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20" name="Google Shape;3420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21" name="Google Shape;3421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22" name="Google Shape;3422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423" name="Google Shape;3423;p73"/>
            <p:cNvGrpSpPr/>
            <p:nvPr/>
          </p:nvGrpSpPr>
          <p:grpSpPr>
            <a:xfrm rot="7013662" flipH="1">
              <a:off x="5495037" y="3652176"/>
              <a:ext cx="213846" cy="346950"/>
              <a:chOff x="5288507" y="2829566"/>
              <a:chExt cx="245389" cy="398127"/>
            </a:xfrm>
          </p:grpSpPr>
          <p:sp>
            <p:nvSpPr>
              <p:cNvPr id="3424" name="Google Shape;3424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25" name="Google Shape;3425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26" name="Google Shape;3426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27" name="Google Shape;3427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28" name="Google Shape;3428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29" name="Google Shape;3429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30" name="Google Shape;3430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31" name="Google Shape;3431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32" name="Google Shape;3432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33" name="Google Shape;3433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34" name="Google Shape;3434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35" name="Google Shape;3435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436" name="Google Shape;3436;p73"/>
            <p:cNvGrpSpPr/>
            <p:nvPr/>
          </p:nvGrpSpPr>
          <p:grpSpPr>
            <a:xfrm rot="7013662" flipH="1">
              <a:off x="7665677" y="4173383"/>
              <a:ext cx="213801" cy="346903"/>
              <a:chOff x="5397982" y="2328265"/>
              <a:chExt cx="245338" cy="398074"/>
            </a:xfrm>
          </p:grpSpPr>
          <p:sp>
            <p:nvSpPr>
              <p:cNvPr id="3437" name="Google Shape;3437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38" name="Google Shape;3438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39" name="Google Shape;3439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40" name="Google Shape;3440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41" name="Google Shape;3441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42" name="Google Shape;3442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43" name="Google Shape;3443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44" name="Google Shape;3444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45" name="Google Shape;3445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46" name="Google Shape;3446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47" name="Google Shape;3447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48" name="Google Shape;3448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449" name="Google Shape;3449;p73"/>
            <p:cNvGrpSpPr/>
            <p:nvPr/>
          </p:nvGrpSpPr>
          <p:grpSpPr>
            <a:xfrm>
              <a:off x="5598136" y="1629277"/>
              <a:ext cx="222863" cy="361579"/>
              <a:chOff x="5532704" y="1843554"/>
              <a:chExt cx="245389" cy="398127"/>
            </a:xfrm>
          </p:grpSpPr>
          <p:sp>
            <p:nvSpPr>
              <p:cNvPr id="3450" name="Google Shape;3450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51" name="Google Shape;3451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52" name="Google Shape;3452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53" name="Google Shape;3453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54" name="Google Shape;3454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55" name="Google Shape;3455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56" name="Google Shape;3456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57" name="Google Shape;3457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58" name="Google Shape;3458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59" name="Google Shape;3459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60" name="Google Shape;3460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61" name="Google Shape;3461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462" name="Google Shape;3462;p73"/>
            <p:cNvGrpSpPr/>
            <p:nvPr/>
          </p:nvGrpSpPr>
          <p:grpSpPr>
            <a:xfrm>
              <a:off x="5475782" y="2069491"/>
              <a:ext cx="222816" cy="361530"/>
              <a:chOff x="5397982" y="2328265"/>
              <a:chExt cx="245338" cy="398074"/>
            </a:xfrm>
          </p:grpSpPr>
          <p:sp>
            <p:nvSpPr>
              <p:cNvPr id="3463" name="Google Shape;3463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64" name="Google Shape;3464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65" name="Google Shape;3465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66" name="Google Shape;3466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67" name="Google Shape;3467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68" name="Google Shape;3468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69" name="Google Shape;3469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70" name="Google Shape;3470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71" name="Google Shape;3471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72" name="Google Shape;3472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73" name="Google Shape;3473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74" name="Google Shape;3474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475" name="Google Shape;3475;p73"/>
            <p:cNvGrpSpPr/>
            <p:nvPr/>
          </p:nvGrpSpPr>
          <p:grpSpPr>
            <a:xfrm>
              <a:off x="5376356" y="2524772"/>
              <a:ext cx="222863" cy="361579"/>
              <a:chOff x="5288507" y="2829566"/>
              <a:chExt cx="245389" cy="398127"/>
            </a:xfrm>
          </p:grpSpPr>
          <p:sp>
            <p:nvSpPr>
              <p:cNvPr id="3476" name="Google Shape;3476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77" name="Google Shape;3477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78" name="Google Shape;3478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79" name="Google Shape;3479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80" name="Google Shape;3480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81" name="Google Shape;3481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82" name="Google Shape;3482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83" name="Google Shape;3483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84" name="Google Shape;3484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85" name="Google Shape;3485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86" name="Google Shape;3486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87" name="Google Shape;3487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488" name="Google Shape;3488;p73"/>
            <p:cNvGrpSpPr/>
            <p:nvPr/>
          </p:nvGrpSpPr>
          <p:grpSpPr>
            <a:xfrm>
              <a:off x="5264402" y="3004486"/>
              <a:ext cx="222816" cy="361530"/>
              <a:chOff x="5397982" y="2328265"/>
              <a:chExt cx="245338" cy="398074"/>
            </a:xfrm>
          </p:grpSpPr>
          <p:sp>
            <p:nvSpPr>
              <p:cNvPr id="3489" name="Google Shape;3489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90" name="Google Shape;3490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91" name="Google Shape;3491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92" name="Google Shape;3492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93" name="Google Shape;3493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94" name="Google Shape;3494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95" name="Google Shape;3495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96" name="Google Shape;3496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97" name="Google Shape;3497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98" name="Google Shape;3498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99" name="Google Shape;3499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00" name="Google Shape;3500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501" name="Google Shape;3501;p73"/>
            <p:cNvGrpSpPr/>
            <p:nvPr/>
          </p:nvGrpSpPr>
          <p:grpSpPr>
            <a:xfrm>
              <a:off x="5153506" y="3465747"/>
              <a:ext cx="222863" cy="361579"/>
              <a:chOff x="5288507" y="2829566"/>
              <a:chExt cx="245389" cy="398127"/>
            </a:xfrm>
          </p:grpSpPr>
          <p:sp>
            <p:nvSpPr>
              <p:cNvPr id="3502" name="Google Shape;3502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03" name="Google Shape;3503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04" name="Google Shape;3504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05" name="Google Shape;3505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06" name="Google Shape;3506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07" name="Google Shape;3507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08" name="Google Shape;3508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09" name="Google Shape;3509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10" name="Google Shape;3510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11" name="Google Shape;3511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12" name="Google Shape;3512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13" name="Google Shape;3513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514" name="Google Shape;3514;p73"/>
            <p:cNvGrpSpPr/>
            <p:nvPr/>
          </p:nvGrpSpPr>
          <p:grpSpPr>
            <a:xfrm rot="1611000" flipH="1">
              <a:off x="8500640" y="2360261"/>
              <a:ext cx="222866" cy="361584"/>
              <a:chOff x="5532704" y="1843554"/>
              <a:chExt cx="245389" cy="398127"/>
            </a:xfrm>
          </p:grpSpPr>
          <p:sp>
            <p:nvSpPr>
              <p:cNvPr id="3515" name="Google Shape;3515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16" name="Google Shape;3516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17" name="Google Shape;3517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18" name="Google Shape;3518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19" name="Google Shape;3519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20" name="Google Shape;3520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21" name="Google Shape;3521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22" name="Google Shape;3522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23" name="Google Shape;3523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24" name="Google Shape;3524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25" name="Google Shape;3525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26" name="Google Shape;3526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527" name="Google Shape;3527;p73"/>
            <p:cNvGrpSpPr/>
            <p:nvPr/>
          </p:nvGrpSpPr>
          <p:grpSpPr>
            <a:xfrm rot="1611000" flipH="1">
              <a:off x="8411032" y="2808298"/>
              <a:ext cx="222819" cy="361535"/>
              <a:chOff x="5397982" y="2328265"/>
              <a:chExt cx="245338" cy="398074"/>
            </a:xfrm>
          </p:grpSpPr>
          <p:sp>
            <p:nvSpPr>
              <p:cNvPr id="3528" name="Google Shape;3528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29" name="Google Shape;3529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30" name="Google Shape;3530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31" name="Google Shape;3531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32" name="Google Shape;3532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33" name="Google Shape;3533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34" name="Google Shape;3534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35" name="Google Shape;3535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36" name="Google Shape;3536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37" name="Google Shape;3537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38" name="Google Shape;3538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39" name="Google Shape;3539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540" name="Google Shape;3540;p73"/>
            <p:cNvGrpSpPr/>
            <p:nvPr/>
          </p:nvGrpSpPr>
          <p:grpSpPr>
            <a:xfrm rot="1611000" flipH="1">
              <a:off x="8294051" y="3259395"/>
              <a:ext cx="222866" cy="361584"/>
              <a:chOff x="5288507" y="2829566"/>
              <a:chExt cx="245389" cy="398127"/>
            </a:xfrm>
          </p:grpSpPr>
          <p:sp>
            <p:nvSpPr>
              <p:cNvPr id="3541" name="Google Shape;3541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42" name="Google Shape;3542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43" name="Google Shape;3543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44" name="Google Shape;3544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45" name="Google Shape;3545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46" name="Google Shape;3546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47" name="Google Shape;3547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48" name="Google Shape;3548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49" name="Google Shape;3549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50" name="Google Shape;3550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51" name="Google Shape;3551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52" name="Google Shape;3552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553" name="Google Shape;3553;p73"/>
            <p:cNvGrpSpPr/>
            <p:nvPr/>
          </p:nvGrpSpPr>
          <p:grpSpPr>
            <a:xfrm rot="1611000" flipH="1">
              <a:off x="8177217" y="3737937"/>
              <a:ext cx="222819" cy="361535"/>
              <a:chOff x="5397982" y="2328265"/>
              <a:chExt cx="245338" cy="398074"/>
            </a:xfrm>
          </p:grpSpPr>
          <p:sp>
            <p:nvSpPr>
              <p:cNvPr id="3554" name="Google Shape;3554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55" name="Google Shape;3555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56" name="Google Shape;3556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57" name="Google Shape;3557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58" name="Google Shape;3558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59" name="Google Shape;3559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60" name="Google Shape;3560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61" name="Google Shape;3561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62" name="Google Shape;3562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63" name="Google Shape;3563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64" name="Google Shape;3564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65" name="Google Shape;3565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566" name="Google Shape;3566;p73"/>
            <p:cNvGrpSpPr/>
            <p:nvPr/>
          </p:nvGrpSpPr>
          <p:grpSpPr>
            <a:xfrm rot="1611000" flipH="1">
              <a:off x="8067769" y="4199551"/>
              <a:ext cx="222866" cy="361584"/>
              <a:chOff x="5288507" y="2829566"/>
              <a:chExt cx="245389" cy="398127"/>
            </a:xfrm>
          </p:grpSpPr>
          <p:sp>
            <p:nvSpPr>
              <p:cNvPr id="3567" name="Google Shape;3567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68" name="Google Shape;3568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69" name="Google Shape;3569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70" name="Google Shape;3570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71" name="Google Shape;3571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72" name="Google Shape;3572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73" name="Google Shape;3573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74" name="Google Shape;3574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75" name="Google Shape;3575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76" name="Google Shape;3576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77" name="Google Shape;3577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78" name="Google Shape;3578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579" name="Google Shape;3579;p73"/>
            <p:cNvGrpSpPr/>
            <p:nvPr/>
          </p:nvGrpSpPr>
          <p:grpSpPr>
            <a:xfrm rot="7013662" flipH="1">
              <a:off x="7754815" y="2057897"/>
              <a:ext cx="213846" cy="346950"/>
              <a:chOff x="5532704" y="1843554"/>
              <a:chExt cx="245389" cy="398127"/>
            </a:xfrm>
          </p:grpSpPr>
          <p:sp>
            <p:nvSpPr>
              <p:cNvPr id="3580" name="Google Shape;3580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81" name="Google Shape;3581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82" name="Google Shape;3582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83" name="Google Shape;3583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84" name="Google Shape;3584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85" name="Google Shape;3585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86" name="Google Shape;3586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87" name="Google Shape;3587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88" name="Google Shape;3588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89" name="Google Shape;3589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90" name="Google Shape;3590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91" name="Google Shape;3591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592" name="Google Shape;3592;p73"/>
            <p:cNvGrpSpPr/>
            <p:nvPr/>
          </p:nvGrpSpPr>
          <p:grpSpPr>
            <a:xfrm rot="7013662" flipH="1">
              <a:off x="7325024" y="1971584"/>
              <a:ext cx="213801" cy="346903"/>
              <a:chOff x="5397982" y="2328265"/>
              <a:chExt cx="245338" cy="398074"/>
            </a:xfrm>
          </p:grpSpPr>
          <p:sp>
            <p:nvSpPr>
              <p:cNvPr id="3593" name="Google Shape;3593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94" name="Google Shape;3594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95" name="Google Shape;3595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96" name="Google Shape;3596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97" name="Google Shape;3597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98" name="Google Shape;3598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99" name="Google Shape;3599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00" name="Google Shape;3600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01" name="Google Shape;3601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02" name="Google Shape;3602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03" name="Google Shape;3603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04" name="Google Shape;3604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605" name="Google Shape;3605;p73"/>
            <p:cNvGrpSpPr/>
            <p:nvPr/>
          </p:nvGrpSpPr>
          <p:grpSpPr>
            <a:xfrm rot="7013662" flipH="1">
              <a:off x="6892224" y="1859002"/>
              <a:ext cx="213846" cy="346950"/>
              <a:chOff x="5288507" y="2829566"/>
              <a:chExt cx="245389" cy="398127"/>
            </a:xfrm>
          </p:grpSpPr>
          <p:sp>
            <p:nvSpPr>
              <p:cNvPr id="3606" name="Google Shape;3606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07" name="Google Shape;3607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08" name="Google Shape;3608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09" name="Google Shape;3609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10" name="Google Shape;3610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11" name="Google Shape;3611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12" name="Google Shape;3612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13" name="Google Shape;3613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14" name="Google Shape;3614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15" name="Google Shape;3615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16" name="Google Shape;3616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17" name="Google Shape;3617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618" name="Google Shape;3618;p73"/>
            <p:cNvGrpSpPr/>
            <p:nvPr/>
          </p:nvGrpSpPr>
          <p:grpSpPr>
            <a:xfrm rot="7013662" flipH="1">
              <a:off x="6433194" y="1746613"/>
              <a:ext cx="213801" cy="346903"/>
              <a:chOff x="5397982" y="2328265"/>
              <a:chExt cx="245338" cy="398074"/>
            </a:xfrm>
          </p:grpSpPr>
          <p:sp>
            <p:nvSpPr>
              <p:cNvPr id="3619" name="Google Shape;3619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20" name="Google Shape;3620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21" name="Google Shape;3621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22" name="Google Shape;3622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23" name="Google Shape;3623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24" name="Google Shape;3624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25" name="Google Shape;3625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26" name="Google Shape;3626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27" name="Google Shape;3627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28" name="Google Shape;3628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29" name="Google Shape;3629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30" name="Google Shape;3630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631" name="Google Shape;3631;p73"/>
            <p:cNvGrpSpPr/>
            <p:nvPr/>
          </p:nvGrpSpPr>
          <p:grpSpPr>
            <a:xfrm rot="7013662" flipH="1">
              <a:off x="5990299" y="1641251"/>
              <a:ext cx="213846" cy="346950"/>
              <a:chOff x="5288507" y="2829566"/>
              <a:chExt cx="245389" cy="398127"/>
            </a:xfrm>
          </p:grpSpPr>
          <p:sp>
            <p:nvSpPr>
              <p:cNvPr id="3632" name="Google Shape;3632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33" name="Google Shape;3633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34" name="Google Shape;3634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35" name="Google Shape;3635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36" name="Google Shape;3636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37" name="Google Shape;3637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38" name="Google Shape;3638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39" name="Google Shape;3639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40" name="Google Shape;3640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41" name="Google Shape;3641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42" name="Google Shape;3642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43" name="Google Shape;3643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644" name="Google Shape;3644;p73"/>
            <p:cNvGrpSpPr/>
            <p:nvPr/>
          </p:nvGrpSpPr>
          <p:grpSpPr>
            <a:xfrm rot="7013662" flipH="1">
              <a:off x="8160939" y="2162458"/>
              <a:ext cx="213801" cy="346903"/>
              <a:chOff x="5397982" y="2328265"/>
              <a:chExt cx="245338" cy="398074"/>
            </a:xfrm>
          </p:grpSpPr>
          <p:sp>
            <p:nvSpPr>
              <p:cNvPr id="3645" name="Google Shape;3645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46" name="Google Shape;3646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47" name="Google Shape;3647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48" name="Google Shape;3648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49" name="Google Shape;3649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50" name="Google Shape;3650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51" name="Google Shape;3651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52" name="Google Shape;3652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53" name="Google Shape;3653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54" name="Google Shape;3654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55" name="Google Shape;3655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56" name="Google Shape;3656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3662" name="Google Shape;3662;p73"/>
          <p:cNvSpPr/>
          <p:nvPr/>
        </p:nvSpPr>
        <p:spPr>
          <a:xfrm>
            <a:off x="2813581" y="1232785"/>
            <a:ext cx="4608306" cy="25186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43" name="Google Shape;3743;p73"/>
          <p:cNvSpPr/>
          <p:nvPr/>
        </p:nvSpPr>
        <p:spPr>
          <a:xfrm rot="8749714">
            <a:off x="5405185" y="1592468"/>
            <a:ext cx="632432" cy="214463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44" name="Google Shape;3744;p73"/>
          <p:cNvSpPr/>
          <p:nvPr/>
        </p:nvSpPr>
        <p:spPr>
          <a:xfrm rot="-7188483">
            <a:off x="8361309" y="2303890"/>
            <a:ext cx="632436" cy="214464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" name="TextBox 1"/>
          <p:cNvSpPr txBox="1"/>
          <p:nvPr/>
        </p:nvSpPr>
        <p:spPr>
          <a:xfrm>
            <a:off x="2531110" y="1264285"/>
            <a:ext cx="4886960" cy="26066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3600"/>
              <a:t>CẢM ƠN QUÝ THẦY CÔ CÙNG CÁC EM</a:t>
            </a:r>
            <a:endParaRPr lang="en-US" sz="3600"/>
          </a:p>
          <a:p>
            <a:pPr algn="ctr">
              <a:lnSpc>
                <a:spcPct val="130000"/>
              </a:lnSpc>
            </a:pPr>
            <a:r>
              <a:rPr lang="en-US" sz="3600"/>
              <a:t>HỌC SINH </a:t>
            </a:r>
            <a:endParaRPr lang="vi-VN" sz="36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414;p58"/>
          <p:cNvGrpSpPr/>
          <p:nvPr/>
        </p:nvGrpSpPr>
        <p:grpSpPr>
          <a:xfrm>
            <a:off x="997018" y="302562"/>
            <a:ext cx="7272122" cy="4887825"/>
            <a:chOff x="1368413" y="174781"/>
            <a:chExt cx="7272122" cy="4887825"/>
          </a:xfrm>
        </p:grpSpPr>
        <p:sp>
          <p:nvSpPr>
            <p:cNvPr id="6" name="Google Shape;2416;p58"/>
            <p:cNvSpPr/>
            <p:nvPr/>
          </p:nvSpPr>
          <p:spPr>
            <a:xfrm rot="13717362">
              <a:off x="907214" y="4128126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" name="Google Shape;2417;p58"/>
            <p:cNvSpPr/>
            <p:nvPr/>
          </p:nvSpPr>
          <p:spPr>
            <a:xfrm rot="-7882638">
              <a:off x="7706055" y="63597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" name="Google Shape;2420;p58"/>
          <p:cNvGrpSpPr/>
          <p:nvPr/>
        </p:nvGrpSpPr>
        <p:grpSpPr>
          <a:xfrm rot="-3780534">
            <a:off x="899841" y="237109"/>
            <a:ext cx="804234" cy="959346"/>
            <a:chOff x="7663650" y="-223800"/>
            <a:chExt cx="1364498" cy="1627668"/>
          </a:xfrm>
        </p:grpSpPr>
        <p:sp>
          <p:nvSpPr>
            <p:cNvPr id="9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26390" y="0"/>
            <a:ext cx="8617585" cy="2002155"/>
            <a:chOff x="-383933" y="-147727"/>
            <a:chExt cx="7796226" cy="2153033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3933" y="-147727"/>
              <a:ext cx="7796226" cy="1846433"/>
            </a:xfrm>
            <a:prstGeom prst="rect">
              <a:avLst/>
            </a:prstGeom>
          </p:spPr>
        </p:pic>
        <p:grpSp>
          <p:nvGrpSpPr>
            <p:cNvPr id="43" name="Group 42"/>
            <p:cNvGrpSpPr/>
            <p:nvPr/>
          </p:nvGrpSpPr>
          <p:grpSpPr>
            <a:xfrm rot="0">
              <a:off x="2306782" y="1641763"/>
              <a:ext cx="3962400" cy="363543"/>
              <a:chOff x="0" y="0"/>
              <a:chExt cx="3962400" cy="363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0" y="0"/>
                <a:ext cx="76200" cy="363583"/>
                <a:chOff x="0" y="0"/>
                <a:chExt cx="76200" cy="363583"/>
              </a:xfrm>
            </p:grpSpPr>
            <p:sp>
              <p:nvSpPr>
                <p:cNvPr id="77" name="Oval 76"/>
                <p:cNvSpPr/>
                <p:nvPr/>
              </p:nvSpPr>
              <p:spPr>
                <a:xfrm>
                  <a:off x="0" y="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0" y="287383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38644" y="56062"/>
                  <a:ext cx="0" cy="252000"/>
                </a:xfrm>
                <a:prstGeom prst="line">
                  <a:avLst/>
                </a:prstGeom>
                <a:ln w="50800" cap="rnd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oup 44"/>
              <p:cNvGrpSpPr/>
              <p:nvPr/>
            </p:nvGrpSpPr>
            <p:grpSpPr>
              <a:xfrm>
                <a:off x="484909" y="0"/>
                <a:ext cx="76200" cy="363583"/>
                <a:chOff x="0" y="0"/>
                <a:chExt cx="76200" cy="363583"/>
              </a:xfrm>
            </p:grpSpPr>
            <p:sp>
              <p:nvSpPr>
                <p:cNvPr id="74" name="Oval 73"/>
                <p:cNvSpPr/>
                <p:nvPr/>
              </p:nvSpPr>
              <p:spPr>
                <a:xfrm>
                  <a:off x="0" y="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0" y="287383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38644" y="56062"/>
                  <a:ext cx="0" cy="252000"/>
                </a:xfrm>
                <a:prstGeom prst="line">
                  <a:avLst/>
                </a:prstGeom>
                <a:ln w="50800" cap="rnd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45"/>
              <p:cNvGrpSpPr/>
              <p:nvPr/>
            </p:nvGrpSpPr>
            <p:grpSpPr>
              <a:xfrm>
                <a:off x="969818" y="0"/>
                <a:ext cx="76200" cy="363583"/>
                <a:chOff x="0" y="0"/>
                <a:chExt cx="76200" cy="363583"/>
              </a:xfrm>
            </p:grpSpPr>
            <p:sp>
              <p:nvSpPr>
                <p:cNvPr id="71" name="Oval 70"/>
                <p:cNvSpPr/>
                <p:nvPr/>
              </p:nvSpPr>
              <p:spPr>
                <a:xfrm>
                  <a:off x="0" y="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0" y="287383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38644" y="56062"/>
                  <a:ext cx="0" cy="252000"/>
                </a:xfrm>
                <a:prstGeom prst="line">
                  <a:avLst/>
                </a:prstGeom>
                <a:ln w="50800" cap="rnd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1454727" y="0"/>
                <a:ext cx="76200" cy="363583"/>
                <a:chOff x="0" y="0"/>
                <a:chExt cx="76200" cy="363583"/>
              </a:xfrm>
            </p:grpSpPr>
            <p:sp>
              <p:nvSpPr>
                <p:cNvPr id="68" name="Oval 67"/>
                <p:cNvSpPr/>
                <p:nvPr/>
              </p:nvSpPr>
              <p:spPr>
                <a:xfrm>
                  <a:off x="0" y="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0" y="287383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38644" y="56062"/>
                  <a:ext cx="0" cy="252000"/>
                </a:xfrm>
                <a:prstGeom prst="line">
                  <a:avLst/>
                </a:prstGeom>
                <a:ln w="50800" cap="rnd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47"/>
              <p:cNvGrpSpPr/>
              <p:nvPr/>
            </p:nvGrpSpPr>
            <p:grpSpPr>
              <a:xfrm>
                <a:off x="1939636" y="0"/>
                <a:ext cx="76200" cy="363583"/>
                <a:chOff x="0" y="0"/>
                <a:chExt cx="76200" cy="363583"/>
              </a:xfrm>
            </p:grpSpPr>
            <p:sp>
              <p:nvSpPr>
                <p:cNvPr id="65" name="Oval 64"/>
                <p:cNvSpPr/>
                <p:nvPr/>
              </p:nvSpPr>
              <p:spPr>
                <a:xfrm>
                  <a:off x="0" y="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0" y="287383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38644" y="56062"/>
                  <a:ext cx="0" cy="252000"/>
                </a:xfrm>
                <a:prstGeom prst="line">
                  <a:avLst/>
                </a:prstGeom>
                <a:ln w="50800" cap="rnd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/>
              <p:cNvGrpSpPr/>
              <p:nvPr/>
            </p:nvGrpSpPr>
            <p:grpSpPr>
              <a:xfrm>
                <a:off x="2424545" y="0"/>
                <a:ext cx="76200" cy="363583"/>
                <a:chOff x="0" y="0"/>
                <a:chExt cx="76200" cy="363583"/>
              </a:xfrm>
            </p:grpSpPr>
            <p:sp>
              <p:nvSpPr>
                <p:cNvPr id="62" name="Oval 61"/>
                <p:cNvSpPr/>
                <p:nvPr/>
              </p:nvSpPr>
              <p:spPr>
                <a:xfrm>
                  <a:off x="0" y="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0" y="287383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38644" y="56062"/>
                  <a:ext cx="0" cy="252000"/>
                </a:xfrm>
                <a:prstGeom prst="line">
                  <a:avLst/>
                </a:prstGeom>
                <a:ln w="50800" cap="rnd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/>
              <p:cNvGrpSpPr/>
              <p:nvPr/>
            </p:nvGrpSpPr>
            <p:grpSpPr>
              <a:xfrm>
                <a:off x="2916382" y="0"/>
                <a:ext cx="76200" cy="363583"/>
                <a:chOff x="0" y="0"/>
                <a:chExt cx="76200" cy="363583"/>
              </a:xfrm>
            </p:grpSpPr>
            <p:sp>
              <p:nvSpPr>
                <p:cNvPr id="59" name="Oval 58"/>
                <p:cNvSpPr/>
                <p:nvPr/>
              </p:nvSpPr>
              <p:spPr>
                <a:xfrm>
                  <a:off x="0" y="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0" y="287383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38644" y="56062"/>
                  <a:ext cx="0" cy="252000"/>
                </a:xfrm>
                <a:prstGeom prst="line">
                  <a:avLst/>
                </a:prstGeom>
                <a:ln w="50800" cap="rnd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/>
            </p:nvGrpSpPr>
            <p:grpSpPr>
              <a:xfrm>
                <a:off x="3401291" y="0"/>
                <a:ext cx="76200" cy="363583"/>
                <a:chOff x="0" y="0"/>
                <a:chExt cx="76200" cy="363583"/>
              </a:xfrm>
            </p:grpSpPr>
            <p:sp>
              <p:nvSpPr>
                <p:cNvPr id="56" name="Oval 55"/>
                <p:cNvSpPr/>
                <p:nvPr/>
              </p:nvSpPr>
              <p:spPr>
                <a:xfrm>
                  <a:off x="0" y="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0" y="287383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38644" y="56062"/>
                  <a:ext cx="0" cy="252000"/>
                </a:xfrm>
                <a:prstGeom prst="line">
                  <a:avLst/>
                </a:prstGeom>
                <a:ln w="50800" cap="rnd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/>
              <p:cNvGrpSpPr/>
              <p:nvPr/>
            </p:nvGrpSpPr>
            <p:grpSpPr>
              <a:xfrm>
                <a:off x="3886200" y="0"/>
                <a:ext cx="76200" cy="363583"/>
                <a:chOff x="0" y="0"/>
                <a:chExt cx="76200" cy="363583"/>
              </a:xfrm>
            </p:grpSpPr>
            <p:sp>
              <p:nvSpPr>
                <p:cNvPr id="53" name="Oval 52"/>
                <p:cNvSpPr/>
                <p:nvPr/>
              </p:nvSpPr>
              <p:spPr>
                <a:xfrm>
                  <a:off x="0" y="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0" y="287383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38644" y="56062"/>
                  <a:ext cx="0" cy="252000"/>
                </a:xfrm>
                <a:prstGeom prst="line">
                  <a:avLst/>
                </a:prstGeom>
                <a:ln w="50800" cap="rnd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Rectangular Callout 1"/>
          <p:cNvSpPr/>
          <p:nvPr/>
        </p:nvSpPr>
        <p:spPr>
          <a:xfrm>
            <a:off x="269875" y="2917190"/>
            <a:ext cx="2531110" cy="1997710"/>
          </a:xfrm>
          <a:prstGeom prst="wedgeRectCallout">
            <a:avLst>
              <a:gd name="adj1" fmla="val 78273"/>
              <a:gd name="adj2" fmla="val -115924"/>
            </a:avLst>
          </a:prstGeom>
          <a:noFill/>
          <a:ln>
            <a:solidFill>
              <a:srgbClr val="0066FF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Text Box 36"/>
          <p:cNvSpPr txBox="1"/>
          <p:nvPr/>
        </p:nvSpPr>
        <p:spPr>
          <a:xfrm>
            <a:off x="326390" y="3021330"/>
            <a:ext cx="2474595" cy="18929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2400"/>
              <a:t>Tập hợp Số thực bao gồm:</a:t>
            </a:r>
            <a:endParaRPr lang="en-US" sz="2400"/>
          </a:p>
          <a:p>
            <a:r>
              <a:rPr lang="en-US" sz="2400"/>
              <a:t>Các số hữu tỉ </a:t>
            </a:r>
            <a:endParaRPr lang="en-US" sz="2400"/>
          </a:p>
          <a:p>
            <a:r>
              <a:rPr lang="en-US" sz="2400"/>
              <a:t>và loại số mới là </a:t>
            </a:r>
            <a:r>
              <a:rPr lang="en-US" sz="2400">
                <a:solidFill>
                  <a:srgbClr val="FF0000"/>
                </a:solidFill>
              </a:rPr>
              <a:t>số vô tỉ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8" name="Rectangular Callout 37"/>
          <p:cNvSpPr/>
          <p:nvPr/>
        </p:nvSpPr>
        <p:spPr>
          <a:xfrm>
            <a:off x="3012440" y="2938145"/>
            <a:ext cx="2769235" cy="1997710"/>
          </a:xfrm>
          <a:prstGeom prst="wedgeRectCallout">
            <a:avLst>
              <a:gd name="adj1" fmla="val 22252"/>
              <a:gd name="adj2" fmla="val -117832"/>
            </a:avLst>
          </a:prstGeom>
          <a:noFill/>
          <a:ln>
            <a:solidFill>
              <a:srgbClr val="0066FF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0" name="Text Box 79"/>
          <p:cNvSpPr txBox="1"/>
          <p:nvPr/>
        </p:nvSpPr>
        <p:spPr>
          <a:xfrm>
            <a:off x="3079115" y="2959735"/>
            <a:ext cx="2625725" cy="19551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2400"/>
              <a:t>Viết số thực dưới dạng thập phân</a:t>
            </a:r>
            <a:endParaRPr lang="en-US" sz="2400"/>
          </a:p>
          <a:p>
            <a:r>
              <a:rPr lang="en-US" sz="2400"/>
              <a:t>Biểu diễn số thực trên trục số</a:t>
            </a:r>
            <a:endParaRPr lang="en-US" sz="2400"/>
          </a:p>
          <a:p>
            <a:r>
              <a:rPr lang="en-US" sz="2400"/>
              <a:t>Làm tròn số thực</a:t>
            </a:r>
            <a:endParaRPr lang="en-US" sz="2400"/>
          </a:p>
        </p:txBody>
      </p:sp>
      <p:sp>
        <p:nvSpPr>
          <p:cNvPr id="81" name="Rectangular Callout 80"/>
          <p:cNvSpPr/>
          <p:nvPr/>
        </p:nvSpPr>
        <p:spPr>
          <a:xfrm>
            <a:off x="5980430" y="2959100"/>
            <a:ext cx="2531110" cy="1997710"/>
          </a:xfrm>
          <a:prstGeom prst="wedgeRectCallout">
            <a:avLst>
              <a:gd name="adj1" fmla="val -39011"/>
              <a:gd name="adj2" fmla="val -120692"/>
            </a:avLst>
          </a:prstGeom>
          <a:noFill/>
          <a:ln>
            <a:solidFill>
              <a:srgbClr val="0066FF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2" name="Text Box 81"/>
          <p:cNvSpPr txBox="1"/>
          <p:nvPr/>
        </p:nvSpPr>
        <p:spPr>
          <a:xfrm>
            <a:off x="5980430" y="3042285"/>
            <a:ext cx="2531745" cy="18935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2400"/>
              <a:t>Vận dụng kiến thức số thực để giải quyết các vấn đề thực tiễn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 animBg="1"/>
      <p:bldP spid="37" grpId="1"/>
      <p:bldP spid="2" grpId="1" animBg="1"/>
      <p:bldP spid="80" grpId="0"/>
      <p:bldP spid="38" grpId="0" animBg="1"/>
      <p:bldP spid="80" grpId="1"/>
      <p:bldP spid="38" grpId="1" animBg="1"/>
      <p:bldP spid="82" grpId="0"/>
      <p:bldP spid="81" grpId="0" animBg="1"/>
      <p:bldP spid="82" grpId="1"/>
      <p:bldP spid="8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"/>
          <p:cNvSpPr txBox="1">
            <a:spLocks noGrp="1"/>
          </p:cNvSpPr>
          <p:nvPr>
            <p:ph type="ctrTitle"/>
          </p:nvPr>
        </p:nvSpPr>
        <p:spPr>
          <a:xfrm rot="-182">
            <a:off x="560856" y="1259055"/>
            <a:ext cx="8270471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</a:pPr>
            <a:r>
              <a:rPr lang="en-US" sz="3000" b="1" dirty="0">
                <a:solidFill>
                  <a:srgbClr val="F96F1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BIỂU DIỄN THẬP PHÂN CỦA SỐ HỮU TỈ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1" name="Google Shape;611;p27"/>
          <p:cNvSpPr/>
          <p:nvPr/>
        </p:nvSpPr>
        <p:spPr>
          <a:xfrm rot="-8665993">
            <a:off x="1398878" y="3568677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0168" y="424565"/>
            <a:ext cx="18442664" cy="17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pic>
        <p:nvPicPr>
          <p:cNvPr id="2052" name="Picture 340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27" y="1859030"/>
            <a:ext cx="841708" cy="91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: Rounded Corners 140"/>
          <p:cNvSpPr/>
          <p:nvPr/>
        </p:nvSpPr>
        <p:spPr>
          <a:xfrm>
            <a:off x="944880" y="2676525"/>
            <a:ext cx="7589520" cy="2336800"/>
          </a:xfrm>
          <a:prstGeom prst="roundRect">
            <a:avLst>
              <a:gd name="adj" fmla="val 3738"/>
            </a:avLst>
          </a:prstGeom>
          <a:solidFill>
            <a:srgbClr val="008C5D">
              <a:alpha val="10196"/>
            </a:srgbClr>
          </a:solidFill>
          <a:ln>
            <a:solidFill>
              <a:srgbClr val="007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R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Hãy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thực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hiện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các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phép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chia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sau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đây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rồi d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ùng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kết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quả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trên để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viết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các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số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sau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đây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dưới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dạng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số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thập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phân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:</a:t>
            </a:r>
            <a:endParaRPr lang="en-US" sz="24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MU Serif"/>
              <a:cs typeface="Times New Roman" panose="02020603050405020304" pitchFamily="18" charset="0"/>
            </a:endParaRPr>
          </a:p>
          <a:p>
            <a:pPr marL="270510" marR="0" indent="-228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CMU Serif"/>
                <a:ea typeface="CMU Serif"/>
                <a:cs typeface="CMU Serif"/>
              </a:rPr>
              <a:t>		</a:t>
            </a:r>
            <a:r>
              <a:rPr lang="en-US" sz="1200" dirty="0"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MU Serif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1054238" y="3817586"/>
                <a:ext cx="1721811" cy="959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238" y="3817586"/>
                <a:ext cx="1721811" cy="959686"/>
              </a:xfrm>
              <a:prstGeom prst="rect">
                <a:avLst/>
              </a:prstGeom>
              <a:blipFill rotWithShape="1">
                <a:blip r:embed="rId2"/>
                <a:stretch>
                  <a:fillRect l="-8" t="-63" r="27" b="1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2658722" y="3817858"/>
                <a:ext cx="1721811" cy="959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vi-VN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000"/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722" y="3817858"/>
                <a:ext cx="1721811" cy="959686"/>
              </a:xfrm>
              <a:prstGeom prst="rect">
                <a:avLst/>
              </a:prstGeom>
              <a:blipFill rotWithShape="1">
                <a:blip r:embed="rId3"/>
                <a:stretch>
                  <a:fillRect l="-36" t="-25" r="18" b="4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4302430" y="3780639"/>
                <a:ext cx="1721811" cy="960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vi-VN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000"/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430" y="3780639"/>
                <a:ext cx="1721811" cy="960755"/>
              </a:xfrm>
              <a:prstGeom prst="rect">
                <a:avLst/>
              </a:prstGeom>
              <a:blipFill rotWithShape="1">
                <a:blip r:embed="rId4"/>
                <a:stretch>
                  <a:fillRect l="-18" t="-50" r="37" b="5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6263620" y="3827931"/>
                <a:ext cx="1721811" cy="949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vi-VN" sz="30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r>
                        <a:rPr lang="vi-VN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000"/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620" y="3827931"/>
                <a:ext cx="1721811" cy="949960"/>
              </a:xfrm>
              <a:prstGeom prst="rect">
                <a:avLst/>
              </a:prstGeom>
              <a:blipFill rotWithShape="1">
                <a:blip r:embed="rId5"/>
                <a:stretch>
                  <a:fillRect l="-36" t="-16" r="18" b="1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120093" y="2154380"/>
            <a:ext cx="7014357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itle 3"/>
          <p:cNvSpPr txBox="1"/>
          <p:nvPr/>
        </p:nvSpPr>
        <p:spPr>
          <a:xfrm>
            <a:off x="-635" y="0"/>
            <a:ext cx="9144635" cy="1261745"/>
          </a:xfrm>
          <a:prstGeom prst="rect">
            <a:avLst/>
          </a:prstGeom>
          <a:solidFill>
            <a:srgbClr val="0000FF"/>
          </a:solidFill>
        </p:spPr>
        <p:txBody>
          <a:bodyPr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25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25">
                <a:solidFill>
                  <a:srgbClr val="572314"/>
                </a:solidFill>
                <a:latin typeface="Gill Sans MT" panose="020B05020201040202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25">
                <a:solidFill>
                  <a:srgbClr val="572314"/>
                </a:solidFill>
                <a:latin typeface="Gill Sans MT" panose="020B05020201040202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25">
                <a:solidFill>
                  <a:srgbClr val="572314"/>
                </a:solidFill>
                <a:latin typeface="Gill Sans MT" panose="020B05020201040202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25">
                <a:solidFill>
                  <a:srgbClr val="572314"/>
                </a:solidFill>
                <a:latin typeface="Gill Sans MT" panose="020B0502020104020203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225">
                <a:solidFill>
                  <a:srgbClr val="572314"/>
                </a:solidFill>
                <a:latin typeface="Gill Sans MT" panose="020B0502020104020203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225">
                <a:solidFill>
                  <a:srgbClr val="572314"/>
                </a:solidFill>
                <a:latin typeface="Gill Sans MT" panose="020B0502020104020203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225">
                <a:solidFill>
                  <a:srgbClr val="572314"/>
                </a:solidFill>
                <a:latin typeface="Gill Sans MT" panose="020B0502020104020203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225">
                <a:solidFill>
                  <a:srgbClr val="572314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</a:pPr>
            <a:r>
              <a:rPr lang="en-US" sz="32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sz="32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45 </a:t>
            </a:r>
            <a:r>
              <a:rPr lang="en-US" sz="32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SỐ VÔ TỈ. </a:t>
            </a:r>
            <a:endParaRPr lang="en-US" sz="3200" b="1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buClrTx/>
              <a:buFontTx/>
            </a:pPr>
            <a:r>
              <a:rPr lang="en-US" sz="32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 BẬC HAI SỐ HỌC</a:t>
            </a:r>
            <a:r>
              <a:rPr lang="en-US" sz="4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" grpId="0"/>
      <p:bldP spid="141" grpId="0" bldLvl="0" animBg="1"/>
      <p:bldP spid="26" grpId="0"/>
      <p:bldP spid="27" grpId="0"/>
      <p:bldP spid="28" grpId="0"/>
      <p:bldP spid="29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7"/>
          <p:cNvSpPr/>
          <p:nvPr/>
        </p:nvSpPr>
        <p:spPr>
          <a:xfrm rot="-8665993">
            <a:off x="1630018" y="3228952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Rectangle: Rounded Corners 140"/>
          <p:cNvSpPr/>
          <p:nvPr/>
        </p:nvSpPr>
        <p:spPr>
          <a:xfrm>
            <a:off x="697230" y="0"/>
            <a:ext cx="8446770" cy="3163570"/>
          </a:xfrm>
          <a:prstGeom prst="roundRect">
            <a:avLst>
              <a:gd name="adj" fmla="val 3738"/>
            </a:avLst>
          </a:prstGeom>
          <a:solidFill>
            <a:srgbClr val="008C5D">
              <a:alpha val="10196"/>
            </a:srgbClr>
          </a:solidFill>
          <a:ln>
            <a:solidFill>
              <a:srgbClr val="007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R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Kết</a:t>
            </a:r>
            <a:r>
              <a:rPr lang="en-US" sz="2400" kern="1200" dirty="0">
                <a:solidFill>
                  <a:srgbClr val="000000"/>
                </a:solidFill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quả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các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phép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chia</a:t>
            </a:r>
            <a:endParaRPr lang="en-US" sz="2400" dirty="0">
              <a:latin typeface="Times New Roman" panose="02020603050405020304" pitchFamily="18" charset="0"/>
              <a:ea typeface="CMU Serif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CMU Serif"/>
                <a:ea typeface="CMU Serif"/>
                <a:cs typeface="CMU Serif"/>
              </a:rPr>
              <a:t>		</a:t>
            </a:r>
            <a:r>
              <a:rPr lang="en-US" sz="1200" dirty="0"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CMU Serif"/>
                <a:ea typeface="CMU Serif"/>
                <a:cs typeface="CMU Serif"/>
              </a:rPr>
              <a:t>	</a:t>
            </a:r>
            <a:r>
              <a:rPr lang="en-US" sz="1200" dirty="0"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CMU Serif"/>
                <a:ea typeface="CMU Serif"/>
                <a:cs typeface="CMU Serif"/>
              </a:rPr>
              <a:t>	</a:t>
            </a:r>
            <a:endParaRPr lang="en-US" sz="1200" dirty="0">
              <a:effectLst/>
              <a:latin typeface="CMU Serif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MU Serif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697541" y="745428"/>
                <a:ext cx="1721811" cy="777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41" y="745428"/>
                <a:ext cx="1721811" cy="777240"/>
              </a:xfrm>
              <a:prstGeom prst="rect">
                <a:avLst/>
              </a:prstGeom>
              <a:blipFill rotWithShape="1">
                <a:blip r:embed="rId1"/>
                <a:stretch>
                  <a:fillRect l="-18" t="-74" b="7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653725" y="1708723"/>
                <a:ext cx="2097514" cy="779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vi-V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𝟒𝟖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25" y="1708723"/>
                <a:ext cx="2097514" cy="779145"/>
              </a:xfrm>
              <a:prstGeom prst="rect">
                <a:avLst/>
              </a:prstGeom>
              <a:blipFill rotWithShape="1">
                <a:blip r:embed="rId2"/>
                <a:stretch>
                  <a:fillRect l="-15" t="-74" r="20" b="7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4176395" y="709295"/>
                <a:ext cx="3639820" cy="786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vi-V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𝟖𝟑𝟑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𝟑𝟑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395" y="709295"/>
                <a:ext cx="3639820" cy="7867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3991610" y="1812290"/>
                <a:ext cx="4224020" cy="777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vi-VN" sz="24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r>
                        <a:rPr lang="vi-V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𝟔𝟐𝟗𝟔𝟐𝟗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..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,(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𝟔𝟐𝟗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610" y="1812290"/>
                <a:ext cx="4224020" cy="7778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>
            <a:off x="2277745" y="902335"/>
            <a:ext cx="494665" cy="1739900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2845435" y="828040"/>
            <a:ext cx="969645" cy="20180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2400">
                <a:solidFill>
                  <a:srgbClr val="0000FF"/>
                </a:solidFill>
              </a:rPr>
              <a:t>Số thập phân hữu hạn</a:t>
            </a:r>
            <a:endParaRPr lang="en-US" sz="2400">
              <a:solidFill>
                <a:srgbClr val="0000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69690" y="717550"/>
            <a:ext cx="22225" cy="213106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8215630" y="511810"/>
            <a:ext cx="870585" cy="2650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2400">
                <a:solidFill>
                  <a:srgbClr val="0000FF"/>
                </a:solidFill>
              </a:rPr>
              <a:t>Số thập phân vô hạn</a:t>
            </a:r>
            <a:endParaRPr lang="en-US" sz="2400">
              <a:solidFill>
                <a:srgbClr val="0000FF"/>
              </a:solidFill>
            </a:endParaRPr>
          </a:p>
          <a:p>
            <a:r>
              <a:rPr lang="en-US" sz="2400">
                <a:solidFill>
                  <a:srgbClr val="0000FF"/>
                </a:solidFill>
              </a:rPr>
              <a:t>tuần hoàn</a:t>
            </a: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7816215" y="963295"/>
            <a:ext cx="494665" cy="1882775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Box 8"/>
              <p:cNvSpPr txBox="1"/>
              <p:nvPr/>
            </p:nvSpPr>
            <p:spPr>
              <a:xfrm>
                <a:off x="4677410" y="1393825"/>
                <a:ext cx="3139440" cy="45910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đọ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à </m:t>
                      </m:r>
                      <m:r>
                        <a:rPr lang="en-US" sz="2400" smtClean="0">
                          <a:gradFill>
                            <a:gsLst>
                              <a:gs pos="0">
                                <a:srgbClr val="007BD3"/>
                              </a:gs>
                              <a:gs pos="100000">
                                <a:srgbClr val="034373"/>
                              </a:gs>
                            </a:gsLst>
                            <a:lin scaled="0"/>
                          </a:gra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smtClean="0">
                          <a:gradFill>
                            <a:gsLst>
                              <a:gs pos="0">
                                <a:srgbClr val="007BD3"/>
                              </a:gs>
                              <a:gs pos="100000">
                                <a:srgbClr val="034373"/>
                              </a:gs>
                            </a:gsLst>
                            <a:lin scaled="0"/>
                          </a:gra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smtClean="0">
                          <a:gradFill>
                            <a:gsLst>
                              <a:gs pos="0">
                                <a:srgbClr val="007BD3"/>
                              </a:gs>
                              <a:gs pos="100000">
                                <a:srgbClr val="034373"/>
                              </a:gs>
                            </a:gsLst>
                            <a:lin scaled="0"/>
                          </a:gra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400" smtClean="0">
                          <a:gradFill>
                            <a:gsLst>
                              <a:gs pos="0">
                                <a:srgbClr val="007BD3"/>
                              </a:gs>
                              <a:gs pos="100000">
                                <a:srgbClr val="034373"/>
                              </a:gs>
                            </a:gsLst>
                            <a:lin scaled="0"/>
                          </a:gradFill>
                          <a:latin typeface="Cambria Math" panose="02040503050406030204" pitchFamily="18" charset="0"/>
                        </a:rPr>
                        <m:t> </m:t>
                      </m:r>
                      <m:r>
                        <m:rPr>
                          <m:sty m:val="p"/>
                        </m:rPr>
                        <a:rPr lang="en-US" sz="2400" smtClean="0">
                          <a:gradFill>
                            <a:gsLst>
                              <a:gs pos="0">
                                <a:srgbClr val="007BD3"/>
                              </a:gs>
                              <a:gs pos="100000">
                                <a:srgbClr val="034373"/>
                              </a:gs>
                            </a:gsLst>
                            <a:lin scaled="0"/>
                          </a:gradFill>
                          <a:latin typeface="Cambria Math" panose="02040503050406030204" pitchFamily="18" charset="0"/>
                        </a:rPr>
                        <m:t>chu</m:t>
                      </m:r>
                      <m:r>
                        <a:rPr lang="en-US" sz="2400" smtClean="0">
                          <a:gradFill>
                            <a:gsLst>
                              <a:gs pos="0">
                                <a:srgbClr val="007BD3"/>
                              </a:gs>
                              <a:gs pos="100000">
                                <a:srgbClr val="034373"/>
                              </a:gs>
                            </a:gsLst>
                            <a:lin scaled="0"/>
                          </a:gradFill>
                          <a:latin typeface="Cambria Math" panose="02040503050406030204" pitchFamily="18" charset="0"/>
                        </a:rPr>
                        <m:t> </m:t>
                      </m:r>
                      <m:r>
                        <m:rPr>
                          <m:sty m:val="p"/>
                        </m:rPr>
                        <a:rPr lang="en-US" sz="2400" smtClean="0">
                          <a:gradFill>
                            <a:gsLst>
                              <a:gs pos="0">
                                <a:srgbClr val="007BD3"/>
                              </a:gs>
                              <a:gs pos="100000">
                                <a:srgbClr val="034373"/>
                              </a:gs>
                            </a:gsLst>
                            <a:lin scaled="0"/>
                          </a:gra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2400" smtClean="0">
                          <a:gradFill>
                            <a:gsLst>
                              <a:gs pos="0">
                                <a:srgbClr val="007BD3"/>
                              </a:gs>
                              <a:gs pos="100000">
                                <a:srgbClr val="034373"/>
                              </a:gs>
                            </a:gsLst>
                            <a:lin scaled="0"/>
                          </a:gradFill>
                          <a:latin typeface="Cambria Math" panose="02040503050406030204" pitchFamily="18" charset="0"/>
                        </a:rPr>
                        <m:t>ì </m:t>
                      </m:r>
                      <m:r>
                        <a:rPr lang="en-US" sz="2400" smtClean="0">
                          <a:gradFill>
                            <a:gsLst>
                              <a:gs pos="0">
                                <a:srgbClr val="007BD3"/>
                              </a:gs>
                              <a:gs pos="100000">
                                <a:srgbClr val="034373"/>
                              </a:gs>
                            </a:gsLst>
                            <a:lin scaled="0"/>
                          </a:gra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  </m:t>
                      </m:r>
                    </m:oMath>
                  </m:oMathPara>
                </a14:m>
                <a:endParaRPr lang="en-US" sz="240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9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410" y="1393825"/>
                <a:ext cx="3139440" cy="45910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Box 9"/>
              <p:cNvSpPr txBox="1"/>
              <p:nvPr/>
            </p:nvSpPr>
            <p:spPr>
              <a:xfrm>
                <a:off x="4472940" y="2506980"/>
                <a:ext cx="3673475" cy="4603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đọ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à </m:t>
                      </m:r>
                      <m:r>
                        <a:rPr lang="en-US" sz="24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24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ẩ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4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chu</m:t>
                      </m:r>
                      <m:r>
                        <a:rPr lang="en-US" sz="24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24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ì </m:t>
                      </m:r>
                      <m:r>
                        <a:rPr lang="en-US" sz="24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629</m:t>
                      </m:r>
                      <m:r>
                        <a:rPr lang="en-US" sz="24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</m:oMath>
                  </m:oMathPara>
                </a14:m>
                <a:endParaRPr lang="en-US" sz="2400">
                  <a:solidFill>
                    <a:srgbClr val="0000FF"/>
                  </a:solidFill>
                  <a:sym typeface="+mn-ea"/>
                </a:endParaRPr>
              </a:p>
            </p:txBody>
          </p:sp>
        </mc:Choice>
        <mc:Fallback>
          <p:sp>
            <p:nvSpPr>
              <p:cNvPr id="1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940" y="2506980"/>
                <a:ext cx="3673475" cy="4603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3"/>
          <p:cNvSpPr txBox="1"/>
          <p:nvPr/>
        </p:nvSpPr>
        <p:spPr>
          <a:xfrm>
            <a:off x="765175" y="3275330"/>
            <a:ext cx="8379460" cy="1753870"/>
          </a:xfrm>
          <a:prstGeom prst="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>
            <a:noAutofit/>
          </a:bodyPr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solidFill>
                  <a:schemeClr val="tx1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>
                <a:solidFill>
                  <a:srgbClr val="FF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 LUẬN</a:t>
            </a:r>
            <a:r>
              <a:rPr lang="en-US" sz="2800" b="1" i="1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b="1" i="1" dirty="0">
                <a:solidFill>
                  <a:schemeClr val="tx1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i="1" dirty="0">
              <a:solidFill>
                <a:schemeClr val="tx1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smtClean="0">
              <a:solidFill>
                <a:schemeClr val="tx1"/>
              </a:solidFill>
              <a:highlight>
                <a:srgbClr val="00FF00"/>
              </a:highlight>
              <a:latin typeface="Cambria Math" panose="02040503050406030204" pitchFamily="18" charset="0"/>
            </a:endParaRPr>
          </a:p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altLang="en-US" sz="28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altLang="en-US" sz="28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842010" y="3926205"/>
            <a:ext cx="3148965" cy="1050925"/>
          </a:xfrm>
          <a:prstGeom prst="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p>
            <a:pPr marL="270510" marR="0" indent="-228600" algn="ctr">
              <a:lnSpc>
                <a:spcPct val="105000"/>
              </a:lnSpc>
              <a:spcBef>
                <a:spcPts val="800"/>
              </a:spcBef>
              <a:spcAft>
                <a:spcPts val="600"/>
              </a:spcAft>
              <a:tabLst>
                <a:tab pos="2952115" algn="l"/>
              </a:tabLst>
            </a:pP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Mỗi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hữu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tỉ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2400" b="1" i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  <a:p>
            <a:pPr marL="270510" marR="0" indent="-228600" algn="ctr">
              <a:lnSpc>
                <a:spcPct val="105000"/>
              </a:lnSpc>
              <a:spcBef>
                <a:spcPts val="800"/>
              </a:spcBef>
              <a:spcAft>
                <a:spcPts val="600"/>
              </a:spcAft>
              <a:tabLst>
                <a:tab pos="2952115" algn="l"/>
              </a:tabLst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được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diễn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bởi một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2400" smtClean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5040630" y="3926205"/>
            <a:ext cx="3175000" cy="478155"/>
          </a:xfrm>
          <a:prstGeom prst="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p>
            <a:pPr marL="270510" marR="0" indent="-228600" algn="just">
              <a:lnSpc>
                <a:spcPct val="105000"/>
              </a:lnSpc>
              <a:spcBef>
                <a:spcPts val="800"/>
              </a:spcBef>
              <a:spcAft>
                <a:spcPts val="600"/>
              </a:spcAft>
              <a:tabLst>
                <a:tab pos="2952115" algn="l"/>
              </a:tabLst>
            </a:pPr>
            <a:r>
              <a:rPr lang="en-US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Số thập phân hữu hạn</a:t>
            </a:r>
            <a:endParaRPr lang="en-US" sz="2400" b="1" i="1" dirty="0" err="1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4813935" y="4498975"/>
            <a:ext cx="4232910" cy="478155"/>
          </a:xfrm>
          <a:prstGeom prst="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p>
            <a:pPr marL="270510" marR="0" indent="-228600" algn="just">
              <a:lnSpc>
                <a:spcPct val="105000"/>
              </a:lnSpc>
              <a:spcBef>
                <a:spcPts val="800"/>
              </a:spcBef>
              <a:spcAft>
                <a:spcPts val="600"/>
              </a:spcAft>
              <a:tabLst>
                <a:tab pos="2952115" algn="l"/>
              </a:tabLst>
            </a:pPr>
            <a:r>
              <a:rPr lang="en-US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Số thập phân vô hạn tuần hoàn</a:t>
            </a:r>
            <a:endParaRPr lang="en-US" sz="2400" b="1" i="1" dirty="0" err="1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16" name="Straight Arrow Connector 15"/>
          <p:cNvCxnSpPr>
            <a:stCxn id="12" idx="3"/>
            <a:endCxn id="14" idx="1"/>
          </p:cNvCxnSpPr>
          <p:nvPr/>
        </p:nvCxnSpPr>
        <p:spPr>
          <a:xfrm flipV="1">
            <a:off x="3990975" y="4165600"/>
            <a:ext cx="1049655" cy="28638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3"/>
            <a:endCxn id="15" idx="1"/>
          </p:cNvCxnSpPr>
          <p:nvPr/>
        </p:nvCxnSpPr>
        <p:spPr>
          <a:xfrm>
            <a:off x="3990975" y="4451985"/>
            <a:ext cx="822960" cy="28638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2" grpId="0" animBg="1"/>
      <p:bldP spid="3" grpId="0"/>
      <p:bldP spid="2" grpId="1" animBg="1"/>
      <p:bldP spid="3" grpId="1"/>
      <p:bldP spid="9" grpId="0"/>
      <p:bldP spid="9" grpId="1"/>
      <p:bldP spid="10" grpId="0"/>
      <p:bldP spid="10" grpId="1"/>
      <p:bldP spid="7" grpId="0"/>
      <p:bldP spid="8" grpId="0" animBg="1"/>
      <p:bldP spid="7" grpId="1"/>
      <p:bldP spid="8" grpId="1" animBg="1"/>
      <p:bldP spid="11" grpId="0" bldLvl="0" animBg="1"/>
      <p:bldP spid="11" grpId="1" animBg="1"/>
      <p:bldP spid="12" grpId="0" bldLvl="0" animBg="1"/>
      <p:bldP spid="12" grpId="1" animBg="1"/>
      <p:bldP spid="14" grpId="0" bldLvl="0" animBg="1"/>
      <p:bldP spid="14" grpId="1" animBg="1"/>
      <p:bldP spid="15" grpId="0" bldLvl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32603" y="1109061"/>
            <a:ext cx="7678793" cy="52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algn="just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250" kern="120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704215" y="170815"/>
                <a:ext cx="8114030" cy="1400810"/>
              </a:xfrm>
              <a:prstGeom prst="rect">
                <a:avLst/>
              </a:prstGeom>
            </p:spPr>
            <p:style>
              <a:lnRef idx="3">
                <a:schemeClr val="accent3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wrap="square">
                <a:noAutofit/>
              </a:bodyPr>
              <a:lstStyle/>
              <a:p>
                <a:pPr marL="496570" indent="-226695" algn="l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b="1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2800" b="1" i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800" b="1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b="1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1:  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các số hữu tỉ sau, số nào là số thập phân hữu hạn và vô hạn tuần hoàn:   </a:t>
                </a:r>
                <a:r>
                  <a:rPr lang="en-US" sz="2800" b="1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en-US" sz="28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altLang="en-US" sz="28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vi-VN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vi-V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171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500</m:t>
                        </m:r>
                      </m:den>
                    </m:f>
                  </m:oMath>
                </a14:m>
                <a:r>
                  <a:rPr lang="en-US" altLang="en-US" sz="28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431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165</m:t>
                        </m:r>
                      </m:den>
                    </m:f>
                  </m:oMath>
                </a14:m>
                <a:r>
                  <a:rPr lang="en-US" altLang="en-US" sz="28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 </m:t>
                    </m:r>
                    <m:f>
                      <m:fPr>
                        <m:ctrlPr>
                          <a:rPr lang="vi-V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altLang="en-US" sz="2800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15" y="170815"/>
                <a:ext cx="8114030" cy="140081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style>
              <a:lnRef idx="3">
                <a:schemeClr val="accent3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855883" y="2377634"/>
                <a:ext cx="2108109" cy="958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883" y="2377634"/>
                <a:ext cx="2108109" cy="958215"/>
              </a:xfrm>
              <a:prstGeom prst="rect">
                <a:avLst/>
              </a:prstGeom>
              <a:blipFill rotWithShape="1">
                <a:blip r:embed="rId2"/>
                <a:stretch>
                  <a:fillRect l="-26" t="-20" r="21" b="2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5749476" y="2327917"/>
                <a:ext cx="2985957" cy="951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171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500</m:t>
                          </m:r>
                        </m:den>
                      </m:f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𝟑𝟒𝟐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476" y="2327917"/>
                <a:ext cx="2985957" cy="951230"/>
              </a:xfrm>
              <a:prstGeom prst="rect">
                <a:avLst/>
              </a:prstGeom>
              <a:blipFill rotWithShape="1">
                <a:blip r:embed="rId3"/>
                <a:stretch>
                  <a:fillRect l="-6" t="-1" r="12" b="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733018" y="4035648"/>
                <a:ext cx="2985957" cy="951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431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165</m:t>
                          </m:r>
                        </m:den>
                      </m:f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18" y="4035648"/>
                <a:ext cx="2985957" cy="951865"/>
              </a:xfrm>
              <a:prstGeom prst="rect">
                <a:avLst/>
              </a:prstGeom>
              <a:blipFill rotWithShape="1">
                <a:blip r:embed="rId4"/>
                <a:stretch>
                  <a:fillRect l="-8" t="-23" r="14" b="2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6416040" y="4036060"/>
                <a:ext cx="2402205" cy="942975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 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040" y="4036060"/>
                <a:ext cx="2402205" cy="9429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Box 1"/>
          <p:cNvSpPr txBox="1"/>
          <p:nvPr/>
        </p:nvSpPr>
        <p:spPr>
          <a:xfrm>
            <a:off x="948055" y="1828165"/>
            <a:ext cx="4049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rgbClr val="0070C0"/>
                </a:solidFill>
              </a:rPr>
              <a:t>Các số thập phân hữu hạn</a:t>
            </a:r>
            <a:endParaRPr lang="en-US" sz="240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2"/>
              <p:cNvSpPr txBox="1"/>
              <p:nvPr/>
            </p:nvSpPr>
            <p:spPr>
              <a:xfrm>
                <a:off x="3190240" y="2359660"/>
                <a:ext cx="2500630" cy="9512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vi-VN" sz="3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𝟒𝟖</m:t>
                      </m:r>
                    </m:oMath>
                  </m:oMathPara>
                </a14:m>
                <a:endParaRPr lang="en-US" sz="3000" b="1" i="1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240" y="2359660"/>
                <a:ext cx="2500630" cy="9512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4"/>
              <p:cNvSpPr txBox="1"/>
              <p:nvPr/>
            </p:nvSpPr>
            <p:spPr>
              <a:xfrm>
                <a:off x="3646805" y="4035425"/>
                <a:ext cx="2811145" cy="9512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 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000" b="1" i="1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805" y="4035425"/>
                <a:ext cx="2811145" cy="95123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5"/>
          <p:cNvSpPr txBox="1"/>
          <p:nvPr/>
        </p:nvSpPr>
        <p:spPr>
          <a:xfrm>
            <a:off x="948055" y="3455670"/>
            <a:ext cx="69843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>
                <a:solidFill>
                  <a:srgbClr val="0070C0"/>
                </a:solidFill>
                <a:sym typeface="+mn-ea"/>
              </a:rPr>
              <a:t>Các số thập phân vô hạn tuần hoàn</a:t>
            </a:r>
            <a:endParaRPr lang="en-US" sz="2400">
              <a:solidFill>
                <a:srgbClr val="0070C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2" grpId="0"/>
      <p:bldP spid="2" grpId="1"/>
      <p:bldP spid="21" grpId="0"/>
      <p:bldP spid="21" grpId="1"/>
      <p:bldP spid="3" grpId="0"/>
      <p:bldP spid="3" grpId="1"/>
      <p:bldP spid="22" grpId="0"/>
      <p:bldP spid="22" grpId="1"/>
      <p:bldP spid="6" grpId="0"/>
      <p:bldP spid="6" grpId="1"/>
      <p:bldP spid="23" grpId="0"/>
      <p:bldP spid="23" grpId="1"/>
      <p:bldP spid="5" grpId="0"/>
      <p:bldP spid="5" grpId="1"/>
      <p:bldP spid="30" grpId="0"/>
      <p:bldP spid="3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Pentagon 11"/>
          <p:cNvSpPr/>
          <p:nvPr/>
        </p:nvSpPr>
        <p:spPr>
          <a:xfrm>
            <a:off x="750570" y="400050"/>
            <a:ext cx="2890520" cy="461645"/>
          </a:xfrm>
          <a:prstGeom prst="homePlate">
            <a:avLst/>
          </a:prstGeom>
          <a:solidFill>
            <a:srgbClr val="EE1D2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FFFFFF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        </a:t>
            </a:r>
            <a:r>
              <a:rPr lang="en-US" sz="2500" dirty="0" err="1">
                <a:latin typeface="+mn-lt"/>
              </a:rPr>
              <a:t>Vận</a:t>
            </a:r>
            <a:r>
              <a:rPr lang="en-US" sz="2500" dirty="0">
                <a:latin typeface="+mn-lt"/>
              </a:rPr>
              <a:t> </a:t>
            </a:r>
            <a:r>
              <a:rPr lang="en-US" sz="2500" dirty="0" err="1">
                <a:latin typeface="+mn-lt"/>
              </a:rPr>
              <a:t>dụng</a:t>
            </a:r>
            <a:endParaRPr lang="en-US" sz="2500" dirty="0">
              <a:effectLst/>
              <a:latin typeface="CMU Serif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26" name="Google Shape;1726;p45"/>
          <p:cNvSpPr txBox="1">
            <a:spLocks noGrp="1"/>
          </p:cNvSpPr>
          <p:nvPr>
            <p:ph type="subTitle" idx="4"/>
          </p:nvPr>
        </p:nvSpPr>
        <p:spPr>
          <a:xfrm flipH="1">
            <a:off x="5745591" y="189656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CÁCH 2</a:t>
            </a:r>
            <a:r>
              <a:rPr lang="en-GB" sz="3000">
                <a:solidFill>
                  <a:schemeClr val="lt1"/>
                </a:solidFill>
              </a:rPr>
              <a:t>.</a:t>
            </a:r>
            <a:endParaRPr sz="3000">
              <a:solidFill>
                <a:schemeClr val="l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/>
              <p:cNvSpPr txBox="1"/>
              <p:nvPr/>
            </p:nvSpPr>
            <p:spPr>
              <a:xfrm>
                <a:off x="1591310" y="853440"/>
                <a:ext cx="6266180" cy="979170"/>
              </a:xfrm>
              <a:prstGeom prst="rect">
                <a:avLst/>
              </a:prstGeom>
            </p:spPr>
            <p:style>
              <a:lnRef idx="3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wrap="square" rtlCol="0">
                <a:no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hữu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0,834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9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9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9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endParaRPr lang="vi-VN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310" y="853440"/>
                <a:ext cx="6266180" cy="979170"/>
              </a:xfrm>
              <a:prstGeom prst="rect">
                <a:avLst/>
              </a:prstGeom>
              <a:blipFill rotWithShape="1">
                <a:blip r:embed="rId1"/>
                <a:stretch>
                  <a:fillRect l="-304" t="-1946" r="-304" b="-1946"/>
                </a:stretch>
              </a:blipFill>
            </p:spPr>
            <p:style>
              <a:lnRef idx="3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89" y="498797"/>
            <a:ext cx="417916" cy="3231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2"/>
              <p:cNvSpPr txBox="1"/>
              <p:nvPr/>
            </p:nvSpPr>
            <p:spPr>
              <a:xfrm>
                <a:off x="1052195" y="2395855"/>
                <a:ext cx="3336290" cy="882015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0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83333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...=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0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8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3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>
          <p:sp>
            <p:nvSpPr>
              <p:cNvPr id="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95" y="2395855"/>
                <a:ext cx="3336290" cy="8820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4"/>
              <p:cNvSpPr txBox="1"/>
              <p:nvPr/>
            </p:nvSpPr>
            <p:spPr>
              <a:xfrm>
                <a:off x="1035050" y="3406775"/>
                <a:ext cx="3474720" cy="1078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sz="2400"/>
                  <a:t>Vì 0,834 &gt; 0,83333... </a:t>
                </a:r>
                <a:endParaRPr lang="en-US" sz="2400"/>
              </a:p>
              <a:p>
                <a:r>
                  <a:rPr lang="en-US" sz="2400"/>
                  <a:t>nên 0,834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/>
                  <a:t> </a:t>
                </a:r>
                <a:endParaRPr lang="en-US" sz="2800"/>
              </a:p>
            </p:txBody>
          </p:sp>
        </mc:Choice>
        <mc:Fallback>
          <p:sp>
            <p:nvSpPr>
              <p:cNvPr id="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050" y="3406775"/>
                <a:ext cx="3474720" cy="10788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4723765" y="2221865"/>
            <a:ext cx="1905" cy="26765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1743710" y="1884045"/>
            <a:ext cx="3048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rgbClr val="FF0000"/>
                </a:solidFill>
              </a:rPr>
              <a:t>CÁCH 1</a:t>
            </a:r>
            <a:endParaRPr lang="en-US" sz="24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Box 7"/>
              <p:cNvSpPr txBox="1"/>
              <p:nvPr/>
            </p:nvSpPr>
            <p:spPr>
              <a:xfrm>
                <a:off x="5031105" y="2395855"/>
                <a:ext cx="3048000" cy="157861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0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834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417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500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1251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1500</m:t>
                          </m:r>
                        </m:den>
                      </m:f>
                    </m:oMath>
                  </m:oMathPara>
                </a14:m>
                <a:endParaRPr lang="en-US" sz="24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1250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1500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>
          <p:sp>
            <p:nvSpPr>
              <p:cNvPr id="8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105" y="2395855"/>
                <a:ext cx="3048000" cy="15786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 Box 12"/>
              <p:cNvSpPr txBox="1"/>
              <p:nvPr/>
            </p:nvSpPr>
            <p:spPr>
              <a:xfrm>
                <a:off x="4939665" y="3908425"/>
                <a:ext cx="4086860" cy="98996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en-US" sz="2400"/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1251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1500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1250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1500</m:t>
                        </m:r>
                      </m:den>
                    </m:f>
                  </m:oMath>
                </a14:m>
                <a:r>
                  <a:rPr lang="en-US" sz="2400"/>
                  <a:t> nên </a:t>
                </a:r>
                <a:r>
                  <a:rPr lang="en-US" sz="2400">
                    <a:sym typeface="+mn-ea"/>
                  </a:rPr>
                  <a:t>0,834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>
                    <a:sym typeface="+mn-ea"/>
                  </a:rPr>
                  <a:t> </a:t>
                </a:r>
                <a:endParaRPr lang="en-US"/>
              </a:p>
              <a:p>
                <a:r>
                  <a:rPr lang="en-US"/>
                  <a:t> </a:t>
                </a:r>
                <a:endParaRPr lang="en-US"/>
              </a:p>
            </p:txBody>
          </p:sp>
        </mc:Choice>
        <mc:Fallback>
          <p:sp>
            <p:nvSpPr>
              <p:cNvPr id="13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665" y="3908425"/>
                <a:ext cx="4086860" cy="9899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ldLvl="0" animBg="1"/>
      <p:bldP spid="7" grpId="0"/>
      <p:bldP spid="7" grpId="1"/>
      <p:bldP spid="1726" grpId="0" build="p"/>
      <p:bldP spid="1726" grpId="1" build="p"/>
      <p:bldP spid="3" grpId="0"/>
      <p:bldP spid="3" grpId="1"/>
      <p:bldP spid="5" grpId="0"/>
      <p:bldP spid="5" grpId="1"/>
      <p:bldP spid="8" grpId="0"/>
      <p:bldP spid="8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"/>
          <p:cNvSpPr txBox="1">
            <a:spLocks noGrp="1"/>
          </p:cNvSpPr>
          <p:nvPr>
            <p:ph type="ctrTitle"/>
          </p:nvPr>
        </p:nvSpPr>
        <p:spPr>
          <a:xfrm rot="-182">
            <a:off x="426720" y="122555"/>
            <a:ext cx="3573780" cy="5956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F96F1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0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VÔ TỈ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1" name="Google Shape;611;p27"/>
          <p:cNvSpPr/>
          <p:nvPr/>
        </p:nvSpPr>
        <p:spPr>
          <a:xfrm rot="-8665993">
            <a:off x="1398878" y="3568677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7095" y="574675"/>
            <a:ext cx="301815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Khám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phá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 2 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525071"/>
            <a:ext cx="597151" cy="632935"/>
          </a:xfrm>
          <a:prstGeom prst="rect">
            <a:avLst/>
          </a:prstGeom>
        </p:spPr>
      </p:pic>
      <p:sp>
        <p:nvSpPr>
          <p:cNvPr id="38" name="Text Box 2801"/>
          <p:cNvSpPr txBox="1"/>
          <p:nvPr/>
        </p:nvSpPr>
        <p:spPr>
          <a:xfrm>
            <a:off x="-1294908" y="-180711"/>
            <a:ext cx="1038372" cy="4926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80FF"/>
                </a:solidFill>
                <a:effectLst/>
                <a:latin typeface="UTM Duepuntoze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>
              <a:effectLst/>
              <a:latin typeface="CMU Serif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/>
          <p:cNvSpPr/>
          <p:nvPr/>
        </p:nvSpPr>
        <p:spPr>
          <a:xfrm>
            <a:off x="729615" y="1158240"/>
            <a:ext cx="8415020" cy="3790315"/>
          </a:xfrm>
          <a:prstGeom prst="roundRect">
            <a:avLst>
              <a:gd name="adj" fmla="val 10212"/>
            </a:avLst>
          </a:prstGeom>
        </p:spPr>
        <p:style>
          <a:lnRef idx="3">
            <a:schemeClr val="accent3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270510" indent="-228600" algn="just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2 hình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AMBN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indent="-228600" algn="just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 = 1dm.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indent="-228600" algn="just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hãy cho biết diện tích hình vuông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indent="-228600" algn="just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gấp mấy lần diện tích hình vuông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AMBN</a:t>
            </a: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.</a:t>
            </a:r>
            <a:endParaRPr lang="vi-VN" sz="24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indent="-228600" algn="just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Tính diện tích hình vuông </a:t>
            </a:r>
            <a:r>
              <a:rPr 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AMBN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ABCD</a:t>
            </a: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4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indent="-228600" algn="just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</a:t>
            </a:r>
            <a:r>
              <a:rPr lang="vi-VN" sz="23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biểu diễn diện tích hình vuông</a:t>
            </a:r>
            <a:r>
              <a:rPr lang="en-US" sz="23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</a:t>
            </a:r>
            <a:r>
              <a:rPr lang="vi-VN" sz="23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theo độ dài đoạn </a:t>
            </a:r>
            <a:r>
              <a:rPr lang="en-US" sz="23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4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indent="-228600" algn="just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endParaRPr lang="vi-VN" sz="2800" i="1" dirty="0" err="1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/>
          <p:nvPr/>
        </p:nvGraphicFramePr>
        <p:xfrm>
          <a:off x="7103110" y="1673860"/>
          <a:ext cx="1917700" cy="2579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2" imgW="1933575" imgH="2647950" progId="Paint.Picture">
                  <p:embed/>
                </p:oleObj>
              </mc:Choice>
              <mc:Fallback>
                <p:oleObj name="" r:id="rId2" imgW="1933575" imgH="264795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03110" y="1673860"/>
                        <a:ext cx="1917700" cy="2579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" grpId="0"/>
      <p:bldP spid="33" grpId="0"/>
      <p:bldP spid="4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"/>
          <p:cNvSpPr txBox="1">
            <a:spLocks noGrp="1"/>
          </p:cNvSpPr>
          <p:nvPr>
            <p:ph type="ctrTitle"/>
          </p:nvPr>
        </p:nvSpPr>
        <p:spPr>
          <a:xfrm rot="-182">
            <a:off x="526042" y="163822"/>
            <a:ext cx="2642703" cy="49265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F96F1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0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VÔ TỈ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1" name="Google Shape;611;p27"/>
          <p:cNvSpPr/>
          <p:nvPr/>
        </p:nvSpPr>
        <p:spPr>
          <a:xfrm rot="-8665993">
            <a:off x="1398878" y="3568677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0168" y="424565"/>
            <a:ext cx="18442664" cy="17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2470" y="496570"/>
            <a:ext cx="254508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Khám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phá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 2 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3" y="421636"/>
            <a:ext cx="597151" cy="632935"/>
          </a:xfrm>
          <a:prstGeom prst="rect">
            <a:avLst/>
          </a:prstGeom>
        </p:spPr>
      </p:pic>
      <p:sp>
        <p:nvSpPr>
          <p:cNvPr id="38" name="Text Box 2801"/>
          <p:cNvSpPr txBox="1"/>
          <p:nvPr/>
        </p:nvSpPr>
        <p:spPr>
          <a:xfrm>
            <a:off x="-1294908" y="-180711"/>
            <a:ext cx="1038372" cy="4926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80FF"/>
                </a:solidFill>
                <a:effectLst/>
                <a:latin typeface="UTM Duepuntoze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>
              <a:effectLst/>
              <a:latin typeface="CMU Serif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712470" y="1313180"/>
                <a:ext cx="6295390" cy="3622040"/>
              </a:xfrm>
              <a:prstGeom prst="rect">
                <a:avLst/>
              </a:prstGeom>
            </p:spPr>
            <p:style>
              <a:lnRef idx="3">
                <a:schemeClr val="accent3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wrap="square">
                <a:noAutofit/>
              </a:bodyPr>
              <a:lstStyle/>
              <a:p>
                <a:pPr marL="496570" indent="-226695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D</a:t>
                </a:r>
                <a:r>
                  <a:rPr lang="vi-VN" alt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iện tích hình vuông </a:t>
                </a:r>
                <a:r>
                  <a:rPr lang="en-US" altLang="en-US" sz="2000" dirty="0">
                    <a:highlight>
                      <a:srgbClr val="00FF00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ABCD</a:t>
                </a:r>
                <a:r>
                  <a:rPr lang="en-US" alt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vi-VN" alt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gấp </a:t>
                </a:r>
                <a:r>
                  <a:rPr lang="en-US" alt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2 </a:t>
                </a:r>
                <a:r>
                  <a:rPr lang="vi-VN" alt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lần diện tích</a:t>
                </a:r>
                <a:endParaRPr lang="vi-VN" altLang="en-US" sz="2000" dirty="0"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 marL="496570" indent="-226695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alt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hình vuông </a:t>
                </a:r>
                <a:r>
                  <a:rPr lang="en-US" altLang="en-US" sz="2000" dirty="0">
                    <a:highlight>
                      <a:srgbClr val="66CCFF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AMBN</a:t>
                </a:r>
                <a:r>
                  <a:rPr lang="vi-VN" alt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.</a:t>
                </a:r>
                <a:endParaRPr lang="vi-VN" altLang="en-US" sz="2000" dirty="0"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 marL="496570" indent="-226695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alt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Diện tích hình vuông </a:t>
                </a:r>
                <a:r>
                  <a:rPr lang="en-US" altLang="en-US" sz="2000" dirty="0">
                    <a:highlight>
                      <a:srgbClr val="66CCFF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AMBN</a:t>
                </a:r>
                <a:r>
                  <a:rPr lang="vi-VN" alt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là:</a:t>
                </a:r>
                <a:r>
                  <a:rPr lang="en-US" alt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altLang="en-US" sz="24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altLang="en-US" sz="24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altLang="en-US" sz="24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 = </m:t>
                    </m:r>
                    <m:r>
                      <a:rPr lang="en-US" altLang="en-US" sz="24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altLang="en-US" sz="24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 (</m:t>
                    </m:r>
                    <m:sSup>
                      <m:sSupPr>
                        <m:ctrlPr>
                          <a:rPr lang="en-US" altLang="en-US" sz="2400" b="1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altLang="en-US" sz="2400" b="1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24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 marL="496570" indent="-226695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alt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Diện tích hình vuông</a:t>
                </a:r>
                <a:r>
                  <a:rPr lang="en-US" alt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altLang="en-US" sz="2000" dirty="0">
                    <a:highlight>
                      <a:srgbClr val="00FF00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ABCD</a:t>
                </a:r>
                <a:r>
                  <a:rPr lang="vi-VN" alt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là </a:t>
                </a:r>
                <a:r>
                  <a:rPr lang="en-US" altLang="vi-VN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altLang="en-US" sz="24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 (</m:t>
                    </m:r>
                    <m:sSup>
                      <m:sSupPr>
                        <m:ctrlPr>
                          <a:rPr lang="en-US" altLang="en-US" sz="2400" b="1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altLang="en-US" sz="2400" b="1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24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vi-VN" sz="2000" dirty="0"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 marL="496570" indent="-226695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alt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Diện tích hình vuông </a:t>
                </a:r>
                <a:r>
                  <a:rPr lang="en-US" altLang="en-US" sz="2000" dirty="0">
                    <a:highlight>
                      <a:srgbClr val="00FF00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ABCD</a:t>
                </a:r>
                <a:r>
                  <a:rPr lang="vi-VN" alt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 là:</a:t>
                </a:r>
                <a:r>
                  <a:rPr lang="en-US" alt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lang="en-US" altLang="en-US" sz="2000" dirty="0"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 marL="496570" indent="-226695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en-US" sz="24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                                </m:t>
                    </m:r>
                    <m:r>
                      <a:rPr lang="en-US" altLang="en-US" sz="24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𝑺</m:t>
                    </m:r>
                    <m:r>
                      <a:rPr lang="en-US" altLang="en-US" sz="24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en-US" sz="24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𝑨𝑩</m:t>
                    </m:r>
                    <m:r>
                      <a:rPr lang="en-US" altLang="en-US" sz="24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altLang="en-US" sz="24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𝑨𝑩</m:t>
                    </m:r>
                    <m:r>
                      <a:rPr lang="en-US" altLang="en-US" sz="24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2400" b="1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𝑨𝑩</m:t>
                        </m:r>
                      </m:e>
                      <m:sup>
                        <m:r>
                          <a:rPr lang="en-US" altLang="en-US" sz="2400" b="1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                                  </a:t>
                </a:r>
                <a:endParaRPr lang="en-US" altLang="en-US" sz="2000" dirty="0"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 marL="496570" indent="-226695" algn="l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Suy ra                       </a:t>
                </a:r>
                <a:endParaRPr lang="en-US" altLang="en-US" sz="2000" dirty="0"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 marL="496570" indent="-226695" algn="l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altLang="vi-VN" sz="2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70" y="1313180"/>
                <a:ext cx="6295390" cy="3622040"/>
              </a:xfrm>
              <a:prstGeom prst="rect">
                <a:avLst/>
              </a:prstGeom>
              <a:blipFill rotWithShape="1">
                <a:blip r:embed="rId2"/>
                <a:stretch>
                  <a:fillRect l="-303" t="-526" r="-303" b="-8240"/>
                </a:stretch>
              </a:blipFill>
            </p:spPr>
            <p:style>
              <a:lnRef idx="3">
                <a:schemeClr val="accent3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Box 6"/>
              <p:cNvSpPr txBox="1"/>
              <p:nvPr/>
            </p:nvSpPr>
            <p:spPr>
              <a:xfrm>
                <a:off x="1973580" y="4337050"/>
                <a:ext cx="1283970" cy="427355"/>
              </a:xfrm>
              <a:prstGeom prst="rect">
                <a:avLst/>
              </a:prstGeom>
            </p:spPr>
            <p:style>
              <a:lnRef idx="3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𝑨𝑩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panose="02020609040205080304" charset="-128"/>
                          <a:cs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400" b="1" i="1">
                  <a:solidFill>
                    <a:schemeClr val="tx1"/>
                  </a:solidFill>
                  <a:latin typeface="Cambria Math" panose="02040503050406030204" pitchFamily="18" charset="0"/>
                  <a:ea typeface="MS Mincho" panose="02020609040205080304" charset="-128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580" y="4337050"/>
                <a:ext cx="1283970" cy="427355"/>
              </a:xfrm>
              <a:prstGeom prst="rect">
                <a:avLst/>
              </a:prstGeom>
              <a:blipFill rotWithShape="1">
                <a:blip r:embed="rId3"/>
                <a:stretch>
                  <a:fillRect l="-1484" t="-4458" r="-3066" b="-4458"/>
                </a:stretch>
              </a:blipFill>
            </p:spPr>
            <p:style>
              <a:lnRef idx="3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/>
          <p:nvPr/>
        </p:nvGraphicFramePr>
        <p:xfrm>
          <a:off x="7093585" y="1313180"/>
          <a:ext cx="2051050" cy="272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4" imgW="1933575" imgH="2647950" progId="Paint.Picture">
                  <p:embed/>
                </p:oleObj>
              </mc:Choice>
              <mc:Fallback>
                <p:oleObj name="" r:id="rId4" imgW="1933575" imgH="2647950" progId="Paint.Picture">
                  <p:embed/>
                  <p:pic>
                    <p:nvPicPr>
                      <p:cNvPr id="0" name="Picture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93585" y="1313180"/>
                        <a:ext cx="2051050" cy="272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8021"/>
  <p:tag name="KSO_WM_TEMPLATE_THUMBS_INDEX" val="1、9"/>
  <p:tag name="KSO_WM_SPECIAL_SOURCE" val="bdnull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021_7*a*1"/>
  <p:tag name="KSO_WM_TEMPLATE_CATEGORY" val="custom"/>
  <p:tag name="KSO_WM_TEMPLATE_INDEX" val="20238021"/>
  <p:tag name="KSO_WM_UNIT_LAYERLEVEL" val="1"/>
  <p:tag name="KSO_WM_TAG_VERSION" val="3.0"/>
  <p:tag name="KSO_WM_UNIT_ISCONTENTSTITLE" val="0"/>
  <p:tag name="KSO_WM_UNIT_ISNUMDGMTITLE" val="0"/>
  <p:tag name="KSO_WM_UNIT_NOCLEAR" val="0"/>
  <p:tag name="KSO_WM_UNIT_VALUE" val="14"/>
  <p:tag name="KSO_WM_UNIT_PRESET_TEXT" val="Your title here"/>
</p:tagLst>
</file>

<file path=ppt/tags/tag22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8021_7*e*1"/>
  <p:tag name="KSO_WM_TEMPLATE_CATEGORY" val="custom"/>
  <p:tag name="KSO_WM_TEMPLATE_INDEX" val="20238021"/>
  <p:tag name="KSO_WM_UNIT_LAYERLEVEL" val="1"/>
  <p:tag name="KSO_WM_TAG_VERSION" val="3.0"/>
  <p:tag name="KSO_WM_UNIT_NOCLEAR" val="0"/>
  <p:tag name="KSO_WM_UNIT_VALUE" val="13"/>
  <p:tag name="KSO_WM_UNIT_PRESET_TEXT" val="PART 01"/>
</p:tagLst>
</file>

<file path=ppt/tags/tag23.xml><?xml version="1.0" encoding="utf-8"?>
<p:tagLst xmlns:p="http://schemas.openxmlformats.org/presentationml/2006/main">
  <p:tag name="KSO_WM_SLIDE_ID" val="custom20238021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8021"/>
  <p:tag name="KSO_WM_SLIDE_TYPE" val="sectionTitle"/>
  <p:tag name="KSO_WM_SLIDE_SUBTYPE" val="pureTxt"/>
  <p:tag name="KSO_WM_SLIDE_LAYOUT" val="a_e"/>
  <p:tag name="KSO_WM_SLIDE_LAYOUT_CNT" val="1_1"/>
  <p:tag name="KSO_WM_SPECIAL_SOURCE" val="bdnull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BEAUTIFY_FLAG" val="#wm#"/>
  <p:tag name="KSO_WM_UNIT_TYPE" val="i"/>
  <p:tag name="KSO_WM_UNIT_INDEX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</a:majorFont>
      <a:minorFont>
        <a:latin typeface="Gill Sans MT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mmunications and Dialogues">
  <a:themeElements>
    <a:clrScheme name="Communications and Dialogu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Communications and Dialogu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Communications and Dialog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4963</Words>
  <Application>WPS Presentation</Application>
  <PresentationFormat>On-screen Show (16:9)</PresentationFormat>
  <Paragraphs>467</Paragraphs>
  <Slides>24</Slides>
  <Notes>19</Notes>
  <HiddenSlides>0</HiddenSlides>
  <MMClips>0</MMClips>
  <ScaleCrop>false</ScaleCrop>
  <HeadingPairs>
    <vt:vector size="8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24</vt:i4>
      </vt:variant>
    </vt:vector>
  </HeadingPairs>
  <TitlesOfParts>
    <vt:vector size="59" baseType="lpstr">
      <vt:lpstr>Arial</vt:lpstr>
      <vt:lpstr>SimSun</vt:lpstr>
      <vt:lpstr>Wingdings</vt:lpstr>
      <vt:lpstr>Arial</vt:lpstr>
      <vt:lpstr>Odibee Sans</vt:lpstr>
      <vt:lpstr>Didact Gothic</vt:lpstr>
      <vt:lpstr>Bellota Text</vt:lpstr>
      <vt:lpstr>Segoe Print</vt:lpstr>
      <vt:lpstr>Abel</vt:lpstr>
      <vt:lpstr>Roboto Condensed</vt:lpstr>
      <vt:lpstr>Wingdings 2</vt:lpstr>
      <vt:lpstr>Gill Sans MT</vt:lpstr>
      <vt:lpstr>Just Another Hand</vt:lpstr>
      <vt:lpstr>Times New Roman</vt:lpstr>
      <vt:lpstr>Cambria Math</vt:lpstr>
      <vt:lpstr>Calibri</vt:lpstr>
      <vt:lpstr>CMU Serif</vt:lpstr>
      <vt:lpstr>UTM Swiss Condensed</vt:lpstr>
      <vt:lpstr>UTM Duepuntozero</vt:lpstr>
      <vt:lpstr>MS Mincho</vt:lpstr>
      <vt:lpstr>Gill Sans MT</vt:lpstr>
      <vt:lpstr>Palatino Linotype</vt:lpstr>
      <vt:lpstr>Microsoft YaHei</vt:lpstr>
      <vt:lpstr>Arial Unicode MS</vt:lpstr>
      <vt:lpstr>Symbol</vt:lpstr>
      <vt:lpstr>Constantia</vt:lpstr>
      <vt:lpstr>Impact</vt:lpstr>
      <vt:lpstr>End of the School Year by Slidesgo</vt:lpstr>
      <vt:lpstr>Flow</vt:lpstr>
      <vt:lpstr>Badge</vt:lpstr>
      <vt:lpstr>Communications and Dialogues</vt:lpstr>
      <vt:lpstr>Paint.Picture</vt:lpstr>
      <vt:lpstr>Paint.Picture</vt:lpstr>
      <vt:lpstr>Equation.DSMT4</vt:lpstr>
      <vt:lpstr>Paint.Picture</vt:lpstr>
      <vt:lpstr>CHÀO MỪNG QUÝ THẦY CÔ CÙNG CÁC EM LỚP 7A4  ĐẾN VỚI TIẾT HỌC!</vt:lpstr>
      <vt:lpstr>HÃY NÊU CÁC TẬP HỢP SỐ MÀ EM ĐÃ ĐƯỢC HỌC</vt:lpstr>
      <vt:lpstr>PowerPoint 演示文稿</vt:lpstr>
      <vt:lpstr>1. BIỂU DIỄN THẬP PHÂN CỦA SỐ HỮU TỈ</vt:lpstr>
      <vt:lpstr>PowerPoint 演示文稿</vt:lpstr>
      <vt:lpstr>PowerPoint 演示文稿</vt:lpstr>
      <vt:lpstr>PowerPoint 演示文稿</vt:lpstr>
      <vt:lpstr>2. SỐ VÔ TỈ</vt:lpstr>
      <vt:lpstr>2. SỐ VÔ TỈ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HƯỚNG DẪN VỀ NHÀ</vt:lpstr>
      <vt:lpstr>Bài 1 Trong các số hữu tỉ sau, số nào là số thập phân hữu hạn, vô hạn tuần hoàn ;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Huan Nguyen</dc:creator>
  <cp:lastModifiedBy>ThinkPad</cp:lastModifiedBy>
  <cp:revision>38</cp:revision>
  <dcterms:created xsi:type="dcterms:W3CDTF">2024-10-28T16:19:00Z</dcterms:created>
  <dcterms:modified xsi:type="dcterms:W3CDTF">2024-11-22T07:39:23Z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3DC4B54B933D48A1BF8DC8D009D2EBDA_13</vt:lpwstr>
  </property>
  <property fmtid="{D5CDD505-2E9C-101B-9397-08002B2CF9AE}" pid="3" name="KSOProductBuildVer">
    <vt:lpwstr>1033-12.2.0.18911</vt:lpwstr>
  </property>
</Properties>
</file>