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71" r:id="rId2"/>
    <p:sldId id="256" r:id="rId3"/>
    <p:sldId id="302" r:id="rId4"/>
    <p:sldId id="332" r:id="rId5"/>
    <p:sldId id="364" r:id="rId6"/>
    <p:sldId id="362" r:id="rId7"/>
    <p:sldId id="346" r:id="rId8"/>
    <p:sldId id="358" r:id="rId9"/>
    <p:sldId id="359" r:id="rId10"/>
    <p:sldId id="356" r:id="rId11"/>
    <p:sldId id="360" r:id="rId12"/>
    <p:sldId id="361" r:id="rId13"/>
    <p:sldId id="314" r:id="rId14"/>
    <p:sldId id="33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D91"/>
    <a:srgbClr val="7192A9"/>
    <a:srgbClr val="EF4B66"/>
    <a:srgbClr val="D8E5E5"/>
    <a:srgbClr val="FBCDCD"/>
    <a:srgbClr val="F26649"/>
    <a:srgbClr val="F7A5A5"/>
    <a:srgbClr val="F3F6F6"/>
    <a:srgbClr val="3B87CD"/>
    <a:srgbClr val="E07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87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87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88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9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91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65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19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44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24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99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-7937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90" y="1033368"/>
            <a:ext cx="10074476" cy="129266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about a problem you have at home or at school. Imagine an invention (a tool, a machine, an application…) that helps you deal with your problem.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0160" y="4346"/>
            <a:ext cx="93065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YOUR INVENTION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530" y="2440464"/>
            <a:ext cx="7333511" cy="42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-7937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89" y="1033368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Discuss and answer the following questions: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0160" y="4346"/>
            <a:ext cx="93065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YOUR INVENTION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What is the name of the invention?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What is it look like?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How can it help you solve the problem?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51" y="1676869"/>
            <a:ext cx="4086795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-7937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89" y="1033368"/>
            <a:ext cx="11399423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Prepare a poster presentation with pictures or a paper model of the invention and present it to your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0160" y="4346"/>
            <a:ext cx="93065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YOUR INVETION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890" y="2054095"/>
            <a:ext cx="4441371" cy="4523985"/>
          </a:xfrm>
          <a:prstGeom prst="rect">
            <a:avLst/>
          </a:prstGeom>
        </p:spPr>
      </p:pic>
      <p:sp>
        <p:nvSpPr>
          <p:cNvPr id="5" name="Flowchart: Stored Data 4"/>
          <p:cNvSpPr/>
          <p:nvPr/>
        </p:nvSpPr>
        <p:spPr>
          <a:xfrm>
            <a:off x="3806890" y="3732245"/>
            <a:ext cx="768026" cy="541175"/>
          </a:xfrm>
          <a:prstGeom prst="flowChartOnlineStorage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3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499796" y="2453580"/>
            <a:ext cx="97702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Reviewing vocabulary in Unit 11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Reviewing reported speech (Statements)</a:t>
            </a:r>
            <a:endParaRPr lang="en-US" sz="28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8149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Do </a:t>
            </a:r>
            <a:r>
              <a:rPr lang="en-US" sz="2800" dirty="0"/>
              <a:t>Exercise ………..page ……Unit </a:t>
            </a:r>
            <a:r>
              <a:rPr lang="en-US" sz="2800" dirty="0" smtClean="0"/>
              <a:t>11/Workbook</a:t>
            </a:r>
            <a:endParaRPr lang="en-US" sz="2800" dirty="0"/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365" y="3583179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511403" y="1788178"/>
            <a:ext cx="6408662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77" y="1642753"/>
            <a:ext cx="1025326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708298" y="1871134"/>
            <a:ext cx="6678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</a:t>
            </a:r>
            <a:r>
              <a:rPr lang="en-US" sz="2800" b="1" dirty="0" smtClean="0">
                <a:solidFill>
                  <a:schemeClr val="bg1"/>
                </a:solidFill>
              </a:rPr>
              <a:t>: LOOKING BACK AND PROJECT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877346" y="1157103"/>
            <a:ext cx="5740800" cy="494416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tx1"/>
                </a:solidFill>
              </a:rPr>
              <a:t>Warm up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48148" y="1715169"/>
            <a:ext cx="5758577" cy="534917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71922" y="2335119"/>
            <a:ext cx="5755112" cy="1251820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Circle the option that goes with each verb.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Fill in each gap with a word or phrase from the box. You may have to change the form of the word or phrase.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48148" y="4201461"/>
            <a:ext cx="5743692" cy="1189602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Which of the underlined parts in each question is incorrect? Find and correct it.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Rewrite the following sentences, using the words in BOLD.</a:t>
            </a: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65925" y="6005585"/>
            <a:ext cx="5740800" cy="486462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68457" y="3650125"/>
            <a:ext cx="5758577" cy="472594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77346" y="5452297"/>
            <a:ext cx="5758577" cy="472594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tx1"/>
                </a:solidFill>
              </a:rPr>
              <a:t>Project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KIM’S GAME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Top 10 Inventions of All T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17288"/>
            <a:ext cx="12192000" cy="574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6306"/>
            <a:ext cx="12192000" cy="59416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KIM’S GAME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6427" y="1764920"/>
            <a:ext cx="4058298" cy="497712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10</a:t>
            </a:r>
            <a:r>
              <a:rPr lang="en-US" b="1" dirty="0" smtClean="0">
                <a:solidFill>
                  <a:srgbClr val="FFFF00"/>
                </a:solidFill>
              </a:rPr>
              <a:t>. </a:t>
            </a:r>
            <a:r>
              <a:rPr lang="en-US" b="1" dirty="0" smtClean="0">
                <a:solidFill>
                  <a:srgbClr val="FFFF00"/>
                </a:solidFill>
              </a:rPr>
              <a:t>Th</a:t>
            </a:r>
            <a:r>
              <a:rPr lang="en-US" b="1" dirty="0" smtClean="0">
                <a:solidFill>
                  <a:srgbClr val="FFFF00"/>
                </a:solidFill>
              </a:rPr>
              <a:t>e paper</a:t>
            </a:r>
          </a:p>
          <a:p>
            <a:r>
              <a:rPr lang="en-US" b="1" dirty="0">
                <a:solidFill>
                  <a:srgbClr val="FFFF00"/>
                </a:solidFill>
              </a:rPr>
              <a:t>9</a:t>
            </a:r>
            <a:r>
              <a:rPr lang="en-US" b="1" dirty="0" smtClean="0">
                <a:solidFill>
                  <a:srgbClr val="FFFF00"/>
                </a:solidFill>
              </a:rPr>
              <a:t>. The compass</a:t>
            </a:r>
          </a:p>
          <a:p>
            <a:r>
              <a:rPr lang="en-US" b="1" dirty="0">
                <a:solidFill>
                  <a:srgbClr val="FFFF00"/>
                </a:solidFill>
              </a:rPr>
              <a:t>8</a:t>
            </a:r>
            <a:r>
              <a:rPr lang="en-US" b="1" dirty="0" smtClean="0">
                <a:solidFill>
                  <a:srgbClr val="FFFF00"/>
                </a:solidFill>
              </a:rPr>
              <a:t>. The refrigeration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7. The printing press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6. Plumbing</a:t>
            </a:r>
          </a:p>
          <a:p>
            <a:r>
              <a:rPr lang="en-US" b="1" dirty="0">
                <a:solidFill>
                  <a:srgbClr val="FFFF00"/>
                </a:solidFill>
              </a:rPr>
              <a:t>5</a:t>
            </a:r>
            <a:r>
              <a:rPr lang="en-US" b="1" dirty="0" smtClean="0">
                <a:solidFill>
                  <a:srgbClr val="FFFF00"/>
                </a:solidFill>
              </a:rPr>
              <a:t>. Medicine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4. Engines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3. The wheel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2. Communication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1. Electricity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86761" y="1015118"/>
            <a:ext cx="59802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 inventions of all time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60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33953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Circle the option that goes with each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verb.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341120" y="2245360"/>
            <a:ext cx="2072640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create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41120" y="3373120"/>
            <a:ext cx="2072640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invent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41120" y="4450080"/>
            <a:ext cx="2072640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develop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41120" y="5537200"/>
            <a:ext cx="2072640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discover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504" y="233068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9504" y="345187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5942" y="452883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9792" y="560579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5455920" y="1938850"/>
            <a:ext cx="3545840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A. </a:t>
            </a: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n application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455920" y="2432465"/>
            <a:ext cx="3545840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. attendance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455920" y="3066610"/>
            <a:ext cx="3545840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A. </a:t>
            </a: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 painting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55920" y="3560225"/>
            <a:ext cx="3545840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. </a:t>
            </a: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 telephone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455920" y="4243459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A. </a:t>
            </a: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n art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455920" y="4737074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. </a:t>
            </a:r>
            <a:r>
              <a:rPr lang="en-US" sz="2800" dirty="0">
                <a:solidFill>
                  <a:schemeClr val="tx1"/>
                </a:solidFill>
              </a:rPr>
              <a:t>a</a:t>
            </a:r>
            <a:r>
              <a:rPr lang="en-US" sz="2800" dirty="0" smtClean="0">
                <a:solidFill>
                  <a:schemeClr val="tx1"/>
                </a:solidFill>
              </a:rPr>
              <a:t> technology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455920" y="5358982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A. a planet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455920" y="5852597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. a technology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455919" y="1962830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455918" y="3605358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455917" y="4759669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517512" y="5391022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735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2596" y="3106951"/>
            <a:ext cx="11947499" cy="3526970"/>
          </a:xfrm>
        </p:spPr>
        <p:txBody>
          <a:bodyPr>
            <a:normAutofit fontScale="925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They will develop more _____________ to support human teachers at school.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Siri, the voice recognition technology, is an___________ of biometric technology. 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Please look at this ______________ screen. It will check if you are a club member.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Teachers can ask students to wear ___________ glasses and check if they understand a less.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Schools can _______________ quickly and effectively using fingerprint scanners.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90" y="1033368"/>
            <a:ext cx="1088070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gap with a word or phrase from the box. You may have to change the form of the word or phrase.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8983" y="1986569"/>
            <a:ext cx="10968968" cy="938560"/>
          </a:xfrm>
          <a:prstGeom prst="rect">
            <a:avLst/>
          </a:prstGeom>
          <a:solidFill>
            <a:srgbClr val="D8E5E5"/>
          </a:solidFill>
          <a:effectLst>
            <a:softEdge rad="3175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1186572" y="1989246"/>
            <a:ext cx="186012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600" b="1" dirty="0">
                <a:solidFill>
                  <a:srgbClr val="EF4B66"/>
                </a:solidFill>
              </a:rPr>
              <a:t>e</a:t>
            </a:r>
            <a:r>
              <a:rPr lang="en-US" sz="2600" b="1" dirty="0" smtClean="0">
                <a:solidFill>
                  <a:srgbClr val="EF4B66"/>
                </a:solidFill>
              </a:rPr>
              <a:t>ye tracking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88737" y="1962437"/>
            <a:ext cx="17281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600" b="1" dirty="0" smtClean="0">
                <a:solidFill>
                  <a:srgbClr val="EF4B66"/>
                </a:solidFill>
              </a:rPr>
              <a:t>application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82173" y="1914098"/>
            <a:ext cx="261180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600" b="1" dirty="0">
                <a:solidFill>
                  <a:srgbClr val="EF4B66"/>
                </a:solidFill>
              </a:rPr>
              <a:t>c</a:t>
            </a:r>
            <a:r>
              <a:rPr lang="en-US" sz="2600" b="1" dirty="0" smtClean="0">
                <a:solidFill>
                  <a:srgbClr val="EF4B66"/>
                </a:solidFill>
              </a:rPr>
              <a:t>heck attendance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4702" y="2386145"/>
            <a:ext cx="20793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600" b="1" dirty="0">
                <a:solidFill>
                  <a:srgbClr val="EF4B66"/>
                </a:solidFill>
              </a:rPr>
              <a:t>r</a:t>
            </a:r>
            <a:r>
              <a:rPr lang="en-US" sz="2600" b="1" dirty="0" smtClean="0">
                <a:solidFill>
                  <a:srgbClr val="EF4B66"/>
                </a:solidFill>
              </a:rPr>
              <a:t>obot teacher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80327" y="2359421"/>
            <a:ext cx="241014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600" b="1" dirty="0">
                <a:solidFill>
                  <a:srgbClr val="EF4B66"/>
                </a:solidFill>
              </a:rPr>
              <a:t>f</a:t>
            </a:r>
            <a:r>
              <a:rPr lang="en-US" sz="2600" b="1" dirty="0" smtClean="0">
                <a:solidFill>
                  <a:srgbClr val="EF4B66"/>
                </a:solidFill>
              </a:rPr>
              <a:t>ace recognition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67318" y="3135097"/>
            <a:ext cx="23134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 dirty="0">
                <a:solidFill>
                  <a:srgbClr val="EF4B66"/>
                </a:solidFill>
              </a:rPr>
              <a:t>r</a:t>
            </a:r>
            <a:r>
              <a:rPr lang="en-US" sz="2600" b="1" dirty="0" smtClean="0">
                <a:solidFill>
                  <a:srgbClr val="EF4B66"/>
                </a:solidFill>
              </a:rPr>
              <a:t>obot teacher</a:t>
            </a:r>
            <a:r>
              <a:rPr lang="en-US" sz="2600" b="1" dirty="0" smtClean="0">
                <a:solidFill>
                  <a:srgbClr val="00B050"/>
                </a:solidFill>
              </a:rPr>
              <a:t>s</a:t>
            </a:r>
            <a:endParaRPr lang="en-US" sz="2600" b="1" dirty="0">
              <a:solidFill>
                <a:srgbClr val="00B050"/>
              </a:solidFill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80789" y="3655686"/>
            <a:ext cx="23134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 dirty="0" smtClean="0">
                <a:solidFill>
                  <a:srgbClr val="EF4B66"/>
                </a:solidFill>
              </a:rPr>
              <a:t>application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68037" y="4095647"/>
            <a:ext cx="26617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 dirty="0">
                <a:solidFill>
                  <a:srgbClr val="EF4B66"/>
                </a:solidFill>
              </a:rPr>
              <a:t>f</a:t>
            </a:r>
            <a:r>
              <a:rPr lang="en-US" sz="2600" b="1" dirty="0" smtClean="0">
                <a:solidFill>
                  <a:srgbClr val="EF4B66"/>
                </a:solidFill>
              </a:rPr>
              <a:t>ace recognition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0786" y="4534822"/>
            <a:ext cx="23134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 dirty="0">
                <a:solidFill>
                  <a:srgbClr val="EF4B66"/>
                </a:solidFill>
              </a:rPr>
              <a:t>e</a:t>
            </a:r>
            <a:r>
              <a:rPr lang="en-US" sz="2600" b="1" dirty="0" smtClean="0">
                <a:solidFill>
                  <a:srgbClr val="EF4B66"/>
                </a:solidFill>
              </a:rPr>
              <a:t>ye tracking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100895" y="5531186"/>
            <a:ext cx="32791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 dirty="0">
                <a:solidFill>
                  <a:srgbClr val="EF4B66"/>
                </a:solidFill>
              </a:rPr>
              <a:t>c</a:t>
            </a:r>
            <a:r>
              <a:rPr lang="en-US" sz="2600" b="1" dirty="0" smtClean="0">
                <a:solidFill>
                  <a:srgbClr val="EF4B66"/>
                </a:solidFill>
              </a:rPr>
              <a:t>heck attendance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09662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3791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2268" y="1033368"/>
            <a:ext cx="11689394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Which of the underlined parts in each question is incorrect? Find and correct it.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3813" y="2023058"/>
            <a:ext cx="12046304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 said </a:t>
            </a:r>
            <a:r>
              <a:rPr lang="en-US" u="sng" dirty="0" smtClean="0"/>
              <a:t>that</a:t>
            </a:r>
            <a:r>
              <a:rPr lang="en-US" dirty="0" smtClean="0"/>
              <a:t> </a:t>
            </a:r>
            <a:r>
              <a:rPr lang="en-US" dirty="0" err="1" smtClean="0"/>
              <a:t>Issac</a:t>
            </a:r>
            <a:r>
              <a:rPr lang="en-US" dirty="0" smtClean="0"/>
              <a:t> Newton </a:t>
            </a:r>
            <a:r>
              <a:rPr lang="en-US" u="sng" dirty="0" smtClean="0"/>
              <a:t>discovers</a:t>
            </a:r>
            <a:r>
              <a:rPr lang="en-US" dirty="0" smtClean="0"/>
              <a:t> gravity when an apple fell </a:t>
            </a:r>
            <a:r>
              <a:rPr lang="en-US" u="sng" dirty="0" smtClean="0"/>
              <a:t>on</a:t>
            </a:r>
            <a:r>
              <a:rPr lang="en-US" dirty="0" smtClean="0"/>
              <a:t> him.</a:t>
            </a:r>
          </a:p>
          <a:p>
            <a:pPr marL="0" indent="0">
              <a:buNone/>
            </a:pPr>
            <a:r>
              <a:rPr lang="en-US" dirty="0" smtClean="0"/>
              <a:t>                        A                                   B                                                        C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2.   Our teacher said that the World Wide Web </a:t>
            </a:r>
            <a:r>
              <a:rPr lang="en-US" u="sng" dirty="0" smtClean="0"/>
              <a:t>is</a:t>
            </a:r>
            <a:r>
              <a:rPr lang="en-US" dirty="0" smtClean="0"/>
              <a:t> a free </a:t>
            </a:r>
            <a:r>
              <a:rPr lang="en-US" u="sng" dirty="0" smtClean="0"/>
              <a:t>space</a:t>
            </a:r>
            <a:r>
              <a:rPr lang="en-US" dirty="0" smtClean="0"/>
              <a:t> for people </a:t>
            </a:r>
            <a:r>
              <a:rPr lang="en-US" u="sng" dirty="0" smtClean="0"/>
              <a:t>to share </a:t>
            </a:r>
            <a:r>
              <a:rPr lang="en-US" dirty="0" smtClean="0"/>
              <a:t>knowledge.				                       A                 B                               C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3.   The man said </a:t>
            </a:r>
            <a:r>
              <a:rPr lang="en-US" u="sng" dirty="0" smtClean="0"/>
              <a:t>that</a:t>
            </a:r>
            <a:r>
              <a:rPr lang="en-US" dirty="0" smtClean="0"/>
              <a:t> </a:t>
            </a:r>
            <a:r>
              <a:rPr lang="en-US" dirty="0" err="1" smtClean="0"/>
              <a:t>Nanolearning</a:t>
            </a:r>
            <a:r>
              <a:rPr lang="en-US" dirty="0" smtClean="0"/>
              <a:t> </a:t>
            </a:r>
            <a:r>
              <a:rPr lang="en-US" u="sng" dirty="0" smtClean="0"/>
              <a:t>will make </a:t>
            </a:r>
            <a:r>
              <a:rPr lang="en-US" dirty="0" smtClean="0"/>
              <a:t>students’ learning more </a:t>
            </a:r>
            <a:r>
              <a:rPr lang="en-US" u="sng" dirty="0" smtClean="0"/>
              <a:t>entertaining.</a:t>
            </a:r>
          </a:p>
          <a:p>
            <a:pPr marL="0" indent="0">
              <a:buNone/>
            </a:pPr>
            <a:r>
              <a:rPr lang="en-US" dirty="0" smtClean="0"/>
              <a:t>                                  A                                B                                                                 C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4.   Mike </a:t>
            </a:r>
            <a:r>
              <a:rPr lang="en-US" u="sng" dirty="0" smtClean="0"/>
              <a:t>says</a:t>
            </a:r>
            <a:r>
              <a:rPr lang="en-US" dirty="0" smtClean="0"/>
              <a:t> that he </a:t>
            </a:r>
            <a:r>
              <a:rPr lang="en-US" u="sng" dirty="0" smtClean="0"/>
              <a:t>danced</a:t>
            </a:r>
            <a:r>
              <a:rPr lang="en-US" dirty="0" smtClean="0"/>
              <a:t> with an ASIMO robot </a:t>
            </a:r>
            <a:r>
              <a:rPr lang="en-US" u="sng" dirty="0" smtClean="0"/>
              <a:t>a day ago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                 A                       B                                                      C</a:t>
            </a:r>
          </a:p>
          <a:p>
            <a:pPr marL="0" indent="0">
              <a:buNone/>
            </a:pPr>
            <a:r>
              <a:rPr lang="en-US" dirty="0" smtClean="0"/>
              <a:t>5.   The headmaster said </a:t>
            </a:r>
            <a:r>
              <a:rPr lang="en-US" u="sng" dirty="0" smtClean="0"/>
              <a:t>that</a:t>
            </a:r>
            <a:r>
              <a:rPr lang="en-US" dirty="0" smtClean="0"/>
              <a:t> his school </a:t>
            </a:r>
            <a:r>
              <a:rPr lang="en-US" u="sng" dirty="0" smtClean="0"/>
              <a:t>would use</a:t>
            </a:r>
            <a:r>
              <a:rPr lang="en-US" dirty="0" smtClean="0"/>
              <a:t> voice recognition </a:t>
            </a:r>
            <a:r>
              <a:rPr lang="en-US" u="sng" dirty="0" smtClean="0"/>
              <a:t>next year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A                             B                                                  C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4970728" y="2440705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3148" y="2395160"/>
            <a:ext cx="168052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600" b="1" dirty="0" smtClean="0">
                <a:solidFill>
                  <a:srgbClr val="EF4B66"/>
                </a:solidFill>
              </a:rPr>
              <a:t>discovered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6353" y="3226232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47249" y="3167181"/>
            <a:ext cx="744124" cy="490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 dirty="0" smtClean="0">
                <a:solidFill>
                  <a:srgbClr val="EF4B66"/>
                </a:solidFill>
              </a:rPr>
              <a:t>was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483148" y="4059767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27909" y="4030993"/>
            <a:ext cx="20937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 dirty="0">
                <a:solidFill>
                  <a:srgbClr val="EF4B66"/>
                </a:solidFill>
              </a:rPr>
              <a:t>w</a:t>
            </a:r>
            <a:r>
              <a:rPr lang="en-US" sz="2600" b="1" dirty="0" smtClean="0">
                <a:solidFill>
                  <a:srgbClr val="EF4B66"/>
                </a:solidFill>
              </a:rPr>
              <a:t>ould make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873642" y="4983919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75641" y="4930391"/>
            <a:ext cx="20937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 dirty="0" smtClean="0">
                <a:solidFill>
                  <a:srgbClr val="EF4B66"/>
                </a:solidFill>
              </a:rPr>
              <a:t>a day before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159960" y="5832913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667" y="6285149"/>
            <a:ext cx="47666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 dirty="0">
                <a:solidFill>
                  <a:srgbClr val="EF4B66"/>
                </a:solidFill>
              </a:rPr>
              <a:t>t</a:t>
            </a:r>
            <a:r>
              <a:rPr lang="en-US" sz="2600" b="1" dirty="0" smtClean="0">
                <a:solidFill>
                  <a:srgbClr val="EF4B66"/>
                </a:solidFill>
              </a:rPr>
              <a:t>he next year/ the following year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  <p:bldP spid="22" grpId="0" animBg="1"/>
      <p:bldP spid="24" grpId="0"/>
      <p:bldP spid="26" grpId="0" animBg="1"/>
      <p:bldP spid="27" grpId="0"/>
      <p:bldP spid="29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6198" y="1525811"/>
            <a:ext cx="11329663" cy="5201560"/>
          </a:xfrm>
        </p:spPr>
        <p:txBody>
          <a:bodyPr>
            <a:normAutofit fontScale="850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dirty="0" smtClean="0"/>
              <a:t>“We can’t connect to the Internet to work online here,” said Tom. </a:t>
            </a:r>
            <a:r>
              <a:rPr lang="en-US" b="1" dirty="0" smtClean="0">
                <a:solidFill>
                  <a:srgbClr val="00B050"/>
                </a:solidFill>
              </a:rPr>
              <a:t>THERE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7192A9"/>
                </a:solidFill>
              </a:rPr>
              <a:t>	______________________________________________________________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2    “Science is becoming a more important subject in schools now,” </a:t>
            </a:r>
            <a:r>
              <a:rPr lang="en-US" dirty="0" err="1" smtClean="0"/>
              <a:t>Mr</a:t>
            </a:r>
            <a:r>
              <a:rPr lang="en-US" dirty="0" smtClean="0"/>
              <a:t> Thompson said. </a:t>
            </a:r>
            <a:r>
              <a:rPr lang="en-US" b="1" dirty="0" smtClean="0">
                <a:solidFill>
                  <a:srgbClr val="00B050"/>
                </a:solidFill>
              </a:rPr>
              <a:t>THEN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7192A9"/>
                </a:solidFill>
              </a:rPr>
              <a:t>	______________________________________________________________</a:t>
            </a:r>
            <a:endParaRPr lang="en-US" b="1" dirty="0" smtClean="0">
              <a:solidFill>
                <a:srgbClr val="00B050"/>
              </a:solidFill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 startAt="3"/>
            </a:pPr>
            <a:r>
              <a:rPr lang="en-US" dirty="0" smtClean="0"/>
              <a:t>“The school will use a machine to check students’ attendance next year,” said the headmaster. </a:t>
            </a:r>
            <a:r>
              <a:rPr lang="en-US" b="1" dirty="0" smtClean="0">
                <a:solidFill>
                  <a:srgbClr val="00B050"/>
                </a:solidFill>
              </a:rPr>
              <a:t>WOULD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7192A9"/>
                </a:solidFill>
              </a:rPr>
              <a:t>	______________________________________________________________</a:t>
            </a:r>
            <a:endParaRPr lang="en-US" b="1" dirty="0" smtClean="0">
              <a:solidFill>
                <a:srgbClr val="00B050"/>
              </a:solidFill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 startAt="4"/>
            </a:pPr>
            <a:r>
              <a:rPr lang="en-US" dirty="0" smtClean="0"/>
              <a:t>“We are having a science competition this week,” said the monitor to the class. </a:t>
            </a:r>
            <a:r>
              <a:rPr lang="en-US" b="1" dirty="0" smtClean="0">
                <a:solidFill>
                  <a:srgbClr val="00B050"/>
                </a:solidFill>
              </a:rPr>
              <a:t>THAT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7192A9"/>
                </a:solidFill>
              </a:rPr>
              <a:t>	______________________________________________________________</a:t>
            </a:r>
            <a:endParaRPr lang="en-US" b="1" dirty="0" smtClean="0">
              <a:solidFill>
                <a:srgbClr val="00B050"/>
              </a:solidFill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 startAt="5"/>
            </a:pPr>
            <a:r>
              <a:rPr lang="en-US" dirty="0" smtClean="0"/>
              <a:t>“We don’t like robot teachers at all,” said the students. </a:t>
            </a:r>
            <a:r>
              <a:rPr lang="en-US" b="1" dirty="0" smtClean="0">
                <a:solidFill>
                  <a:srgbClr val="00B050"/>
                </a:solidFill>
              </a:rPr>
              <a:t>DIDN’T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7192A9"/>
                </a:solidFill>
              </a:rPr>
              <a:t>	______________________________________________________________</a:t>
            </a:r>
            <a:endParaRPr lang="en-US" dirty="0">
              <a:solidFill>
                <a:srgbClr val="7192A9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576198" y="99465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983" y="8733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90" y="1033368"/>
            <a:ext cx="10880706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Rewrite the following sentences, using the words in BOLD.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630" y="74645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9796" y="1934394"/>
            <a:ext cx="1095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>
                <a:solidFill>
                  <a:srgbClr val="FF0000"/>
                </a:solidFill>
              </a:rPr>
              <a:t>Tom said they couldn’t connect to the Internet to work online </a:t>
            </a:r>
            <a:r>
              <a:rPr lang="en-US" sz="2400" b="1" i="1" dirty="0">
                <a:solidFill>
                  <a:srgbClr val="00B050"/>
                </a:solidFill>
              </a:rPr>
              <a:t>there</a:t>
            </a:r>
            <a:r>
              <a:rPr lang="en-US" sz="2400" i="1" dirty="0" smtClean="0">
                <a:solidFill>
                  <a:srgbClr val="00B050"/>
                </a:solidFill>
              </a:rPr>
              <a:t>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9796" y="3137970"/>
            <a:ext cx="1160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 smtClean="0">
                <a:solidFill>
                  <a:srgbClr val="FF0000"/>
                </a:solidFill>
              </a:rPr>
              <a:t>Mr</a:t>
            </a:r>
            <a:r>
              <a:rPr lang="en-US" sz="2400" i="1" dirty="0">
                <a:solidFill>
                  <a:srgbClr val="FF0000"/>
                </a:solidFill>
              </a:rPr>
              <a:t>. Thompson said (that) science was becoming a more important subject in schools </a:t>
            </a:r>
            <a:r>
              <a:rPr lang="en-US" sz="2400" b="1" i="1" dirty="0">
                <a:solidFill>
                  <a:srgbClr val="00B050"/>
                </a:solidFill>
              </a:rPr>
              <a:t>then</a:t>
            </a:r>
            <a:r>
              <a:rPr lang="en-US" sz="2400" i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5511" y="3917007"/>
            <a:ext cx="7426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 smtClean="0">
                <a:solidFill>
                  <a:srgbClr val="FF0000"/>
                </a:solidFill>
              </a:rPr>
              <a:t>The </a:t>
            </a:r>
            <a:r>
              <a:rPr lang="en-US" sz="2400" i="1" dirty="0">
                <a:solidFill>
                  <a:srgbClr val="FF0000"/>
                </a:solidFill>
              </a:rPr>
              <a:t>headmaster said (that) the school </a:t>
            </a:r>
            <a:r>
              <a:rPr lang="en-US" sz="2400" b="1" i="1" dirty="0">
                <a:solidFill>
                  <a:srgbClr val="00B050"/>
                </a:solidFill>
              </a:rPr>
              <a:t>would</a:t>
            </a:r>
            <a:r>
              <a:rPr lang="en-US" sz="2400" i="1" dirty="0">
                <a:solidFill>
                  <a:srgbClr val="FF0000"/>
                </a:solidFill>
              </a:rPr>
              <a:t> use a machine to check students’ attendance the following year.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9796" y="5185140"/>
            <a:ext cx="1095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 smtClean="0">
                <a:solidFill>
                  <a:srgbClr val="FF0000"/>
                </a:solidFill>
              </a:rPr>
              <a:t>The </a:t>
            </a:r>
            <a:r>
              <a:rPr lang="en-US" sz="2400" i="1" dirty="0">
                <a:solidFill>
                  <a:srgbClr val="FF0000"/>
                </a:solidFill>
              </a:rPr>
              <a:t>monitor said to the class (that) they were having a science competition </a:t>
            </a:r>
            <a:r>
              <a:rPr lang="en-US" sz="2400" b="1" i="1" dirty="0">
                <a:solidFill>
                  <a:srgbClr val="00B050"/>
                </a:solidFill>
              </a:rPr>
              <a:t>that</a:t>
            </a:r>
            <a:r>
              <a:rPr lang="en-US" sz="2400" i="1" dirty="0">
                <a:solidFill>
                  <a:srgbClr val="FF0000"/>
                </a:solidFill>
              </a:rPr>
              <a:t> week</a:t>
            </a:r>
            <a:r>
              <a:rPr lang="en-US" sz="2400" i="1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2204" y="5956255"/>
            <a:ext cx="1095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 smtClean="0">
                <a:solidFill>
                  <a:srgbClr val="FF0000"/>
                </a:solidFill>
              </a:rPr>
              <a:t>The </a:t>
            </a:r>
            <a:r>
              <a:rPr lang="en-US" sz="2400" i="1" dirty="0">
                <a:solidFill>
                  <a:srgbClr val="FF0000"/>
                </a:solidFill>
              </a:rPr>
              <a:t>students said (that) they </a:t>
            </a:r>
            <a:r>
              <a:rPr lang="en-US" sz="2400" b="1" i="1" dirty="0">
                <a:solidFill>
                  <a:srgbClr val="00B050"/>
                </a:solidFill>
              </a:rPr>
              <a:t>didn’t</a:t>
            </a:r>
            <a:r>
              <a:rPr lang="en-US" sz="2400" i="1" dirty="0">
                <a:solidFill>
                  <a:srgbClr val="FF0000"/>
                </a:solidFill>
              </a:rPr>
              <a:t> like robot teachers at all.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4587</TotalTime>
  <Words>647</Words>
  <Application>Microsoft Office PowerPoint</Application>
  <PresentationFormat>Widescreen</PresentationFormat>
  <Paragraphs>147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XPS</cp:lastModifiedBy>
  <cp:revision>303</cp:revision>
  <dcterms:created xsi:type="dcterms:W3CDTF">2020-12-09T02:04:09Z</dcterms:created>
  <dcterms:modified xsi:type="dcterms:W3CDTF">2023-02-12T16:24:58Z</dcterms:modified>
</cp:coreProperties>
</file>