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1" r:id="rId2"/>
    <p:sldId id="256" r:id="rId3"/>
    <p:sldId id="302" r:id="rId4"/>
    <p:sldId id="332" r:id="rId5"/>
    <p:sldId id="339" r:id="rId6"/>
    <p:sldId id="335" r:id="rId7"/>
    <p:sldId id="340" r:id="rId8"/>
    <p:sldId id="343" r:id="rId9"/>
    <p:sldId id="344" r:id="rId10"/>
    <p:sldId id="342"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CD"/>
    <a:srgbClr val="7192A9"/>
    <a:srgbClr val="EF4B66"/>
    <a:srgbClr val="E0702A"/>
    <a:srgbClr val="F26649"/>
    <a:srgbClr val="D8E5E5"/>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82" d="100"/>
          <a:sy n="82" d="100"/>
        </p:scale>
        <p:origin x="87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897846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1580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12915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16162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6" name="TextBox 35"/>
          <p:cNvSpPr txBox="1"/>
          <p:nvPr/>
        </p:nvSpPr>
        <p:spPr>
          <a:xfrm>
            <a:off x="67190" y="15094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MY FAVOURITE SHOPPING PLACE</a:t>
            </a:r>
            <a:endParaRPr kumimoji="0" lang="en-US" sz="4400" b="1" i="0" u="none" strike="noStrike" kern="1200" cap="none" spc="0" normalizeH="0" baseline="0" noProof="0" dirty="0">
              <a:ln w="6600">
                <a:solidFill>
                  <a:srgbClr val="ED7D31"/>
                </a:solidFill>
                <a:prstDash val="solid"/>
              </a:ln>
              <a:solidFill>
                <a:schemeClr val="accent1">
                  <a:lumMod val="50000"/>
                </a:schemeClr>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706496" y="1146147"/>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519993" y="1642350"/>
            <a:ext cx="10970404" cy="3263611"/>
          </a:xfrm>
        </p:spPr>
        <p:txBody>
          <a:bodyPr>
            <a:normAutofit/>
          </a:bodyPr>
          <a:lstStyle/>
          <a:p>
            <a:pPr algn="just">
              <a:lnSpc>
                <a:spcPct val="100000"/>
              </a:lnSpc>
            </a:pPr>
            <a:r>
              <a:rPr lang="en-US" b="1" i="1" dirty="0" smtClean="0"/>
              <a:t>You can conclude: </a:t>
            </a:r>
          </a:p>
          <a:p>
            <a:pPr algn="just">
              <a:lnSpc>
                <a:spcPct val="100000"/>
              </a:lnSpc>
              <a:buFontTx/>
              <a:buChar char="-"/>
            </a:pPr>
            <a:r>
              <a:rPr lang="en-US" dirty="0" smtClean="0"/>
              <a:t>The name of the </a:t>
            </a:r>
            <a:r>
              <a:rPr lang="en-US" dirty="0" smtClean="0">
                <a:effectLst>
                  <a:glow rad="88900">
                    <a:schemeClr val="bg1"/>
                  </a:glow>
                </a:effectLst>
                <a:cs typeface="Arial" panose="020B0604020202020204" pitchFamily="34" charset="0"/>
              </a:rPr>
              <a:t>platform </a:t>
            </a:r>
            <a:r>
              <a:rPr lang="en-US" dirty="0">
                <a:effectLst>
                  <a:glow rad="88900">
                    <a:schemeClr val="bg1"/>
                  </a:glow>
                </a:effectLst>
                <a:cs typeface="Arial" panose="020B0604020202020204" pitchFamily="34" charset="0"/>
              </a:rPr>
              <a:t>you use for your online classes or one you know about. </a:t>
            </a:r>
            <a:endParaRPr lang="en-US" dirty="0" smtClean="0">
              <a:effectLst>
                <a:glow rad="88900">
                  <a:schemeClr val="bg1"/>
                </a:glow>
              </a:effectLst>
              <a:cs typeface="Arial" panose="020B0604020202020204" pitchFamily="34" charset="0"/>
            </a:endParaRPr>
          </a:p>
          <a:p>
            <a:pPr algn="just">
              <a:lnSpc>
                <a:spcPct val="100000"/>
              </a:lnSpc>
              <a:buFontTx/>
              <a:buChar char="-"/>
            </a:pPr>
            <a:r>
              <a:rPr lang="en-US" dirty="0" smtClean="0"/>
              <a:t>Its benefits</a:t>
            </a:r>
          </a:p>
          <a:p>
            <a:pPr algn="just">
              <a:lnSpc>
                <a:spcPct val="100000"/>
              </a:lnSpc>
              <a:buFontTx/>
              <a:buChar char="-"/>
            </a:pPr>
            <a:r>
              <a:rPr lang="en-US" dirty="0" smtClean="0"/>
              <a:t>Its problems</a:t>
            </a:r>
            <a:endParaRPr lang="en-US" dirty="0" smtClean="0"/>
          </a:p>
          <a:p>
            <a:pPr marL="0" indent="0">
              <a:buNone/>
            </a:pPr>
            <a:endParaRPr lang="en-US" dirty="0"/>
          </a:p>
        </p:txBody>
      </p:sp>
      <p:sp>
        <p:nvSpPr>
          <p:cNvPr id="4" name="Rounded Rectangle 3"/>
          <p:cNvSpPr/>
          <p:nvPr/>
        </p:nvSpPr>
        <p:spPr>
          <a:xfrm>
            <a:off x="3942734" y="3050220"/>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Example:</a:t>
            </a:r>
          </a:p>
          <a:p>
            <a:pPr algn="just">
              <a:lnSpc>
                <a:spcPct val="150000"/>
              </a:lnSpc>
            </a:pPr>
            <a:r>
              <a:rPr lang="en-US" sz="2400" i="1" dirty="0" smtClean="0">
                <a:solidFill>
                  <a:schemeClr val="tx1"/>
                </a:solidFill>
              </a:rPr>
              <a:t> Lan said that her extra class used Microsoft Teams. She said that she and her classmates found it difficult to use. However, it is convenient to have online classes on Microsoft Teams when the weather is bad.</a:t>
            </a:r>
            <a:endParaRPr lang="en-US" sz="2400" i="1" dirty="0">
              <a:solidFill>
                <a:schemeClr val="tx1"/>
              </a:solidFill>
            </a:endParaRP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31912"/>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Wrap-up</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1499796" y="2453580"/>
            <a:ext cx="9770226" cy="2031325"/>
          </a:xfrm>
          <a:prstGeom prst="rect">
            <a:avLst/>
          </a:prstGeom>
          <a:noFill/>
        </p:spPr>
        <p:txBody>
          <a:bodyPr wrap="square" rtlCol="0">
            <a:spAutoFit/>
          </a:bodyPr>
          <a:lstStyle/>
          <a:p>
            <a:pPr>
              <a:lnSpc>
                <a:spcPct val="150000"/>
              </a:lnSpc>
            </a:pPr>
            <a:r>
              <a:rPr lang="en-US" sz="2800" dirty="0"/>
              <a:t>What have we learnt in this lesson?</a:t>
            </a:r>
          </a:p>
          <a:p>
            <a:pPr marL="457200" indent="-457200">
              <a:lnSpc>
                <a:spcPct val="150000"/>
              </a:lnSpc>
              <a:buFont typeface="Wingdings" panose="05000000000000000000" pitchFamily="2" charset="2"/>
              <a:buChar char="ü"/>
            </a:pPr>
            <a:r>
              <a:rPr lang="en-US" sz="2800" dirty="0" smtClean="0"/>
              <a:t>Giving and responding to good news.</a:t>
            </a:r>
            <a:endParaRPr lang="en-US" sz="2800" dirty="0"/>
          </a:p>
          <a:p>
            <a:pPr marL="457200" indent="-457200">
              <a:lnSpc>
                <a:spcPct val="150000"/>
              </a:lnSpc>
              <a:buFont typeface="Wingdings" panose="05000000000000000000" pitchFamily="2" charset="2"/>
              <a:buChar char="ü"/>
            </a:pPr>
            <a:r>
              <a:rPr lang="en-US" sz="2800" dirty="0" smtClean="0"/>
              <a:t>Some benefits and problems of online learning.</a:t>
            </a:r>
            <a:endParaRPr lang="en-US" sz="28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Homework</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576198" y="2013458"/>
            <a:ext cx="8149852" cy="461664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smtClean="0"/>
              <a:t>Learn the ways </a:t>
            </a:r>
            <a:r>
              <a:rPr lang="en-US" sz="2800" dirty="0" smtClean="0"/>
              <a:t>of g</a:t>
            </a:r>
            <a:r>
              <a:rPr lang="en-US" sz="2800" dirty="0" smtClean="0"/>
              <a:t>iving </a:t>
            </a:r>
            <a:r>
              <a:rPr lang="en-US" sz="2800" dirty="0"/>
              <a:t>and responding to good </a:t>
            </a:r>
            <a:r>
              <a:rPr lang="en-US" sz="2800" dirty="0" smtClean="0"/>
              <a:t>news.</a:t>
            </a:r>
          </a:p>
          <a:p>
            <a:pPr marL="457200" indent="-457200">
              <a:lnSpc>
                <a:spcPct val="150000"/>
              </a:lnSpc>
              <a:buFont typeface="Wingdings" panose="05000000000000000000" pitchFamily="2" charset="2"/>
              <a:buChar char="ü"/>
            </a:pPr>
            <a:r>
              <a:rPr lang="en-US" sz="2800" dirty="0" smtClean="0"/>
              <a:t>Write </a:t>
            </a:r>
            <a:r>
              <a:rPr lang="en-US" sz="2800" dirty="0" smtClean="0"/>
              <a:t>a paragraph of 50-70 words </a:t>
            </a:r>
            <a:r>
              <a:rPr lang="en-US" sz="2800" dirty="0" smtClean="0"/>
              <a:t>about the benefits and problems of a</a:t>
            </a:r>
            <a:r>
              <a:rPr lang="en-US" sz="2800" dirty="0" smtClean="0"/>
              <a:t> </a:t>
            </a:r>
            <a:r>
              <a:rPr lang="en-US" sz="2800" dirty="0"/>
              <a:t>platform you use for your online </a:t>
            </a:r>
            <a:r>
              <a:rPr lang="en-US" sz="2800" dirty="0" smtClean="0"/>
              <a:t>classes.</a:t>
            </a:r>
          </a:p>
          <a:p>
            <a:pPr marL="457200" indent="-457200">
              <a:lnSpc>
                <a:spcPct val="150000"/>
              </a:lnSpc>
              <a:buFont typeface="Wingdings" panose="05000000000000000000" pitchFamily="2" charset="2"/>
              <a:buChar char="ü"/>
            </a:pPr>
            <a:r>
              <a:rPr lang="en-US" sz="2800" dirty="0" smtClean="0"/>
              <a:t>Do </a:t>
            </a:r>
            <a:r>
              <a:rPr lang="en-US" sz="2800" dirty="0"/>
              <a:t>Exercise ………..page ……Unit </a:t>
            </a:r>
            <a:r>
              <a:rPr lang="en-US" sz="2800" dirty="0" smtClean="0"/>
              <a:t>11/Workbook</a:t>
            </a:r>
            <a:endParaRPr lang="en-US" sz="2800" dirty="0"/>
          </a:p>
          <a:p>
            <a:pPr>
              <a:lnSpc>
                <a:spcPct val="150000"/>
              </a:lnSpc>
            </a:pPr>
            <a:endParaRPr lang="en-US" sz="28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072365" y="3583179"/>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facebook.com/sachmem.vn</a:t>
            </a:r>
            <a:r>
              <a:rPr lang="en-GB" b="1" i="1" smtClean="0">
                <a:latin typeface="Calibri" panose="020F0502020204030204" pitchFamily="34" charset="0"/>
              </a:rPr>
              <a:t>/</a:t>
            </a:r>
            <a:endParaRPr lang="en-GB"/>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7147" y="1788178"/>
            <a:ext cx="505983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477058" y="1642754"/>
            <a:ext cx="1450088" cy="916490"/>
          </a:xfrm>
          <a:prstGeom prst="rect">
            <a:avLst/>
          </a:prstGeom>
        </p:spPr>
      </p:pic>
      <p:sp>
        <p:nvSpPr>
          <p:cNvPr id="36" name="TextBox 35"/>
          <p:cNvSpPr txBox="1"/>
          <p:nvPr/>
        </p:nvSpPr>
        <p:spPr>
          <a:xfrm>
            <a:off x="4294502" y="1839389"/>
            <a:ext cx="4851063" cy="584775"/>
          </a:xfrm>
          <a:prstGeom prst="rect">
            <a:avLst/>
          </a:prstGeom>
          <a:noFill/>
        </p:spPr>
        <p:txBody>
          <a:bodyPr wrap="square" rtlCol="0">
            <a:spAutoFit/>
          </a:bodyPr>
          <a:lstStyle/>
          <a:p>
            <a:r>
              <a:rPr lang="en-US" sz="2800" b="1" dirty="0">
                <a:solidFill>
                  <a:schemeClr val="bg1"/>
                </a:solidFill>
              </a:rPr>
              <a:t>LESSON 4</a:t>
            </a:r>
            <a:r>
              <a:rPr lang="en-US" sz="2800" b="1" dirty="0" smtClean="0">
                <a:solidFill>
                  <a:schemeClr val="bg1"/>
                </a:solidFill>
              </a:rPr>
              <a:t>:  </a:t>
            </a:r>
            <a:r>
              <a:rPr lang="en-US" sz="3200" b="1" dirty="0" smtClean="0">
                <a:solidFill>
                  <a:schemeClr val="bg1"/>
                </a:solidFill>
              </a:rPr>
              <a:t>Communication</a:t>
            </a:r>
            <a:endParaRPr lang="en-US" sz="3200" b="1" dirty="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5090339"/>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241"/>
            <a:ext cx="1012115" cy="1302098"/>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119" y="5391062"/>
            <a:ext cx="1012115" cy="535241"/>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pic>
        <p:nvPicPr>
          <p:cNvPr id="30" name="Picture 29"/>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
        <p:nvSpPr>
          <p:cNvPr id="32" name="Rectangle 31"/>
          <p:cNvSpPr/>
          <p:nvPr/>
        </p:nvSpPr>
        <p:spPr>
          <a:xfrm>
            <a:off x="5877346" y="1198419"/>
            <a:ext cx="5740800" cy="393385"/>
          </a:xfrm>
          <a:prstGeom prst="rect">
            <a:avLst/>
          </a:prstGeom>
          <a:solidFill>
            <a:srgbClr val="FBCDCD">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Warm up</a:t>
            </a:r>
            <a:endParaRPr lang="en-GB" dirty="0">
              <a:solidFill>
                <a:schemeClr val="tx1"/>
              </a:solidFill>
            </a:endParaRPr>
          </a:p>
        </p:txBody>
      </p:sp>
      <p:sp>
        <p:nvSpPr>
          <p:cNvPr id="33" name="Rectangle 32"/>
          <p:cNvSpPr/>
          <p:nvPr/>
        </p:nvSpPr>
        <p:spPr>
          <a:xfrm>
            <a:off x="5848148" y="1668721"/>
            <a:ext cx="5758577" cy="440958"/>
          </a:xfrm>
          <a:prstGeom prst="rect">
            <a:avLst/>
          </a:prstGeom>
          <a:solidFill>
            <a:srgbClr val="FBCDCD">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Every day English</a:t>
            </a:r>
            <a:r>
              <a:rPr lang="en-GB" dirty="0" smtClean="0">
                <a:solidFill>
                  <a:schemeClr val="tx1"/>
                </a:solidFill>
              </a:rPr>
              <a:t>: Giving and responding to good news</a:t>
            </a:r>
            <a:endParaRPr lang="en-GB" dirty="0">
              <a:solidFill>
                <a:schemeClr val="tx1"/>
              </a:solidFill>
            </a:endParaRPr>
          </a:p>
        </p:txBody>
      </p:sp>
      <p:sp>
        <p:nvSpPr>
          <p:cNvPr id="34" name="Rectangle 33"/>
          <p:cNvSpPr/>
          <p:nvPr/>
        </p:nvSpPr>
        <p:spPr>
          <a:xfrm>
            <a:off x="5863034" y="2191980"/>
            <a:ext cx="5755112" cy="1159302"/>
          </a:xfrm>
          <a:prstGeom prst="rect">
            <a:avLst/>
          </a:prstGeom>
          <a:solidFill>
            <a:srgbClr val="FBCDCD">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Listen and read the conversation, paying attention to the highlighted parts.</a:t>
            </a:r>
          </a:p>
          <a:p>
            <a:pPr marL="285750" marR="0" indent="-285750">
              <a:spcBef>
                <a:spcPts val="0"/>
              </a:spcBef>
              <a:spcAft>
                <a:spcPts val="0"/>
              </a:spcAft>
              <a:buFont typeface="Arial" panose="020B0604020202020204" pitchFamily="34" charset="0"/>
              <a:buChar char="•"/>
            </a:pP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Task 2: Work in pairs.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Give news and respond to the news in the following situations.</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5863034" y="3951458"/>
            <a:ext cx="5743692" cy="1974846"/>
          </a:xfrm>
          <a:prstGeom prst="rect">
            <a:avLst/>
          </a:prstGeom>
          <a:solidFill>
            <a:srgbClr val="FBCDCD">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3</a:t>
            </a:r>
            <a:r>
              <a:rPr lang="vi-VN" dirty="0" smtClean="0">
                <a:solidFill>
                  <a:schemeClr val="tx1"/>
                </a:solidFill>
                <a:latin typeface="Calibri" panose="020F0502020204030204" pitchFamily="34" charset="0"/>
                <a:cs typeface="Calibri" panose="020F0502020204030204" pitchFamily="34" charset="0"/>
              </a:rPr>
              <a:t>:</a:t>
            </a:r>
            <a:r>
              <a:rPr lang="en-US" dirty="0" smtClean="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Work in pairs. Read the posts from some students about online learning and complete the table.</a:t>
            </a:r>
            <a:endParaRPr lang="en-US" dirty="0" smtClean="0">
              <a:solidFill>
                <a:schemeClr val="tx1"/>
              </a:solidFill>
            </a:endParaRPr>
          </a:p>
          <a:p>
            <a:pPr marL="285750" marR="0" indent="-285750">
              <a:spcBef>
                <a:spcPts val="0"/>
              </a:spcBef>
              <a:spcAft>
                <a:spcPts val="0"/>
              </a:spcAft>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Task 4: Work in </a:t>
            </a:r>
            <a:r>
              <a:rPr lang="en-US" dirty="0" smtClean="0">
                <a:solidFill>
                  <a:schemeClr val="tx1"/>
                </a:solidFill>
                <a:latin typeface="Calibri" panose="020F0502020204030204" pitchFamily="34" charset="0"/>
                <a:cs typeface="Calibri" panose="020F0502020204030204" pitchFamily="34" charset="0"/>
              </a:rPr>
              <a:t>groups. Talk about a platform you use for your online classes or one you know about. What are the benefits and problems of using it?</a:t>
            </a:r>
            <a:endParaRPr lang="en-US" dirty="0" smtClean="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Task 5: </a:t>
            </a:r>
            <a:r>
              <a:rPr lang="en-US" dirty="0" smtClean="0">
                <a:solidFill>
                  <a:schemeClr val="tx1"/>
                </a:solidFill>
                <a:latin typeface="Calibri" panose="020F0502020204030204" pitchFamily="34" charset="0"/>
                <a:cs typeface="Calibri" panose="020F0502020204030204" pitchFamily="34" charset="0"/>
              </a:rPr>
              <a:t>Report the answers of one of your group members to the class.</a:t>
            </a:r>
            <a:endParaRPr lang="en-US" b="1" dirty="0" smtClean="0">
              <a:solidFill>
                <a:schemeClr val="tx1"/>
              </a:solidFill>
              <a:latin typeface="Calibri" panose="020F0502020204030204" pitchFamily="34" charset="0"/>
              <a:cs typeface="Calibri" panose="020F0502020204030204" pitchFamily="34" charset="0"/>
            </a:endParaRPr>
          </a:p>
        </p:txBody>
      </p:sp>
      <p:sp>
        <p:nvSpPr>
          <p:cNvPr id="36" name="Rectangle 35"/>
          <p:cNvSpPr/>
          <p:nvPr/>
        </p:nvSpPr>
        <p:spPr>
          <a:xfrm>
            <a:off x="5865927" y="6023112"/>
            <a:ext cx="5740800" cy="555805"/>
          </a:xfrm>
          <a:prstGeom prst="rect">
            <a:avLst/>
          </a:prstGeom>
          <a:solidFill>
            <a:srgbClr val="FBCDCD">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23" name="Rectangle 22"/>
          <p:cNvSpPr/>
          <p:nvPr/>
        </p:nvSpPr>
        <p:spPr>
          <a:xfrm>
            <a:off x="5848148" y="3433583"/>
            <a:ext cx="5758577" cy="472594"/>
          </a:xfrm>
          <a:prstGeom prst="rect">
            <a:avLst/>
          </a:prstGeom>
          <a:solidFill>
            <a:srgbClr val="FBCDCD">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Online learning</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4" name="Group 3"/>
          <p:cNvGrpSpPr/>
          <p:nvPr/>
        </p:nvGrpSpPr>
        <p:grpSpPr>
          <a:xfrm>
            <a:off x="0"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CLIP WATCHING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Content Placeholder 2"/>
          <p:cNvSpPr>
            <a:spLocks noGrp="1"/>
          </p:cNvSpPr>
          <p:nvPr>
            <p:ph idx="1"/>
          </p:nvPr>
        </p:nvSpPr>
        <p:spPr>
          <a:xfrm>
            <a:off x="1657038" y="854765"/>
            <a:ext cx="7055058" cy="1159336"/>
          </a:xfrm>
        </p:spPr>
        <p:txBody>
          <a:bodyPr>
            <a:normAutofit lnSpcReduction="10000"/>
          </a:bodyPr>
          <a:lstStyle/>
          <a:p>
            <a:pPr marL="0" indent="0" algn="ctr">
              <a:lnSpc>
                <a:spcPct val="170000"/>
              </a:lnSpc>
              <a:buNone/>
            </a:pPr>
            <a:r>
              <a:rPr lang="en-US" sz="4200" b="1" dirty="0" smtClean="0"/>
              <a:t>What is the clip about?</a:t>
            </a:r>
            <a:endParaRPr lang="en-US" sz="4200" b="1" dirty="0" smtClean="0"/>
          </a:p>
          <a:p>
            <a:pPr marL="0" indent="0">
              <a:buNone/>
            </a:pPr>
            <a:endParaRPr lang="en-US" dirty="0">
              <a:solidFill>
                <a:schemeClr val="bg1"/>
              </a:solidFill>
            </a:endParaRPr>
          </a:p>
        </p:txBody>
      </p:sp>
      <p:sp>
        <p:nvSpPr>
          <p:cNvPr id="2" name="Rectangle 1"/>
          <p:cNvSpPr/>
          <p:nvPr/>
        </p:nvSpPr>
        <p:spPr>
          <a:xfrm>
            <a:off x="0" y="5934670"/>
            <a:ext cx="12192000" cy="923330"/>
          </a:xfrm>
          <a:prstGeom prst="rect">
            <a:avLst/>
          </a:prstGeom>
          <a:solidFill>
            <a:srgbClr val="F26649"/>
          </a:solidFill>
        </p:spPr>
        <p:txBody>
          <a:bodyPr wrap="square" lIns="91440" tIns="45720" rIns="91440" bIns="45720">
            <a:spAutoFit/>
          </a:bodyPr>
          <a:lstStyle/>
          <a:p>
            <a:pPr algn="ctr"/>
            <a:r>
              <a:rPr lang="en-US" sz="5400" b="1" dirty="0" smtClean="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54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388" y="2304064"/>
            <a:ext cx="5131429" cy="4509861"/>
          </a:xfrm>
          <a:noFill/>
          <a:ln>
            <a:solidFill>
              <a:schemeClr val="bg1"/>
            </a:solidFill>
          </a:ln>
        </p:spPr>
        <p:txBody>
          <a:bodyPr>
            <a:normAutofit fontScale="92500" lnSpcReduction="10000"/>
          </a:bodyPr>
          <a:lstStyle/>
          <a:p>
            <a:pPr marL="0" indent="0" algn="just">
              <a:lnSpc>
                <a:spcPct val="120000"/>
              </a:lnSpc>
              <a:buNone/>
            </a:pPr>
            <a:r>
              <a:rPr lang="en-US" b="1" i="1" dirty="0"/>
              <a:t>Nick:</a:t>
            </a:r>
            <a:r>
              <a:rPr lang="en-US" i="1" dirty="0"/>
              <a:t> </a:t>
            </a:r>
            <a:r>
              <a:rPr lang="en-US" dirty="0" smtClean="0">
                <a:solidFill>
                  <a:srgbClr val="EF4B66"/>
                </a:solidFill>
              </a:rPr>
              <a:t>Great </a:t>
            </a:r>
            <a:r>
              <a:rPr lang="en-US" dirty="0">
                <a:solidFill>
                  <a:srgbClr val="EF4B66"/>
                </a:solidFill>
              </a:rPr>
              <a:t>news for us. </a:t>
            </a:r>
            <a:r>
              <a:rPr lang="en-US" dirty="0"/>
              <a:t>We’ll have school clouds so we won’t have to carry lots </a:t>
            </a:r>
            <a:r>
              <a:rPr lang="en-US" dirty="0" smtClean="0"/>
              <a:t>of books </a:t>
            </a:r>
            <a:r>
              <a:rPr lang="en-US" dirty="0"/>
              <a:t>to school.</a:t>
            </a:r>
          </a:p>
          <a:p>
            <a:pPr marL="0" indent="0" algn="just">
              <a:lnSpc>
                <a:spcPct val="120000"/>
              </a:lnSpc>
              <a:buNone/>
            </a:pPr>
            <a:r>
              <a:rPr lang="en-US" b="1" i="1" dirty="0" err="1" smtClean="0"/>
              <a:t>Mi</a:t>
            </a:r>
            <a:r>
              <a:rPr lang="en-US" b="1" i="1" dirty="0" smtClean="0"/>
              <a:t>:</a:t>
            </a:r>
            <a:r>
              <a:rPr lang="en-US" i="1" dirty="0"/>
              <a:t> </a:t>
            </a:r>
            <a:r>
              <a:rPr lang="en-US" dirty="0" smtClean="0">
                <a:solidFill>
                  <a:srgbClr val="EF4B66"/>
                </a:solidFill>
              </a:rPr>
              <a:t>Great</a:t>
            </a:r>
            <a:r>
              <a:rPr lang="en-US" dirty="0">
                <a:solidFill>
                  <a:srgbClr val="EF4B66"/>
                </a:solidFill>
              </a:rPr>
              <a:t>!</a:t>
            </a:r>
          </a:p>
          <a:p>
            <a:pPr marL="0" indent="0" algn="just">
              <a:lnSpc>
                <a:spcPct val="120000"/>
              </a:lnSpc>
              <a:buNone/>
            </a:pPr>
            <a:r>
              <a:rPr lang="en-US" b="1" i="1" dirty="0"/>
              <a:t>Nick</a:t>
            </a:r>
            <a:r>
              <a:rPr lang="en-US" b="1" i="1" dirty="0" smtClean="0"/>
              <a:t>: </a:t>
            </a:r>
            <a:r>
              <a:rPr lang="en-US" dirty="0" smtClean="0"/>
              <a:t>And </a:t>
            </a:r>
            <a:r>
              <a:rPr lang="en-US" dirty="0"/>
              <a:t>my dad promised to give me a new </a:t>
            </a:r>
            <a:r>
              <a:rPr lang="en-US" dirty="0" err="1"/>
              <a:t>Ipad</a:t>
            </a:r>
            <a:r>
              <a:rPr lang="en-US" dirty="0"/>
              <a:t> to read books from the school clouds.</a:t>
            </a:r>
          </a:p>
          <a:p>
            <a:pPr marL="0" indent="0" algn="just">
              <a:lnSpc>
                <a:spcPct val="120000"/>
              </a:lnSpc>
              <a:buNone/>
            </a:pPr>
            <a:r>
              <a:rPr lang="en-US" b="1" i="1" dirty="0" err="1" smtClean="0"/>
              <a:t>Mi</a:t>
            </a:r>
            <a:r>
              <a:rPr lang="en-US" b="1" i="1" dirty="0" smtClean="0"/>
              <a:t>: </a:t>
            </a:r>
            <a:r>
              <a:rPr lang="en-US" dirty="0" smtClean="0">
                <a:solidFill>
                  <a:srgbClr val="EF4B66"/>
                </a:solidFill>
              </a:rPr>
              <a:t>Congratulations</a:t>
            </a:r>
            <a:r>
              <a:rPr lang="en-US" dirty="0">
                <a:solidFill>
                  <a:srgbClr val="EF4B66"/>
                </a:solidFill>
              </a:rPr>
              <a:t>!</a:t>
            </a:r>
          </a:p>
          <a:p>
            <a:pPr marL="0" indent="0">
              <a:buNone/>
            </a:pPr>
            <a:r>
              <a:rPr lang="en-US" dirty="0"/>
              <a:t> </a:t>
            </a:r>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38874" y="161047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91659" y="1507836"/>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67190" y="15094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139629"/>
            <a:ext cx="1008307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EVERYDAY </a:t>
            </a: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ENGLISH</a:t>
            </a: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 </a:t>
            </a:r>
            <a:r>
              <a:rPr lang="en-US" sz="4000" b="1" dirty="0" smtClean="0">
                <a:ln w="6600">
                  <a:solidFill>
                    <a:srgbClr val="ED7D31"/>
                  </a:solidFill>
                  <a:prstDash val="solid"/>
                </a:ln>
                <a:solidFill>
                  <a:srgbClr val="7192A9"/>
                </a:solidFill>
                <a:effectLst>
                  <a:outerShdw dist="38100" dir="2700000" algn="tl" rotWithShape="0">
                    <a:srgbClr val="ED7D31"/>
                  </a:outerShdw>
                </a:effectLst>
                <a:latin typeface="Calibri" panose="020F0502020204030204"/>
              </a:rPr>
              <a:t>Giving and responding to good news</a:t>
            </a:r>
            <a:endParaRPr kumimoji="0" lang="en-US" sz="4000" b="1" i="0" u="none" strike="noStrike" kern="1200" cap="none" spc="0" normalizeH="0" baseline="0" noProof="0" dirty="0">
              <a:ln w="6600">
                <a:solidFill>
                  <a:srgbClr val="ED7D31"/>
                </a:solidFill>
                <a:prstDash val="solid"/>
              </a:ln>
              <a:solidFill>
                <a:srgbClr val="7192A9"/>
              </a:solidFill>
              <a:effectLst>
                <a:outerShdw dist="38100" dir="2700000" algn="tl" rotWithShape="0">
                  <a:srgbClr val="ED7D31"/>
                </a:outerShdw>
              </a:effectLst>
              <a:uLnTx/>
              <a:uFillTx/>
              <a:latin typeface="Calibri" panose="020F0502020204030204"/>
            </a:endParaRPr>
          </a:p>
        </p:txBody>
      </p:sp>
      <p:sp>
        <p:nvSpPr>
          <p:cNvPr id="16" name="TextBox 15"/>
          <p:cNvSpPr txBox="1"/>
          <p:nvPr/>
        </p:nvSpPr>
        <p:spPr>
          <a:xfrm>
            <a:off x="1094265" y="1595999"/>
            <a:ext cx="11399423" cy="461665"/>
          </a:xfrm>
          <a:prstGeom prst="rect">
            <a:avLst/>
          </a:prstGeom>
          <a:noFill/>
          <a:effectLst/>
        </p:spPr>
        <p:txBody>
          <a:bodyPr wrap="square" rtlCol="0">
            <a:spAutoFit/>
          </a:bodyPr>
          <a:lstStyle/>
          <a:p>
            <a:r>
              <a:rPr lang="en-US" sz="2400" b="1" dirty="0" smtClean="0">
                <a:effectLst>
                  <a:glow rad="88900">
                    <a:schemeClr val="bg1"/>
                  </a:glow>
                </a:effectLst>
                <a:latin typeface="Arial" panose="020B0604020202020204" pitchFamily="34" charset="0"/>
                <a:cs typeface="Arial" panose="020B0604020202020204" pitchFamily="34" charset="0"/>
              </a:rPr>
              <a:t>Listen and read the conversation, paying attention to the highlighted parts.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4" name="0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4336" y="2120444"/>
            <a:ext cx="572566" cy="57256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00723598"/>
              </p:ext>
            </p:extLst>
          </p:nvPr>
        </p:nvGraphicFramePr>
        <p:xfrm>
          <a:off x="5719666" y="2854373"/>
          <a:ext cx="6162002" cy="3596640"/>
        </p:xfrm>
        <a:graphic>
          <a:graphicData uri="http://schemas.openxmlformats.org/drawingml/2006/table">
            <a:tbl>
              <a:tblPr firstRow="1" bandRow="1">
                <a:tableStyleId>{5C22544A-7EE6-4342-B048-85BDC9FD1C3A}</a:tableStyleId>
              </a:tblPr>
              <a:tblGrid>
                <a:gridCol w="2444620">
                  <a:extLst>
                    <a:ext uri="{9D8B030D-6E8A-4147-A177-3AD203B41FA5}">
                      <a16:colId xmlns:a16="http://schemas.microsoft.com/office/drawing/2014/main" val="1702826962"/>
                    </a:ext>
                  </a:extLst>
                </a:gridCol>
                <a:gridCol w="3717382">
                  <a:extLst>
                    <a:ext uri="{9D8B030D-6E8A-4147-A177-3AD203B41FA5}">
                      <a16:colId xmlns:a16="http://schemas.microsoft.com/office/drawing/2014/main" val="690903817"/>
                    </a:ext>
                  </a:extLst>
                </a:gridCol>
              </a:tblGrid>
              <a:tr h="523309">
                <a:tc>
                  <a:txBody>
                    <a:bodyPr/>
                    <a:lstStyle/>
                    <a:p>
                      <a:pPr algn="ctr"/>
                      <a:r>
                        <a:rPr lang="en-US" sz="2800" dirty="0" smtClean="0">
                          <a:solidFill>
                            <a:schemeClr val="tx1"/>
                          </a:solidFill>
                        </a:rPr>
                        <a:t>Giving good</a:t>
                      </a:r>
                      <a:r>
                        <a:rPr lang="en-US" sz="2800" baseline="0" dirty="0" smtClean="0">
                          <a:solidFill>
                            <a:schemeClr val="tx1"/>
                          </a:solidFill>
                        </a:rPr>
                        <a:t> news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Responding</a:t>
                      </a:r>
                      <a:r>
                        <a:rPr lang="en-US" sz="2800" baseline="0" dirty="0" smtClean="0">
                          <a:solidFill>
                            <a:schemeClr val="tx1"/>
                          </a:solidFill>
                        </a:rPr>
                        <a:t> to good news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800" dirty="0" smtClean="0">
                          <a:solidFill>
                            <a:schemeClr val="tx1"/>
                          </a:solidFill>
                        </a:rPr>
                        <a:t>- </a:t>
                      </a:r>
                      <a:r>
                        <a:rPr lang="en-US" sz="2800" i="1" dirty="0" smtClean="0">
                          <a:solidFill>
                            <a:srgbClr val="FF0000"/>
                          </a:solidFill>
                        </a:rPr>
                        <a:t>Great news</a:t>
                      </a:r>
                      <a:r>
                        <a:rPr lang="en-US" sz="2800" i="1" baseline="0" dirty="0" smtClean="0">
                          <a:solidFill>
                            <a:srgbClr val="FF0000"/>
                          </a:solidFill>
                        </a:rPr>
                        <a:t> for us.</a:t>
                      </a:r>
                    </a:p>
                    <a:p>
                      <a:r>
                        <a:rPr lang="en-US" sz="2800" dirty="0" smtClean="0">
                          <a:solidFill>
                            <a:schemeClr val="tx1"/>
                          </a:solidFill>
                        </a:rPr>
                        <a:t>- (Tell the news)</a:t>
                      </a:r>
                      <a:endParaRPr lang="en-US" sz="2800" dirty="0">
                        <a:solidFill>
                          <a:schemeClr val="tx1"/>
                        </a:solidFill>
                      </a:endParaRPr>
                    </a:p>
                  </a:txBody>
                  <a:tcPr>
                    <a:solidFill>
                      <a:schemeClr val="accent4">
                        <a:lumMod val="20000"/>
                        <a:lumOff val="80000"/>
                      </a:schemeClr>
                    </a:solidFill>
                  </a:tcPr>
                </a:tc>
                <a:tc>
                  <a:txBody>
                    <a:bodyPr/>
                    <a:lstStyle/>
                    <a:p>
                      <a:pPr marL="342900" indent="-342900">
                        <a:buFontTx/>
                        <a:buChar char="-"/>
                      </a:pPr>
                      <a:r>
                        <a:rPr lang="en-US" sz="2800" i="1" dirty="0" smtClean="0">
                          <a:solidFill>
                            <a:srgbClr val="FF0000"/>
                          </a:solidFill>
                        </a:rPr>
                        <a:t>Great!</a:t>
                      </a:r>
                      <a:r>
                        <a:rPr lang="en-US" sz="2800" dirty="0" smtClean="0">
                          <a:solidFill>
                            <a:schemeClr val="tx1"/>
                          </a:solidFill>
                        </a:rPr>
                        <a:t>:</a:t>
                      </a:r>
                      <a:r>
                        <a:rPr lang="en-US" sz="2800" baseline="0" dirty="0" smtClean="0">
                          <a:solidFill>
                            <a:schemeClr val="tx1"/>
                          </a:solidFill>
                        </a:rPr>
                        <a:t> if good news is general and good for every one.</a:t>
                      </a:r>
                    </a:p>
                    <a:p>
                      <a:pPr marL="342900" indent="-342900">
                        <a:buFontTx/>
                        <a:buChar char="-"/>
                      </a:pPr>
                      <a:r>
                        <a:rPr lang="en-US" sz="2800" i="1" baseline="0" dirty="0" smtClean="0">
                          <a:solidFill>
                            <a:srgbClr val="FF0000"/>
                          </a:solidFill>
                        </a:rPr>
                        <a:t>Congratulations!</a:t>
                      </a:r>
                      <a:r>
                        <a:rPr lang="en-US" sz="2800" baseline="0" dirty="0" smtClean="0">
                          <a:solidFill>
                            <a:schemeClr val="tx1"/>
                          </a:solidFill>
                        </a:rPr>
                        <a:t>: if the news is good for the speaker only</a:t>
                      </a:r>
                      <a:endParaRPr lang="en-US" sz="28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2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5435" y="2352523"/>
            <a:ext cx="7128303" cy="4509861"/>
          </a:xfrm>
        </p:spPr>
        <p:txBody>
          <a:bodyPr>
            <a:normAutofit/>
          </a:bodyPr>
          <a:lstStyle/>
          <a:p>
            <a:pPr marL="514350" indent="-514350" algn="just">
              <a:lnSpc>
                <a:spcPct val="170000"/>
              </a:lnSpc>
              <a:buAutoNum type="arabicPeriod"/>
            </a:pPr>
            <a:r>
              <a:rPr lang="en-US" b="1" dirty="0" smtClean="0"/>
              <a:t>You tell your classmate about the new vending machine at your school.</a:t>
            </a:r>
          </a:p>
          <a:p>
            <a:pPr marL="0" indent="0" algn="just">
              <a:lnSpc>
                <a:spcPct val="170000"/>
              </a:lnSpc>
              <a:buNone/>
            </a:pPr>
            <a:endParaRPr lang="en-US" b="1" dirty="0" smtClean="0"/>
          </a:p>
          <a:p>
            <a:pPr marL="0" indent="0" algn="just">
              <a:lnSpc>
                <a:spcPct val="170000"/>
              </a:lnSpc>
              <a:buNone/>
            </a:pPr>
            <a:r>
              <a:rPr lang="en-US" b="1" dirty="0" smtClean="0"/>
              <a:t>2. You tell your classmate about a new laptop that your  dad gave you on your birthday.</a:t>
            </a:r>
            <a:endParaRPr lang="en-US" dirty="0"/>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42387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130256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6" name="TextBox 35"/>
          <p:cNvSpPr txBox="1"/>
          <p:nvPr/>
        </p:nvSpPr>
        <p:spPr>
          <a:xfrm>
            <a:off x="67190" y="15094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388783"/>
            <a:ext cx="11399423" cy="954107"/>
          </a:xfrm>
          <a:prstGeom prst="rect">
            <a:avLst/>
          </a:prstGeom>
          <a:noFill/>
          <a:effectLst/>
        </p:spPr>
        <p:txBody>
          <a:bodyPr wrap="square" rtlCol="0">
            <a:spAutoFit/>
          </a:bodyPr>
          <a:lstStyle/>
          <a:p>
            <a:r>
              <a:rPr lang="en-US" sz="2800" b="1" dirty="0"/>
              <a:t>Work in pairs. </a:t>
            </a:r>
            <a:r>
              <a:rPr lang="en-US" sz="2800" b="1" dirty="0"/>
              <a:t>Give news and respond to the news in the following situations.</a:t>
            </a:r>
          </a:p>
        </p:txBody>
      </p:sp>
      <p:sp>
        <p:nvSpPr>
          <p:cNvPr id="15" name="Rectangle 14"/>
          <p:cNvSpPr/>
          <p:nvPr/>
        </p:nvSpPr>
        <p:spPr>
          <a:xfrm>
            <a:off x="2270648" y="176953"/>
            <a:ext cx="10083079" cy="138499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EVERYDAY </a:t>
            </a: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ENGLISH</a:t>
            </a: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 </a:t>
            </a:r>
            <a:r>
              <a:rPr lang="en-US" sz="4000" b="1" dirty="0" smtClean="0">
                <a:ln w="6600">
                  <a:solidFill>
                    <a:srgbClr val="ED7D31"/>
                  </a:solidFill>
                  <a:prstDash val="solid"/>
                </a:ln>
                <a:solidFill>
                  <a:srgbClr val="7192A9"/>
                </a:solidFill>
                <a:effectLst>
                  <a:outerShdw dist="38100" dir="2700000" algn="tl" rotWithShape="0">
                    <a:srgbClr val="ED7D31"/>
                  </a:outerShdw>
                </a:effectLst>
                <a:latin typeface="Calibri" panose="020F0502020204030204"/>
              </a:rPr>
              <a:t>Giving and responding to good news</a:t>
            </a:r>
            <a:endParaRPr kumimoji="0" lang="en-US" sz="4000" b="1" i="0" u="none" strike="noStrike" kern="1200" cap="none" spc="0" normalizeH="0" baseline="0" noProof="0" dirty="0">
              <a:ln w="6600">
                <a:solidFill>
                  <a:srgbClr val="ED7D31"/>
                </a:solidFill>
                <a:prstDash val="solid"/>
              </a:ln>
              <a:solidFill>
                <a:srgbClr val="7192A9"/>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7806522" y="1847174"/>
            <a:ext cx="3196994" cy="3196994"/>
          </a:xfrm>
          <a:prstGeom prst="rect">
            <a:avLst/>
          </a:prstGeom>
        </p:spPr>
      </p:pic>
      <p:pic>
        <p:nvPicPr>
          <p:cNvPr id="3" name="Picture 2"/>
          <p:cNvPicPr>
            <a:picLocks noChangeAspect="1"/>
          </p:cNvPicPr>
          <p:nvPr/>
        </p:nvPicPr>
        <p:blipFill>
          <a:blip r:embed="rId4"/>
          <a:stretch>
            <a:fillRect/>
          </a:stretch>
        </p:blipFill>
        <p:spPr>
          <a:xfrm>
            <a:off x="8248261" y="5029200"/>
            <a:ext cx="2755255" cy="1828800"/>
          </a:xfrm>
          <a:prstGeom prst="rect">
            <a:avLst/>
          </a:prstGeom>
        </p:spPr>
      </p:pic>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67190" y="15094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LEARNING ONLINE</a:t>
            </a:r>
            <a:endParaRPr kumimoji="0" lang="en-US" sz="4400" b="1" i="0" u="none" strike="noStrike" kern="1200" cap="none" spc="0" normalizeH="0" baseline="0" noProof="0" dirty="0">
              <a:ln w="6600">
                <a:solidFill>
                  <a:srgbClr val="ED7D31"/>
                </a:solidFill>
                <a:prstDash val="solid"/>
              </a:ln>
              <a:solidFill>
                <a:schemeClr val="accent1">
                  <a:lumMod val="50000"/>
                </a:schemeClr>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31590" y="949543"/>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5" name="Picture 4"/>
          <p:cNvPicPr>
            <a:picLocks noChangeAspect="1"/>
          </p:cNvPicPr>
          <p:nvPr/>
        </p:nvPicPr>
        <p:blipFill>
          <a:blip r:embed="rId3"/>
          <a:stretch>
            <a:fillRect/>
          </a:stretch>
        </p:blipFill>
        <p:spPr>
          <a:xfrm>
            <a:off x="1261511" y="1706239"/>
            <a:ext cx="3739700" cy="2644974"/>
          </a:xfrm>
          <a:prstGeom prst="rect">
            <a:avLst/>
          </a:prstGeom>
        </p:spPr>
      </p:pic>
      <p:pic>
        <p:nvPicPr>
          <p:cNvPr id="19" name="Picture 18"/>
          <p:cNvPicPr>
            <a:picLocks noChangeAspect="1"/>
          </p:cNvPicPr>
          <p:nvPr/>
        </p:nvPicPr>
        <p:blipFill>
          <a:blip r:embed="rId3"/>
          <a:stretch>
            <a:fillRect/>
          </a:stretch>
        </p:blipFill>
        <p:spPr>
          <a:xfrm>
            <a:off x="5980922" y="1700017"/>
            <a:ext cx="5402425" cy="2644974"/>
          </a:xfrm>
          <a:prstGeom prst="rect">
            <a:avLst/>
          </a:prstGeom>
        </p:spPr>
      </p:pic>
      <p:pic>
        <p:nvPicPr>
          <p:cNvPr id="26" name="Picture 25"/>
          <p:cNvPicPr>
            <a:picLocks noChangeAspect="1"/>
          </p:cNvPicPr>
          <p:nvPr/>
        </p:nvPicPr>
        <p:blipFill>
          <a:blip r:embed="rId3"/>
          <a:stretch>
            <a:fillRect/>
          </a:stretch>
        </p:blipFill>
        <p:spPr>
          <a:xfrm>
            <a:off x="576198" y="1724901"/>
            <a:ext cx="5115475" cy="2644974"/>
          </a:xfrm>
          <a:prstGeom prst="rect">
            <a:avLst/>
          </a:prstGeom>
        </p:spPr>
      </p:pic>
      <p:pic>
        <p:nvPicPr>
          <p:cNvPr id="27" name="Picture 26"/>
          <p:cNvPicPr>
            <a:picLocks noChangeAspect="1"/>
          </p:cNvPicPr>
          <p:nvPr/>
        </p:nvPicPr>
        <p:blipFill>
          <a:blip r:embed="rId3"/>
          <a:stretch>
            <a:fillRect/>
          </a:stretch>
        </p:blipFill>
        <p:spPr>
          <a:xfrm>
            <a:off x="576197" y="4269012"/>
            <a:ext cx="5115475" cy="2430369"/>
          </a:xfrm>
          <a:prstGeom prst="rect">
            <a:avLst/>
          </a:prstGeom>
        </p:spPr>
      </p:pic>
      <p:pic>
        <p:nvPicPr>
          <p:cNvPr id="30" name="Picture 29"/>
          <p:cNvPicPr>
            <a:picLocks noChangeAspect="1"/>
          </p:cNvPicPr>
          <p:nvPr/>
        </p:nvPicPr>
        <p:blipFill>
          <a:blip r:embed="rId3"/>
          <a:stretch>
            <a:fillRect/>
          </a:stretch>
        </p:blipFill>
        <p:spPr>
          <a:xfrm>
            <a:off x="5980922" y="1709347"/>
            <a:ext cx="5654351" cy="2644974"/>
          </a:xfrm>
          <a:prstGeom prst="rect">
            <a:avLst/>
          </a:prstGeom>
        </p:spPr>
      </p:pic>
      <p:pic>
        <p:nvPicPr>
          <p:cNvPr id="31" name="Picture 30"/>
          <p:cNvPicPr>
            <a:picLocks noChangeAspect="1"/>
          </p:cNvPicPr>
          <p:nvPr/>
        </p:nvPicPr>
        <p:blipFill>
          <a:blip r:embed="rId3"/>
          <a:stretch>
            <a:fillRect/>
          </a:stretch>
        </p:blipFill>
        <p:spPr>
          <a:xfrm>
            <a:off x="5980921" y="4300110"/>
            <a:ext cx="5654351" cy="2455254"/>
          </a:xfrm>
          <a:prstGeom prst="rect">
            <a:avLst/>
          </a:prstGeom>
        </p:spPr>
      </p:pic>
      <p:sp>
        <p:nvSpPr>
          <p:cNvPr id="7" name="TextBox 6"/>
          <p:cNvSpPr txBox="1"/>
          <p:nvPr/>
        </p:nvSpPr>
        <p:spPr>
          <a:xfrm>
            <a:off x="827500" y="2004729"/>
            <a:ext cx="4549540" cy="2154436"/>
          </a:xfrm>
          <a:prstGeom prst="rect">
            <a:avLst/>
          </a:prstGeom>
          <a:noFill/>
        </p:spPr>
        <p:txBody>
          <a:bodyPr wrap="square" rtlCol="0">
            <a:spAutoFit/>
          </a:bodyPr>
          <a:lstStyle/>
          <a:p>
            <a:pPr algn="just"/>
            <a:r>
              <a:rPr lang="en-US" sz="2400" b="1" dirty="0" err="1" smtClean="0"/>
              <a:t>Mi</a:t>
            </a:r>
            <a:r>
              <a:rPr lang="en-US" sz="2400" b="1" dirty="0" smtClean="0"/>
              <a:t>: </a:t>
            </a:r>
            <a:r>
              <a:rPr lang="en-US" sz="2200" dirty="0" smtClean="0"/>
              <a:t>Our teacher uses Zoom to teach. But some students don’t have computers or smart phones. Others complain about the poor connection. I also feel more stressed when learning online.</a:t>
            </a:r>
            <a:endParaRPr lang="en-US" sz="2200" dirty="0"/>
          </a:p>
        </p:txBody>
      </p:sp>
      <p:sp>
        <p:nvSpPr>
          <p:cNvPr id="33" name="TextBox 32"/>
          <p:cNvSpPr txBox="1"/>
          <p:nvPr/>
        </p:nvSpPr>
        <p:spPr>
          <a:xfrm>
            <a:off x="856590" y="4612019"/>
            <a:ext cx="4549540" cy="1815882"/>
          </a:xfrm>
          <a:prstGeom prst="rect">
            <a:avLst/>
          </a:prstGeom>
          <a:noFill/>
        </p:spPr>
        <p:txBody>
          <a:bodyPr wrap="square" rtlCol="0">
            <a:spAutoFit/>
          </a:bodyPr>
          <a:lstStyle/>
          <a:p>
            <a:pPr algn="just"/>
            <a:r>
              <a:rPr lang="en-US" sz="2400" b="1" dirty="0" smtClean="0"/>
              <a:t>Tom: </a:t>
            </a:r>
            <a:r>
              <a:rPr lang="en-US" sz="2200" dirty="0" smtClean="0"/>
              <a:t>Our teacher uses Google Meet for video conferencing. It’s quite convenient, and we don’t have to get up early. Still, I prefer to study face-to-face. I want to see my classmates.</a:t>
            </a:r>
            <a:endParaRPr lang="en-US" sz="2200" dirty="0"/>
          </a:p>
        </p:txBody>
      </p:sp>
      <p:sp>
        <p:nvSpPr>
          <p:cNvPr id="38" name="TextBox 37"/>
          <p:cNvSpPr txBox="1"/>
          <p:nvPr/>
        </p:nvSpPr>
        <p:spPr>
          <a:xfrm>
            <a:off x="6513716" y="2004729"/>
            <a:ext cx="4588760" cy="1815882"/>
          </a:xfrm>
          <a:prstGeom prst="rect">
            <a:avLst/>
          </a:prstGeom>
          <a:noFill/>
        </p:spPr>
        <p:txBody>
          <a:bodyPr wrap="square" rtlCol="0">
            <a:spAutoFit/>
          </a:bodyPr>
          <a:lstStyle/>
          <a:p>
            <a:pPr algn="just"/>
            <a:r>
              <a:rPr lang="en-US" sz="2400" b="1" dirty="0" err="1" smtClean="0"/>
              <a:t>Phong</a:t>
            </a:r>
            <a:r>
              <a:rPr lang="en-US" sz="2400" b="1" dirty="0" smtClean="0"/>
              <a:t>: </a:t>
            </a:r>
            <a:r>
              <a:rPr lang="en-US" sz="2200" dirty="0" smtClean="0"/>
              <a:t>We use Microsoft Teams. I don’t like online learning. My eyes get tired. I can’t concentrate well. But online learning helps us become more independent.</a:t>
            </a:r>
            <a:endParaRPr lang="en-US" sz="2200" dirty="0"/>
          </a:p>
        </p:txBody>
      </p:sp>
      <p:sp>
        <p:nvSpPr>
          <p:cNvPr id="40" name="TextBox 39"/>
          <p:cNvSpPr txBox="1"/>
          <p:nvPr/>
        </p:nvSpPr>
        <p:spPr>
          <a:xfrm>
            <a:off x="6563597" y="4569180"/>
            <a:ext cx="4549540" cy="1815882"/>
          </a:xfrm>
          <a:prstGeom prst="rect">
            <a:avLst/>
          </a:prstGeom>
          <a:noFill/>
        </p:spPr>
        <p:txBody>
          <a:bodyPr wrap="square" rtlCol="0">
            <a:spAutoFit/>
          </a:bodyPr>
          <a:lstStyle/>
          <a:p>
            <a:pPr algn="just"/>
            <a:r>
              <a:rPr lang="en-US" sz="2400" b="1" dirty="0" smtClean="0"/>
              <a:t>Nick: </a:t>
            </a:r>
            <a:r>
              <a:rPr lang="en-US" sz="2200" dirty="0" smtClean="0"/>
              <a:t>We use Zoom to discuss and share ideas. We interact in breakout rooms. It also helps us avoid traffic jams. But I’m not happy about the Internet connection at times.</a:t>
            </a:r>
            <a:endParaRPr lang="en-US" sz="2200" dirty="0"/>
          </a:p>
        </p:txBody>
      </p:sp>
    </p:spTree>
    <p:extLst>
      <p:ext uri="{BB962C8B-B14F-4D97-AF65-F5344CB8AC3E}">
        <p14:creationId xmlns:p14="http://schemas.microsoft.com/office/powerpoint/2010/main" val="1988017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67190" y="15094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LEARNING ONLINE</a:t>
            </a:r>
            <a:endParaRPr kumimoji="0" lang="en-US" sz="4400" b="1" i="0" u="none" strike="noStrike" kern="1200" cap="none" spc="0" normalizeH="0" baseline="0" noProof="0" dirty="0">
              <a:ln w="6600">
                <a:solidFill>
                  <a:srgbClr val="ED7D31"/>
                </a:solidFill>
                <a:prstDash val="solid"/>
              </a:ln>
              <a:solidFill>
                <a:schemeClr val="accent1">
                  <a:lumMod val="50000"/>
                </a:schemeClr>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31590" y="949543"/>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graphicFrame>
        <p:nvGraphicFramePr>
          <p:cNvPr id="22" name="Table 21"/>
          <p:cNvGraphicFramePr>
            <a:graphicFrameLocks noGrp="1"/>
          </p:cNvGraphicFramePr>
          <p:nvPr>
            <p:extLst>
              <p:ext uri="{D42A27DB-BD31-4B8C-83A1-F6EECF244321}">
                <p14:modId xmlns:p14="http://schemas.microsoft.com/office/powerpoint/2010/main" val="602538436"/>
              </p:ext>
            </p:extLst>
          </p:nvPr>
        </p:nvGraphicFramePr>
        <p:xfrm>
          <a:off x="628983" y="1850984"/>
          <a:ext cx="11252685" cy="4111277"/>
        </p:xfrm>
        <a:graphic>
          <a:graphicData uri="http://schemas.openxmlformats.org/drawingml/2006/table">
            <a:tbl>
              <a:tblPr firstRow="1" bandRow="1">
                <a:tableStyleId>{5C22544A-7EE6-4342-B048-85BDC9FD1C3A}</a:tableStyleId>
              </a:tblPr>
              <a:tblGrid>
                <a:gridCol w="4464221">
                  <a:extLst>
                    <a:ext uri="{9D8B030D-6E8A-4147-A177-3AD203B41FA5}">
                      <a16:colId xmlns:a16="http://schemas.microsoft.com/office/drawing/2014/main" val="1702826962"/>
                    </a:ext>
                  </a:extLst>
                </a:gridCol>
                <a:gridCol w="6788464">
                  <a:extLst>
                    <a:ext uri="{9D8B030D-6E8A-4147-A177-3AD203B41FA5}">
                      <a16:colId xmlns:a16="http://schemas.microsoft.com/office/drawing/2014/main" val="690903817"/>
                    </a:ext>
                  </a:extLst>
                </a:gridCol>
              </a:tblGrid>
              <a:tr h="576214">
                <a:tc>
                  <a:txBody>
                    <a:bodyPr/>
                    <a:lstStyle/>
                    <a:p>
                      <a:pPr algn="ctr"/>
                      <a:r>
                        <a:rPr lang="en-US" sz="2400" dirty="0" smtClean="0">
                          <a:solidFill>
                            <a:schemeClr val="tx1"/>
                          </a:solidFill>
                        </a:rPr>
                        <a:t>Benefits</a:t>
                      </a:r>
                      <a:endParaRPr lang="en-US" sz="2400" dirty="0">
                        <a:solidFill>
                          <a:schemeClr val="tx1"/>
                        </a:solidFill>
                      </a:endParaRPr>
                    </a:p>
                  </a:txBody>
                  <a:tcPr>
                    <a:solidFill>
                      <a:srgbClr val="FBCDCD"/>
                    </a:solidFill>
                  </a:tcPr>
                </a:tc>
                <a:tc>
                  <a:txBody>
                    <a:bodyPr/>
                    <a:lstStyle/>
                    <a:p>
                      <a:pPr algn="ctr"/>
                      <a:r>
                        <a:rPr lang="en-US" sz="2400" dirty="0" smtClean="0">
                          <a:solidFill>
                            <a:schemeClr val="tx1"/>
                          </a:solidFill>
                        </a:rPr>
                        <a:t>Problems</a:t>
                      </a:r>
                      <a:endParaRPr lang="en-US" sz="2400" dirty="0">
                        <a:solidFill>
                          <a:schemeClr val="tx1"/>
                        </a:solidFill>
                      </a:endParaRPr>
                    </a:p>
                  </a:txBody>
                  <a:tcPr>
                    <a:solidFill>
                      <a:srgbClr val="FBCDCD"/>
                    </a:solidFill>
                  </a:tcPr>
                </a:tc>
                <a:extLst>
                  <a:ext uri="{0D108BD9-81ED-4DB2-BD59-A6C34878D82A}">
                    <a16:rowId xmlns:a16="http://schemas.microsoft.com/office/drawing/2014/main" val="3356117564"/>
                  </a:ext>
                </a:extLst>
              </a:tr>
              <a:tr h="3535063">
                <a:tc>
                  <a:txBody>
                    <a:bodyPr/>
                    <a:lstStyle/>
                    <a:p>
                      <a:pPr marL="514350" indent="-514350">
                        <a:buAutoNum type="arabicPeriod"/>
                      </a:pPr>
                      <a:r>
                        <a:rPr lang="en-US" sz="2400" dirty="0" smtClean="0">
                          <a:solidFill>
                            <a:schemeClr val="tx1"/>
                          </a:solidFill>
                        </a:rPr>
                        <a:t>It’s convenient.</a:t>
                      </a:r>
                    </a:p>
                    <a:p>
                      <a:pPr marL="514350" indent="-514350">
                        <a:buAutoNum type="arabicPeriod"/>
                      </a:pPr>
                      <a:r>
                        <a:rPr lang="en-US" sz="2400" dirty="0" smtClean="0">
                          <a:solidFill>
                            <a:schemeClr val="tx1"/>
                          </a:solidFill>
                        </a:rPr>
                        <a:t>________________________________________________</a:t>
                      </a:r>
                    </a:p>
                    <a:p>
                      <a:pPr marL="514350" indent="-514350">
                        <a:buAutoNum type="arabicPeriod"/>
                      </a:pPr>
                      <a:r>
                        <a:rPr lang="en-US" sz="2400" dirty="0" smtClean="0">
                          <a:solidFill>
                            <a:schemeClr val="tx1"/>
                          </a:solidFill>
                        </a:rPr>
                        <a:t>________________________________________________</a:t>
                      </a:r>
                    </a:p>
                    <a:p>
                      <a:pPr marL="514350" indent="-514350">
                        <a:buAutoNum type="arabicPeriod"/>
                      </a:pPr>
                      <a:r>
                        <a:rPr lang="en-US" sz="2400" dirty="0" smtClean="0">
                          <a:solidFill>
                            <a:schemeClr val="tx1"/>
                          </a:solidFill>
                        </a:rPr>
                        <a:t>________________________________________________</a:t>
                      </a:r>
                      <a:endParaRPr lang="en-US" sz="2400" dirty="0">
                        <a:solidFill>
                          <a:schemeClr val="tx1"/>
                        </a:solidFill>
                      </a:endParaRPr>
                    </a:p>
                  </a:txBody>
                  <a:tcPr>
                    <a:solidFill>
                      <a:schemeClr val="accent4">
                        <a:lumMod val="20000"/>
                        <a:lumOff val="80000"/>
                      </a:schemeClr>
                    </a:solidFill>
                  </a:tcPr>
                </a:tc>
                <a:tc>
                  <a:txBody>
                    <a:bodyPr/>
                    <a:lstStyle/>
                    <a:p>
                      <a:pPr marL="457200" indent="-457200">
                        <a:buFontTx/>
                        <a:buAutoNum type="arabicPeriod"/>
                      </a:pPr>
                      <a:r>
                        <a:rPr lang="en-US" sz="2400" baseline="0" dirty="0" smtClean="0">
                          <a:solidFill>
                            <a:schemeClr val="tx1"/>
                          </a:solidFill>
                        </a:rPr>
                        <a:t>Some students don’t have computers or smart phones.</a:t>
                      </a:r>
                    </a:p>
                    <a:p>
                      <a:pPr marL="457200" indent="-457200">
                        <a:buFontTx/>
                        <a:buAutoNum type="arabicPeriod"/>
                      </a:pPr>
                      <a:r>
                        <a:rPr lang="en-US" sz="2400" baseline="0" dirty="0" smtClean="0">
                          <a:solidFill>
                            <a:schemeClr val="tx1"/>
                          </a:solidFill>
                        </a:rPr>
                        <a:t>_______________________________________</a:t>
                      </a:r>
                    </a:p>
                    <a:p>
                      <a:pPr marL="457200" indent="-457200">
                        <a:buFontTx/>
                        <a:buAutoNum type="arabicPeriod"/>
                      </a:pPr>
                      <a:r>
                        <a:rPr lang="en-US" sz="2400" baseline="0" dirty="0" smtClean="0">
                          <a:solidFill>
                            <a:schemeClr val="tx1"/>
                          </a:solidFill>
                        </a:rPr>
                        <a:t>_______________________________________</a:t>
                      </a:r>
                    </a:p>
                    <a:p>
                      <a:pPr marL="0" indent="0">
                        <a:buFontTx/>
                        <a:buNone/>
                      </a:pPr>
                      <a:r>
                        <a:rPr lang="en-US" sz="2400" baseline="0" dirty="0" smtClean="0">
                          <a:solidFill>
                            <a:schemeClr val="tx1"/>
                          </a:solidFill>
                        </a:rPr>
                        <a:t>      _______________________________________</a:t>
                      </a:r>
                    </a:p>
                    <a:p>
                      <a:pPr marL="457200" indent="-457200">
                        <a:buFontTx/>
                        <a:buAutoNum type="arabicPeriod" startAt="4"/>
                      </a:pPr>
                      <a:r>
                        <a:rPr lang="en-US" sz="2400" baseline="0" dirty="0" smtClean="0">
                          <a:solidFill>
                            <a:schemeClr val="tx1"/>
                          </a:solidFill>
                        </a:rPr>
                        <a:t>_______________________________________</a:t>
                      </a:r>
                    </a:p>
                    <a:p>
                      <a:pPr marL="457200" indent="-457200">
                        <a:buFontTx/>
                        <a:buAutoNum type="arabicPeriod" startAt="4"/>
                      </a:pPr>
                      <a:r>
                        <a:rPr lang="en-US" sz="2400" baseline="0" dirty="0" smtClean="0">
                          <a:solidFill>
                            <a:schemeClr val="tx1"/>
                          </a:solidFill>
                        </a:rPr>
                        <a:t>_______________________________________</a:t>
                      </a:r>
                    </a:p>
                    <a:p>
                      <a:pPr marL="0" indent="0">
                        <a:buFontTx/>
                        <a:buNone/>
                      </a:pPr>
                      <a:r>
                        <a:rPr lang="en-US" sz="2400" baseline="0" dirty="0" smtClean="0">
                          <a:solidFill>
                            <a:schemeClr val="tx1"/>
                          </a:solidFill>
                        </a:rPr>
                        <a:t>       _______________________________________</a:t>
                      </a:r>
                      <a:endParaRPr lang="en-US" sz="24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sp>
        <p:nvSpPr>
          <p:cNvPr id="2" name="TextBox 1"/>
          <p:cNvSpPr txBox="1"/>
          <p:nvPr/>
        </p:nvSpPr>
        <p:spPr>
          <a:xfrm>
            <a:off x="1078804" y="2817850"/>
            <a:ext cx="4081025" cy="830997"/>
          </a:xfrm>
          <a:prstGeom prst="rect">
            <a:avLst/>
          </a:prstGeom>
          <a:noFill/>
        </p:spPr>
        <p:txBody>
          <a:bodyPr wrap="square" rtlCol="0">
            <a:spAutoFit/>
          </a:bodyPr>
          <a:lstStyle/>
          <a:p>
            <a:r>
              <a:rPr lang="en-US" sz="2400" dirty="0" smtClean="0">
                <a:solidFill>
                  <a:srgbClr val="FF0000"/>
                </a:solidFill>
              </a:rPr>
              <a:t>Students don’t have to get up early.</a:t>
            </a:r>
            <a:endParaRPr lang="en-US" sz="2400" dirty="0">
              <a:solidFill>
                <a:srgbClr val="FF0000"/>
              </a:solidFill>
            </a:endParaRPr>
          </a:p>
        </p:txBody>
      </p:sp>
      <p:sp>
        <p:nvSpPr>
          <p:cNvPr id="24" name="TextBox 23"/>
          <p:cNvSpPr txBox="1"/>
          <p:nvPr/>
        </p:nvSpPr>
        <p:spPr>
          <a:xfrm>
            <a:off x="1131590" y="3546291"/>
            <a:ext cx="4081025" cy="830997"/>
          </a:xfrm>
          <a:prstGeom prst="rect">
            <a:avLst/>
          </a:prstGeom>
          <a:noFill/>
        </p:spPr>
        <p:txBody>
          <a:bodyPr wrap="square" rtlCol="0">
            <a:spAutoFit/>
          </a:bodyPr>
          <a:lstStyle/>
          <a:p>
            <a:r>
              <a:rPr lang="en-US" sz="2400" dirty="0" smtClean="0">
                <a:solidFill>
                  <a:srgbClr val="FF0000"/>
                </a:solidFill>
              </a:rPr>
              <a:t>It helps students become more independent.</a:t>
            </a:r>
          </a:p>
        </p:txBody>
      </p:sp>
      <p:sp>
        <p:nvSpPr>
          <p:cNvPr id="28" name="TextBox 27"/>
          <p:cNvSpPr txBox="1"/>
          <p:nvPr/>
        </p:nvSpPr>
        <p:spPr>
          <a:xfrm>
            <a:off x="1140921" y="4268612"/>
            <a:ext cx="4081025" cy="830997"/>
          </a:xfrm>
          <a:prstGeom prst="rect">
            <a:avLst/>
          </a:prstGeom>
          <a:noFill/>
        </p:spPr>
        <p:txBody>
          <a:bodyPr wrap="square" rtlCol="0">
            <a:spAutoFit/>
          </a:bodyPr>
          <a:lstStyle/>
          <a:p>
            <a:r>
              <a:rPr lang="en-US" sz="2400" dirty="0" smtClean="0">
                <a:solidFill>
                  <a:srgbClr val="FF0000"/>
                </a:solidFill>
              </a:rPr>
              <a:t>It helps students avoid traffic jams.</a:t>
            </a:r>
            <a:endParaRPr lang="en-US" sz="2400" dirty="0">
              <a:solidFill>
                <a:srgbClr val="FF0000"/>
              </a:solidFill>
            </a:endParaRPr>
          </a:p>
        </p:txBody>
      </p:sp>
      <p:sp>
        <p:nvSpPr>
          <p:cNvPr id="29" name="TextBox 28"/>
          <p:cNvSpPr txBox="1"/>
          <p:nvPr/>
        </p:nvSpPr>
        <p:spPr>
          <a:xfrm>
            <a:off x="5492097" y="3162395"/>
            <a:ext cx="7272181" cy="461665"/>
          </a:xfrm>
          <a:prstGeom prst="rect">
            <a:avLst/>
          </a:prstGeom>
          <a:noFill/>
        </p:spPr>
        <p:txBody>
          <a:bodyPr wrap="square" rtlCol="0">
            <a:spAutoFit/>
          </a:bodyPr>
          <a:lstStyle/>
          <a:p>
            <a:r>
              <a:rPr lang="en-US" sz="2400" dirty="0" smtClean="0">
                <a:solidFill>
                  <a:srgbClr val="FF0000"/>
                </a:solidFill>
              </a:rPr>
              <a:t>The Internet connection is poor.</a:t>
            </a:r>
            <a:endParaRPr lang="en-US" sz="2400" dirty="0">
              <a:solidFill>
                <a:srgbClr val="FF0000"/>
              </a:solidFill>
            </a:endParaRPr>
          </a:p>
        </p:txBody>
      </p:sp>
      <p:sp>
        <p:nvSpPr>
          <p:cNvPr id="41" name="TextBox 40"/>
          <p:cNvSpPr txBox="1"/>
          <p:nvPr/>
        </p:nvSpPr>
        <p:spPr>
          <a:xfrm>
            <a:off x="5516499" y="3536963"/>
            <a:ext cx="7272181" cy="830997"/>
          </a:xfrm>
          <a:prstGeom prst="rect">
            <a:avLst/>
          </a:prstGeom>
          <a:noFill/>
        </p:spPr>
        <p:txBody>
          <a:bodyPr wrap="square" rtlCol="0">
            <a:spAutoFit/>
          </a:bodyPr>
          <a:lstStyle/>
          <a:p>
            <a:r>
              <a:rPr lang="en-US" sz="2400" dirty="0" smtClean="0">
                <a:solidFill>
                  <a:srgbClr val="FF0000"/>
                </a:solidFill>
              </a:rPr>
              <a:t>It makes some students feel more stressed when learning online.</a:t>
            </a:r>
            <a:endParaRPr lang="en-US" sz="2400" dirty="0">
              <a:solidFill>
                <a:srgbClr val="FF0000"/>
              </a:solidFill>
            </a:endParaRPr>
          </a:p>
        </p:txBody>
      </p:sp>
      <p:sp>
        <p:nvSpPr>
          <p:cNvPr id="42" name="TextBox 41"/>
          <p:cNvSpPr txBox="1"/>
          <p:nvPr/>
        </p:nvSpPr>
        <p:spPr>
          <a:xfrm>
            <a:off x="5500951" y="4269001"/>
            <a:ext cx="7272181" cy="461665"/>
          </a:xfrm>
          <a:prstGeom prst="rect">
            <a:avLst/>
          </a:prstGeom>
          <a:noFill/>
        </p:spPr>
        <p:txBody>
          <a:bodyPr wrap="square" rtlCol="0">
            <a:spAutoFit/>
          </a:bodyPr>
          <a:lstStyle/>
          <a:p>
            <a:r>
              <a:rPr lang="en-US" sz="2400" dirty="0" smtClean="0">
                <a:solidFill>
                  <a:srgbClr val="FF0000"/>
                </a:solidFill>
              </a:rPr>
              <a:t>Students can’t meet their classmates.</a:t>
            </a:r>
            <a:endParaRPr lang="en-US" sz="2400" dirty="0">
              <a:solidFill>
                <a:srgbClr val="FF0000"/>
              </a:solidFill>
            </a:endParaRPr>
          </a:p>
        </p:txBody>
      </p:sp>
      <p:sp>
        <p:nvSpPr>
          <p:cNvPr id="43" name="TextBox 42"/>
          <p:cNvSpPr txBox="1"/>
          <p:nvPr/>
        </p:nvSpPr>
        <p:spPr>
          <a:xfrm>
            <a:off x="5525830" y="4630593"/>
            <a:ext cx="6365169" cy="830997"/>
          </a:xfrm>
          <a:prstGeom prst="rect">
            <a:avLst/>
          </a:prstGeom>
          <a:noFill/>
        </p:spPr>
        <p:txBody>
          <a:bodyPr wrap="square" rtlCol="0">
            <a:spAutoFit/>
          </a:bodyPr>
          <a:lstStyle/>
          <a:p>
            <a:r>
              <a:rPr lang="en-US" sz="2400" dirty="0" smtClean="0">
                <a:solidFill>
                  <a:srgbClr val="FF0000"/>
                </a:solidFill>
              </a:rPr>
              <a:t>Some students get tired eyes and can’t concentrate well</a:t>
            </a:r>
            <a:endParaRPr lang="en-US" sz="2400" dirty="0">
              <a:solidFill>
                <a:srgbClr val="FF0000"/>
              </a:solidFill>
            </a:endParaRPr>
          </a:p>
        </p:txBody>
      </p:sp>
    </p:spTree>
    <p:extLst>
      <p:ext uri="{BB962C8B-B14F-4D97-AF65-F5344CB8AC3E}">
        <p14:creationId xmlns:p14="http://schemas.microsoft.com/office/powerpoint/2010/main" val="34747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36" name="TextBox 35"/>
          <p:cNvSpPr txBox="1"/>
          <p:nvPr/>
        </p:nvSpPr>
        <p:spPr>
          <a:xfrm>
            <a:off x="67190" y="150940"/>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LEARNING ONLINE</a:t>
            </a:r>
            <a:endParaRPr kumimoji="0" lang="en-US" sz="4400" b="1" i="0" u="none" strike="noStrike" kern="1200" cap="none" spc="0" normalizeH="0" baseline="0" noProof="0" dirty="0">
              <a:ln w="6600">
                <a:solidFill>
                  <a:srgbClr val="ED7D31"/>
                </a:solidFill>
                <a:prstDash val="solid"/>
              </a:ln>
              <a:solidFill>
                <a:schemeClr val="accent1">
                  <a:lumMod val="50000"/>
                </a:schemeClr>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31590" y="949543"/>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platform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576198" y="2118049"/>
            <a:ext cx="2239347" cy="2239347"/>
          </a:xfrm>
          <a:prstGeom prst="rect">
            <a:avLst/>
          </a:prstGeom>
        </p:spPr>
      </p:pic>
      <p:pic>
        <p:nvPicPr>
          <p:cNvPr id="4" name="Picture 3"/>
          <p:cNvPicPr>
            <a:picLocks noChangeAspect="1"/>
          </p:cNvPicPr>
          <p:nvPr/>
        </p:nvPicPr>
        <p:blipFill>
          <a:blip r:embed="rId4"/>
          <a:stretch>
            <a:fillRect/>
          </a:stretch>
        </p:blipFill>
        <p:spPr>
          <a:xfrm>
            <a:off x="3125755" y="1950098"/>
            <a:ext cx="3368351" cy="2526263"/>
          </a:xfrm>
          <a:prstGeom prst="rect">
            <a:avLst/>
          </a:prstGeom>
        </p:spPr>
      </p:pic>
      <p:pic>
        <p:nvPicPr>
          <p:cNvPr id="5" name="Picture 4"/>
          <p:cNvPicPr>
            <a:picLocks noChangeAspect="1"/>
          </p:cNvPicPr>
          <p:nvPr/>
        </p:nvPicPr>
        <p:blipFill>
          <a:blip r:embed="rId5"/>
          <a:stretch>
            <a:fillRect/>
          </a:stretch>
        </p:blipFill>
        <p:spPr>
          <a:xfrm>
            <a:off x="6571943" y="1780540"/>
            <a:ext cx="4714875" cy="2657475"/>
          </a:xfrm>
          <a:prstGeom prst="rect">
            <a:avLst/>
          </a:prstGeom>
        </p:spPr>
      </p:pic>
      <p:pic>
        <p:nvPicPr>
          <p:cNvPr id="6" name="Picture 5"/>
          <p:cNvPicPr>
            <a:picLocks noChangeAspect="1"/>
          </p:cNvPicPr>
          <p:nvPr/>
        </p:nvPicPr>
        <p:blipFill>
          <a:blip r:embed="rId6"/>
          <a:stretch>
            <a:fillRect/>
          </a:stretch>
        </p:blipFill>
        <p:spPr>
          <a:xfrm>
            <a:off x="1332113" y="4302287"/>
            <a:ext cx="4673082" cy="2453368"/>
          </a:xfrm>
          <a:prstGeom prst="rect">
            <a:avLst/>
          </a:prstGeom>
        </p:spPr>
      </p:pic>
      <p:pic>
        <p:nvPicPr>
          <p:cNvPr id="8" name="Picture 7"/>
          <p:cNvPicPr>
            <a:picLocks noChangeAspect="1"/>
          </p:cNvPicPr>
          <p:nvPr/>
        </p:nvPicPr>
        <p:blipFill>
          <a:blip r:embed="rId7"/>
          <a:stretch>
            <a:fillRect/>
          </a:stretch>
        </p:blipFill>
        <p:spPr>
          <a:xfrm>
            <a:off x="6895323" y="3662265"/>
            <a:ext cx="4204996" cy="3153747"/>
          </a:xfrm>
          <a:prstGeom prst="rect">
            <a:avLst/>
          </a:prstGeom>
        </p:spPr>
      </p:pic>
    </p:spTree>
    <p:extLst>
      <p:ext uri="{BB962C8B-B14F-4D97-AF65-F5344CB8AC3E}">
        <p14:creationId xmlns:p14="http://schemas.microsoft.com/office/powerpoint/2010/main" val="1022537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4491</TotalTime>
  <Words>806</Words>
  <Application>Microsoft Office PowerPoint</Application>
  <PresentationFormat>Widescreen</PresentationFormat>
  <Paragraphs>118</Paragraphs>
  <Slides>13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XPS</cp:lastModifiedBy>
  <cp:revision>260</cp:revision>
  <dcterms:created xsi:type="dcterms:W3CDTF">2020-12-09T02:04:09Z</dcterms:created>
  <dcterms:modified xsi:type="dcterms:W3CDTF">2023-01-27T16:08:31Z</dcterms:modified>
</cp:coreProperties>
</file>