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1" r:id="rId3"/>
    <p:sldId id="256" r:id="rId5"/>
    <p:sldId id="398" r:id="rId6"/>
    <p:sldId id="528" r:id="rId7"/>
    <p:sldId id="494" r:id="rId8"/>
    <p:sldId id="529" r:id="rId9"/>
    <p:sldId id="516" r:id="rId10"/>
    <p:sldId id="418" r:id="rId11"/>
    <p:sldId id="505" r:id="rId12"/>
    <p:sldId id="517" r:id="rId13"/>
    <p:sldId id="530" r:id="rId14"/>
    <p:sldId id="531" r:id="rId15"/>
    <p:sldId id="508" r:id="rId16"/>
    <p:sldId id="532" r:id="rId17"/>
    <p:sldId id="533" r:id="rId18"/>
    <p:sldId id="534" r:id="rId19"/>
    <p:sldId id="535" r:id="rId20"/>
    <p:sldId id="488" r:id="rId21"/>
    <p:sldId id="330" r:id="rId22"/>
    <p:sldId id="27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2A9"/>
    <a:srgbClr val="EF4B66"/>
    <a:srgbClr val="B21313"/>
    <a:srgbClr val="FBCDCD"/>
    <a:srgbClr val="F7A5A5"/>
    <a:srgbClr val="F37D91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9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894" y="96"/>
      </p:cViewPr>
      <p:guideLst>
        <p:guide orient="horz" pos="2160"/>
        <p:guide pos="38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microsoft.com/office/2007/relationships/hdphoto" Target="../media/image15.wdp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02665" y="1269365"/>
            <a:ext cx="10782935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Rewrite each sentence so that it is closest in meaning to the original one.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838200" y="2035175"/>
            <a:ext cx="10876915" cy="439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60000"/>
                    <a:lumOff val="40000"/>
                  </a:schemeClr>
                </a:solidFill>
              </a14:hiddenFill>
            </a:ext>
          </a:extLst>
        </p:spPr>
        <p:txBody>
          <a:bodyPr wrap="square" rtlCol="0" anchor="t">
            <a:spAutoFit/>
          </a:bodyPr>
          <a:p>
            <a:pPr algn="just"/>
            <a:r>
              <a:rPr lang="en-US" sz="2800" b="1"/>
              <a:t>1. “What is this novel about?” said Mary</a:t>
            </a:r>
            <a:endParaRPr lang="en-US" sz="2800" b="1"/>
          </a:p>
          <a:p>
            <a:pPr algn="just"/>
            <a:r>
              <a:rPr lang="en-US" sz="2800"/>
              <a:t>-&gt; Mary wanted to know </a:t>
            </a:r>
            <a:r>
              <a:rPr lang="en-US" sz="2800" u="sng"/>
              <a:t>						.</a:t>
            </a:r>
            <a:endParaRPr lang="en-US" sz="2800" b="1"/>
          </a:p>
          <a:p>
            <a:pPr algn="just"/>
            <a:r>
              <a:rPr lang="en-US" sz="2800" b="1"/>
              <a:t>2. “Who’s your favourite actor, Nick?” I said</a:t>
            </a:r>
            <a:endParaRPr lang="en-US" sz="2800" b="1"/>
          </a:p>
          <a:p>
            <a:pPr algn="just"/>
            <a:r>
              <a:rPr lang="en-US" sz="2800">
                <a:sym typeface="+mn-ea"/>
              </a:rPr>
              <a:t>-&gt; I asked Nick</a:t>
            </a:r>
            <a:r>
              <a:rPr lang="en-US" sz="2800" u="sng">
                <a:sym typeface="+mn-ea"/>
              </a:rPr>
              <a:t>						.</a:t>
            </a:r>
            <a:endParaRPr lang="en-US" sz="2800" b="1"/>
          </a:p>
          <a:p>
            <a:pPr algn="just"/>
            <a:r>
              <a:rPr lang="en-US" sz="2800" b="1"/>
              <a:t>3. “What time does the next train leave?” Mai said to me.</a:t>
            </a:r>
            <a:endParaRPr lang="en-US" sz="2800" b="1"/>
          </a:p>
          <a:p>
            <a:pPr algn="just"/>
            <a:r>
              <a:rPr lang="en-US" sz="2800">
                <a:sym typeface="+mn-ea"/>
              </a:rPr>
              <a:t>-&gt; Mai asked me</a:t>
            </a:r>
            <a:r>
              <a:rPr lang="en-US" sz="2800" u="sng">
                <a:sym typeface="+mn-ea"/>
              </a:rPr>
              <a:t>						.</a:t>
            </a:r>
            <a:endParaRPr lang="en-US" sz="2800" b="1"/>
          </a:p>
          <a:p>
            <a:pPr algn="just"/>
            <a:r>
              <a:rPr lang="en-US" sz="2800" b="1"/>
              <a:t>4. How do the scientists observe the other planets?” the students asked.</a:t>
            </a:r>
            <a:endParaRPr lang="en-US" sz="2800" b="1"/>
          </a:p>
          <a:p>
            <a:pPr algn="just"/>
            <a:r>
              <a:rPr lang="en-US" sz="2800">
                <a:sym typeface="+mn-ea"/>
              </a:rPr>
              <a:t>-&gt; The students wondered</a:t>
            </a:r>
            <a:r>
              <a:rPr lang="en-US" sz="2800" u="sng">
                <a:sym typeface="+mn-ea"/>
              </a:rPr>
              <a:t>						.</a:t>
            </a:r>
            <a:endParaRPr lang="en-US" sz="2800" b="1"/>
          </a:p>
          <a:p>
            <a:pPr algn="just"/>
            <a:r>
              <a:rPr lang="en-US" sz="2800" b="1"/>
              <a:t>5. Mai wondered, “Why can’t humans live on Mars?”</a:t>
            </a:r>
            <a:endParaRPr lang="en-US" sz="2800" b="1"/>
          </a:p>
          <a:p>
            <a:pPr algn="just"/>
            <a:r>
              <a:rPr lang="en-US" sz="2800">
                <a:sym typeface="+mn-ea"/>
              </a:rPr>
              <a:t>-&gt; Mai wondered</a:t>
            </a:r>
            <a:r>
              <a:rPr lang="en-US" sz="2800" u="sng">
                <a:sym typeface="+mn-ea"/>
              </a:rPr>
              <a:t>						.</a:t>
            </a:r>
            <a:endParaRPr lang="en-US" sz="2800" b="1" u="sng">
              <a:sym typeface="+mn-ea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630420" y="2420620"/>
            <a:ext cx="74180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sz="2800" dirty="0">
                <a:solidFill>
                  <a:srgbClr val="FF0000"/>
                </a:solidFill>
              </a:rPr>
              <a:t>what that novel was about.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3"/>
          <p:cNvSpPr txBox="1"/>
          <p:nvPr/>
        </p:nvSpPr>
        <p:spPr>
          <a:xfrm>
            <a:off x="2938145" y="3243580"/>
            <a:ext cx="74180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sz="2800" dirty="0">
                <a:solidFill>
                  <a:srgbClr val="FF0000"/>
                </a:solidFill>
              </a:rPr>
              <a:t>who his favourite actor was.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TextBox 3"/>
          <p:cNvSpPr txBox="1"/>
          <p:nvPr/>
        </p:nvSpPr>
        <p:spPr>
          <a:xfrm>
            <a:off x="3261360" y="4095115"/>
            <a:ext cx="74180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sz="2800" dirty="0">
                <a:solidFill>
                  <a:srgbClr val="FF0000"/>
                </a:solidFill>
              </a:rPr>
              <a:t>what time the next train left.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2" name="TextBox 3"/>
          <p:cNvSpPr txBox="1"/>
          <p:nvPr/>
        </p:nvSpPr>
        <p:spPr>
          <a:xfrm>
            <a:off x="4632960" y="5017770"/>
            <a:ext cx="74180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sz="2800" dirty="0">
                <a:solidFill>
                  <a:srgbClr val="FF0000"/>
                </a:solidFill>
              </a:rPr>
              <a:t>how the scientists observed the other planets.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3" name="TextBox 3"/>
          <p:cNvSpPr txBox="1"/>
          <p:nvPr/>
        </p:nvSpPr>
        <p:spPr>
          <a:xfrm>
            <a:off x="3261360" y="5845175"/>
            <a:ext cx="74180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sz="2800" dirty="0">
                <a:solidFill>
                  <a:srgbClr val="FF0000"/>
                </a:solidFill>
              </a:rPr>
              <a:t> why humans couldn’t live on Mars.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5" name="TextBox 7"/>
          <p:cNvSpPr txBox="1"/>
          <p:nvPr/>
        </p:nvSpPr>
        <p:spPr>
          <a:xfrm>
            <a:off x="539750" y="177800"/>
            <a:ext cx="55327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BACK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4" grpId="0"/>
      <p:bldP spid="14" grpId="1"/>
      <p:bldP spid="15" grpId="0"/>
      <p:bldP spid="15" grpId="1"/>
      <p:bldP spid="22" grpId="0"/>
      <p:bldP spid="22" grpId="1"/>
      <p:bldP spid="23" grpId="0"/>
      <p:bldP spid="2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02665" y="1269365"/>
            <a:ext cx="10782935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Which of the underlined parts in each question is incorrect? Find and correct it.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5" name="TextBox 7"/>
          <p:cNvSpPr txBox="1"/>
          <p:nvPr/>
        </p:nvSpPr>
        <p:spPr>
          <a:xfrm>
            <a:off x="539750" y="177800"/>
            <a:ext cx="55327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BACK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702945" y="2012950"/>
            <a:ext cx="4948555" cy="474281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40680" y="2196465"/>
            <a:ext cx="4643755" cy="387794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614805" y="3176270"/>
            <a:ext cx="603250" cy="50609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6" name="TextBox 3"/>
          <p:cNvSpPr txBox="1"/>
          <p:nvPr/>
        </p:nvSpPr>
        <p:spPr>
          <a:xfrm>
            <a:off x="1614805" y="2545715"/>
            <a:ext cx="10191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sz="2800" dirty="0">
                <a:solidFill>
                  <a:srgbClr val="FF0000"/>
                </a:solidFill>
              </a:rPr>
              <a:t>were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326640" y="3607435"/>
            <a:ext cx="1077595" cy="50609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TextBox 3"/>
          <p:cNvSpPr txBox="1"/>
          <p:nvPr/>
        </p:nvSpPr>
        <p:spPr>
          <a:xfrm>
            <a:off x="3260725" y="3345180"/>
            <a:ext cx="10191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sz="2800" dirty="0">
                <a:solidFill>
                  <a:srgbClr val="FF0000"/>
                </a:solidFill>
              </a:rPr>
              <a:t>asked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116070" y="5113020"/>
            <a:ext cx="700405" cy="50609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3" name="TextBox 3"/>
          <p:cNvSpPr txBox="1"/>
          <p:nvPr/>
        </p:nvSpPr>
        <p:spPr>
          <a:xfrm>
            <a:off x="2722245" y="4779645"/>
            <a:ext cx="18065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sz="2800" dirty="0">
                <a:solidFill>
                  <a:srgbClr val="FF0000"/>
                </a:solidFill>
              </a:rPr>
              <a:t>how/why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6940550" y="2903220"/>
            <a:ext cx="582295" cy="50609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8" name="TextBox 3"/>
          <p:cNvSpPr txBox="1"/>
          <p:nvPr/>
        </p:nvSpPr>
        <p:spPr>
          <a:xfrm>
            <a:off x="6328410" y="2654300"/>
            <a:ext cx="18065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sz="2800" dirty="0">
                <a:solidFill>
                  <a:srgbClr val="FF0000"/>
                </a:solidFill>
              </a:rPr>
              <a:t>ate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7824470" y="5008880"/>
            <a:ext cx="1077595" cy="50609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0" name="TextBox 3"/>
          <p:cNvSpPr txBox="1"/>
          <p:nvPr/>
        </p:nvSpPr>
        <p:spPr>
          <a:xfrm>
            <a:off x="8902065" y="4591050"/>
            <a:ext cx="18065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sz="2800" dirty="0">
                <a:solidFill>
                  <a:srgbClr val="FF0000"/>
                </a:solidFill>
              </a:rPr>
              <a:t>there are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  <p:bldP spid="26" grpId="0"/>
      <p:bldP spid="26" grpId="1"/>
      <p:bldP spid="9" grpId="0" bldLvl="0" animBg="1"/>
      <p:bldP spid="9" grpId="1" animBg="1"/>
      <p:bldP spid="10" grpId="0"/>
      <p:bldP spid="10" grpId="1"/>
      <p:bldP spid="11" grpId="0" bldLvl="0" animBg="1"/>
      <p:bldP spid="11" grpId="1" animBg="1"/>
      <p:bldP spid="13" grpId="0"/>
      <p:bldP spid="13" grpId="1"/>
      <p:bldP spid="27" grpId="0" bldLvl="0" animBg="1"/>
      <p:bldP spid="27" grpId="1" animBg="1"/>
      <p:bldP spid="28" grpId="0"/>
      <p:bldP spid="28" grpId="1"/>
      <p:bldP spid="29" grpId="0" bldLvl="0" animBg="1"/>
      <p:bldP spid="29" grpId="1" animBg="1"/>
      <p:bldP spid="30" grpId="0"/>
      <p:bldP spid="3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4840" y="379730"/>
            <a:ext cx="4725035" cy="625475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845" y="2517140"/>
            <a:ext cx="2119630" cy="61785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GB" b="1" dirty="0">
                <a:solidFill>
                  <a:schemeClr val="tx1"/>
                </a:solidFill>
              </a:rPr>
              <a:t>LOOKING BACK</a:t>
            </a:r>
            <a:endParaRPr lang="en-US" alt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400567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PROJECT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635" y="1224280"/>
            <a:ext cx="5741035" cy="401955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  <a:p>
            <a:endParaRPr lang="en-US" alt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0855" y="1994535"/>
            <a:ext cx="5758815" cy="140843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Write a word under each picture.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Circle the correct words.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Rewrite the sentences.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Correct the mistakes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665" y="3869690"/>
            <a:ext cx="5755005" cy="91440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 Favorite Planet</a:t>
            </a:r>
            <a:endParaRPr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065"/>
            <a:ext cx="870585" cy="110807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500" y="2826385"/>
            <a:ext cx="728345" cy="117919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65" y="518795"/>
            <a:ext cx="45770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sym typeface="+mn-ea"/>
              </a:rPr>
              <a:t>LESSON 7: LOOKING BACK &amp; PROJECT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8680" y="375285"/>
            <a:ext cx="10515600" cy="1325563"/>
          </a:xfrm>
        </p:spPr>
        <p:txBody>
          <a:bodyPr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8575" y="1206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70230" y="187960"/>
            <a:ext cx="55327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Content Placeholder 8" descr="step 1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588010" y="3027045"/>
            <a:ext cx="1783715" cy="207454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291715" y="3566160"/>
            <a:ext cx="9598660" cy="607695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20000"/>
              </a:lnSpc>
            </a:pPr>
            <a:r>
              <a:rPr lang="en-US" sz="2800" b="1">
                <a:solidFill>
                  <a:schemeClr val="accent2"/>
                </a:solidFill>
              </a:rPr>
              <a:t>Discuss and choose what planet you like.</a:t>
            </a:r>
            <a:endParaRPr lang="en-US" sz="2800" b="1">
              <a:solidFill>
                <a:schemeClr val="accent2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136265" y="1451610"/>
            <a:ext cx="8493125" cy="645160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OUR FAVORITE PLANET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9"/>
          <p:cNvSpPr/>
          <p:nvPr/>
        </p:nvSpPr>
        <p:spPr>
          <a:xfrm>
            <a:off x="4467860" y="1983740"/>
            <a:ext cx="9121775" cy="60769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en-US" sz="2800" b="1">
                <a:solidFill>
                  <a:srgbClr val="00B0F0"/>
                </a:solidFill>
              </a:rPr>
              <a:t>Work in groups. </a:t>
            </a:r>
            <a:endParaRPr lang="en-US" sz="2800" b="1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8680" y="375285"/>
            <a:ext cx="10515600" cy="1325563"/>
          </a:xfrm>
        </p:spPr>
        <p:txBody>
          <a:bodyPr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8575" y="1206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70230" y="187960"/>
            <a:ext cx="55327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147060" y="1462405"/>
            <a:ext cx="8493125" cy="645160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OUR FAVORITE PLANET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9"/>
          <p:cNvSpPr/>
          <p:nvPr/>
        </p:nvSpPr>
        <p:spPr>
          <a:xfrm>
            <a:off x="4511040" y="1926590"/>
            <a:ext cx="9121775" cy="60769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en-US" sz="2800" b="1">
                <a:solidFill>
                  <a:srgbClr val="00B0F0"/>
                </a:solidFill>
              </a:rPr>
              <a:t>Work in groups. </a:t>
            </a:r>
            <a:endParaRPr lang="en-US" sz="2800" b="1">
              <a:solidFill>
                <a:srgbClr val="00B0F0"/>
              </a:solidFill>
            </a:endParaRPr>
          </a:p>
        </p:txBody>
      </p:sp>
      <p:sp>
        <p:nvSpPr>
          <p:cNvPr id="2" name="Content Placeholder 1"/>
          <p:cNvSpPr/>
          <p:nvPr>
            <p:ph sz="half" idx="1"/>
          </p:nvPr>
        </p:nvSpPr>
        <p:spPr/>
        <p:txBody>
          <a:bodyPr/>
          <a:p>
            <a:endParaRPr lang="en-US"/>
          </a:p>
        </p:txBody>
      </p:sp>
      <p:pic>
        <p:nvPicPr>
          <p:cNvPr id="13" name="Content Placeholder 12" descr="step 2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30530" y="2957830"/>
            <a:ext cx="1748790" cy="1935480"/>
          </a:xfrm>
          <a:prstGeom prst="rect">
            <a:avLst/>
          </a:prstGeom>
        </p:spPr>
      </p:pic>
      <p:sp>
        <p:nvSpPr>
          <p:cNvPr id="3" name="Rectangle 9"/>
          <p:cNvSpPr/>
          <p:nvPr/>
        </p:nvSpPr>
        <p:spPr>
          <a:xfrm>
            <a:off x="2259330" y="3251835"/>
            <a:ext cx="9598660" cy="1641475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20000"/>
              </a:lnSpc>
            </a:pPr>
            <a:r>
              <a:rPr lang="en-US" sz="2800" b="1">
                <a:solidFill>
                  <a:schemeClr val="accent2"/>
                </a:solidFill>
              </a:rPr>
              <a:t>Choose information to write about (name, size, atmosphere, temperature, appearance,...)</a:t>
            </a:r>
            <a:endParaRPr lang="en-US" sz="2800" b="1">
              <a:solidFill>
                <a:schemeClr val="accent2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sz="2800" b="1" i="1">
                <a:solidFill>
                  <a:schemeClr val="accent2"/>
                </a:solidFill>
              </a:rPr>
              <a:t>You can illustrate by picture.</a:t>
            </a:r>
            <a:endParaRPr lang="en-US" sz="2800" b="1" i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8680" y="375285"/>
            <a:ext cx="10515600" cy="1325563"/>
          </a:xfrm>
        </p:spPr>
        <p:txBody>
          <a:bodyPr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8575" y="1206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70230" y="187960"/>
            <a:ext cx="55327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147060" y="1462405"/>
            <a:ext cx="8493125" cy="645160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OUR FAVORITE PLANET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9"/>
          <p:cNvSpPr/>
          <p:nvPr/>
        </p:nvSpPr>
        <p:spPr>
          <a:xfrm>
            <a:off x="4511040" y="1926590"/>
            <a:ext cx="9121775" cy="60769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en-US" sz="2800" b="1">
                <a:solidFill>
                  <a:srgbClr val="00B0F0"/>
                </a:solidFill>
              </a:rPr>
              <a:t>Work in groups. </a:t>
            </a:r>
            <a:endParaRPr lang="en-US" sz="2800" b="1">
              <a:solidFill>
                <a:srgbClr val="00B0F0"/>
              </a:solidFill>
            </a:endParaRPr>
          </a:p>
        </p:txBody>
      </p:sp>
      <p:sp>
        <p:nvSpPr>
          <p:cNvPr id="3" name="Rectangle 9"/>
          <p:cNvSpPr/>
          <p:nvPr/>
        </p:nvSpPr>
        <p:spPr>
          <a:xfrm>
            <a:off x="2464435" y="3686810"/>
            <a:ext cx="9598660" cy="607695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20000"/>
              </a:lnSpc>
            </a:pPr>
            <a:r>
              <a:rPr lang="en-US" sz="2800" b="1">
                <a:solidFill>
                  <a:schemeClr val="accent2"/>
                </a:solidFill>
              </a:rPr>
              <a:t>Present your poster to the class</a:t>
            </a:r>
            <a:endParaRPr lang="en-US" sz="2800" b="1">
              <a:solidFill>
                <a:schemeClr val="accent2"/>
              </a:solidFill>
            </a:endParaRPr>
          </a:p>
        </p:txBody>
      </p:sp>
      <p:pic>
        <p:nvPicPr>
          <p:cNvPr id="5" name="Content Placeholder 4" descr="stp 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838200" y="3390265"/>
            <a:ext cx="1583055" cy="1433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8575" y="1206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70230" y="187960"/>
            <a:ext cx="55327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901315" y="1130300"/>
            <a:ext cx="8493125" cy="645160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sz="3600" b="1" dirty="0">
                <a:sym typeface="+mn-ea"/>
              </a:rPr>
              <a:t>Complete the self-assessment table.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10285" y="2072640"/>
            <a:ext cx="10172065" cy="4596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4840" y="379730"/>
            <a:ext cx="4725035" cy="625475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845" y="2517140"/>
            <a:ext cx="2119630" cy="61785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GB" b="1" dirty="0">
                <a:solidFill>
                  <a:schemeClr val="tx1"/>
                </a:solidFill>
              </a:rPr>
              <a:t>LOOKING BACK</a:t>
            </a:r>
            <a:endParaRPr lang="en-US" alt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400567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PROJECT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57628" y="5090339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635" y="1224280"/>
            <a:ext cx="5741035" cy="401955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  <a:p>
            <a:endParaRPr lang="en-US" alt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0855" y="1994535"/>
            <a:ext cx="5758815" cy="140843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Write a word under each picture.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Circle the correct words.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Rewrite the sentences.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Correct the mistakes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665" y="3869690"/>
            <a:ext cx="5755005" cy="91440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 Favorite Planet</a:t>
            </a:r>
            <a:endParaRPr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065"/>
            <a:ext cx="870585" cy="110807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500" y="2826385"/>
            <a:ext cx="728345" cy="117919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4306570"/>
            <a:ext cx="870585" cy="783590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65" y="518795"/>
            <a:ext cx="45770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sym typeface="+mn-ea"/>
              </a:rPr>
              <a:t>LESSON 7: LOOKING BACK &amp; PROJECT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71059" y="5109096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050" name="Picture 2" descr="Recruiting Action Plan Wrap-Up – firecracker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755" y="998855"/>
            <a:ext cx="2483485" cy="166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0181" y="2346265"/>
            <a:ext cx="9770226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What have we learnt in this lesson?</a:t>
            </a:r>
            <a:endParaRPr lang="en-US" sz="2800" dirty="0"/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en-US" altLang="en-GB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sym typeface="+mn-ea"/>
              </a:rPr>
              <a:t>R</a:t>
            </a:r>
            <a:r>
              <a:rPr lang="en-GB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sym typeface="+mn-ea"/>
              </a:rPr>
              <a:t>eview the vocabulary and grammar of </a:t>
            </a:r>
            <a:r>
              <a:rPr lang="en-GB" sz="2800" i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sym typeface="+mn-ea"/>
              </a:rPr>
              <a:t>Unit </a:t>
            </a:r>
            <a:r>
              <a:rPr lang="en-US" altLang="en-GB" sz="2800" i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sym typeface="+mn-ea"/>
              </a:rPr>
              <a:t>12. </a:t>
            </a:r>
            <a:endParaRPr lang="en-US" altLang="en-GB" sz="2800" i="1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sym typeface="+mn-ea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en-US" sz="2800"/>
              <a:t>Make a poster about the planet.</a:t>
            </a:r>
            <a:endParaRPr lang="en-US" sz="2800"/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ü"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9985" y="1915795"/>
            <a:ext cx="937895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/>
              <a:t>- Learn new words by heart.</a:t>
            </a:r>
            <a:endParaRPr lang="en-US" sz="2800"/>
          </a:p>
          <a:p>
            <a:pPr>
              <a:lnSpc>
                <a:spcPct val="150000"/>
              </a:lnSpc>
            </a:pPr>
            <a:r>
              <a:rPr lang="en-US" sz="2800"/>
              <a:t>- Prepare for the next lesson.</a:t>
            </a:r>
            <a:endParaRPr lang="en-US" sz="28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01" y="3473121"/>
            <a:ext cx="4249429" cy="29652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-6667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870" y="112395"/>
            <a:ext cx="828040" cy="709295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6840" y="1513205"/>
            <a:ext cx="5630545" cy="625475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150235" y="88265"/>
            <a:ext cx="76904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 LIFE ON OTHER PLANETS</a:t>
            </a:r>
            <a:endParaRPr lang="en-US" sz="4000" b="1" dirty="0" smtClean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8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44700" y="99695"/>
            <a:ext cx="12807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22750" y="1595120"/>
            <a:ext cx="70415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 dirty="0">
                <a:solidFill>
                  <a:schemeClr val="bg1"/>
                </a:solidFill>
                <a:sym typeface="+mn-ea"/>
              </a:rPr>
              <a:t>LESSON 7: LOOKING BACK &amp; PROJECT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5" name="Notched Right Arrow 4"/>
          <p:cNvSpPr/>
          <p:nvPr/>
        </p:nvSpPr>
        <p:spPr>
          <a:xfrm>
            <a:off x="2770505" y="2305685"/>
            <a:ext cx="7578725" cy="1218565"/>
          </a:xfrm>
          <a:prstGeom prst="notchedRightArrow">
            <a:avLst/>
          </a:prstGeom>
          <a:solidFill>
            <a:srgbClr val="7192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" name="Notched Right Arrow 6"/>
          <p:cNvSpPr/>
          <p:nvPr/>
        </p:nvSpPr>
        <p:spPr>
          <a:xfrm>
            <a:off x="2770505" y="3503295"/>
            <a:ext cx="7654290" cy="1218565"/>
          </a:xfrm>
          <a:prstGeom prst="notchedRightArrow">
            <a:avLst/>
          </a:prstGeom>
          <a:solidFill>
            <a:srgbClr val="7192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Notched Right Arrow 10"/>
          <p:cNvSpPr/>
          <p:nvPr/>
        </p:nvSpPr>
        <p:spPr>
          <a:xfrm>
            <a:off x="2770505" y="4873625"/>
            <a:ext cx="7654925" cy="1218565"/>
          </a:xfrm>
          <a:prstGeom prst="notchedRightArrow">
            <a:avLst/>
          </a:prstGeom>
          <a:solidFill>
            <a:srgbClr val="7192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3" name="Text Box 12"/>
          <p:cNvSpPr txBox="1"/>
          <p:nvPr/>
        </p:nvSpPr>
        <p:spPr>
          <a:xfrm>
            <a:off x="4685665" y="2644775"/>
            <a:ext cx="44335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chemeClr val="bg1"/>
                </a:solidFill>
              </a:rPr>
              <a:t>VOCABULARY REVIEW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4676140" y="3842385"/>
            <a:ext cx="44335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chemeClr val="bg1"/>
                </a:solidFill>
              </a:rPr>
              <a:t>GRAMMAR REVIEW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16" name="Text Box 15"/>
          <p:cNvSpPr txBox="1"/>
          <p:nvPr/>
        </p:nvSpPr>
        <p:spPr>
          <a:xfrm>
            <a:off x="3013710" y="5212715"/>
            <a:ext cx="7173595" cy="521970"/>
          </a:xfrm>
          <a:prstGeom prst="rect">
            <a:avLst/>
          </a:prstGeom>
          <a:solidFill>
            <a:srgbClr val="7192A9"/>
          </a:solidFill>
        </p:spPr>
        <p:txBody>
          <a:bodyPr wrap="square" rtlCol="0">
            <a:spAutoFit/>
          </a:bodyPr>
          <a:p>
            <a:r>
              <a:rPr lang="en-US" sz="2800" b="1">
                <a:solidFill>
                  <a:schemeClr val="bg1"/>
                </a:solidFill>
              </a:rPr>
              <a:t>PROJECT: LOCAL CUSTOMS AND TRADITIONS</a:t>
            </a:r>
            <a:endParaRPr lang="en-US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</a:t>
            </a:r>
            <a:r>
              <a:rPr lang="en-GB" b="1" i="1" smtClean="0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986530" y="499745"/>
            <a:ext cx="5113655" cy="1024255"/>
          </a:xfrm>
          <a:prstGeom prst="roundRect">
            <a:avLst>
              <a:gd name="adj" fmla="val 42661"/>
            </a:avLst>
          </a:prstGeom>
          <a:solidFill>
            <a:srgbClr val="7192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  <a:endParaRPr lang="en-US" sz="36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11982" y="1914652"/>
            <a:ext cx="10274531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able to:</a:t>
            </a:r>
            <a:endParaRPr lang="en-US" sz="2800" dirty="0"/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altLang="en-GB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sym typeface="+mn-ea"/>
              </a:rPr>
              <a:t>R</a:t>
            </a:r>
            <a:r>
              <a:rPr lang="en-GB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sym typeface="+mn-ea"/>
              </a:rPr>
              <a:t>eview the vocabulary and grammar of </a:t>
            </a:r>
            <a:r>
              <a:rPr lang="en-GB" sz="2800" i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sym typeface="+mn-ea"/>
              </a:rPr>
              <a:t>Unit </a:t>
            </a:r>
            <a:r>
              <a:rPr lang="en-US" altLang="en-GB" sz="2800" i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sym typeface="+mn-ea"/>
              </a:rPr>
              <a:t>12</a:t>
            </a:r>
            <a:endParaRPr lang="en-US" altLang="en-GB" sz="2800" i="1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sym typeface="+mn-ea"/>
            </a:endParaRP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altLang="en-GB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sym typeface="+mn-ea"/>
              </a:rPr>
              <a:t>A</a:t>
            </a:r>
            <a:r>
              <a:rPr lang="en-GB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sym typeface="+mn-ea"/>
              </a:rPr>
              <a:t>pply what they have learnt (vocabulary and grammar) into practice through a project</a:t>
            </a:r>
            <a:endParaRPr lang="en-US" sz="28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indent="0">
              <a:lnSpc>
                <a:spcPct val="150000"/>
              </a:lnSpc>
              <a:buFont typeface="Courier New" panose="02070309020205020404" pitchFamily="49" charset="0"/>
              <a:buNone/>
            </a:pPr>
            <a:endParaRPr lang="en-US"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4840" y="379730"/>
            <a:ext cx="4725035" cy="625475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845" y="2517140"/>
            <a:ext cx="2119630" cy="61785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GB" b="1" dirty="0">
                <a:solidFill>
                  <a:schemeClr val="tx1"/>
                </a:solidFill>
              </a:rPr>
              <a:t>LOOKING BACK</a:t>
            </a:r>
            <a:endParaRPr lang="en-US" alt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400567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PROJECT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57628" y="5090339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635" y="1224280"/>
            <a:ext cx="5741035" cy="401955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  <a:p>
            <a:endParaRPr lang="en-US" alt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0855" y="1994535"/>
            <a:ext cx="5758815" cy="140843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Write a word under each picture.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Circle the correct words.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Rewrite the sentences.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Correct the mistakes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665" y="3869690"/>
            <a:ext cx="5755005" cy="91440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 Favorite Planet</a:t>
            </a:r>
            <a:endParaRPr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065"/>
            <a:ext cx="870585" cy="110807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500" y="2826385"/>
            <a:ext cx="728345" cy="117919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4306570"/>
            <a:ext cx="870585" cy="783590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65" y="518795"/>
            <a:ext cx="45770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sym typeface="+mn-ea"/>
              </a:rPr>
              <a:t>LESSON 7: LOOKING BACK &amp; PROJECT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71059" y="5109096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" name="Content Placeholder 5" descr="hinh-nen-galaxy-wallpaper-fullhd-dep-nhat-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916305"/>
            <a:ext cx="12011660" cy="75076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750" y="177800"/>
            <a:ext cx="55327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 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25"/>
          <p:cNvSpPr txBox="1"/>
          <p:nvPr/>
        </p:nvSpPr>
        <p:spPr>
          <a:xfrm>
            <a:off x="11101070" y="237236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1078230" y="1623060"/>
            <a:ext cx="985393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r>
              <a:rPr lang="en-US" sz="4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What you have learned from this Unit?</a:t>
            </a:r>
            <a:endParaRPr lang="en-US" sz="4400" dirty="0">
              <a:ln w="6600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7" name="TextBox 3"/>
          <p:cNvSpPr txBox="1"/>
          <p:nvPr/>
        </p:nvSpPr>
        <p:spPr>
          <a:xfrm>
            <a:off x="966470" y="2459355"/>
            <a:ext cx="1013396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sz="5400" dirty="0">
                <a:solidFill>
                  <a:schemeClr val="bg1"/>
                </a:solidFill>
              </a:rPr>
              <a:t>About Aliens, planets, solar system, atmosphere,…..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4840" y="379730"/>
            <a:ext cx="4725035" cy="625475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845" y="2517140"/>
            <a:ext cx="2119630" cy="61785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GB" b="1" dirty="0">
                <a:solidFill>
                  <a:schemeClr val="tx1"/>
                </a:solidFill>
              </a:rPr>
              <a:t>LOOKING BACK</a:t>
            </a:r>
            <a:endParaRPr lang="en-US" alt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635" y="1224280"/>
            <a:ext cx="5741035" cy="401955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  <a:p>
            <a:endParaRPr lang="en-US" alt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0855" y="1994535"/>
            <a:ext cx="5758815" cy="140843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Write a word under each picture.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Circle the correct words.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Rewrite the sentences.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Correct the mistakes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065"/>
            <a:ext cx="870585" cy="110807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65" y="518795"/>
            <a:ext cx="45770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sym typeface="+mn-ea"/>
              </a:rPr>
              <a:t>LESSON 7: LOOKING BACK &amp; PROJECT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435738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GB" b="1" dirty="0">
                <a:solidFill>
                  <a:schemeClr val="tx1"/>
                </a:solidFill>
              </a:rPr>
              <a:t>LISTENING</a:t>
            </a:r>
            <a:endParaRPr lang="en-US" alt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  <a:sym typeface="+mn-ea"/>
              </a:rPr>
              <a:t>DRAWING</a:t>
            </a:r>
            <a:endParaRPr lang="en-US" b="1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0855" y="1994535"/>
            <a:ext cx="5758815" cy="163703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Work in pairs. Look at the picture and answer the following questions 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Listen and choose the correct answer A, B or C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Listen again and fill in the blanks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065"/>
            <a:ext cx="728980" cy="102679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sym typeface="+mn-ea"/>
              </a:rPr>
              <a:t>LESSON 6: SKILLS 2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53465" y="1237615"/>
            <a:ext cx="12658725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a word under each picture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750" y="177800"/>
            <a:ext cx="55327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BACK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25"/>
          <p:cNvSpPr txBox="1"/>
          <p:nvPr/>
        </p:nvSpPr>
        <p:spPr>
          <a:xfrm>
            <a:off x="11101070" y="237236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772920" y="1619250"/>
            <a:ext cx="8277225" cy="4900295"/>
          </a:xfrm>
          <a:prstGeom prst="rect">
            <a:avLst/>
          </a:prstGeom>
        </p:spPr>
      </p:pic>
      <p:sp>
        <p:nvSpPr>
          <p:cNvPr id="9" name="TextBox 3"/>
          <p:cNvSpPr txBox="1"/>
          <p:nvPr/>
        </p:nvSpPr>
        <p:spPr>
          <a:xfrm>
            <a:off x="3085465" y="2740660"/>
            <a:ext cx="8629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sz="2800" dirty="0">
                <a:solidFill>
                  <a:srgbClr val="FF0000"/>
                </a:solidFill>
              </a:rPr>
              <a:t>lien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7235190" y="2740660"/>
            <a:ext cx="11099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sz="2800" dirty="0">
                <a:solidFill>
                  <a:srgbClr val="FF0000"/>
                </a:solidFill>
              </a:rPr>
              <a:t>ocket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3"/>
          <p:cNvSpPr txBox="1"/>
          <p:nvPr/>
        </p:nvSpPr>
        <p:spPr>
          <a:xfrm>
            <a:off x="3101340" y="4335780"/>
            <a:ext cx="19831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sz="2800" dirty="0">
                <a:solidFill>
                  <a:srgbClr val="FF0000"/>
                </a:solidFill>
              </a:rPr>
              <a:t>elescope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3"/>
          <p:cNvSpPr txBox="1"/>
          <p:nvPr/>
        </p:nvSpPr>
        <p:spPr>
          <a:xfrm>
            <a:off x="7332980" y="4352925"/>
            <a:ext cx="19831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sz="2800" dirty="0">
                <a:solidFill>
                  <a:srgbClr val="FF0000"/>
                </a:solidFill>
              </a:rPr>
              <a:t>alaxy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TextBox 3"/>
          <p:cNvSpPr txBox="1"/>
          <p:nvPr/>
        </p:nvSpPr>
        <p:spPr>
          <a:xfrm>
            <a:off x="3101340" y="6068060"/>
            <a:ext cx="19831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sz="2800" dirty="0">
                <a:solidFill>
                  <a:srgbClr val="FF0000"/>
                </a:solidFill>
              </a:rPr>
              <a:t>rater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4" name="TextBox 3"/>
          <p:cNvSpPr txBox="1"/>
          <p:nvPr/>
        </p:nvSpPr>
        <p:spPr>
          <a:xfrm>
            <a:off x="7235190" y="6078855"/>
            <a:ext cx="19831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sz="2800" dirty="0">
                <a:solidFill>
                  <a:srgbClr val="FF0000"/>
                </a:solidFill>
              </a:rPr>
              <a:t>paceship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/>
      <p:bldP spid="11" grpId="1"/>
      <p:bldP spid="13" grpId="0"/>
      <p:bldP spid="13" grpId="1"/>
      <p:bldP spid="14" grpId="0"/>
      <p:bldP spid="14" grpId="1"/>
      <p:bldP spid="15" grpId="0"/>
      <p:bldP spid="15" grpId="1"/>
      <p:bldP spid="24" grpId="0"/>
      <p:bldP spid="2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4425" y="1228725"/>
            <a:ext cx="10373995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Circle the correct words to complete the sentences.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539750" y="2189480"/>
            <a:ext cx="10725150" cy="3322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000" b="1"/>
              <a:t>1.</a:t>
            </a:r>
            <a:r>
              <a:rPr lang="en-US" sz="3000"/>
              <a:t> </a:t>
            </a:r>
            <a:r>
              <a:rPr lang="en-US" sz="3000" b="1" i="1">
                <a:solidFill>
                  <a:srgbClr val="002060"/>
                </a:solidFill>
              </a:rPr>
              <a:t>UFOs / Rockets</a:t>
            </a:r>
            <a:r>
              <a:rPr lang="en-US" sz="3000" b="1"/>
              <a:t> </a:t>
            </a:r>
            <a:r>
              <a:rPr lang="en-US" sz="3000"/>
              <a:t>are spaceships from another planet. </a:t>
            </a:r>
            <a:endParaRPr lang="en-US" sz="3000"/>
          </a:p>
          <a:p>
            <a:r>
              <a:rPr lang="en-US" sz="3000" b="1"/>
              <a:t>2.</a:t>
            </a:r>
            <a:r>
              <a:rPr lang="en-US" sz="3000"/>
              <a:t> We have no </a:t>
            </a:r>
            <a:r>
              <a:rPr lang="en-US" sz="3000" b="1" i="1">
                <a:solidFill>
                  <a:srgbClr val="002060"/>
                </a:solidFill>
              </a:rPr>
              <a:t>possibility / condition</a:t>
            </a:r>
            <a:r>
              <a:rPr lang="en-US" sz="3000"/>
              <a:t> of making our own spaceship. </a:t>
            </a:r>
            <a:endParaRPr lang="en-US" sz="3000"/>
          </a:p>
          <a:p>
            <a:r>
              <a:rPr lang="en-US" sz="3000" b="1"/>
              <a:t>3.</a:t>
            </a:r>
            <a:r>
              <a:rPr lang="en-US" sz="3000"/>
              <a:t> We can’t find any living </a:t>
            </a:r>
            <a:r>
              <a:rPr lang="en-US" sz="3000" b="1" i="1">
                <a:solidFill>
                  <a:srgbClr val="002060"/>
                </a:solidFill>
              </a:rPr>
              <a:t>craters / creatures</a:t>
            </a:r>
            <a:r>
              <a:rPr lang="en-US" sz="3000"/>
              <a:t> in the solar system except for us.</a:t>
            </a:r>
            <a:endParaRPr lang="en-US" sz="3000"/>
          </a:p>
          <a:p>
            <a:r>
              <a:rPr lang="en-US" sz="3000" b="1"/>
              <a:t>4.</a:t>
            </a:r>
            <a:r>
              <a:rPr lang="en-US" sz="3000"/>
              <a:t> Scientists are working to find a </a:t>
            </a:r>
            <a:r>
              <a:rPr lang="en-US" sz="3000" b="1" i="1">
                <a:solidFill>
                  <a:srgbClr val="002060"/>
                </a:solidFill>
              </a:rPr>
              <a:t>habitat / habitable</a:t>
            </a:r>
            <a:r>
              <a:rPr lang="en-US" sz="3000"/>
              <a:t> planet.</a:t>
            </a:r>
            <a:endParaRPr lang="en-US" sz="3000"/>
          </a:p>
          <a:p>
            <a:r>
              <a:rPr lang="en-US" sz="3000" b="1"/>
              <a:t>5.</a:t>
            </a:r>
            <a:r>
              <a:rPr lang="en-US" sz="3000"/>
              <a:t> The </a:t>
            </a:r>
            <a:r>
              <a:rPr lang="en-US" sz="3000" b="1" i="1">
                <a:solidFill>
                  <a:srgbClr val="002060"/>
                </a:solidFill>
              </a:rPr>
              <a:t>gravity / atmosphere</a:t>
            </a:r>
            <a:r>
              <a:rPr lang="en-US" sz="3000"/>
              <a:t> of the Earth makes things fall to the ground when we drop them.</a:t>
            </a:r>
            <a:endParaRPr lang="en-US" sz="3000"/>
          </a:p>
        </p:txBody>
      </p:sp>
      <p:sp>
        <p:nvSpPr>
          <p:cNvPr id="25" name="Oval 24"/>
          <p:cNvSpPr/>
          <p:nvPr/>
        </p:nvSpPr>
        <p:spPr>
          <a:xfrm>
            <a:off x="936625" y="2189480"/>
            <a:ext cx="894080" cy="50609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858770" y="2620645"/>
            <a:ext cx="1701800" cy="635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072505" y="3111500"/>
            <a:ext cx="1701800" cy="635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268845" y="4027805"/>
            <a:ext cx="1701800" cy="635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523365" y="4458970"/>
            <a:ext cx="1464945" cy="635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TextBox 7"/>
          <p:cNvSpPr txBox="1"/>
          <p:nvPr/>
        </p:nvSpPr>
        <p:spPr>
          <a:xfrm>
            <a:off x="539750" y="177800"/>
            <a:ext cx="55327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BACK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animBg="1"/>
      <p:bldP spid="5" grpId="0" bldLvl="0" animBg="1"/>
      <p:bldP spid="5" grpId="1" animBg="1"/>
      <p:bldP spid="6" grpId="0" bldLvl="0" animBg="1"/>
      <p:bldP spid="6" grpId="1" animBg="1"/>
      <p:bldP spid="7" grpId="0" bldLvl="0" animBg="1"/>
      <p:bldP spid="7" grpId="1" animBg="1"/>
      <p:bldP spid="9" grpId="0" bldLvl="0" animBg="1"/>
      <p:bldP spid="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3440</Words>
  <Application>WPS Presentation</Application>
  <PresentationFormat>Widescreen</PresentationFormat>
  <Paragraphs>246</Paragraphs>
  <Slides>20</Slides>
  <Notes>13</Notes>
  <HiddenSlides>0</HiddenSlides>
  <MMClips>6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6" baseType="lpstr">
      <vt:lpstr>Arial</vt:lpstr>
      <vt:lpstr>SimSun</vt:lpstr>
      <vt:lpstr>Wingdings</vt:lpstr>
      <vt:lpstr>Myriad Pro</vt:lpstr>
      <vt:lpstr>Segoe Print</vt:lpstr>
      <vt:lpstr>Courier New</vt:lpstr>
      <vt:lpstr>Adobe Gothic Std B</vt:lpstr>
      <vt:lpstr>Yu Gothic UI Semibold</vt:lpstr>
      <vt:lpstr>Calibri</vt:lpstr>
      <vt:lpstr>ChronicaPro-Bold</vt:lpstr>
      <vt:lpstr>ChronicaPro-Book</vt:lpstr>
      <vt:lpstr>Wingdings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Cwalk Sang</cp:lastModifiedBy>
  <cp:revision>238</cp:revision>
  <dcterms:created xsi:type="dcterms:W3CDTF">2020-12-09T02:04:00Z</dcterms:created>
  <dcterms:modified xsi:type="dcterms:W3CDTF">2023-02-08T01:49:29Z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61CBA64395B3416883B3918E27C1C585</vt:lpwstr>
  </property>
  <property fmtid="{D5CDD505-2E9C-101B-9397-08002B2CF9AE}" pid="3" name="KSOProductBuildVer">
    <vt:lpwstr>1033-11.2.0.11440</vt:lpwstr>
  </property>
</Properties>
</file>