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1" r:id="rId3"/>
    <p:sldId id="256" r:id="rId5"/>
    <p:sldId id="398" r:id="rId6"/>
    <p:sldId id="515" r:id="rId7"/>
    <p:sldId id="494" r:id="rId8"/>
    <p:sldId id="516" r:id="rId9"/>
    <p:sldId id="418" r:id="rId10"/>
    <p:sldId id="505" r:id="rId11"/>
    <p:sldId id="517" r:id="rId12"/>
    <p:sldId id="518" r:id="rId13"/>
    <p:sldId id="508" r:id="rId14"/>
    <p:sldId id="519" r:id="rId15"/>
    <p:sldId id="520" r:id="rId16"/>
    <p:sldId id="488" r:id="rId17"/>
    <p:sldId id="330"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2A9"/>
    <a:srgbClr val="EF4B66"/>
    <a:srgbClr val="B21313"/>
    <a:srgbClr val="FBCDCD"/>
    <a:srgbClr val="F7A5A5"/>
    <a:srgbClr val="F37D91"/>
    <a:srgbClr val="F26649"/>
    <a:srgbClr val="F3F6F6"/>
    <a:srgbClr val="D8E5E5"/>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varScale="1">
        <p:scale>
          <a:sx n="86" d="100"/>
          <a:sy n="86" d="100"/>
        </p:scale>
        <p:origin x="894" y="96"/>
      </p:cViewPr>
      <p:guideLst>
        <p:guide orient="horz" pos="2186"/>
        <p:guide pos="389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3.wdp"/><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3.wdp"/><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microsoft.com/office/2007/relationships/hdphoto" Target="../media/image14.wdp"/><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3.wdp"/><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3.wdp"/><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4.xml"/><Relationship Id="rId5" Type="http://schemas.openxmlformats.org/officeDocument/2006/relationships/image" Target="../media/image11.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xml"/><Relationship Id="rId3" Type="http://schemas.openxmlformats.org/officeDocument/2006/relationships/image" Target="../media/image11.png"/><Relationship Id="rId2" Type="http://schemas.microsoft.com/office/2007/relationships/media" Target="../media/media2.mp3"/><Relationship Id="rId1" Type="http://schemas.openxmlformats.org/officeDocument/2006/relationships/audio" Target="../media/media2.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580" y="2435738"/>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LISTENING</a:t>
            </a:r>
            <a:endParaRPr lang="en-US" altLang="en-GB" b="1" dirty="0">
              <a:solidFill>
                <a:schemeClr val="tx1"/>
              </a:solidFill>
            </a:endParaRPr>
          </a:p>
        </p:txBody>
      </p:sp>
      <p:sp>
        <p:nvSpPr>
          <p:cNvPr id="18" name="Rounded Rectangle 17"/>
          <p:cNvSpPr/>
          <p:nvPr/>
        </p:nvSpPr>
        <p:spPr>
          <a:xfrm>
            <a:off x="497205" y="3914140"/>
            <a:ext cx="2007870" cy="60134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WRITING</a:t>
            </a:r>
            <a:endParaRPr lang="en-GB" b="1" dirty="0">
              <a:solidFill>
                <a:schemeClr val="tx1"/>
              </a:solidFill>
            </a:endParaRPr>
          </a:p>
        </p:txBody>
      </p:sp>
      <p:sp>
        <p:nvSpPr>
          <p:cNvPr id="20" name="Rectangle 19"/>
          <p:cNvSpPr/>
          <p:nvPr/>
        </p:nvSpPr>
        <p:spPr>
          <a:xfrm>
            <a:off x="5588839" y="1234448"/>
            <a:ext cx="5740800"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sym typeface="+mn-ea"/>
              </a:rPr>
              <a:t>DRAWING</a:t>
            </a:r>
            <a:endParaRPr lang="en-US" b="1" dirty="0">
              <a:solidFill>
                <a:srgbClr val="FF0000"/>
              </a:solidFill>
              <a:sym typeface="+mn-ea"/>
            </a:endParaRPr>
          </a:p>
        </p:txBody>
      </p:sp>
      <p:sp>
        <p:nvSpPr>
          <p:cNvPr id="21" name="Rectangle 20"/>
          <p:cNvSpPr/>
          <p:nvPr/>
        </p:nvSpPr>
        <p:spPr>
          <a:xfrm>
            <a:off x="5570855" y="1994535"/>
            <a:ext cx="5758815" cy="1637030"/>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a:solidFill>
                  <a:schemeClr val="tx1"/>
                </a:solidFill>
              </a:rPr>
              <a:t>Task 1: Work in pairs. Look at the picture and answer the following questions </a:t>
            </a:r>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Task 2: Listen and choose the correct answer A, B or C</a:t>
            </a:r>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Task 3: Listen again and fill in the blanks</a:t>
            </a:r>
            <a:endParaRPr lang="en-US" dirty="0">
              <a:solidFill>
                <a:schemeClr val="tx1"/>
              </a:solidFill>
            </a:endParaRPr>
          </a:p>
        </p:txBody>
      </p:sp>
      <p:sp>
        <p:nvSpPr>
          <p:cNvPr id="22" name="Rectangle 21"/>
          <p:cNvSpPr/>
          <p:nvPr/>
        </p:nvSpPr>
        <p:spPr>
          <a:xfrm>
            <a:off x="5574665" y="3850005"/>
            <a:ext cx="5755005" cy="989965"/>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lgn="just">
              <a:spcBef>
                <a:spcPts val="0"/>
              </a:spcBef>
              <a:spcAft>
                <a:spcPts val="0"/>
              </a:spcAft>
              <a:buFont typeface="Arial" panose="020B0604020202020204" pitchFamily="34" charset="0"/>
              <a:buChar char="•"/>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pairs. Making notes about the aliens.</a:t>
            </a:r>
            <a:endPar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0"/>
              </a:spcAft>
              <a:buFont typeface="Arial" panose="020B0604020202020204" pitchFamily="34" charset="0"/>
              <a:buChar char="•"/>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Write a paragraph describing the aliens.</a:t>
            </a:r>
            <a:endPar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stCxn id="16" idx="3"/>
            <a:endCxn id="17" idx="0"/>
          </p:cNvCxnSpPr>
          <p:nvPr/>
        </p:nvCxnSpPr>
        <p:spPr>
          <a:xfrm>
            <a:off x="2505075" y="1409065"/>
            <a:ext cx="728980" cy="102679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01140" y="2745105"/>
            <a:ext cx="814705" cy="116903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398780"/>
          </a:xfrm>
          <a:prstGeom prst="rect">
            <a:avLst/>
          </a:prstGeom>
          <a:noFill/>
        </p:spPr>
        <p:txBody>
          <a:bodyPr wrap="square" rtlCol="0">
            <a:spAutoFit/>
          </a:bodyPr>
          <a:lstStyle/>
          <a:p>
            <a:r>
              <a:rPr lang="en-US" sz="2000" b="1" dirty="0">
                <a:solidFill>
                  <a:schemeClr val="bg1"/>
                </a:solidFill>
                <a:sym typeface="+mn-ea"/>
              </a:rPr>
              <a:t>LESSON 6: SKILLS 2</a:t>
            </a:r>
            <a:endParaRPr lang="en-US" sz="2000" b="1" dirty="0">
              <a:solidFill>
                <a:schemeClr val="bg1"/>
              </a:solidFill>
            </a:endParaRPr>
          </a:p>
        </p:txBody>
      </p:sp>
      <p:pic>
        <p:nvPicPr>
          <p:cNvPr id="30" name="Picture 29"/>
          <p:cNvPicPr>
            <a:picLocks noChangeAspect="1"/>
          </p:cNvPicPr>
          <p:nvPr/>
        </p:nvPicPr>
        <p:blipFill>
          <a:blip r:embed="rId1">
            <a:duotone>
              <a:schemeClr val="accent5">
                <a:shade val="45000"/>
                <a:satMod val="135000"/>
              </a:schemeClr>
              <a:prstClr val="white"/>
            </a:duotone>
            <a:extLst>
              <a:ext uri="{BEBA8EAE-BF5A-486C-A8C5-ECC9F3942E4B}">
                <a14:imgProps xmlns:a14="http://schemas.microsoft.com/office/drawing/2010/main">
                  <a14:imgLayer r:embed="rId2">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p>
            <a:endParaRPr lang="en-US"/>
          </a:p>
        </p:txBody>
      </p:sp>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7115" y="1318895"/>
            <a:ext cx="10817225" cy="829945"/>
          </a:xfrm>
          <a:prstGeom prst="rect">
            <a:avLst/>
          </a:prstGeom>
          <a:noFill/>
          <a:effectLst/>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Work in pairs. Use your imagination to make notes in the table below about what aliens living on another planet would be like.</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6" name="Text Box 25"/>
          <p:cNvSpPr txBox="1"/>
          <p:nvPr/>
        </p:nvSpPr>
        <p:spPr>
          <a:xfrm>
            <a:off x="11101070" y="2372360"/>
            <a:ext cx="309880" cy="368300"/>
          </a:xfrm>
          <a:prstGeom prst="rect">
            <a:avLst/>
          </a:prstGeom>
          <a:noFill/>
        </p:spPr>
        <p:txBody>
          <a:bodyPr wrap="none" rtlCol="0">
            <a:spAutoFit/>
          </a:bodyPr>
          <a:p>
            <a:endParaRPr lang="en-US"/>
          </a:p>
        </p:txBody>
      </p:sp>
      <p:graphicFrame>
        <p:nvGraphicFramePr>
          <p:cNvPr id="4" name="Content Placeholder 3"/>
          <p:cNvGraphicFramePr/>
          <p:nvPr>
            <p:ph sz="half" idx="1"/>
          </p:nvPr>
        </p:nvGraphicFramePr>
        <p:xfrm>
          <a:off x="838200" y="2171065"/>
          <a:ext cx="10700385" cy="4250055"/>
        </p:xfrm>
        <a:graphic>
          <a:graphicData uri="http://schemas.openxmlformats.org/drawingml/2006/table">
            <a:tbl>
              <a:tblPr firstRow="1" bandRow="1">
                <a:tableStyleId>{5C22544A-7EE6-4342-B048-85BDC9FD1C3A}</a:tableStyleId>
              </a:tblPr>
              <a:tblGrid>
                <a:gridCol w="2386330"/>
                <a:gridCol w="8314055"/>
              </a:tblGrid>
              <a:tr h="518160">
                <a:tc>
                  <a:txBody>
                    <a:bodyPr/>
                    <a:p>
                      <a:pPr>
                        <a:buNone/>
                      </a:pPr>
                      <a:r>
                        <a:rPr lang="en-US" sz="2800" b="1">
                          <a:solidFill>
                            <a:schemeClr val="tx1"/>
                          </a:solidFill>
                        </a:rPr>
                        <a:t>Name</a:t>
                      </a:r>
                      <a:endParaRPr lang="en-US" sz="2800"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r>
              <a:tr h="932815">
                <a:tc>
                  <a:txBody>
                    <a:bodyPr/>
                    <a:p>
                      <a:pPr>
                        <a:buNone/>
                      </a:pPr>
                      <a:r>
                        <a:rPr lang="en-US" sz="2800" b="1">
                          <a:solidFill>
                            <a:schemeClr val="tx1"/>
                          </a:solidFill>
                        </a:rPr>
                        <a:t>Living place</a:t>
                      </a:r>
                      <a:endParaRPr lang="en-US" sz="2800"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r>
              <a:tr h="932815">
                <a:tc>
                  <a:txBody>
                    <a:bodyPr/>
                    <a:p>
                      <a:pPr>
                        <a:buNone/>
                      </a:pPr>
                      <a:r>
                        <a:rPr lang="en-US" sz="2800" b="1">
                          <a:solidFill>
                            <a:schemeClr val="tx1"/>
                          </a:solidFill>
                        </a:rPr>
                        <a:t>Apperance</a:t>
                      </a:r>
                      <a:endParaRPr lang="en-US" sz="2800"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p>
                      <a:pPr algn="just">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r>
              <a:tr h="933450">
                <a:tc>
                  <a:txBody>
                    <a:bodyPr/>
                    <a:p>
                      <a:pPr>
                        <a:buNone/>
                      </a:pPr>
                      <a:r>
                        <a:rPr lang="en-US" sz="2800" b="1">
                          <a:solidFill>
                            <a:schemeClr val="tx1"/>
                          </a:solidFill>
                        </a:rPr>
                        <a:t>Behaviour</a:t>
                      </a:r>
                      <a:endParaRPr lang="en-US" sz="2800"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r>
              <a:tr h="932815">
                <a:tc>
                  <a:txBody>
                    <a:bodyPr/>
                    <a:p>
                      <a:pPr>
                        <a:buNone/>
                      </a:pPr>
                      <a:r>
                        <a:rPr lang="en-US" sz="2800" b="1">
                          <a:solidFill>
                            <a:schemeClr val="tx1"/>
                          </a:solidFill>
                        </a:rPr>
                        <a:t>Lifestyle</a:t>
                      </a:r>
                      <a:endParaRPr lang="en-US" sz="2800"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r>
            </a:tbl>
          </a:graphicData>
        </a:graphic>
      </p:graphicFrame>
      <p:graphicFrame>
        <p:nvGraphicFramePr>
          <p:cNvPr id="5" name="Content Placeholder 4"/>
          <p:cNvGraphicFramePr/>
          <p:nvPr>
            <p:ph sz="half" idx="2"/>
          </p:nvPr>
        </p:nvGraphicFramePr>
        <p:xfrm>
          <a:off x="3185795" y="2171065"/>
          <a:ext cx="8352155" cy="4354830"/>
        </p:xfrm>
        <a:graphic>
          <a:graphicData uri="http://schemas.openxmlformats.org/drawingml/2006/table">
            <a:tbl>
              <a:tblPr firstRow="1" bandRow="1">
                <a:tableStyleId>{5C22544A-7EE6-4342-B048-85BDC9FD1C3A}</a:tableStyleId>
              </a:tblPr>
              <a:tblGrid>
                <a:gridCol w="8352155"/>
              </a:tblGrid>
              <a:tr h="518160">
                <a:tc>
                  <a:txBody>
                    <a:bodyPr/>
                    <a:p>
                      <a:pPr>
                        <a:buNone/>
                      </a:pPr>
                      <a:r>
                        <a:rPr lang="en-US" sz="2800" b="0" i="1">
                          <a:solidFill>
                            <a:schemeClr val="tx1"/>
                          </a:solidFill>
                        </a:rPr>
                        <a:t>LUCKY</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r>
              <a:tr h="518160">
                <a:tc>
                  <a:txBody>
                    <a:bodyPr/>
                    <a:p>
                      <a:pPr>
                        <a:buNone/>
                      </a:pPr>
                      <a:r>
                        <a:rPr lang="en-US" sz="2800" b="0" i="1">
                          <a:solidFill>
                            <a:schemeClr val="tx1"/>
                          </a:solidFill>
                        </a:rPr>
                        <a:t>LUCKY PLANET</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r>
              <a:tr h="1371600">
                <a:tc>
                  <a:txBody>
                    <a:bodyPr/>
                    <a:p>
                      <a:pPr algn="just">
                        <a:buNone/>
                      </a:pPr>
                      <a:r>
                        <a:rPr lang="en-US" sz="2800">
                          <a:solidFill>
                            <a:schemeClr val="tx1"/>
                          </a:solidFill>
                          <a:sym typeface="+mn-ea"/>
                        </a:rPr>
                        <a:t>– </a:t>
                      </a:r>
                      <a:r>
                        <a:rPr lang="en-US" sz="2800" i="1">
                          <a:solidFill>
                            <a:schemeClr val="tx1"/>
                          </a:solidFill>
                          <a:sym typeface="+mn-ea"/>
                        </a:rPr>
                        <a:t>have a small head, one small</a:t>
                      </a:r>
                      <a:r>
                        <a:rPr lang="en-US" sz="2800" b="1" i="1">
                          <a:solidFill>
                            <a:schemeClr val="tx1"/>
                          </a:solidFill>
                          <a:sym typeface="+mn-ea"/>
                        </a:rPr>
                        <a:t> </a:t>
                      </a:r>
                      <a:r>
                        <a:rPr lang="en-US" sz="2800" i="1">
                          <a:solidFill>
                            <a:schemeClr val="tx1"/>
                          </a:solidFill>
                          <a:sym typeface="+mn-ea"/>
                        </a:rPr>
                        <a:t>eyes, two legs, two wings and six arms.</a:t>
                      </a:r>
                      <a:endParaRPr lang="en-US" sz="2800" b="0" i="1">
                        <a:solidFill>
                          <a:schemeClr val="tx1"/>
                        </a:solidFill>
                      </a:endParaRPr>
                    </a:p>
                    <a:p>
                      <a:pPr>
                        <a:buNone/>
                      </a:pPr>
                      <a:r>
                        <a:rPr lang="en-US" sz="2800">
                          <a:solidFill>
                            <a:schemeClr val="tx1"/>
                          </a:solidFill>
                          <a:sym typeface="+mn-ea"/>
                        </a:rPr>
                        <a:t>– </a:t>
                      </a:r>
                      <a:r>
                        <a:rPr lang="en-US" sz="2800" i="1">
                          <a:solidFill>
                            <a:schemeClr val="tx1"/>
                          </a:solidFill>
                          <a:sym typeface="+mn-ea"/>
                        </a:rPr>
                        <a:t>have green skin.</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r>
              <a:tr h="973455">
                <a:tc>
                  <a:txBody>
                    <a:bodyPr/>
                    <a:p>
                      <a:pPr>
                        <a:buNone/>
                      </a:pPr>
                      <a:r>
                        <a:rPr lang="en-US" sz="2800" i="1">
                          <a:solidFill>
                            <a:schemeClr val="tx1"/>
                          </a:solidFill>
                          <a:sym typeface="+mn-ea"/>
                        </a:rPr>
                        <a:t>– friendly and hospitable.</a:t>
                      </a:r>
                      <a:endParaRPr lang="en-US" sz="2800" b="0" i="1">
                        <a:solidFill>
                          <a:schemeClr val="tx1"/>
                        </a:solidFill>
                      </a:endParaRPr>
                    </a:p>
                    <a:p>
                      <a:pPr>
                        <a:buNone/>
                      </a:pPr>
                      <a:r>
                        <a:rPr lang="en-US" sz="2800" i="1">
                          <a:solidFill>
                            <a:schemeClr val="tx1"/>
                          </a:solidFill>
                          <a:sym typeface="+mn-ea"/>
                        </a:rPr>
                        <a:t>– only dangerous to people who try to attack them.</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r>
              <a:tr h="973455">
                <a:tc>
                  <a:txBody>
                    <a:bodyPr/>
                    <a:p>
                      <a:pPr>
                        <a:buNone/>
                      </a:pPr>
                      <a:r>
                        <a:rPr lang="en-US" sz="2800" i="1">
                          <a:solidFill>
                            <a:schemeClr val="tx1"/>
                          </a:solidFill>
                          <a:sym typeface="+mn-ea"/>
                        </a:rPr>
                        <a:t>– eat special meat and drink alcohol.</a:t>
                      </a:r>
                      <a:endParaRPr lang="en-US" sz="2800" b="0" i="1">
                        <a:solidFill>
                          <a:schemeClr val="tx1"/>
                        </a:solidFill>
                      </a:endParaRPr>
                    </a:p>
                    <a:p>
                      <a:pPr>
                        <a:buNone/>
                      </a:pPr>
                      <a:r>
                        <a:rPr lang="en-US" sz="2800" i="1">
                          <a:solidFill>
                            <a:schemeClr val="tx1"/>
                          </a:solidFill>
                          <a:sym typeface="+mn-ea"/>
                        </a:rPr>
                        <a:t>– fly with their wings.</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p>
            <a:endParaRPr lang="en-US"/>
          </a:p>
        </p:txBody>
      </p:sp>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7115" y="1318895"/>
            <a:ext cx="10817225" cy="829945"/>
          </a:xfrm>
          <a:prstGeom prst="rect">
            <a:avLst/>
          </a:prstGeom>
          <a:noFill/>
          <a:effectLst/>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Write a paragraph (80 - 100 words) describing aliens living on another planet. Use your notes in .</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endParaRPr lang="en-US" sz="4000" b="1" dirty="0">
              <a:solidFill>
                <a:schemeClr val="bg1"/>
              </a:solidFill>
              <a:latin typeface="Myriad Pro" pitchFamily="34" charset="0"/>
            </a:endParaRP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6" name="Text Box 25"/>
          <p:cNvSpPr txBox="1"/>
          <p:nvPr/>
        </p:nvSpPr>
        <p:spPr>
          <a:xfrm>
            <a:off x="11101070" y="2372360"/>
            <a:ext cx="309880" cy="368300"/>
          </a:xfrm>
          <a:prstGeom prst="rect">
            <a:avLst/>
          </a:prstGeom>
          <a:noFill/>
        </p:spPr>
        <p:txBody>
          <a:bodyPr wrap="none" rtlCol="0">
            <a:spAutoFit/>
          </a:bodyPr>
          <a:p>
            <a:endParaRPr lang="en-US"/>
          </a:p>
        </p:txBody>
      </p:sp>
      <p:sp>
        <p:nvSpPr>
          <p:cNvPr id="3" name="Rounded Rectangle 2"/>
          <p:cNvSpPr/>
          <p:nvPr/>
        </p:nvSpPr>
        <p:spPr>
          <a:xfrm>
            <a:off x="4794272" y="167849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rgbClr val="048DA4"/>
              </a:solidFill>
            </a:endParaRPr>
          </a:p>
        </p:txBody>
      </p:sp>
      <p:sp>
        <p:nvSpPr>
          <p:cNvPr id="7" name="TextBox 16"/>
          <p:cNvSpPr txBox="1"/>
          <p:nvPr/>
        </p:nvSpPr>
        <p:spPr>
          <a:xfrm>
            <a:off x="4843247" y="1575852"/>
            <a:ext cx="397035" cy="706755"/>
          </a:xfrm>
          <a:prstGeom prst="rect">
            <a:avLst/>
          </a:prstGeom>
          <a:noFill/>
        </p:spPr>
        <p:txBody>
          <a:bodyPr wrap="square" rtlCol="0">
            <a:spAutoFit/>
          </a:bodyPr>
          <a:p>
            <a:pPr algn="ctr"/>
            <a:r>
              <a:rPr lang="en-US"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13" name="Text Box 12"/>
          <p:cNvSpPr txBox="1"/>
          <p:nvPr/>
        </p:nvSpPr>
        <p:spPr>
          <a:xfrm>
            <a:off x="1280795" y="2282825"/>
            <a:ext cx="6560185" cy="2245360"/>
          </a:xfrm>
          <a:prstGeom prst="rect">
            <a:avLst/>
          </a:prstGeom>
          <a:solidFill>
            <a:schemeClr val="accent4">
              <a:lumMod val="20000"/>
              <a:lumOff val="80000"/>
            </a:schemeClr>
          </a:solidFill>
        </p:spPr>
        <p:txBody>
          <a:bodyPr wrap="square" rtlCol="0">
            <a:spAutoFit/>
          </a:bodyPr>
          <a:p>
            <a:r>
              <a:rPr lang="en-US" sz="2800">
                <a:sym typeface="+mn-ea"/>
              </a:rPr>
              <a:t>Creatures living on ________________</a:t>
            </a:r>
            <a:endParaRPr lang="en-US" sz="2800"/>
          </a:p>
          <a:p>
            <a:r>
              <a:rPr lang="en-US" sz="2800">
                <a:sym typeface="+mn-ea"/>
              </a:rPr>
              <a:t>are called ______________________</a:t>
            </a:r>
            <a:endParaRPr lang="en-US" sz="2800"/>
          </a:p>
          <a:p>
            <a:r>
              <a:rPr lang="en-US" sz="2800">
                <a:sym typeface="+mn-ea"/>
              </a:rPr>
              <a:t>______________________________</a:t>
            </a:r>
            <a:endParaRPr lang="en-US" sz="2800"/>
          </a:p>
          <a:p>
            <a:r>
              <a:rPr lang="en-US" sz="2800">
                <a:sym typeface="+mn-ea"/>
              </a:rPr>
              <a:t>______________________________</a:t>
            </a:r>
            <a:endParaRPr lang="en-US" sz="2800"/>
          </a:p>
          <a:p>
            <a:endParaRPr lang="en-US" sz="2800"/>
          </a:p>
        </p:txBody>
      </p:sp>
      <p:sp>
        <p:nvSpPr>
          <p:cNvPr id="14" name="Text Box 13"/>
          <p:cNvSpPr txBox="1"/>
          <p:nvPr/>
        </p:nvSpPr>
        <p:spPr>
          <a:xfrm>
            <a:off x="1355725" y="2282825"/>
            <a:ext cx="8037195" cy="3538220"/>
          </a:xfrm>
          <a:prstGeom prst="rect">
            <a:avLst/>
          </a:prstGeom>
          <a:solidFill>
            <a:schemeClr val="accent4">
              <a:lumMod val="20000"/>
              <a:lumOff val="80000"/>
            </a:schemeClr>
          </a:solidFill>
        </p:spPr>
        <p:txBody>
          <a:bodyPr wrap="square" rtlCol="0">
            <a:spAutoFit/>
          </a:bodyPr>
          <a:p>
            <a:pPr algn="just"/>
            <a:r>
              <a:rPr lang="en-US" sz="2800" i="1">
                <a:sym typeface="+mn-ea"/>
              </a:rPr>
              <a:t>Creatures living on </a:t>
            </a:r>
            <a:r>
              <a:rPr lang="en-US" sz="2800" b="1" i="1">
                <a:sym typeface="+mn-ea"/>
              </a:rPr>
              <a:t>Lucky Planet</a:t>
            </a:r>
            <a:r>
              <a:rPr lang="en-US" sz="2800" i="1">
                <a:sym typeface="+mn-ea"/>
              </a:rPr>
              <a:t> are called </a:t>
            </a:r>
            <a:r>
              <a:rPr lang="en-US" sz="2800" b="1" i="1">
                <a:sym typeface="+mn-ea"/>
              </a:rPr>
              <a:t>Lucky.</a:t>
            </a:r>
            <a:endParaRPr lang="en-US" sz="2800" i="1"/>
          </a:p>
          <a:p>
            <a:pPr algn="just">
              <a:buNone/>
            </a:pPr>
            <a:r>
              <a:rPr lang="en-US" sz="2800" i="1">
                <a:sym typeface="+mn-ea"/>
              </a:rPr>
              <a:t>They </a:t>
            </a:r>
            <a:r>
              <a:rPr lang="en-US" sz="2800" i="1">
                <a:sym typeface="+mn-ea"/>
              </a:rPr>
              <a:t>have a small head, one small</a:t>
            </a:r>
            <a:r>
              <a:rPr lang="en-US" sz="2800" b="1" i="1">
                <a:sym typeface="+mn-ea"/>
              </a:rPr>
              <a:t> </a:t>
            </a:r>
            <a:r>
              <a:rPr lang="en-US" sz="2800" i="1">
                <a:sym typeface="+mn-ea"/>
              </a:rPr>
              <a:t>eyes, two legs, two wings and six arms. They also have green skin. They are friendly and hospitable. They’re only dangerous to people who try to attack them. Their favorite food is special meat. They always drink alcohol. They can travel in high speed by flying.</a:t>
            </a:r>
            <a:endParaRPr lang="en-US" sz="2800" b="0" i="1">
              <a:solidFill>
                <a:schemeClr val="tx1"/>
              </a:solidFill>
            </a:endParaRPr>
          </a:p>
          <a:p>
            <a:pPr algn="just"/>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580" y="2435738"/>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LISTENING</a:t>
            </a:r>
            <a:endParaRPr lang="en-US" altLang="en-GB" b="1" dirty="0">
              <a:solidFill>
                <a:schemeClr val="tx1"/>
              </a:solidFill>
            </a:endParaRPr>
          </a:p>
        </p:txBody>
      </p:sp>
      <p:sp>
        <p:nvSpPr>
          <p:cNvPr id="18" name="Rounded Rectangle 17"/>
          <p:cNvSpPr/>
          <p:nvPr/>
        </p:nvSpPr>
        <p:spPr>
          <a:xfrm>
            <a:off x="497205" y="3914140"/>
            <a:ext cx="2007870" cy="60134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WRITING</a:t>
            </a:r>
            <a:endParaRPr lang="en-GB" b="1" dirty="0">
              <a:solidFill>
                <a:schemeClr val="tx1"/>
              </a:solidFill>
            </a:endParaRPr>
          </a:p>
        </p:txBody>
      </p:sp>
      <p:sp>
        <p:nvSpPr>
          <p:cNvPr id="20" name="Rectangle 19"/>
          <p:cNvSpPr/>
          <p:nvPr/>
        </p:nvSpPr>
        <p:spPr>
          <a:xfrm>
            <a:off x="5588839" y="1234448"/>
            <a:ext cx="5740800"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sym typeface="+mn-ea"/>
              </a:rPr>
              <a:t>DRAWING</a:t>
            </a:r>
            <a:endParaRPr lang="en-US" b="1" dirty="0">
              <a:solidFill>
                <a:srgbClr val="FF0000"/>
              </a:solidFill>
              <a:sym typeface="+mn-ea"/>
            </a:endParaRPr>
          </a:p>
        </p:txBody>
      </p:sp>
      <p:sp>
        <p:nvSpPr>
          <p:cNvPr id="21" name="Rectangle 20"/>
          <p:cNvSpPr/>
          <p:nvPr/>
        </p:nvSpPr>
        <p:spPr>
          <a:xfrm>
            <a:off x="5570855" y="1994535"/>
            <a:ext cx="5758815" cy="1637030"/>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a:solidFill>
                  <a:schemeClr val="tx1"/>
                </a:solidFill>
              </a:rPr>
              <a:t>Task 1: Work in pairs. Look at the picture and answer the following questions </a:t>
            </a:r>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Task 2: Listen and choose the correct answer A, B or C</a:t>
            </a:r>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Task 3: Listen again and fill in the blanks</a:t>
            </a:r>
            <a:endParaRPr lang="en-US" dirty="0">
              <a:solidFill>
                <a:schemeClr val="tx1"/>
              </a:solidFill>
            </a:endParaRPr>
          </a:p>
        </p:txBody>
      </p:sp>
      <p:sp>
        <p:nvSpPr>
          <p:cNvPr id="22" name="Rectangle 21"/>
          <p:cNvSpPr/>
          <p:nvPr/>
        </p:nvSpPr>
        <p:spPr>
          <a:xfrm>
            <a:off x="5574665" y="3850005"/>
            <a:ext cx="5755005" cy="989965"/>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lgn="just">
              <a:spcBef>
                <a:spcPts val="0"/>
              </a:spcBef>
              <a:spcAft>
                <a:spcPts val="0"/>
              </a:spcAft>
              <a:buFont typeface="Arial" panose="020B0604020202020204" pitchFamily="34" charset="0"/>
              <a:buChar char="•"/>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pairs. Making notes about the aliens.</a:t>
            </a:r>
            <a:endPar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0"/>
              </a:spcAft>
              <a:buFont typeface="Arial" panose="020B0604020202020204" pitchFamily="34" charset="0"/>
              <a:buChar char="•"/>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Write a paragraph describing the aliens.</a:t>
            </a:r>
            <a:endPar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stCxn id="16" idx="3"/>
            <a:endCxn id="17" idx="0"/>
          </p:cNvCxnSpPr>
          <p:nvPr/>
        </p:nvCxnSpPr>
        <p:spPr>
          <a:xfrm>
            <a:off x="2505075" y="1409065"/>
            <a:ext cx="728980" cy="102679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01140" y="2745105"/>
            <a:ext cx="814705" cy="116903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505075" y="4215130"/>
            <a:ext cx="1012190" cy="966470"/>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398780"/>
          </a:xfrm>
          <a:prstGeom prst="rect">
            <a:avLst/>
          </a:prstGeom>
          <a:noFill/>
        </p:spPr>
        <p:txBody>
          <a:bodyPr wrap="square" rtlCol="0">
            <a:spAutoFit/>
          </a:bodyPr>
          <a:lstStyle/>
          <a:p>
            <a:r>
              <a:rPr lang="en-US" sz="2000" b="1" dirty="0">
                <a:solidFill>
                  <a:schemeClr val="bg1"/>
                </a:solidFill>
                <a:sym typeface="+mn-ea"/>
              </a:rPr>
              <a:t>LESSON 6: SKILLS 2</a:t>
            </a:r>
            <a:endParaRPr lang="en-US" sz="2000" b="1" dirty="0">
              <a:solidFill>
                <a:schemeClr val="bg1"/>
              </a:solidFill>
            </a:endParaRPr>
          </a:p>
        </p:txBody>
      </p:sp>
      <p:sp>
        <p:nvSpPr>
          <p:cNvPr id="27" name="Rounded Rectangle 26"/>
          <p:cNvSpPr/>
          <p:nvPr/>
        </p:nvSpPr>
        <p:spPr>
          <a:xfrm>
            <a:off x="2598926" y="5181449"/>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9" name="Rectangle 28"/>
          <p:cNvSpPr/>
          <p:nvPr/>
        </p:nvSpPr>
        <p:spPr>
          <a:xfrm>
            <a:off x="5571059" y="5220856"/>
            <a:ext cx="5740800" cy="684962"/>
          </a:xfrm>
          <a:prstGeom prst="rect">
            <a:avLst/>
          </a:prstGeom>
          <a:solidFill>
            <a:srgbClr val="F7A5A5">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endParaRPr lang="en-US" b="1" dirty="0">
              <a:solidFill>
                <a:schemeClr val="tx1"/>
              </a:solidFill>
            </a:endParaRPr>
          </a:p>
          <a:p>
            <a:pPr marL="285750" indent="-285750">
              <a:buFont typeface="Arial" panose="020B0604020202020204" pitchFamily="34" charset="0"/>
              <a:buChar char="•"/>
            </a:pPr>
            <a:r>
              <a:rPr lang="en-US" smtClean="0">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1">
            <a:duotone>
              <a:schemeClr val="accent5">
                <a:shade val="45000"/>
                <a:satMod val="135000"/>
              </a:schemeClr>
              <a:prstClr val="white"/>
            </a:duotone>
            <a:extLst>
              <a:ext uri="{BEBA8EAE-BF5A-486C-A8C5-ECC9F3942E4B}">
                <a14:imgProps xmlns:a14="http://schemas.microsoft.com/office/drawing/2010/main">
                  <a14:imgLayer r:embed="rId2">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descr="Recruiting Action Plan Wrap-Up – firecracker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53755" y="998855"/>
            <a:ext cx="2483485" cy="16681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31589" y="1331912"/>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770181" y="2346265"/>
            <a:ext cx="9770226" cy="3969385"/>
          </a:xfrm>
          <a:prstGeom prst="rect">
            <a:avLst/>
          </a:prstGeom>
          <a:noFill/>
        </p:spPr>
        <p:txBody>
          <a:bodyPr wrap="square" rtlCol="0">
            <a:spAutoFit/>
          </a:bodyPr>
          <a:lstStyle/>
          <a:p>
            <a:pPr>
              <a:lnSpc>
                <a:spcPct val="150000"/>
              </a:lnSpc>
            </a:pPr>
            <a:r>
              <a:rPr lang="en-US" sz="2800" dirty="0"/>
              <a:t>What have we learnt in this lesson?</a:t>
            </a:r>
            <a:endParaRPr lang="en-US" sz="2800" dirty="0"/>
          </a:p>
          <a:p>
            <a:pPr marL="457200" indent="-457200">
              <a:lnSpc>
                <a:spcPct val="150000"/>
              </a:lnSpc>
              <a:buFont typeface="Wingdings" panose="05000000000000000000" charset="0"/>
              <a:buChar char="ü"/>
            </a:pPr>
            <a:r>
              <a:rPr lang="en-US" sz="2800">
                <a:sym typeface="+mn-ea"/>
              </a:rPr>
              <a:t>Listen about an imaginary planet and its creatures.</a:t>
            </a:r>
            <a:r>
              <a:rPr lang="en-US" sz="2800">
                <a:sym typeface="+mn-ea"/>
              </a:rPr>
              <a:t> </a:t>
            </a:r>
            <a:endParaRPr lang="en-US" sz="2800">
              <a:sym typeface="+mn-ea"/>
            </a:endParaRPr>
          </a:p>
          <a:p>
            <a:pPr marL="457200" indent="-457200">
              <a:lnSpc>
                <a:spcPct val="150000"/>
              </a:lnSpc>
              <a:buFont typeface="Wingdings" panose="05000000000000000000" charset="0"/>
              <a:buChar char="ü"/>
            </a:pPr>
            <a:r>
              <a:rPr lang="en-US" sz="2800">
                <a:sym typeface="+mn-ea"/>
              </a:rPr>
              <a:t>W</a:t>
            </a:r>
            <a:r>
              <a:rPr lang="en-US" sz="2800">
                <a:sym typeface="+mn-ea"/>
              </a:rPr>
              <a:t>rite a paragraph to describe imaginary planet and its creatures.</a:t>
            </a:r>
            <a:endParaRPr lang="en-US" sz="2800"/>
          </a:p>
          <a:p>
            <a:pPr indent="0">
              <a:lnSpc>
                <a:spcPct val="150000"/>
              </a:lnSpc>
              <a:buFont typeface="Courier New" panose="02070309020205020404" pitchFamily="49" charset="0"/>
              <a:buNone/>
            </a:pPr>
            <a:endParaRPr lang="en-US" sz="2800"/>
          </a:p>
          <a:p>
            <a:pPr marL="457200" indent="-457200">
              <a:lnSpc>
                <a:spcPct val="150000"/>
              </a:lnSpc>
              <a:buFont typeface="Wingdings" panose="05000000000000000000" charset="0"/>
              <a:buChar char="ü"/>
            </a:pP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1149985" y="2056130"/>
            <a:ext cx="9378950" cy="737235"/>
          </a:xfrm>
          <a:prstGeom prst="rect">
            <a:avLst/>
          </a:prstGeom>
          <a:noFill/>
        </p:spPr>
        <p:txBody>
          <a:bodyPr wrap="square" rtlCol="0">
            <a:spAutoFit/>
          </a:bodyPr>
          <a:lstStyle/>
          <a:p>
            <a:pPr>
              <a:lnSpc>
                <a:spcPct val="150000"/>
              </a:lnSpc>
            </a:pPr>
            <a:r>
              <a:rPr lang="en-US" sz="2800"/>
              <a:t>Rewrite the paragraph on the notebook.</a:t>
            </a:r>
            <a:endParaRPr lang="en-US" sz="2800"/>
          </a:p>
        </p:txBody>
      </p:sp>
      <p:pic>
        <p:nvPicPr>
          <p:cNvPr id="9" name="Picture 8"/>
          <p:cNvPicPr>
            <a:picLocks noChangeAspect="1"/>
          </p:cNvPicPr>
          <p:nvPr/>
        </p:nvPicPr>
        <p:blipFill>
          <a:blip r:embed="rId1">
            <a:extLst>
              <a:ext uri="{BEBA8EAE-BF5A-486C-A8C5-ECC9F3942E4B}">
                <a14:imgProps xmlns:a14="http://schemas.microsoft.com/office/drawing/2010/main">
                  <a14:imgLayer r:embed="rId2">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6557601" y="3473121"/>
            <a:ext cx="4249429" cy="296526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facebook.com/sachmem.vn</a:t>
            </a:r>
            <a:r>
              <a:rPr lang="en-GB" b="1" i="1" smtClean="0">
                <a:latin typeface="Calibri" panose="020F0502020204030204" pitchFamily="34" charset="0"/>
              </a:rPr>
              <a:t>/</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6667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870" y="112395"/>
            <a:ext cx="828040" cy="709295"/>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6840" y="1513205"/>
            <a:ext cx="4444365" cy="625475"/>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1">
            <a:duotone>
              <a:schemeClr val="accent5">
                <a:shade val="45000"/>
                <a:satMod val="135000"/>
              </a:schemeClr>
              <a:prstClr val="white"/>
            </a:duotone>
            <a:extLst>
              <a:ext uri="{BEBA8EAE-BF5A-486C-A8C5-ECC9F3942E4B}">
                <a14:imgProps xmlns:a14="http://schemas.microsoft.com/office/drawing/2010/main">
                  <a14:imgLayer r:embed="rId2">
                    <a14:imgEffect>
                      <a14:saturation sat="7000"/>
                    </a14:imgEffect>
                  </a14:imgLayer>
                </a14:imgProps>
              </a:ext>
              <a:ext uri="{28A0092B-C50C-407E-A947-70E740481C1C}">
                <a14:useLocalDpi xmlns:a14="http://schemas.microsoft.com/office/drawing/2010/main" val="0"/>
              </a:ext>
            </a:extLst>
          </a:blip>
          <a:stretch>
            <a:fillRect/>
          </a:stretch>
        </p:blipFill>
        <p:spPr>
          <a:xfrm>
            <a:off x="3330051" y="1558228"/>
            <a:ext cx="964452" cy="916490"/>
          </a:xfrm>
          <a:prstGeom prst="rect">
            <a:avLst/>
          </a:prstGeom>
        </p:spPr>
      </p:pic>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endParaRPr lang="en-US" sz="4000" b="1" dirty="0">
              <a:solidFill>
                <a:schemeClr val="bg1"/>
              </a:solidFill>
              <a:latin typeface="Myriad Pro" pitchFamily="34" charset="0"/>
            </a:endParaRPr>
          </a:p>
        </p:txBody>
      </p:sp>
      <p:sp>
        <p:nvSpPr>
          <p:cNvPr id="41" name="TextBox 40"/>
          <p:cNvSpPr txBox="1"/>
          <p:nvPr/>
        </p:nvSpPr>
        <p:spPr>
          <a:xfrm>
            <a:off x="3150235" y="88265"/>
            <a:ext cx="7690485" cy="706755"/>
          </a:xfrm>
          <a:prstGeom prst="rect">
            <a:avLst/>
          </a:prstGeom>
          <a:noFill/>
        </p:spPr>
        <p:txBody>
          <a:bodyPr wrap="square" rtlCol="0">
            <a:spAutoFit/>
          </a:bodyPr>
          <a:lstStyle/>
          <a:p>
            <a:r>
              <a:rPr lang="en-US" sz="4000" b="1" dirty="0" smtClean="0">
                <a:solidFill>
                  <a:schemeClr val="bg1"/>
                </a:solidFill>
                <a:latin typeface="Myriad Pro" pitchFamily="34" charset="0"/>
              </a:rPr>
              <a:t> LIFE ON OTHER PLANETS</a:t>
            </a:r>
            <a:endParaRPr lang="en-US" sz="4000" b="1" dirty="0" smtClean="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endParaRPr lang="en-US" sz="4800" b="1" dirty="0">
              <a:solidFill>
                <a:schemeClr val="bg1"/>
              </a:solidFill>
              <a:latin typeface="Myriad Pro" pitchFamily="34" charset="0"/>
            </a:endParaRPr>
          </a:p>
        </p:txBody>
      </p:sp>
      <p:sp>
        <p:nvSpPr>
          <p:cNvPr id="17" name="TextBox 16"/>
          <p:cNvSpPr txBox="1"/>
          <p:nvPr/>
        </p:nvSpPr>
        <p:spPr>
          <a:xfrm>
            <a:off x="2044700" y="99695"/>
            <a:ext cx="1280795" cy="706755"/>
          </a:xfrm>
          <a:prstGeom prst="rect">
            <a:avLst/>
          </a:prstGeom>
          <a:noFill/>
        </p:spPr>
        <p:txBody>
          <a:bodyPr wrap="square" rtlCol="0">
            <a:spAutoFit/>
          </a:bodyPr>
          <a:lstStyle/>
          <a:p>
            <a:pPr algn="ctr"/>
            <a:r>
              <a:rPr lang="en-US" sz="4000" b="1" dirty="0">
                <a:solidFill>
                  <a:schemeClr val="bg1"/>
                </a:solidFill>
                <a:latin typeface="Myriad Pro" pitchFamily="34" charset="0"/>
              </a:rPr>
              <a:t>12</a:t>
            </a:r>
            <a:endParaRPr lang="en-US" sz="4000" b="1" dirty="0">
              <a:solidFill>
                <a:schemeClr val="bg1"/>
              </a:solidFill>
              <a:latin typeface="Myriad Pro" pitchFamily="34" charset="0"/>
            </a:endParaRPr>
          </a:p>
        </p:txBody>
      </p:sp>
      <p:sp>
        <p:nvSpPr>
          <p:cNvPr id="15" name="TextBox 14"/>
          <p:cNvSpPr txBox="1"/>
          <p:nvPr/>
        </p:nvSpPr>
        <p:spPr>
          <a:xfrm>
            <a:off x="4222750" y="1595120"/>
            <a:ext cx="4799965" cy="460375"/>
          </a:xfrm>
          <a:prstGeom prst="rect">
            <a:avLst/>
          </a:prstGeom>
          <a:noFill/>
        </p:spPr>
        <p:txBody>
          <a:bodyPr wrap="square" rtlCol="0">
            <a:spAutoFit/>
          </a:bodyPr>
          <a:p>
            <a:r>
              <a:rPr lang="en-US" sz="2400" b="1" dirty="0">
                <a:solidFill>
                  <a:schemeClr val="bg1"/>
                </a:solidFill>
              </a:rPr>
              <a:t>LESSON 6: SKILLS 2</a:t>
            </a:r>
            <a:endParaRPr lang="en-US" sz="2400" b="1" dirty="0">
              <a:solidFill>
                <a:schemeClr val="bg1"/>
              </a:solidFill>
            </a:endParaRPr>
          </a:p>
        </p:txBody>
      </p:sp>
      <p:sp>
        <p:nvSpPr>
          <p:cNvPr id="6" name="TextBox 5"/>
          <p:cNvSpPr txBox="1"/>
          <p:nvPr/>
        </p:nvSpPr>
        <p:spPr>
          <a:xfrm>
            <a:off x="1563498" y="5269729"/>
            <a:ext cx="1182585" cy="707886"/>
          </a:xfrm>
          <a:prstGeom prst="rect">
            <a:avLst/>
          </a:prstGeom>
          <a:noFill/>
        </p:spPr>
        <p:txBody>
          <a:bodyPr wrap="square" rtlCol="0">
            <a:spAutoFit/>
          </a:bodyPr>
          <a:p>
            <a:pPr algn="ctr"/>
            <a:r>
              <a:rPr lang="en-US" sz="4000" b="1" dirty="0">
                <a:solidFill>
                  <a:schemeClr val="bg1"/>
                </a:solidFill>
                <a:latin typeface="Myriad Pro" pitchFamily="34" charset="0"/>
              </a:rPr>
              <a:t>Unit</a:t>
            </a:r>
            <a:endParaRPr lang="en-US" sz="4000" b="1" dirty="0">
              <a:solidFill>
                <a:schemeClr val="bg1"/>
              </a:solidFill>
              <a:latin typeface="Myriad Pro" pitchFamily="34" charset="0"/>
            </a:endParaRPr>
          </a:p>
        </p:txBody>
      </p:sp>
      <p:sp>
        <p:nvSpPr>
          <p:cNvPr id="8" name="Rectangles 7"/>
          <p:cNvSpPr/>
          <p:nvPr/>
        </p:nvSpPr>
        <p:spPr>
          <a:xfrm>
            <a:off x="2380615" y="3015615"/>
            <a:ext cx="3427730" cy="3558540"/>
          </a:xfrm>
          <a:prstGeom prst="rect">
            <a:avLst/>
          </a:prstGeom>
          <a:ln w="31750" cmpd="sng">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p>
            <a:pPr algn="ctr"/>
            <a:endParaRPr lang="en-US"/>
          </a:p>
        </p:txBody>
      </p:sp>
      <p:sp>
        <p:nvSpPr>
          <p:cNvPr id="9" name="Rectangles 8"/>
          <p:cNvSpPr/>
          <p:nvPr/>
        </p:nvSpPr>
        <p:spPr>
          <a:xfrm>
            <a:off x="6238875" y="3014980"/>
            <a:ext cx="3427730" cy="3559175"/>
          </a:xfrm>
          <a:prstGeom prst="rect">
            <a:avLst/>
          </a:prstGeom>
          <a:ln w="31750" cmpd="sng">
            <a:solidFill>
              <a:schemeClr val="accent5">
                <a:lumMod val="75000"/>
              </a:schemeClr>
            </a:solidFill>
            <a:prstDash val="solid"/>
          </a:ln>
        </p:spPr>
        <p:style>
          <a:lnRef idx="2">
            <a:schemeClr val="accent2"/>
          </a:lnRef>
          <a:fillRef idx="1">
            <a:schemeClr val="lt1"/>
          </a:fillRef>
          <a:effectRef idx="0">
            <a:schemeClr val="accent2"/>
          </a:effectRef>
          <a:fontRef idx="minor">
            <a:schemeClr val="dk1"/>
          </a:fontRef>
        </p:style>
        <p:txBody>
          <a:bodyPr rtlCol="0" anchor="ctr"/>
          <a:p>
            <a:pPr algn="ctr"/>
            <a:endParaRPr lang="en-US"/>
          </a:p>
        </p:txBody>
      </p:sp>
      <p:sp>
        <p:nvSpPr>
          <p:cNvPr id="12" name="Text Box 11"/>
          <p:cNvSpPr txBox="1"/>
          <p:nvPr/>
        </p:nvSpPr>
        <p:spPr>
          <a:xfrm>
            <a:off x="2638425" y="5722620"/>
            <a:ext cx="2850515" cy="583565"/>
          </a:xfrm>
          <a:prstGeom prst="rect">
            <a:avLst/>
          </a:prstGeom>
          <a:gradFill>
            <a:gsLst>
              <a:gs pos="0">
                <a:srgbClr val="E30000"/>
              </a:gs>
              <a:gs pos="100000">
                <a:srgbClr val="760303"/>
              </a:gs>
            </a:gsLst>
            <a:path path="circle">
              <a:fillToRect l="50000" t="50000" r="50000" b="50000"/>
            </a:path>
            <a:tileRect/>
          </a:gra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pPr algn="ctr"/>
            <a:r>
              <a:rPr lang="en-US" sz="3200"/>
              <a:t>LISTENING</a:t>
            </a:r>
            <a:endParaRPr lang="en-US" sz="3200"/>
          </a:p>
        </p:txBody>
      </p:sp>
      <p:sp>
        <p:nvSpPr>
          <p:cNvPr id="19" name="Text Box 18"/>
          <p:cNvSpPr txBox="1"/>
          <p:nvPr/>
        </p:nvSpPr>
        <p:spPr>
          <a:xfrm>
            <a:off x="6527800" y="5679440"/>
            <a:ext cx="2850515" cy="583565"/>
          </a:xfrm>
          <a:prstGeom prst="rect">
            <a:avLst/>
          </a:prstGeom>
          <a:gradFill>
            <a:gsLst>
              <a:gs pos="38000">
                <a:srgbClr val="7192A9">
                  <a:alpha val="100000"/>
                </a:srgbClr>
              </a:gs>
              <a:gs pos="100000">
                <a:srgbClr val="034373"/>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p>
            <a:pPr algn="ctr"/>
            <a:r>
              <a:rPr lang="en-US" sz="3200"/>
              <a:t>WRITING</a:t>
            </a:r>
            <a:endParaRPr lang="en-US" sz="3200"/>
          </a:p>
        </p:txBody>
      </p:sp>
      <p:pic>
        <p:nvPicPr>
          <p:cNvPr id="2" name="Picture 1" descr="tải xuống"/>
          <p:cNvPicPr>
            <a:picLocks noChangeAspect="1"/>
          </p:cNvPicPr>
          <p:nvPr/>
        </p:nvPicPr>
        <p:blipFill>
          <a:blip r:embed="rId3"/>
          <a:stretch>
            <a:fillRect/>
          </a:stretch>
        </p:blipFill>
        <p:spPr>
          <a:xfrm>
            <a:off x="6879590" y="3327400"/>
            <a:ext cx="2143125" cy="2143125"/>
          </a:xfrm>
          <a:prstGeom prst="rect">
            <a:avLst/>
          </a:prstGeom>
        </p:spPr>
      </p:pic>
      <p:pic>
        <p:nvPicPr>
          <p:cNvPr id="3" name="Picture 2" descr="tải xuống (1)"/>
          <p:cNvPicPr>
            <a:picLocks noChangeAspect="1"/>
          </p:cNvPicPr>
          <p:nvPr/>
        </p:nvPicPr>
        <p:blipFill>
          <a:blip r:embed="rId4"/>
          <a:stretch>
            <a:fillRect/>
          </a:stretch>
        </p:blipFill>
        <p:spPr>
          <a:xfrm>
            <a:off x="6879590" y="3327400"/>
            <a:ext cx="2143125" cy="2143125"/>
          </a:xfrm>
          <a:prstGeom prst="rect">
            <a:avLst/>
          </a:prstGeom>
        </p:spPr>
      </p:pic>
      <p:pic>
        <p:nvPicPr>
          <p:cNvPr id="10" name="Picture 9" descr="tải xuống"/>
          <p:cNvPicPr>
            <a:picLocks noChangeAspect="1"/>
          </p:cNvPicPr>
          <p:nvPr/>
        </p:nvPicPr>
        <p:blipFill>
          <a:blip r:embed="rId3"/>
          <a:stretch>
            <a:fillRect/>
          </a:stretch>
        </p:blipFill>
        <p:spPr>
          <a:xfrm>
            <a:off x="3059430" y="3424555"/>
            <a:ext cx="2143125" cy="21431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86530" y="499745"/>
            <a:ext cx="5113655" cy="1024255"/>
          </a:xfrm>
          <a:prstGeom prst="roundRect">
            <a:avLst>
              <a:gd name="adj" fmla="val 42661"/>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n>
                <a:solidFill>
                  <a:sysClr val="windowText" lastClr="000000"/>
                </a:solidFill>
              </a:ln>
            </a:endParaRPr>
          </a:p>
        </p:txBody>
      </p:sp>
      <p:sp>
        <p:nvSpPr>
          <p:cNvPr id="9" name="TextBox 8"/>
          <p:cNvSpPr txBox="1"/>
          <p:nvPr/>
        </p:nvSpPr>
        <p:spPr>
          <a:xfrm>
            <a:off x="4791560" y="706508"/>
            <a:ext cx="3315377" cy="646331"/>
          </a:xfrm>
          <a:prstGeom prst="rect">
            <a:avLst/>
          </a:prstGeom>
          <a:noFill/>
        </p:spPr>
        <p:txBody>
          <a:bodyPr wrap="square" rtlCol="0">
            <a:spAutoFit/>
          </a:bodyPr>
          <a:lstStyle/>
          <a:p>
            <a:r>
              <a:rPr lang="en-US" sz="3600" b="1" dirty="0">
                <a:solidFill>
                  <a:schemeClr val="bg1"/>
                </a:solidFill>
                <a:latin typeface="Myriad Pro" pitchFamily="34" charset="0"/>
              </a:rPr>
              <a:t>OBJECTIVES</a:t>
            </a:r>
            <a:endParaRPr lang="en-US" sz="3600" b="1" dirty="0">
              <a:solidFill>
                <a:schemeClr val="bg1"/>
              </a:solidFill>
              <a:latin typeface="Myriad Pro" pitchFamily="34" charset="0"/>
            </a:endParaRPr>
          </a:p>
        </p:txBody>
      </p:sp>
      <p:pic>
        <p:nvPicPr>
          <p:cNvPr id="10" name="Picture 5"/>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3192320" y="144696"/>
            <a:ext cx="1515332" cy="15837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11982" y="1914652"/>
            <a:ext cx="10274531" cy="2676525"/>
          </a:xfrm>
          <a:prstGeom prst="rect">
            <a:avLst/>
          </a:prstGeom>
          <a:noFill/>
        </p:spPr>
        <p:txBody>
          <a:bodyPr wrap="square" rtlCol="0">
            <a:spAutoFit/>
          </a:bodyPr>
          <a:lstStyle/>
          <a:p>
            <a:pPr>
              <a:lnSpc>
                <a:spcPct val="150000"/>
              </a:lnSpc>
            </a:pPr>
            <a:r>
              <a:rPr lang="en-US" sz="2800" dirty="0"/>
              <a:t>By the end of the lesson, students will be able to:</a:t>
            </a:r>
            <a:endParaRPr lang="en-US" sz="2800" dirty="0"/>
          </a:p>
          <a:p>
            <a:pPr marL="457200" indent="-457200">
              <a:lnSpc>
                <a:spcPct val="150000"/>
              </a:lnSpc>
              <a:buFont typeface="Courier New" panose="02070309020205020404" pitchFamily="49" charset="0"/>
              <a:buChar char="o"/>
            </a:pPr>
            <a:r>
              <a:rPr lang="en-US" sz="2800"/>
              <a:t>Listen about an imaginary planet and its creatures.</a:t>
            </a:r>
            <a:endParaRPr lang="en-US" sz="2800"/>
          </a:p>
          <a:p>
            <a:pPr marL="457200" indent="-457200">
              <a:lnSpc>
                <a:spcPct val="150000"/>
              </a:lnSpc>
              <a:buFont typeface="Courier New" panose="02070309020205020404" pitchFamily="49" charset="0"/>
              <a:buChar char="o"/>
            </a:pPr>
            <a:r>
              <a:rPr lang="en-US" sz="2800"/>
              <a:t>Write a paragraph to describe imaginary planet and its creatures.</a:t>
            </a:r>
            <a:endParaRPr lang="en-US" sz="2800"/>
          </a:p>
          <a:p>
            <a:pPr indent="0">
              <a:lnSpc>
                <a:spcPct val="150000"/>
              </a:lnSpc>
              <a:buFont typeface="Courier New" panose="02070309020205020404" pitchFamily="49" charset="0"/>
              <a:buNone/>
            </a:pPr>
            <a:endParaRPr 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580" y="2435738"/>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LISTENING</a:t>
            </a:r>
            <a:endParaRPr lang="en-US" altLang="en-GB" b="1" dirty="0">
              <a:solidFill>
                <a:schemeClr val="tx1"/>
              </a:solidFill>
            </a:endParaRPr>
          </a:p>
        </p:txBody>
      </p:sp>
      <p:sp>
        <p:nvSpPr>
          <p:cNvPr id="18" name="Rounded Rectangle 17"/>
          <p:cNvSpPr/>
          <p:nvPr/>
        </p:nvSpPr>
        <p:spPr>
          <a:xfrm>
            <a:off x="497205" y="3914140"/>
            <a:ext cx="2007870" cy="60134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WRITING</a:t>
            </a:r>
            <a:endParaRPr lang="en-GB" b="1" dirty="0">
              <a:solidFill>
                <a:schemeClr val="tx1"/>
              </a:solidFill>
            </a:endParaRPr>
          </a:p>
        </p:txBody>
      </p:sp>
      <p:sp>
        <p:nvSpPr>
          <p:cNvPr id="20" name="Rectangle 19"/>
          <p:cNvSpPr/>
          <p:nvPr/>
        </p:nvSpPr>
        <p:spPr>
          <a:xfrm>
            <a:off x="5588839" y="1234448"/>
            <a:ext cx="5740800"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sym typeface="+mn-ea"/>
              </a:rPr>
              <a:t>DRAWING</a:t>
            </a:r>
            <a:endParaRPr lang="en-US" b="1" dirty="0">
              <a:solidFill>
                <a:srgbClr val="FF0000"/>
              </a:solidFill>
              <a:sym typeface="+mn-ea"/>
            </a:endParaRPr>
          </a:p>
        </p:txBody>
      </p:sp>
      <p:sp>
        <p:nvSpPr>
          <p:cNvPr id="21" name="Rectangle 20"/>
          <p:cNvSpPr/>
          <p:nvPr/>
        </p:nvSpPr>
        <p:spPr>
          <a:xfrm>
            <a:off x="5570855" y="1994535"/>
            <a:ext cx="5758815" cy="1637030"/>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a:solidFill>
                  <a:schemeClr val="tx1"/>
                </a:solidFill>
              </a:rPr>
              <a:t>Task 1: Work in pairs. Look at the picture and answer the following questions </a:t>
            </a:r>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Task 2: Listen and choose the correct answer A, B or C</a:t>
            </a:r>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Task 3: Listen again and fill in the blanks</a:t>
            </a:r>
            <a:endParaRPr lang="en-US" dirty="0">
              <a:solidFill>
                <a:schemeClr val="tx1"/>
              </a:solidFill>
            </a:endParaRPr>
          </a:p>
        </p:txBody>
      </p:sp>
      <p:sp>
        <p:nvSpPr>
          <p:cNvPr id="22" name="Rectangle 21"/>
          <p:cNvSpPr/>
          <p:nvPr/>
        </p:nvSpPr>
        <p:spPr>
          <a:xfrm>
            <a:off x="5574665" y="3850005"/>
            <a:ext cx="5755005" cy="989965"/>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lgn="just">
              <a:spcBef>
                <a:spcPts val="0"/>
              </a:spcBef>
              <a:spcAft>
                <a:spcPts val="0"/>
              </a:spcAft>
              <a:buFont typeface="Arial" panose="020B0604020202020204" pitchFamily="34" charset="0"/>
              <a:buChar char="•"/>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pairs. Making notes about the aliens.</a:t>
            </a:r>
            <a:endPar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0"/>
              </a:spcAft>
              <a:buFont typeface="Arial" panose="020B0604020202020204" pitchFamily="34" charset="0"/>
              <a:buChar char="•"/>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Write a paragraph describing the aliens.</a:t>
            </a:r>
            <a:endPar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stCxn id="16" idx="3"/>
            <a:endCxn id="17" idx="0"/>
          </p:cNvCxnSpPr>
          <p:nvPr/>
        </p:nvCxnSpPr>
        <p:spPr>
          <a:xfrm>
            <a:off x="2505075" y="1409065"/>
            <a:ext cx="728980" cy="102679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01140" y="2745105"/>
            <a:ext cx="814705" cy="116903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505075" y="4215130"/>
            <a:ext cx="1012190" cy="966470"/>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398780"/>
          </a:xfrm>
          <a:prstGeom prst="rect">
            <a:avLst/>
          </a:prstGeom>
          <a:noFill/>
        </p:spPr>
        <p:txBody>
          <a:bodyPr wrap="square" rtlCol="0">
            <a:spAutoFit/>
          </a:bodyPr>
          <a:lstStyle/>
          <a:p>
            <a:r>
              <a:rPr lang="en-US" sz="2000" b="1" dirty="0">
                <a:solidFill>
                  <a:schemeClr val="bg1"/>
                </a:solidFill>
                <a:sym typeface="+mn-ea"/>
              </a:rPr>
              <a:t>LESSON 6: SKILLS 2</a:t>
            </a:r>
            <a:endParaRPr lang="en-US" sz="2000" b="1" dirty="0">
              <a:solidFill>
                <a:schemeClr val="bg1"/>
              </a:solidFill>
            </a:endParaRPr>
          </a:p>
        </p:txBody>
      </p:sp>
      <p:sp>
        <p:nvSpPr>
          <p:cNvPr id="27" name="Rounded Rectangle 26"/>
          <p:cNvSpPr/>
          <p:nvPr/>
        </p:nvSpPr>
        <p:spPr>
          <a:xfrm>
            <a:off x="2598926" y="5181449"/>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9" name="Rectangle 28"/>
          <p:cNvSpPr/>
          <p:nvPr/>
        </p:nvSpPr>
        <p:spPr>
          <a:xfrm>
            <a:off x="5571059" y="5220856"/>
            <a:ext cx="5740800" cy="684962"/>
          </a:xfrm>
          <a:prstGeom prst="rect">
            <a:avLst/>
          </a:prstGeom>
          <a:solidFill>
            <a:srgbClr val="F7A5A5">
              <a:alpha val="5000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endParaRPr lang="en-US" b="1" dirty="0">
              <a:solidFill>
                <a:schemeClr val="tx1"/>
              </a:solidFill>
            </a:endParaRPr>
          </a:p>
          <a:p>
            <a:pPr marL="285750" indent="-285750">
              <a:buFont typeface="Arial" panose="020B0604020202020204" pitchFamily="34" charset="0"/>
              <a:buChar char="•"/>
            </a:pPr>
            <a:r>
              <a:rPr lang="en-US" smtClean="0">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1">
            <a:duotone>
              <a:schemeClr val="accent5">
                <a:shade val="45000"/>
                <a:satMod val="135000"/>
              </a:schemeClr>
              <a:prstClr val="white"/>
            </a:duotone>
            <a:extLst>
              <a:ext uri="{BEBA8EAE-BF5A-486C-A8C5-ECC9F3942E4B}">
                <a14:imgProps xmlns:a14="http://schemas.microsoft.com/office/drawing/2010/main">
                  <a14:imgLayer r:embed="rId2">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p>
            <a:endParaRPr lang="en-US"/>
          </a:p>
        </p:txBody>
      </p:sp>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Content Placeholder 5" descr="hinh-nen-galaxy-wallpaper-fullhd-dep-nhat-1"/>
          <p:cNvPicPr>
            <a:picLocks noChangeAspect="1"/>
          </p:cNvPicPr>
          <p:nvPr>
            <p:ph idx="1"/>
          </p:nvPr>
        </p:nvPicPr>
        <p:blipFill>
          <a:blip r:embed="rId1"/>
          <a:stretch>
            <a:fillRect/>
          </a:stretch>
        </p:blipFill>
        <p:spPr>
          <a:xfrm>
            <a:off x="0" y="916305"/>
            <a:ext cx="12011660" cy="7507605"/>
          </a:xfrm>
          <a:prstGeom prst="rect">
            <a:avLst/>
          </a:prstGeom>
        </p:spPr>
      </p:pic>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 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6" name="Text Box 25"/>
          <p:cNvSpPr txBox="1"/>
          <p:nvPr/>
        </p:nvSpPr>
        <p:spPr>
          <a:xfrm>
            <a:off x="11101070" y="2372360"/>
            <a:ext cx="309880" cy="368300"/>
          </a:xfrm>
          <a:prstGeom prst="rect">
            <a:avLst/>
          </a:prstGeom>
          <a:noFill/>
        </p:spPr>
        <p:txBody>
          <a:bodyPr wrap="none" rtlCol="0">
            <a:spAutoFit/>
          </a:bodyPr>
          <a:p>
            <a:endParaRPr lang="en-US"/>
          </a:p>
        </p:txBody>
      </p:sp>
      <p:sp>
        <p:nvSpPr>
          <p:cNvPr id="5" name="Text Box 4"/>
          <p:cNvSpPr txBox="1"/>
          <p:nvPr/>
        </p:nvSpPr>
        <p:spPr>
          <a:xfrm>
            <a:off x="1078230" y="1623060"/>
            <a:ext cx="9853930" cy="147637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wrap="square" rtlCol="0" anchor="t">
            <a:spAutoFit/>
          </a:bodyPr>
          <a:p>
            <a:r>
              <a:rPr lang="en-US" sz="3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Draw the picture </a:t>
            </a:r>
            <a:r>
              <a:rPr lang="en-US" sz="3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in 3 minutes </a:t>
            </a:r>
            <a:r>
              <a:rPr lang="en-US" sz="3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about the alien you like: </a:t>
            </a:r>
            <a:endParaRPr lang="en-US" sz="3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a:p>
            <a:pPr marL="457200" indent="-457200">
              <a:buFont typeface="Arial" panose="020B0604020202020204" pitchFamily="34" charset="0"/>
              <a:buChar char="•"/>
            </a:pPr>
            <a:r>
              <a:rPr lang="en-US" sz="3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What does it look like? </a:t>
            </a:r>
            <a:endParaRPr lang="en-US" sz="3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a:p>
            <a:pPr marL="457200" indent="-457200">
              <a:buFont typeface="Arial" panose="020B0604020202020204" pitchFamily="34" charset="0"/>
              <a:buChar char="•"/>
            </a:pPr>
            <a:r>
              <a:rPr lang="en-US" sz="3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Where does it live?</a:t>
            </a:r>
            <a:endParaRPr lang="en-US" sz="3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580" y="2435738"/>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LISTENING</a:t>
            </a:r>
            <a:endParaRPr lang="en-US" altLang="en-GB" b="1" dirty="0">
              <a:solidFill>
                <a:schemeClr val="tx1"/>
              </a:solidFill>
            </a:endParaRPr>
          </a:p>
        </p:txBody>
      </p:sp>
      <p:sp>
        <p:nvSpPr>
          <p:cNvPr id="20" name="Rectangle 19"/>
          <p:cNvSpPr/>
          <p:nvPr/>
        </p:nvSpPr>
        <p:spPr>
          <a:xfrm>
            <a:off x="5588839" y="1234448"/>
            <a:ext cx="5740800"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sym typeface="+mn-ea"/>
              </a:rPr>
              <a:t>DRAWING</a:t>
            </a:r>
            <a:endParaRPr lang="en-US" b="1" dirty="0">
              <a:solidFill>
                <a:srgbClr val="FF0000"/>
              </a:solidFill>
              <a:sym typeface="+mn-ea"/>
            </a:endParaRPr>
          </a:p>
        </p:txBody>
      </p:sp>
      <p:sp>
        <p:nvSpPr>
          <p:cNvPr id="21" name="Rectangle 20"/>
          <p:cNvSpPr/>
          <p:nvPr/>
        </p:nvSpPr>
        <p:spPr>
          <a:xfrm>
            <a:off x="5570855" y="1994535"/>
            <a:ext cx="5758815" cy="1637030"/>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a:solidFill>
                  <a:schemeClr val="tx1"/>
                </a:solidFill>
              </a:rPr>
              <a:t>Task 1: Work in pairs. Look at the picture and answer the following questions </a:t>
            </a:r>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Task 2: Listen and choose the correct answer A, B or C</a:t>
            </a:r>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Task 3: Listen again and fill in the blanks</a:t>
            </a:r>
            <a:endParaRPr lang="en-US" dirty="0">
              <a:solidFill>
                <a:schemeClr val="tx1"/>
              </a:solidFill>
            </a:endParaRPr>
          </a:p>
        </p:txBody>
      </p:sp>
      <p:cxnSp>
        <p:nvCxnSpPr>
          <p:cNvPr id="24" name="Curved Connector 23"/>
          <p:cNvCxnSpPr>
            <a:stCxn id="16" idx="3"/>
            <a:endCxn id="17" idx="0"/>
          </p:cNvCxnSpPr>
          <p:nvPr/>
        </p:nvCxnSpPr>
        <p:spPr>
          <a:xfrm>
            <a:off x="2505075" y="1409065"/>
            <a:ext cx="728980" cy="102679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398780"/>
          </a:xfrm>
          <a:prstGeom prst="rect">
            <a:avLst/>
          </a:prstGeom>
          <a:noFill/>
        </p:spPr>
        <p:txBody>
          <a:bodyPr wrap="square" rtlCol="0">
            <a:spAutoFit/>
          </a:bodyPr>
          <a:lstStyle/>
          <a:p>
            <a:r>
              <a:rPr lang="en-US" sz="2000" b="1" dirty="0">
                <a:solidFill>
                  <a:schemeClr val="bg1"/>
                </a:solidFill>
                <a:sym typeface="+mn-ea"/>
              </a:rPr>
              <a:t>LESSON 6: SKILLS 2</a:t>
            </a:r>
            <a:endParaRPr lang="en-US" sz="2000" b="1" dirty="0">
              <a:solidFill>
                <a:schemeClr val="bg1"/>
              </a:solidFill>
            </a:endParaRPr>
          </a:p>
        </p:txBody>
      </p:sp>
      <p:pic>
        <p:nvPicPr>
          <p:cNvPr id="30" name="Picture 29"/>
          <p:cNvPicPr>
            <a:picLocks noChangeAspect="1"/>
          </p:cNvPicPr>
          <p:nvPr/>
        </p:nvPicPr>
        <p:blipFill>
          <a:blip r:embed="rId1">
            <a:duotone>
              <a:schemeClr val="accent5">
                <a:shade val="45000"/>
                <a:satMod val="135000"/>
              </a:schemeClr>
              <a:prstClr val="white"/>
            </a:duotone>
            <a:extLst>
              <a:ext uri="{BEBA8EAE-BF5A-486C-A8C5-ECC9F3942E4B}">
                <a14:imgProps xmlns:a14="http://schemas.microsoft.com/office/drawing/2010/main">
                  <a14:imgLayer r:embed="rId2">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53465" y="1298575"/>
            <a:ext cx="12658725" cy="46037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Work in pairs. Look at the picture and answer the following questions. </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6" name="Text Box 25"/>
          <p:cNvSpPr txBox="1"/>
          <p:nvPr/>
        </p:nvSpPr>
        <p:spPr>
          <a:xfrm>
            <a:off x="11101070" y="2372360"/>
            <a:ext cx="309880" cy="368300"/>
          </a:xfrm>
          <a:prstGeom prst="rect">
            <a:avLst/>
          </a:prstGeom>
          <a:noFill/>
        </p:spPr>
        <p:txBody>
          <a:bodyPr wrap="none" rtlCol="0">
            <a:spAutoFit/>
          </a:bodyPr>
          <a:p>
            <a:endParaRPr lang="en-US"/>
          </a:p>
        </p:txBody>
      </p:sp>
      <p:pic>
        <p:nvPicPr>
          <p:cNvPr id="3" name="Content Placeholder 2"/>
          <p:cNvPicPr>
            <a:picLocks noChangeAspect="1"/>
          </p:cNvPicPr>
          <p:nvPr>
            <p:ph idx="1"/>
          </p:nvPr>
        </p:nvPicPr>
        <p:blipFill>
          <a:blip r:embed="rId1"/>
          <a:stretch>
            <a:fillRect/>
          </a:stretch>
        </p:blipFill>
        <p:spPr>
          <a:xfrm>
            <a:off x="1280795" y="1758950"/>
            <a:ext cx="3257550" cy="4354195"/>
          </a:xfrm>
          <a:prstGeom prst="rect">
            <a:avLst/>
          </a:prstGeom>
        </p:spPr>
      </p:pic>
      <p:sp>
        <p:nvSpPr>
          <p:cNvPr id="6" name="Text Box 5"/>
          <p:cNvSpPr txBox="1"/>
          <p:nvPr/>
        </p:nvSpPr>
        <p:spPr>
          <a:xfrm>
            <a:off x="4465320" y="2221230"/>
            <a:ext cx="7334885" cy="1938020"/>
          </a:xfrm>
          <a:prstGeom prst="rect">
            <a:avLst/>
          </a:prstGeom>
          <a:noFill/>
          <a:ln w="9525">
            <a:noFill/>
          </a:ln>
        </p:spPr>
        <p:txBody>
          <a:bodyPr wrap="square">
            <a:spAutoFit/>
          </a:bodyPr>
          <a:p>
            <a:pPr indent="0"/>
            <a:r>
              <a:rPr lang="en-US" sz="3000" b="1">
                <a:latin typeface="Calibri" panose="020F0502020204030204" pitchFamily="34" charset="0"/>
                <a:cs typeface="ChronicaPro-Bold" charset="0"/>
              </a:rPr>
              <a:t>1. </a:t>
            </a:r>
            <a:r>
              <a:rPr lang="en-US" sz="3000" b="1">
                <a:solidFill>
                  <a:srgbClr val="231F20"/>
                </a:solidFill>
                <a:latin typeface="Calibri" panose="020F0502020204030204" pitchFamily="34" charset="0"/>
                <a:cs typeface="ChronicaPro-Book" charset="0"/>
              </a:rPr>
              <a:t>Where do you think this creature is from?</a:t>
            </a:r>
            <a:r>
              <a:rPr lang="en-US" sz="3000" b="1">
                <a:latin typeface="Calibri" panose="020F0502020204030204" pitchFamily="34" charset="0"/>
                <a:cs typeface="ChronicaPro-Book" charset="0"/>
              </a:rPr>
              <a:t> </a:t>
            </a:r>
            <a:endParaRPr lang="en-US" sz="3000" b="1">
              <a:latin typeface="Calibri" panose="020F0502020204030204" pitchFamily="34" charset="0"/>
              <a:cs typeface="ChronicaPro-Bold" charset="0"/>
            </a:endParaRPr>
          </a:p>
          <a:p>
            <a:pPr indent="0"/>
            <a:endParaRPr lang="en-US" sz="3000" b="1">
              <a:latin typeface="Calibri" panose="020F0502020204030204" pitchFamily="34" charset="0"/>
              <a:cs typeface="ChronicaPro-Bold" charset="0"/>
            </a:endParaRPr>
          </a:p>
          <a:p>
            <a:pPr indent="0"/>
            <a:endParaRPr lang="en-US" sz="3000" b="1">
              <a:latin typeface="Calibri" panose="020F0502020204030204" pitchFamily="34" charset="0"/>
              <a:cs typeface="ChronicaPro-Bold" charset="0"/>
            </a:endParaRPr>
          </a:p>
          <a:p>
            <a:pPr indent="0"/>
            <a:r>
              <a:rPr lang="en-US" sz="3000" b="1">
                <a:latin typeface="Calibri" panose="020F0502020204030204" pitchFamily="34" charset="0"/>
                <a:cs typeface="ChronicaPro-Bold" charset="0"/>
              </a:rPr>
              <a:t>2. </a:t>
            </a:r>
            <a:r>
              <a:rPr lang="en-US" sz="3000" b="1">
                <a:solidFill>
                  <a:srgbClr val="231F20"/>
                </a:solidFill>
                <a:latin typeface="Calibri" panose="020F0502020204030204" pitchFamily="34" charset="0"/>
                <a:cs typeface="ChronicaPro-Book" charset="0"/>
              </a:rPr>
              <a:t>What do you think it can do?</a:t>
            </a:r>
            <a:endParaRPr lang="en-US" sz="3000" b="1"/>
          </a:p>
        </p:txBody>
      </p:sp>
      <p:sp>
        <p:nvSpPr>
          <p:cNvPr id="7" name="TextBox 3"/>
          <p:cNvSpPr txBox="1"/>
          <p:nvPr/>
        </p:nvSpPr>
        <p:spPr>
          <a:xfrm>
            <a:off x="4900295" y="2858135"/>
            <a:ext cx="8515985" cy="521970"/>
          </a:xfrm>
          <a:prstGeom prst="rect">
            <a:avLst/>
          </a:prstGeom>
          <a:noFill/>
        </p:spPr>
        <p:txBody>
          <a:bodyPr wrap="square" rtlCol="0">
            <a:spAutoFit/>
          </a:bodyPr>
          <a:p>
            <a:pPr algn="just"/>
            <a:r>
              <a:rPr lang="en-US" sz="2800" dirty="0">
                <a:solidFill>
                  <a:srgbClr val="FF0000"/>
                </a:solidFill>
              </a:rPr>
              <a:t>It is from another planet/Mars/Venus….</a:t>
            </a:r>
            <a:endParaRPr lang="en-US" sz="2800" dirty="0">
              <a:solidFill>
                <a:srgbClr val="FF0000"/>
              </a:solidFill>
            </a:endParaRPr>
          </a:p>
        </p:txBody>
      </p:sp>
      <p:sp>
        <p:nvSpPr>
          <p:cNvPr id="9" name="TextBox 3"/>
          <p:cNvSpPr txBox="1"/>
          <p:nvPr/>
        </p:nvSpPr>
        <p:spPr>
          <a:xfrm>
            <a:off x="4905375" y="4318635"/>
            <a:ext cx="6964680" cy="953135"/>
          </a:xfrm>
          <a:prstGeom prst="rect">
            <a:avLst/>
          </a:prstGeom>
          <a:noFill/>
        </p:spPr>
        <p:txBody>
          <a:bodyPr wrap="square" rtlCol="0">
            <a:spAutoFit/>
          </a:bodyPr>
          <a:p>
            <a:pPr algn="just"/>
            <a:r>
              <a:rPr lang="en-US" sz="2800" dirty="0">
                <a:solidFill>
                  <a:srgbClr val="FF0000"/>
                </a:solidFill>
              </a:rPr>
              <a:t>It can jump. It can catch 4 fish at the same time with his hands. It can do handstand….</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p>
            <a:endParaRPr lang="en-US"/>
          </a:p>
        </p:txBody>
      </p:sp>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4425" y="1228725"/>
            <a:ext cx="10373995" cy="82994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You will hear a student talking about an imaginary planet that supports life. Listen and choose the correct answer A, B, or C.</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14" name="Content Placeholder 13"/>
          <p:cNvPicPr>
            <a:picLocks noChangeAspect="1"/>
          </p:cNvPicPr>
          <p:nvPr>
            <p:ph sz="half" idx="1"/>
          </p:nvPr>
        </p:nvPicPr>
        <p:blipFill>
          <a:blip r:embed="rId1"/>
          <a:stretch>
            <a:fillRect/>
          </a:stretch>
        </p:blipFill>
        <p:spPr>
          <a:xfrm>
            <a:off x="838200" y="2012315"/>
            <a:ext cx="4625975" cy="4607560"/>
          </a:xfrm>
          <a:prstGeom prst="rect">
            <a:avLst/>
          </a:prstGeom>
        </p:spPr>
      </p:pic>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3" name="Content Placeholder 22"/>
          <p:cNvPicPr>
            <a:picLocks noChangeAspect="1"/>
          </p:cNvPicPr>
          <p:nvPr>
            <p:ph sz="half" idx="2"/>
          </p:nvPr>
        </p:nvPicPr>
        <p:blipFill>
          <a:blip r:embed="rId2"/>
          <a:stretch>
            <a:fillRect/>
          </a:stretch>
        </p:blipFill>
        <p:spPr>
          <a:xfrm>
            <a:off x="5861685" y="2202180"/>
            <a:ext cx="4726305" cy="3147060"/>
          </a:xfrm>
          <a:prstGeom prst="rect">
            <a:avLst/>
          </a:prstGeom>
        </p:spPr>
      </p:pic>
      <p:sp>
        <p:nvSpPr>
          <p:cNvPr id="25" name="Oval 24"/>
          <p:cNvSpPr/>
          <p:nvPr/>
        </p:nvSpPr>
        <p:spPr>
          <a:xfrm>
            <a:off x="1097915" y="2555240"/>
            <a:ext cx="420370" cy="42037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7" name="Oval 26"/>
          <p:cNvSpPr/>
          <p:nvPr/>
        </p:nvSpPr>
        <p:spPr>
          <a:xfrm>
            <a:off x="1114425" y="4754245"/>
            <a:ext cx="420370" cy="42037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8" name="Oval 27"/>
          <p:cNvSpPr/>
          <p:nvPr/>
        </p:nvSpPr>
        <p:spPr>
          <a:xfrm>
            <a:off x="1114425" y="5508625"/>
            <a:ext cx="420370" cy="42037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0" name="Oval 29"/>
          <p:cNvSpPr/>
          <p:nvPr/>
        </p:nvSpPr>
        <p:spPr>
          <a:xfrm>
            <a:off x="6385560" y="2824480"/>
            <a:ext cx="420370" cy="42037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1" name="Oval 30"/>
          <p:cNvSpPr/>
          <p:nvPr/>
        </p:nvSpPr>
        <p:spPr>
          <a:xfrm>
            <a:off x="6396355" y="4603115"/>
            <a:ext cx="420370" cy="42037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32" name="079">
            <a:hlinkClick r:id="" action="ppaction://media"/>
          </p:cNvPr>
          <p:cNvPicPr/>
          <p:nvPr>
            <a:audioFile r:link="rId3"/>
            <p:extLst>
              <p:ext uri="{DAA4B4D4-6D71-4841-9C94-3DE7FCFB9230}">
                <p14:media xmlns:p14="http://schemas.microsoft.com/office/powerpoint/2010/main" r:embed="rId4"/>
              </p:ext>
            </p:extLst>
          </p:nvPr>
        </p:nvPicPr>
        <p:blipFill>
          <a:blip r:embed="rId5">
            <a:grayscl/>
          </a:blip>
          <a:stretch>
            <a:fillRect/>
          </a:stretch>
        </p:blipFill>
        <p:spPr>
          <a:xfrm>
            <a:off x="10299065" y="1320165"/>
            <a:ext cx="713105" cy="713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circle(in)">
                                      <p:cBhvr>
                                        <p:cTn id="2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1">
                  <p:stCondLst>
                    <p:cond delay="indefinite"/>
                  </p:stCondLst>
                  <p:endCondLst>
                    <p:cond evt="onStopAudio">
                      <p:tgtEl>
                        <p:sldTgt/>
                      </p:tgtEl>
                    </p:cond>
                  </p:endCondLst>
                </p:cTn>
                <p:tgtEl>
                  <p:spTgt spid="32"/>
                </p:tgtEl>
              </p:cMediaNode>
            </p:audio>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additive="base">
                                        <p:cTn id="33" dur="98412" fill="hold"/>
                                        <p:tgtEl>
                                          <p:spTgt spid="32"/>
                                        </p:tgtEl>
                                      </p:cBhvr>
                                    </p:cmd>
                                  </p:childTnLst>
                                </p:cTn>
                              </p:par>
                            </p:childTnLst>
                          </p:cTn>
                        </p:par>
                      </p:childTnLst>
                    </p:cTn>
                  </p:par>
                </p:childTnLst>
              </p:cTn>
              <p:nextCondLst>
                <p:cond evt="onClick" delay="0">
                  <p:tgtEl>
                    <p:spTgt spid="18"/>
                  </p:tgtEl>
                </p:cond>
              </p:nextCondLst>
            </p:seq>
          </p:childTnLst>
        </p:cTn>
      </p:par>
    </p:tnLst>
    <p:bldLst>
      <p:bldP spid="25" grpId="0" animBg="1"/>
      <p:bldP spid="25" grpId="1" animBg="1"/>
      <p:bldP spid="27" grpId="0" bldLvl="0" animBg="1"/>
      <p:bldP spid="27" grpId="1" animBg="1"/>
      <p:bldP spid="28" grpId="0" bldLvl="0" animBg="1"/>
      <p:bldP spid="28" grpId="1" animBg="1"/>
      <p:bldP spid="30" grpId="0" bldLvl="0" animBg="1"/>
      <p:bldP spid="30" grpId="1" animBg="1"/>
      <p:bldP spid="31" grpId="0" bldLvl="0" animBg="1"/>
      <p:bldP spid="3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p>
            <a:endParaRPr lang="en-US"/>
          </a:p>
        </p:txBody>
      </p:sp>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3945" y="1096645"/>
            <a:ext cx="10373995" cy="82994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the following information about Hopeans. Listen again and fill in each blank with ONE word or number that you hear</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4" name="Table 3"/>
          <p:cNvGraphicFramePr/>
          <p:nvPr/>
        </p:nvGraphicFramePr>
        <p:xfrm>
          <a:off x="1270635" y="1866900"/>
          <a:ext cx="10316845" cy="4697730"/>
        </p:xfrm>
        <a:graphic>
          <a:graphicData uri="http://schemas.openxmlformats.org/drawingml/2006/table">
            <a:tbl>
              <a:tblPr firstRow="1" bandRow="1">
                <a:tableStyleId>{5C22544A-7EE6-4342-B048-85BDC9FD1C3A}</a:tableStyleId>
              </a:tblPr>
              <a:tblGrid>
                <a:gridCol w="2284730"/>
                <a:gridCol w="8032115"/>
              </a:tblGrid>
              <a:tr h="499110">
                <a:tc>
                  <a:txBody>
                    <a:bodyPr/>
                    <a:p>
                      <a:pPr>
                        <a:buNone/>
                      </a:pPr>
                      <a:r>
                        <a:rPr lang="en-US" sz="2800" b="1">
                          <a:solidFill>
                            <a:schemeClr val="tx1"/>
                          </a:solidFill>
                        </a:rPr>
                        <a:t>Name</a:t>
                      </a:r>
                      <a:endParaRPr lang="en-US" sz="2800"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p>
                      <a:pPr>
                        <a:buNone/>
                      </a:pPr>
                      <a:r>
                        <a:rPr lang="en-US" sz="2800" b="0">
                          <a:solidFill>
                            <a:schemeClr val="tx1"/>
                          </a:solidFill>
                        </a:rPr>
                        <a:t>Hopeans</a:t>
                      </a:r>
                      <a:endParaRPr lang="en-US" sz="2800" b="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r>
              <a:tr h="631190">
                <a:tc>
                  <a:txBody>
                    <a:bodyPr/>
                    <a:p>
                      <a:pPr>
                        <a:buNone/>
                      </a:pPr>
                      <a:r>
                        <a:rPr lang="en-US" sz="2800" b="1">
                          <a:solidFill>
                            <a:schemeClr val="tx1"/>
                          </a:solidFill>
                        </a:rPr>
                        <a:t>Living place</a:t>
                      </a:r>
                      <a:endParaRPr lang="en-US" sz="2800"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p>
                      <a:pPr>
                        <a:buNone/>
                      </a:pPr>
                      <a:r>
                        <a:rPr lang="en-US" sz="2800" b="0">
                          <a:solidFill>
                            <a:schemeClr val="tx1"/>
                          </a:solidFill>
                        </a:rPr>
                        <a:t>Planet Hope in the Milky Way </a:t>
                      </a:r>
                      <a:r>
                        <a:rPr lang="en-US" sz="2800">
                          <a:solidFill>
                            <a:schemeClr val="tx1"/>
                          </a:solidFill>
                          <a:sym typeface="+mn-ea"/>
                        </a:rPr>
                        <a:t>Galaxy</a:t>
                      </a:r>
                      <a:endParaRPr lang="en-US" sz="2800" b="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r>
              <a:tr h="875030">
                <a:tc>
                  <a:txBody>
                    <a:bodyPr/>
                    <a:p>
                      <a:pPr>
                        <a:buNone/>
                      </a:pPr>
                      <a:r>
                        <a:rPr lang="en-US" sz="2800" b="1">
                          <a:solidFill>
                            <a:schemeClr val="tx1"/>
                          </a:solidFill>
                        </a:rPr>
                        <a:t>Apperance</a:t>
                      </a:r>
                      <a:endParaRPr lang="en-US" sz="2800"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p>
                      <a:pPr algn="just">
                        <a:buNone/>
                      </a:pPr>
                      <a:r>
                        <a:rPr lang="en-US" sz="2800" b="0">
                          <a:solidFill>
                            <a:schemeClr val="tx1"/>
                          </a:solidFill>
                        </a:rPr>
                        <a:t>– have a big head, </a:t>
                      </a:r>
                      <a:r>
                        <a:rPr lang="en-US" sz="2800" b="1">
                          <a:solidFill>
                            <a:schemeClr val="tx1"/>
                          </a:solidFill>
                        </a:rPr>
                        <a:t>(1) _____ </a:t>
                      </a:r>
                      <a:r>
                        <a:rPr lang="en-US" sz="2800" b="0">
                          <a:solidFill>
                            <a:schemeClr val="tx1"/>
                          </a:solidFill>
                        </a:rPr>
                        <a:t>eyes, two legs, and </a:t>
                      </a:r>
                      <a:r>
                        <a:rPr lang="en-US" sz="2800" b="1">
                          <a:solidFill>
                            <a:schemeClr val="tx1"/>
                          </a:solidFill>
                        </a:rPr>
                        <a:t>(2)_____</a:t>
                      </a:r>
                      <a:r>
                        <a:rPr lang="en-US" sz="2800" b="0">
                          <a:solidFill>
                            <a:schemeClr val="tx1"/>
                          </a:solidFill>
                        </a:rPr>
                        <a:t> arms.</a:t>
                      </a:r>
                      <a:endParaRPr lang="en-US" sz="2800" b="0">
                        <a:solidFill>
                          <a:schemeClr val="tx1"/>
                        </a:solidFill>
                      </a:endParaRPr>
                    </a:p>
                    <a:p>
                      <a:pPr>
                        <a:buNone/>
                      </a:pPr>
                      <a:r>
                        <a:rPr lang="en-US" sz="2800" b="0">
                          <a:solidFill>
                            <a:schemeClr val="tx1"/>
                          </a:solidFill>
                        </a:rPr>
                        <a:t>– have thick skin to protect them from the heat.</a:t>
                      </a:r>
                      <a:endParaRPr lang="en-US" sz="2800" b="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r>
              <a:tr h="875030">
                <a:tc>
                  <a:txBody>
                    <a:bodyPr/>
                    <a:p>
                      <a:pPr>
                        <a:buNone/>
                      </a:pPr>
                      <a:r>
                        <a:rPr lang="en-US" sz="2800" b="1">
                          <a:solidFill>
                            <a:schemeClr val="tx1"/>
                          </a:solidFill>
                        </a:rPr>
                        <a:t>Behaviour</a:t>
                      </a:r>
                      <a:endParaRPr lang="en-US" sz="2800"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p>
                      <a:pPr>
                        <a:buNone/>
                      </a:pPr>
                      <a:r>
                        <a:rPr lang="en-US" sz="2800" b="0">
                          <a:solidFill>
                            <a:schemeClr val="tx1"/>
                          </a:solidFill>
                        </a:rPr>
                        <a:t>– friendly and </a:t>
                      </a:r>
                      <a:r>
                        <a:rPr lang="en-US" sz="2800" b="1">
                          <a:solidFill>
                            <a:schemeClr val="tx1"/>
                          </a:solidFill>
                        </a:rPr>
                        <a:t>(3)</a:t>
                      </a:r>
                      <a:r>
                        <a:rPr lang="en-US" sz="2800" b="0">
                          <a:solidFill>
                            <a:schemeClr val="tx1"/>
                          </a:solidFill>
                        </a:rPr>
                        <a:t> ______.</a:t>
                      </a:r>
                      <a:endParaRPr lang="en-US" sz="2800" b="0">
                        <a:solidFill>
                          <a:schemeClr val="tx1"/>
                        </a:solidFill>
                      </a:endParaRPr>
                    </a:p>
                    <a:p>
                      <a:pPr>
                        <a:buNone/>
                      </a:pPr>
                      <a:r>
                        <a:rPr lang="en-US" sz="2800" b="0">
                          <a:solidFill>
                            <a:schemeClr val="tx1"/>
                          </a:solidFill>
                        </a:rPr>
                        <a:t>– only </a:t>
                      </a:r>
                      <a:r>
                        <a:rPr lang="en-US" sz="2800" b="1">
                          <a:solidFill>
                            <a:schemeClr val="tx1"/>
                          </a:solidFill>
                        </a:rPr>
                        <a:t>(4)</a:t>
                      </a:r>
                      <a:r>
                        <a:rPr lang="en-US" sz="2800" b="0">
                          <a:solidFill>
                            <a:schemeClr val="tx1"/>
                          </a:solidFill>
                        </a:rPr>
                        <a:t> ______ to people who try to attack them.</a:t>
                      </a:r>
                      <a:endParaRPr lang="en-US" sz="2800" b="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r>
              <a:tr h="875030">
                <a:tc>
                  <a:txBody>
                    <a:bodyPr/>
                    <a:p>
                      <a:pPr>
                        <a:buNone/>
                      </a:pPr>
                      <a:r>
                        <a:rPr lang="en-US" sz="2800" b="1">
                          <a:solidFill>
                            <a:schemeClr val="tx1"/>
                          </a:solidFill>
                        </a:rPr>
                        <a:t>Lifestyle</a:t>
                      </a:r>
                      <a:endParaRPr lang="en-US" sz="2800"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p>
                      <a:pPr>
                        <a:buNone/>
                      </a:pPr>
                      <a:r>
                        <a:rPr lang="en-US" sz="2800" b="0">
                          <a:solidFill>
                            <a:schemeClr val="tx1"/>
                          </a:solidFill>
                        </a:rPr>
                        <a:t>– eat special </a:t>
                      </a:r>
                      <a:r>
                        <a:rPr lang="en-US" sz="2800" b="1">
                          <a:solidFill>
                            <a:schemeClr val="tx1"/>
                          </a:solidFill>
                        </a:rPr>
                        <a:t>(5) </a:t>
                      </a:r>
                      <a:r>
                        <a:rPr lang="en-US" sz="2800" b="0">
                          <a:solidFill>
                            <a:schemeClr val="tx1"/>
                          </a:solidFill>
                        </a:rPr>
                        <a:t>______ and drink petrol from under the ground.</a:t>
                      </a:r>
                      <a:endParaRPr lang="en-US" sz="2800" b="0">
                        <a:solidFill>
                          <a:schemeClr val="tx1"/>
                        </a:solidFill>
                      </a:endParaRPr>
                    </a:p>
                    <a:p>
                      <a:pPr>
                        <a:buNone/>
                      </a:pPr>
                      <a:r>
                        <a:rPr lang="en-US" sz="2800" b="0">
                          <a:solidFill>
                            <a:schemeClr val="tx1"/>
                          </a:solidFill>
                        </a:rPr>
                        <a:t>– travel by </a:t>
                      </a:r>
                      <a:r>
                        <a:rPr lang="en-US" sz="2800" b="1">
                          <a:solidFill>
                            <a:schemeClr val="tx1"/>
                          </a:solidFill>
                        </a:rPr>
                        <a:t>(6)</a:t>
                      </a:r>
                      <a:r>
                        <a:rPr lang="en-US" sz="2800" b="0">
                          <a:solidFill>
                            <a:schemeClr val="tx1"/>
                          </a:solidFill>
                        </a:rPr>
                        <a:t> ______ at very high speeds.</a:t>
                      </a:r>
                      <a:endParaRPr lang="en-US" sz="2800" b="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r>
            </a:tbl>
          </a:graphicData>
        </a:graphic>
      </p:graphicFrame>
      <p:pic>
        <p:nvPicPr>
          <p:cNvPr id="5" name="080">
            <a:hlinkClick r:id="" action="ppaction://media"/>
          </p:cNvPr>
          <p:cNvPicPr/>
          <p:nvPr>
            <a:audioFile r:link="rId1"/>
            <p:extLst>
              <p:ext uri="{DAA4B4D4-6D71-4841-9C94-3DE7FCFB9230}">
                <p14:media xmlns:p14="http://schemas.microsoft.com/office/powerpoint/2010/main" r:embed="rId2"/>
              </p:ext>
            </p:extLst>
          </p:nvPr>
        </p:nvPicPr>
        <p:blipFill>
          <a:blip r:embed="rId3">
            <a:grayscl/>
          </a:blip>
          <a:stretch>
            <a:fillRect/>
          </a:stretch>
        </p:blipFill>
        <p:spPr>
          <a:xfrm>
            <a:off x="269240" y="2349500"/>
            <a:ext cx="937895" cy="667385"/>
          </a:xfrm>
          <a:prstGeom prst="rect">
            <a:avLst/>
          </a:prstGeom>
        </p:spPr>
      </p:pic>
      <p:sp>
        <p:nvSpPr>
          <p:cNvPr id="7" name="TextBox 3"/>
          <p:cNvSpPr txBox="1"/>
          <p:nvPr/>
        </p:nvSpPr>
        <p:spPr>
          <a:xfrm>
            <a:off x="7131685" y="3016885"/>
            <a:ext cx="1358265" cy="521970"/>
          </a:xfrm>
          <a:prstGeom prst="rect">
            <a:avLst/>
          </a:prstGeom>
          <a:noFill/>
        </p:spPr>
        <p:txBody>
          <a:bodyPr wrap="square" rtlCol="0">
            <a:spAutoFit/>
          </a:bodyPr>
          <a:p>
            <a:pPr algn="just"/>
            <a:r>
              <a:rPr lang="en-US" sz="2800" dirty="0">
                <a:solidFill>
                  <a:srgbClr val="FF0000"/>
                </a:solidFill>
              </a:rPr>
              <a:t>4 (four)</a:t>
            </a:r>
            <a:endParaRPr lang="en-US" sz="2800" dirty="0">
              <a:solidFill>
                <a:srgbClr val="FF0000"/>
              </a:solidFill>
            </a:endParaRPr>
          </a:p>
        </p:txBody>
      </p:sp>
      <p:sp>
        <p:nvSpPr>
          <p:cNvPr id="6" name="TextBox 3"/>
          <p:cNvSpPr txBox="1"/>
          <p:nvPr/>
        </p:nvSpPr>
        <p:spPr>
          <a:xfrm>
            <a:off x="3925570" y="3361690"/>
            <a:ext cx="1358265" cy="521970"/>
          </a:xfrm>
          <a:prstGeom prst="rect">
            <a:avLst/>
          </a:prstGeom>
          <a:noFill/>
        </p:spPr>
        <p:txBody>
          <a:bodyPr wrap="square" rtlCol="0">
            <a:spAutoFit/>
          </a:bodyPr>
          <a:p>
            <a:pPr algn="just"/>
            <a:r>
              <a:rPr lang="en-US" sz="2800" dirty="0">
                <a:solidFill>
                  <a:srgbClr val="FF0000"/>
                </a:solidFill>
              </a:rPr>
              <a:t>4 (four)</a:t>
            </a:r>
            <a:endParaRPr lang="en-US" sz="2800" dirty="0">
              <a:solidFill>
                <a:srgbClr val="FF0000"/>
              </a:solidFill>
            </a:endParaRPr>
          </a:p>
        </p:txBody>
      </p:sp>
      <p:sp>
        <p:nvSpPr>
          <p:cNvPr id="9" name="TextBox 3"/>
          <p:cNvSpPr txBox="1"/>
          <p:nvPr/>
        </p:nvSpPr>
        <p:spPr>
          <a:xfrm>
            <a:off x="6200140" y="4299585"/>
            <a:ext cx="1993900" cy="521970"/>
          </a:xfrm>
          <a:prstGeom prst="rect">
            <a:avLst/>
          </a:prstGeom>
          <a:noFill/>
        </p:spPr>
        <p:txBody>
          <a:bodyPr wrap="square" rtlCol="0">
            <a:spAutoFit/>
          </a:bodyPr>
          <a:p>
            <a:pPr algn="just"/>
            <a:r>
              <a:rPr lang="en-US" sz="2800" dirty="0">
                <a:solidFill>
                  <a:srgbClr val="FF0000"/>
                </a:solidFill>
              </a:rPr>
              <a:t>hospitable</a:t>
            </a:r>
            <a:endParaRPr lang="en-US" sz="2800" dirty="0">
              <a:solidFill>
                <a:srgbClr val="FF0000"/>
              </a:solidFill>
            </a:endParaRPr>
          </a:p>
        </p:txBody>
      </p:sp>
      <p:sp>
        <p:nvSpPr>
          <p:cNvPr id="10" name="TextBox 3"/>
          <p:cNvSpPr txBox="1"/>
          <p:nvPr/>
        </p:nvSpPr>
        <p:spPr>
          <a:xfrm>
            <a:off x="4985385" y="4650740"/>
            <a:ext cx="1993900" cy="521970"/>
          </a:xfrm>
          <a:prstGeom prst="rect">
            <a:avLst/>
          </a:prstGeom>
          <a:noFill/>
        </p:spPr>
        <p:txBody>
          <a:bodyPr wrap="square" rtlCol="0">
            <a:spAutoFit/>
          </a:bodyPr>
          <a:p>
            <a:pPr algn="just"/>
            <a:r>
              <a:rPr lang="en-US" sz="2800" dirty="0">
                <a:solidFill>
                  <a:srgbClr val="FF0000"/>
                </a:solidFill>
              </a:rPr>
              <a:t>dangerous</a:t>
            </a:r>
            <a:endParaRPr lang="en-US" sz="2800" dirty="0">
              <a:solidFill>
                <a:srgbClr val="FF0000"/>
              </a:solidFill>
            </a:endParaRPr>
          </a:p>
        </p:txBody>
      </p:sp>
      <p:sp>
        <p:nvSpPr>
          <p:cNvPr id="11" name="TextBox 3"/>
          <p:cNvSpPr txBox="1"/>
          <p:nvPr/>
        </p:nvSpPr>
        <p:spPr>
          <a:xfrm>
            <a:off x="6072505" y="5329555"/>
            <a:ext cx="1993900" cy="521970"/>
          </a:xfrm>
          <a:prstGeom prst="rect">
            <a:avLst/>
          </a:prstGeom>
          <a:noFill/>
        </p:spPr>
        <p:txBody>
          <a:bodyPr wrap="square" rtlCol="0">
            <a:spAutoFit/>
          </a:bodyPr>
          <a:p>
            <a:pPr algn="just"/>
            <a:r>
              <a:rPr lang="en-US" sz="2800" dirty="0">
                <a:solidFill>
                  <a:srgbClr val="FF0000"/>
                </a:solidFill>
              </a:rPr>
              <a:t>plants</a:t>
            </a:r>
            <a:endParaRPr lang="en-US" sz="2800" dirty="0">
              <a:solidFill>
                <a:srgbClr val="FF0000"/>
              </a:solidFill>
            </a:endParaRPr>
          </a:p>
        </p:txBody>
      </p:sp>
      <p:sp>
        <p:nvSpPr>
          <p:cNvPr id="13" name="TextBox 3"/>
          <p:cNvSpPr txBox="1"/>
          <p:nvPr/>
        </p:nvSpPr>
        <p:spPr>
          <a:xfrm>
            <a:off x="5608955" y="6116955"/>
            <a:ext cx="1993900" cy="521970"/>
          </a:xfrm>
          <a:prstGeom prst="rect">
            <a:avLst/>
          </a:prstGeom>
          <a:noFill/>
        </p:spPr>
        <p:txBody>
          <a:bodyPr wrap="square" rtlCol="0">
            <a:spAutoFit/>
          </a:bodyPr>
          <a:p>
            <a:pPr algn="just"/>
            <a:r>
              <a:rPr lang="en-US" sz="2800" dirty="0">
                <a:solidFill>
                  <a:srgbClr val="FF0000"/>
                </a:solidFill>
              </a:rPr>
              <a:t>rockets</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3" fill="hold" display="1">
                  <p:stCondLst>
                    <p:cond delay="indefinite"/>
                  </p:stCondLst>
                  <p:endCondLst>
                    <p:cond evt="onStopAudio">
                      <p:tgtEl>
                        <p:sldTgt/>
                      </p:tgtEl>
                    </p:cond>
                  </p:endCondLst>
                </p:cTn>
                <p:tgtEl>
                  <p:spTgt spid="5"/>
                </p:tgtEl>
              </p:cMediaNode>
            </p:audio>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additive="base">
                                        <p:cTn id="38" dur="96431" fill="hold"/>
                                        <p:tgtEl>
                                          <p:spTgt spid="5"/>
                                        </p:tgtEl>
                                      </p:cBhvr>
                                    </p:cmd>
                                  </p:childTnLst>
                                </p:cTn>
                              </p:par>
                            </p:childTnLst>
                          </p:cTn>
                        </p:par>
                      </p:childTnLst>
                    </p:cTn>
                  </p:par>
                </p:childTnLst>
              </p:cTn>
              <p:nextCondLst>
                <p:cond evt="onClick" delay="0">
                  <p:tgtEl>
                    <p:spTgt spid="18"/>
                  </p:tgtEl>
                </p:cond>
              </p:nextCondLst>
            </p:seq>
          </p:childTnLst>
        </p:cTn>
      </p:par>
    </p:tnLst>
    <p:bldLst>
      <p:bldP spid="7" grpId="0"/>
      <p:bldP spid="7" grpId="1"/>
      <p:bldP spid="6" grpId="0"/>
      <p:bldP spid="6" grpId="1"/>
      <p:bldP spid="9" grpId="0"/>
      <p:bldP spid="9" grpId="1"/>
      <p:bldP spid="10" grpId="0"/>
      <p:bldP spid="10" grpId="1"/>
      <p:bldP spid="11" grpId="0"/>
      <p:bldP spid="11" grpId="1"/>
      <p:bldP spid="13" grpId="0"/>
      <p:bldP spid="13"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3854</Words>
  <Application>WPS Presentation</Application>
  <PresentationFormat>Widescreen</PresentationFormat>
  <Paragraphs>234</Paragraphs>
  <Slides>16</Slides>
  <Notes>13</Notes>
  <HiddenSlides>0</HiddenSlides>
  <MMClips>6</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16</vt:i4>
      </vt:variant>
    </vt:vector>
  </HeadingPairs>
  <TitlesOfParts>
    <vt:vector size="32" baseType="lpstr">
      <vt:lpstr>Arial</vt:lpstr>
      <vt:lpstr>SimSun</vt:lpstr>
      <vt:lpstr>Wingdings</vt:lpstr>
      <vt:lpstr>Myriad Pro</vt:lpstr>
      <vt:lpstr>Segoe Print</vt:lpstr>
      <vt:lpstr>Courier New</vt:lpstr>
      <vt:lpstr>Adobe Gothic Std B</vt:lpstr>
      <vt:lpstr>Yu Gothic UI Semibold</vt:lpstr>
      <vt:lpstr>Calibri</vt:lpstr>
      <vt:lpstr>ChronicaPro-Bold</vt:lpstr>
      <vt:lpstr>ChronicaPro-Book</vt:lpstr>
      <vt:lpstr>Wingdings</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Sang</cp:lastModifiedBy>
  <cp:revision>235</cp:revision>
  <dcterms:created xsi:type="dcterms:W3CDTF">2020-12-09T02:04:00Z</dcterms:created>
  <dcterms:modified xsi:type="dcterms:W3CDTF">2023-02-08T01:12:27Z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61CBA64395B3416883B3918E27C1C585</vt:lpwstr>
  </property>
  <property fmtid="{D5CDD505-2E9C-101B-9397-08002B2CF9AE}" pid="3" name="KSOProductBuildVer">
    <vt:lpwstr>1033-11.2.0.11440</vt:lpwstr>
  </property>
</Properties>
</file>