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398" r:id="rId6"/>
    <p:sldId id="302" r:id="rId7"/>
    <p:sldId id="279" r:id="rId8"/>
    <p:sldId id="402" r:id="rId9"/>
    <p:sldId id="403" r:id="rId10"/>
    <p:sldId id="404" r:id="rId11"/>
    <p:sldId id="405" r:id="rId12"/>
    <p:sldId id="406" r:id="rId13"/>
    <p:sldId id="316" r:id="rId14"/>
    <p:sldId id="364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283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5" r:id="rId33"/>
    <p:sldId id="426" r:id="rId34"/>
    <p:sldId id="427" r:id="rId35"/>
    <p:sldId id="387" r:id="rId36"/>
    <p:sldId id="388" r:id="rId37"/>
    <p:sldId id="330" r:id="rId38"/>
    <p:sldId id="27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B21313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894" y="96"/>
      </p:cViewPr>
      <p:guideLst>
        <p:guide orient="horz" pos="2102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phldr="0" custT="1"/>
      <dgm:spPr>
        <a:solidFill>
          <a:srgbClr val="EF4B66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VOCABULARY</a:t>
          </a:r>
          <a:r>
            <a:rPr lang="en-US" sz="4000" dirty="0">
              <a:solidFill>
                <a:schemeClr val="bg1"/>
              </a:solidFill>
            </a:rPr>
            <a:t/>
          </a:r>
          <a:endParaRPr lang="en-US" sz="4000" dirty="0">
            <a:solidFill>
              <a:schemeClr val="bg1"/>
            </a:solidFill>
          </a:endParaRPr>
        </a:p>
      </dgm:t>
    </dgm:pt>
    <dgm:pt modelId="{5F988EE9-51EC-4EE7-9568-746F6FAF90B9}" cxnId="{B298E482-D199-48B3-A7D7-4D1C8755AF74}" type="parTrans">
      <dgm:prSet/>
      <dgm:spPr/>
      <dgm:t>
        <a:bodyPr/>
        <a:lstStyle/>
        <a:p>
          <a:endParaRPr lang="en-US"/>
        </a:p>
      </dgm:t>
    </dgm:pt>
    <dgm:pt modelId="{3591CDED-9223-497A-B3C9-B81FBCAA605A}" cxnId="{B298E482-D199-48B3-A7D7-4D1C8755AF74}" type="sibTrans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phldr="0" custT="1"/>
      <dgm:spPr>
        <a:solidFill>
          <a:srgbClr val="7192A9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PRONUNCIATION</a:t>
          </a:r>
          <a:r>
            <a:rPr lang="en-US" sz="4000" dirty="0">
              <a:solidFill>
                <a:schemeClr val="bg1"/>
              </a:solidFill>
            </a:rPr>
            <a:t/>
          </a:r>
          <a:endParaRPr lang="en-US" sz="4000" dirty="0">
            <a:solidFill>
              <a:schemeClr val="bg1"/>
            </a:solidFill>
          </a:endParaRPr>
        </a:p>
      </dgm:t>
    </dgm:pt>
    <dgm:pt modelId="{D2AE03E2-B7A0-4215-A479-8E2362289AC7}" cxnId="{05671FB3-18F6-4708-B9C1-39A7717F41EA}" type="parTrans">
      <dgm:prSet/>
      <dgm:spPr/>
      <dgm:t>
        <a:bodyPr/>
        <a:lstStyle/>
        <a:p>
          <a:endParaRPr lang="en-US"/>
        </a:p>
      </dgm:t>
    </dgm:pt>
    <dgm:pt modelId="{34F2DE42-EDD4-4621-BF87-4CD56614359F}" cxnId="{05671FB3-18F6-4708-B9C1-39A7717F41EA}" type="sibTrans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Cnt="0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Cnt="0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298E482-D199-48B3-A7D7-4D1C8755AF74}" srcId="{AAA37794-5E27-4DDA-B12E-298686F5888D}" destId="{8AE4A381-C505-4165-B0F6-72A547C19C85}" srcOrd="0" destOrd="0" parTransId="{5F988EE9-51EC-4EE7-9568-746F6FAF90B9}" sibTransId="{3591CDED-9223-497A-B3C9-B81FBCAA605A}"/>
    <dgm:cxn modelId="{05671FB3-18F6-4708-B9C1-39A7717F41EA}" srcId="{AAA37794-5E27-4DDA-B12E-298686F5888D}" destId="{08FBC75F-95AC-4B05-95BF-E110BC13302B}" srcOrd="1" destOrd="0" parTransId="{D2AE03E2-B7A0-4215-A479-8E2362289AC7}" sibTransId="{34F2DE42-EDD4-4621-BF87-4CD56614359F}"/>
    <dgm:cxn modelId="{B22FE0D1-132E-45D3-8C89-D02EDFE7D904}" type="presOf" srcId="{AAA37794-5E27-4DDA-B12E-298686F5888D}" destId="{BEBFA14B-9B40-4103-84A4-38ECEF66E937}" srcOrd="0" destOrd="0" presId="urn:microsoft.com/office/officeart/2005/8/layout/list1"/>
    <dgm:cxn modelId="{0901EB63-A4F4-423F-B924-60A690BD3577}" type="presParOf" srcId="{BEBFA14B-9B40-4103-84A4-38ECEF66E937}" destId="{65BDE73A-EF1C-4F0B-B738-EC9506EC3EB6}" srcOrd="0" destOrd="0" presId="urn:microsoft.com/office/officeart/2005/8/layout/list1"/>
    <dgm:cxn modelId="{73825260-8E40-47CF-BDFE-398E728675CB}" type="presParOf" srcId="{65BDE73A-EF1C-4F0B-B738-EC9506EC3EB6}" destId="{39089052-8674-4477-9BFB-07FBFFFFD8C8}" srcOrd="0" destOrd="0" presId="urn:microsoft.com/office/officeart/2005/8/layout/list1"/>
    <dgm:cxn modelId="{0AF39D02-660A-4F11-ADC2-AE4B32A7CAC4}" type="presOf" srcId="{8AE4A381-C505-4165-B0F6-72A547C19C85}" destId="{39089052-8674-4477-9BFB-07FBFFFFD8C8}" srcOrd="0" destOrd="0" presId="urn:microsoft.com/office/officeart/2005/8/layout/list1"/>
    <dgm:cxn modelId="{539B911C-1E76-4868-A509-5676F6EBCA6D}" type="presParOf" srcId="{65BDE73A-EF1C-4F0B-B738-EC9506EC3EB6}" destId="{EF919B30-8E50-4BE5-BFF9-A011BC59CF55}" srcOrd="1" destOrd="0" presId="urn:microsoft.com/office/officeart/2005/8/layout/list1"/>
    <dgm:cxn modelId="{B17F77CA-45EC-4E61-B80E-C557DEFA8903}" type="presOf" srcId="{8AE4A381-C505-4165-B0F6-72A547C19C85}" destId="{EF919B30-8E50-4BE5-BFF9-A011BC59CF55}" srcOrd="0" destOrd="0" presId="urn:microsoft.com/office/officeart/2005/8/layout/list1"/>
    <dgm:cxn modelId="{9D1EAC33-0A3A-4C3E-A513-1ED45503D29A}" type="presParOf" srcId="{BEBFA14B-9B40-4103-84A4-38ECEF66E937}" destId="{F8662491-2000-4CC6-BEEC-D1859AFD2268}" srcOrd="1" destOrd="0" presId="urn:microsoft.com/office/officeart/2005/8/layout/list1"/>
    <dgm:cxn modelId="{74FED471-9C47-4A0C-95B0-33AF528AD103}" type="presParOf" srcId="{BEBFA14B-9B40-4103-84A4-38ECEF66E937}" destId="{E928C619-1DE9-419E-A5FA-3C9A247B8E43}" srcOrd="2" destOrd="0" presId="urn:microsoft.com/office/officeart/2005/8/layout/list1"/>
    <dgm:cxn modelId="{A0260113-F3EF-4EE0-867F-5BAFE4EDFC7E}" type="presParOf" srcId="{BEBFA14B-9B40-4103-84A4-38ECEF66E937}" destId="{39270468-BD01-4F24-9A98-60E7CF789B54}" srcOrd="3" destOrd="0" presId="urn:microsoft.com/office/officeart/2005/8/layout/list1"/>
    <dgm:cxn modelId="{549CC98D-97F4-43F9-BEC6-D71D60F25318}" type="presParOf" srcId="{BEBFA14B-9B40-4103-84A4-38ECEF66E937}" destId="{5A649B72-39A4-4A84-8236-B0BF3AC76109}" srcOrd="4" destOrd="0" presId="urn:microsoft.com/office/officeart/2005/8/layout/list1"/>
    <dgm:cxn modelId="{10F5C5F5-938B-41C4-9E0F-D9987FDA52D7}" type="presParOf" srcId="{5A649B72-39A4-4A84-8236-B0BF3AC76109}" destId="{667686F2-9BA3-4B10-A5F2-38ECCD6CCAB1}" srcOrd="0" destOrd="4" presId="urn:microsoft.com/office/officeart/2005/8/layout/list1"/>
    <dgm:cxn modelId="{DFCB1C64-958F-436D-80A6-9E97DD5D6E82}" type="presOf" srcId="{08FBC75F-95AC-4B05-95BF-E110BC13302B}" destId="{667686F2-9BA3-4B10-A5F2-38ECCD6CCAB1}" srcOrd="0" destOrd="0" presId="urn:microsoft.com/office/officeart/2005/8/layout/list1"/>
    <dgm:cxn modelId="{897A119C-77E3-43E0-A046-198A53438027}" type="presParOf" srcId="{5A649B72-39A4-4A84-8236-B0BF3AC76109}" destId="{B45E6B02-74BC-4456-B7B1-4DD6C1455987}" srcOrd="1" destOrd="4" presId="urn:microsoft.com/office/officeart/2005/8/layout/list1"/>
    <dgm:cxn modelId="{4E88078E-02D9-4D71-BAEF-E84D6B6207CF}" type="presOf" srcId="{08FBC75F-95AC-4B05-95BF-E110BC13302B}" destId="{B45E6B02-74BC-4456-B7B1-4DD6C1455987}" srcOrd="0" destOrd="0" presId="urn:microsoft.com/office/officeart/2005/8/layout/list1"/>
    <dgm:cxn modelId="{E8E54C17-7A27-48E6-9E26-BB1CC1E79A8B}" type="presParOf" srcId="{BEBFA14B-9B40-4103-84A4-38ECEF66E937}" destId="{22519622-4D32-44DB-990E-774C307AAEA0}" srcOrd="5" destOrd="0" presId="urn:microsoft.com/office/officeart/2005/8/layout/list1"/>
    <dgm:cxn modelId="{C5C51324-D380-4BF8-A8BA-D84995952C0F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280785" cy="3020695"/>
        <a:chOff x="0" y="0"/>
        <a:chExt cx="6280785" cy="3020695"/>
      </a:xfrm>
    </dsp:grpSpPr>
    <dsp:sp modelId="{E928C619-1DE9-419E-A5FA-3C9A247B8E43}">
      <dsp:nvSpPr>
        <dsp:cNvPr id="5" name="Rectangles 4"/>
        <dsp:cNvSpPr/>
      </dsp:nvSpPr>
      <dsp:spPr bwMode="white">
        <a:xfrm>
          <a:off x="0" y="533848"/>
          <a:ext cx="6280785" cy="882000"/>
        </a:xfrm>
        <a:prstGeom prst="rect">
          <a:avLst/>
        </a:prstGeom>
      </dsp:spPr>
      <dsp:style>
        <a:lnRef idx="1">
          <a:schemeClr val="accent2">
            <a:hueOff val="0"/>
            <a:satOff val="0"/>
            <a:lumOff val="0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7458" tIns="728980" rIns="487458" bIns="248920" anchor="t"/>
        <a:lstStyle>
          <a:lvl1pPr algn="l">
            <a:defRPr sz="3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533848"/>
        <a:ext cx="6280785" cy="882000"/>
      </dsp:txXfrm>
    </dsp:sp>
    <dsp:sp modelId="{EF919B30-8E50-4BE5-BFF9-A011BC59CF55}">
      <dsp:nvSpPr>
        <dsp:cNvPr id="4" name="Rounded Rectangle 3"/>
        <dsp:cNvSpPr/>
      </dsp:nvSpPr>
      <dsp:spPr bwMode="white">
        <a:xfrm>
          <a:off x="314039" y="17247"/>
          <a:ext cx="4396550" cy="1033200"/>
        </a:xfrm>
        <a:prstGeom prst="roundRect">
          <a:avLst/>
        </a:prstGeom>
        <a:solidFill>
          <a:srgbClr val="EF4B66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66179" tIns="0" rIns="166179" bIns="0" anchor="ctr"/>
        <a:lstStyle>
          <a:lvl1pPr algn="l">
            <a:defRPr sz="3500"/>
          </a:lvl1pPr>
          <a:lvl2pPr marL="228600" indent="-228600" algn="l">
            <a:defRPr sz="2700"/>
          </a:lvl2pPr>
          <a:lvl3pPr marL="457200" indent="-228600" algn="l">
            <a:defRPr sz="2700"/>
          </a:lvl3pPr>
          <a:lvl4pPr marL="685800" indent="-228600" algn="l">
            <a:defRPr sz="2700"/>
          </a:lvl4pPr>
          <a:lvl5pPr marL="914400" indent="-228600" algn="l">
            <a:defRPr sz="2700"/>
          </a:lvl5pPr>
          <a:lvl6pPr marL="1143000" indent="-228600" algn="l">
            <a:defRPr sz="2700"/>
          </a:lvl6pPr>
          <a:lvl7pPr marL="1371600" indent="-228600" algn="l">
            <a:defRPr sz="2700"/>
          </a:lvl7pPr>
          <a:lvl8pPr marL="1600200" indent="-228600" algn="l">
            <a:defRPr sz="2700"/>
          </a:lvl8pPr>
          <a:lvl9pPr marL="1828800" indent="-228600" algn="l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VOCABULARY</a:t>
          </a:r>
          <a:endParaRPr lang="en-US" sz="4000" dirty="0">
            <a:solidFill>
              <a:schemeClr val="bg1"/>
            </a:solidFill>
          </a:endParaRPr>
        </a:p>
      </dsp:txBody>
      <dsp:txXfrm>
        <a:off x="314039" y="17247"/>
        <a:ext cx="4396550" cy="1033200"/>
      </dsp:txXfrm>
    </dsp:sp>
    <dsp:sp modelId="{0943D2D3-D540-4B67-9430-6AB54FD11AEA}">
      <dsp:nvSpPr>
        <dsp:cNvPr id="8" name="Rectangles 7"/>
        <dsp:cNvSpPr/>
      </dsp:nvSpPr>
      <dsp:spPr bwMode="white">
        <a:xfrm>
          <a:off x="0" y="2121448"/>
          <a:ext cx="6280785" cy="882000"/>
        </a:xfrm>
        <a:prstGeom prst="rect">
          <a:avLst/>
        </a:prstGeom>
      </dsp:spPr>
      <dsp:style>
        <a:lnRef idx="1">
          <a:schemeClr val="accent2">
            <a:hueOff val="-1500000"/>
            <a:satOff val="-83921"/>
            <a:lumOff val="8627"/>
            <a:alpha val="100000"/>
          </a:schemeClr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87458" tIns="728980" rIns="487458" bIns="248920" anchor="t"/>
        <a:lstStyle>
          <a:lvl1pPr algn="l">
            <a:defRPr sz="3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21448"/>
        <a:ext cx="6280785" cy="882000"/>
      </dsp:txXfrm>
    </dsp:sp>
    <dsp:sp modelId="{B45E6B02-74BC-4456-B7B1-4DD6C1455987}">
      <dsp:nvSpPr>
        <dsp:cNvPr id="7" name="Rounded Rectangle 6"/>
        <dsp:cNvSpPr/>
      </dsp:nvSpPr>
      <dsp:spPr bwMode="white">
        <a:xfrm>
          <a:off x="314039" y="1604848"/>
          <a:ext cx="4396550" cy="1033200"/>
        </a:xfrm>
        <a:prstGeom prst="roundRect">
          <a:avLst/>
        </a:prstGeom>
        <a:solidFill>
          <a:srgbClr val="7192A9"/>
        </a:solid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-1500000"/>
            <a:satOff val="-83921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66179" tIns="0" rIns="166179" bIns="0" anchor="ctr"/>
        <a:lstStyle>
          <a:lvl1pPr algn="l">
            <a:defRPr sz="3500"/>
          </a:lvl1pPr>
          <a:lvl2pPr marL="228600" indent="-228600" algn="l">
            <a:defRPr sz="2700"/>
          </a:lvl2pPr>
          <a:lvl3pPr marL="457200" indent="-228600" algn="l">
            <a:defRPr sz="2700"/>
          </a:lvl3pPr>
          <a:lvl4pPr marL="685800" indent="-228600" algn="l">
            <a:defRPr sz="2700"/>
          </a:lvl4pPr>
          <a:lvl5pPr marL="914400" indent="-228600" algn="l">
            <a:defRPr sz="2700"/>
          </a:lvl5pPr>
          <a:lvl6pPr marL="1143000" indent="-228600" algn="l">
            <a:defRPr sz="2700"/>
          </a:lvl6pPr>
          <a:lvl7pPr marL="1371600" indent="-228600" algn="l">
            <a:defRPr sz="2700"/>
          </a:lvl7pPr>
          <a:lvl8pPr marL="1600200" indent="-228600" algn="l">
            <a:defRPr sz="2700"/>
          </a:lvl8pPr>
          <a:lvl9pPr marL="1828800" indent="-228600" algn="l">
            <a:defRPr sz="2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dirty="0">
              <a:solidFill>
                <a:schemeClr val="bg1"/>
              </a:solidFill>
            </a:rPr>
            <a:t>PRONUNCIATION</a:t>
          </a:r>
          <a:endParaRPr lang="en-US" sz="4000" dirty="0">
            <a:solidFill>
              <a:schemeClr val="bg1"/>
            </a:solidFill>
          </a:endParaRPr>
        </a:p>
      </dsp:txBody>
      <dsp:txXfrm>
        <a:off x="314039" y="1604848"/>
        <a:ext cx="4396550" cy="1033200"/>
      </dsp:txXfrm>
    </dsp:sp>
    <dsp:sp modelId="{39089052-8674-4477-9BFB-07FBFFFFD8C8}">
      <dsp:nvSpPr>
        <dsp:cNvPr id="3" name="Rectangles 2" hidden="1"/>
        <dsp:cNvSpPr/>
      </dsp:nvSpPr>
      <dsp:spPr>
        <a:xfrm>
          <a:off x="0" y="17247"/>
          <a:ext cx="314039" cy="1033200"/>
        </a:xfrm>
        <a:prstGeom prst="rect">
          <a:avLst/>
        </a:prstGeom>
      </dsp:spPr>
      <dsp:txXfrm>
        <a:off x="0" y="17247"/>
        <a:ext cx="314039" cy="1033200"/>
      </dsp:txXfrm>
    </dsp:sp>
    <dsp:sp modelId="{667686F2-9BA3-4B10-A5F2-38ECCD6CCAB1}">
      <dsp:nvSpPr>
        <dsp:cNvPr id="6" name="Rectangles 5" hidden="1"/>
        <dsp:cNvSpPr/>
      </dsp:nvSpPr>
      <dsp:spPr>
        <a:xfrm>
          <a:off x="0" y="1604848"/>
          <a:ext cx="314039" cy="1033200"/>
        </a:xfrm>
        <a:prstGeom prst="rect">
          <a:avLst/>
        </a:prstGeom>
      </dsp:spPr>
      <dsp:txXfrm>
        <a:off x="0" y="1604848"/>
        <a:ext cx="314039" cy="103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3.mp3"/><Relationship Id="rId2" Type="http://schemas.openxmlformats.org/officeDocument/2006/relationships/audio" Target="../media/media3.mp3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5.mp3"/><Relationship Id="rId2" Type="http://schemas.openxmlformats.org/officeDocument/2006/relationships/audio" Target="../media/media5.mp3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7.png"/><Relationship Id="rId2" Type="http://schemas.microsoft.com/office/2007/relationships/media" Target="../media/media6.mp3"/><Relationship Id="rId1" Type="http://schemas.openxmlformats.org/officeDocument/2006/relationships/audio" Target="../media/media6.mp3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7.png"/><Relationship Id="rId2" Type="http://schemas.microsoft.com/office/2007/relationships/media" Target="../media/media7.mp3"/><Relationship Id="rId1" Type="http://schemas.openxmlformats.org/officeDocument/2006/relationships/audio" Target="../media/media7.mp3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7.png"/><Relationship Id="rId2" Type="http://schemas.microsoft.com/office/2007/relationships/media" Target="../media/media8.mp3"/><Relationship Id="rId1" Type="http://schemas.openxmlformats.org/officeDocument/2006/relationships/audio" Target="../media/media8.mp3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jpeg"/><Relationship Id="rId3" Type="http://schemas.openxmlformats.org/officeDocument/2006/relationships/image" Target="../media/image7.png"/><Relationship Id="rId2" Type="http://schemas.microsoft.com/office/2007/relationships/media" Target="../media/media9.mp3"/><Relationship Id="rId1" Type="http://schemas.openxmlformats.org/officeDocument/2006/relationships/audio" Target="../media/media9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0.mp3"/><Relationship Id="rId2" Type="http://schemas.openxmlformats.org/officeDocument/2006/relationships/audio" Target="../media/media10.mp3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microsoft.com/office/2007/relationships/media" Target="../media/media11.mp3"/><Relationship Id="rId2" Type="http://schemas.openxmlformats.org/officeDocument/2006/relationships/audio" Target="../media/media11.mp3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7.png"/><Relationship Id="rId2" Type="http://schemas.microsoft.com/office/2007/relationships/media" Target="../media/media1.mp3"/><Relationship Id="rId17" Type="http://schemas.openxmlformats.org/officeDocument/2006/relationships/notesSlide" Target="../notesSlides/notesSlide18.xml"/><Relationship Id="rId16" Type="http://schemas.openxmlformats.org/officeDocument/2006/relationships/slideLayout" Target="../slideLayouts/slideLayout4.xml"/><Relationship Id="rId15" Type="http://schemas.microsoft.com/office/2007/relationships/media" Target="../media/media7.mp3"/><Relationship Id="rId14" Type="http://schemas.openxmlformats.org/officeDocument/2006/relationships/audio" Target="../media/media7.mp3"/><Relationship Id="rId13" Type="http://schemas.microsoft.com/office/2007/relationships/media" Target="../media/media6.mp3"/><Relationship Id="rId12" Type="http://schemas.openxmlformats.org/officeDocument/2006/relationships/audio" Target="../media/media6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audio" Target="../media/media1.mp3"/></Relationships>
</file>

<file path=ppt/slides/_rels/slide23.xml.rels><?xml version="1.0" encoding="UTF-8" standalone="yes"?>
<Relationships xmlns="http://schemas.openxmlformats.org/package/2006/relationships"><Relationship Id="rId9" Type="http://schemas.microsoft.com/office/2007/relationships/media" Target="../media/media11.mp3"/><Relationship Id="rId8" Type="http://schemas.openxmlformats.org/officeDocument/2006/relationships/audio" Target="../media/media11.mp3"/><Relationship Id="rId7" Type="http://schemas.microsoft.com/office/2007/relationships/media" Target="../media/media10.mp3"/><Relationship Id="rId6" Type="http://schemas.openxmlformats.org/officeDocument/2006/relationships/audio" Target="../media/media10.mp3"/><Relationship Id="rId5" Type="http://schemas.microsoft.com/office/2007/relationships/media" Target="../media/media9.mp3"/><Relationship Id="rId4" Type="http://schemas.openxmlformats.org/officeDocument/2006/relationships/audio" Target="../media/media9.mp3"/><Relationship Id="rId3" Type="http://schemas.openxmlformats.org/officeDocument/2006/relationships/image" Target="../media/image7.png"/><Relationship Id="rId2" Type="http://schemas.microsoft.com/office/2007/relationships/media" Target="../media/media8.mp3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4.xml"/><Relationship Id="rId1" Type="http://schemas.openxmlformats.org/officeDocument/2006/relationships/audio" Target="../media/media8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media" Target="../media/media12.mp3"/><Relationship Id="rId1" Type="http://schemas.openxmlformats.org/officeDocument/2006/relationships/audio" Target="../media/media12.mp3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media" Target="../media/media13.mp3"/><Relationship Id="rId1" Type="http://schemas.openxmlformats.org/officeDocument/2006/relationships/audio" Target="../media/media13.mp3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5170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sym typeface="+mn-ea"/>
              </a:rPr>
              <a:t>Quiz time</a:t>
            </a:r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939290"/>
            <a:ext cx="5758815" cy="17710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Put the eight planets in order from the closest to the farthest from the sun.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the words (1 - 5) with the pictures (a - e).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following sentences with the words from the box.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crater </a:t>
            </a:r>
            <a:r>
              <a:rPr lang="en-US" sz="48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miệng núi lửa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122169" y="3070543"/>
            <a:ext cx="19558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/ˈkreɪtə/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crater-gettyimages-st00060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62040" y="1691005"/>
            <a:ext cx="4544695" cy="4544695"/>
          </a:xfrm>
          <a:prstGeom prst="rect">
            <a:avLst/>
          </a:prstGeom>
        </p:spPr>
      </p:pic>
      <p:pic>
        <p:nvPicPr>
          <p:cNvPr id="9" name="crat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2630805" y="4803775"/>
            <a:ext cx="778510" cy="77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galaxy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" y="3872865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thiên hà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778951" y="3038793"/>
            <a:ext cx="215963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/ˈɡæləksi/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alax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436495" y="4706620"/>
            <a:ext cx="843915" cy="843915"/>
          </a:xfrm>
          <a:prstGeom prst="rect">
            <a:avLst/>
          </a:prstGeom>
        </p:spPr>
      </p:pic>
      <p:pic>
        <p:nvPicPr>
          <p:cNvPr id="17" name="Content Placeholder 16" descr="constellations-g7f7f99a1c_1920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99050" y="1797685"/>
            <a:ext cx="6177280" cy="408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rocket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" y="3872865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tàu vũ trụ con thoi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2036761" y="3038793"/>
            <a:ext cx="16440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/ˈrɒkɪt/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most-powerful-rockets-ever-built-header-scale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48275" y="1836420"/>
            <a:ext cx="5904865" cy="3543300"/>
          </a:xfrm>
          <a:prstGeom prst="rect">
            <a:avLst/>
          </a:prstGeom>
        </p:spPr>
      </p:pic>
      <p:pic>
        <p:nvPicPr>
          <p:cNvPr id="8" name="rocke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2364740" y="4706620"/>
            <a:ext cx="843915" cy="843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telescope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70" y="3872865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kính thiên văn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610358" y="3038793"/>
            <a:ext cx="249682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/ˈtelɪskəʊp/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elescop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235200" y="4518025"/>
            <a:ext cx="1089025" cy="1089025"/>
          </a:xfrm>
          <a:prstGeom prst="rect">
            <a:avLst/>
          </a:prstGeom>
        </p:spPr>
      </p:pic>
      <p:pic>
        <p:nvPicPr>
          <p:cNvPr id="11" name="Content Placeholder 10" descr="starbase-80-refractor-telescope-4d29663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39865" y="1900555"/>
            <a:ext cx="3552190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000"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UFO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8015" y="4170045"/>
            <a:ext cx="46882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vật thể bay không xác định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657031" y="2825433"/>
            <a:ext cx="24034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/ˈjuːfəʊ/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/ˌjuː ef ˈəʊ/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 descr="istock-61129567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82895" y="1771650"/>
            <a:ext cx="5801995" cy="4351655"/>
          </a:xfrm>
          <a:prstGeom prst="rect">
            <a:avLst/>
          </a:prstGeom>
        </p:spPr>
      </p:pic>
      <p:pic>
        <p:nvPicPr>
          <p:cNvPr id="17" name="UFO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2202815" y="5368925"/>
            <a:ext cx="962660" cy="96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Jupiter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45" y="3663950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sao Mộc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700211" y="2825433"/>
            <a:ext cx="23171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/ˈdʒuːpɪtə/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Jupiter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315845" y="4502150"/>
            <a:ext cx="1085850" cy="1085850"/>
          </a:xfrm>
          <a:prstGeom prst="rect">
            <a:avLst/>
          </a:prstGeom>
        </p:spPr>
      </p:pic>
      <p:pic>
        <p:nvPicPr>
          <p:cNvPr id="5" name="Content Placeholder 4" descr="Jupiter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51805" y="1944370"/>
            <a:ext cx="5801995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Mars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45" y="3663950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sao Hỏa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2108199" y="2825433"/>
            <a:ext cx="150114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/mɑːz/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ars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420620" y="4502150"/>
            <a:ext cx="875665" cy="875665"/>
          </a:xfrm>
          <a:prstGeom prst="rect">
            <a:avLst/>
          </a:prstGeom>
        </p:spPr>
      </p:pic>
      <p:pic>
        <p:nvPicPr>
          <p:cNvPr id="14" name="Content Placeholder 13" descr="1140x641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33950" y="2019300"/>
            <a:ext cx="641985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Mercury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45" y="3663950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sao Thủy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737359" y="2825433"/>
            <a:ext cx="224282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/ˈmɜːkjəri/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ercur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393315" y="4419600"/>
            <a:ext cx="875665" cy="875665"/>
          </a:xfrm>
          <a:prstGeom prst="rect">
            <a:avLst/>
          </a:prstGeom>
        </p:spPr>
      </p:pic>
      <p:pic>
        <p:nvPicPr>
          <p:cNvPr id="6" name="Content Placeholder 5" descr="whatsimporta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48425" y="1690370"/>
            <a:ext cx="4359910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Neptune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45" y="3663950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sao Hải Vương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699577" y="2825433"/>
            <a:ext cx="23183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/ˈneptjuːn/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/>
          <p:nvPr>
            <p:ph sz="half" idx="1"/>
          </p:nvPr>
        </p:nvSpPr>
        <p:spPr/>
        <p:txBody>
          <a:bodyPr/>
          <a:p>
            <a:r>
              <a:rPr lang="en-US"/>
              <a:t> </a:t>
            </a:r>
            <a:endParaRPr lang="en-US"/>
          </a:p>
        </p:txBody>
      </p:sp>
      <p:pic>
        <p:nvPicPr>
          <p:cNvPr id="4" name="Neptun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2073275" y="4502150"/>
            <a:ext cx="1090930" cy="1090930"/>
          </a:xfrm>
          <a:prstGeom prst="rect">
            <a:avLst/>
          </a:prstGeom>
        </p:spPr>
      </p:pic>
      <p:pic>
        <p:nvPicPr>
          <p:cNvPr id="8" name="Content Placeholder 7" descr="Science-Neptune-FA-PIA01492_orig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35725" y="1690370"/>
            <a:ext cx="4351655" cy="4351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870" y="112395"/>
            <a:ext cx="828040" cy="709295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726565"/>
            <a:ext cx="4175760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04215" y="132715"/>
            <a:ext cx="17913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  <a:endParaRPr lang="en-US" sz="4000" b="1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4700" y="99695"/>
            <a:ext cx="12807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2493" y="18082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Uranus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45" y="3663950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sao Thiên Vương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673224" y="2825433"/>
            <a:ext cx="23710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/ˈjʊərənəs/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 descr="p0257vk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88000" y="1831340"/>
            <a:ext cx="6272530" cy="3970655"/>
          </a:xfrm>
          <a:prstGeom prst="rect">
            <a:avLst/>
          </a:prstGeom>
        </p:spPr>
      </p:pic>
      <p:pic>
        <p:nvPicPr>
          <p:cNvPr id="13" name="Uranu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2202180" y="4309110"/>
            <a:ext cx="103822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56841" y="169015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Venus 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45" y="3663950"/>
            <a:ext cx="4688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sao Kim</a:t>
            </a:r>
            <a:endParaRPr lang="en-US" sz="3600" dirty="0" err="1"/>
          </a:p>
        </p:txBody>
      </p:sp>
      <p:sp>
        <p:nvSpPr>
          <p:cNvPr id="2" name="Rectangle 1"/>
          <p:cNvSpPr/>
          <p:nvPr/>
        </p:nvSpPr>
        <p:spPr>
          <a:xfrm>
            <a:off x="1948497" y="2825433"/>
            <a:ext cx="18205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5">
                    <a:lumMod val="50000"/>
                  </a:schemeClr>
                </a:solidFill>
              </a:rPr>
              <a:t>/ˈviːnəs/</a:t>
            </a:r>
            <a:endParaRPr lang="en-US" sz="36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Content Placeholder 15" descr="Venus-Akatsuki-20a1b9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30800" y="1910080"/>
            <a:ext cx="6223000" cy="4152900"/>
          </a:xfrm>
          <a:prstGeom prst="rect">
            <a:avLst/>
          </a:prstGeom>
        </p:spPr>
      </p:pic>
      <p:pic>
        <p:nvPicPr>
          <p:cNvPr id="17" name="Venu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2346960" y="4309110"/>
            <a:ext cx="1250950" cy="125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33245" y="1085063"/>
          <a:ext cx="9739630" cy="54692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/>
                <a:gridCol w="3607728"/>
                <a:gridCol w="2998246"/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crater (n)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sym typeface="+mn-ea"/>
                        </a:rPr>
                        <a:t>/ˈkreɪtə/</a:t>
                      </a:r>
                      <a:endParaRPr 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miệng núi lửa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galaxy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/ˈɡæləksi/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thiên hà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</a:tr>
              <a:tr h="65913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rocket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/ˈrɒkɪt/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tàu vũ trụ con thoi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36703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telescope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/ˈtelɪskəʊp/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kính thiên văn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UFO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/ˈjuːfəʊ/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/ˌjuː ef ˈəʊ/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 thể bay không xác định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Jupiter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/ˈdʒuːpɪtə/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Mộc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Mars (n)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/mɑːz/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Hỏa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pic>
        <p:nvPicPr>
          <p:cNvPr id="15" name="crater">
            <a:hlinkClick r:id="" action="ppaction://media"/>
          </p:cNvPr>
          <p:cNvPicPr>
            <a:picLocks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802640" y="1747520"/>
            <a:ext cx="619125" cy="619125"/>
          </a:xfrm>
          <a:prstGeom prst="rect">
            <a:avLst/>
          </a:prstGeom>
        </p:spPr>
      </p:pic>
      <p:pic>
        <p:nvPicPr>
          <p:cNvPr id="22" name="galaxy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838200" y="2446020"/>
            <a:ext cx="617855" cy="617855"/>
          </a:xfrm>
          <a:prstGeom prst="rect">
            <a:avLst/>
          </a:prstGeom>
        </p:spPr>
      </p:pic>
      <p:pic>
        <p:nvPicPr>
          <p:cNvPr id="23" name="rocket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815340" y="3143250"/>
            <a:ext cx="620395" cy="620395"/>
          </a:xfrm>
          <a:prstGeom prst="rect">
            <a:avLst/>
          </a:prstGeom>
        </p:spPr>
      </p:pic>
      <p:pic>
        <p:nvPicPr>
          <p:cNvPr id="24" name="telescope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804545" y="3719830"/>
            <a:ext cx="615315" cy="615315"/>
          </a:xfrm>
          <a:prstGeom prst="rect">
            <a:avLst/>
          </a:prstGeom>
        </p:spPr>
      </p:pic>
      <p:pic>
        <p:nvPicPr>
          <p:cNvPr id="25" name="UFO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35965" y="4417060"/>
            <a:ext cx="689610" cy="689610"/>
          </a:xfrm>
          <a:prstGeom prst="rect">
            <a:avLst/>
          </a:prstGeom>
        </p:spPr>
      </p:pic>
      <p:pic>
        <p:nvPicPr>
          <p:cNvPr id="26" name="Jupiter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92480" y="5247005"/>
            <a:ext cx="612140" cy="612140"/>
          </a:xfrm>
          <a:prstGeom prst="rect">
            <a:avLst/>
          </a:prstGeom>
        </p:spPr>
      </p:pic>
      <p:pic>
        <p:nvPicPr>
          <p:cNvPr id="28" name="Mars">
            <a:hlinkClick r:id="" action="ppaction://media"/>
          </p:cNvPr>
          <p:cNvPicPr>
            <a:picLocks noChangeAspect="1"/>
          </p:cNvPicPr>
          <p:nvPr>
            <p:ph sz="half" idx="2"/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60730" y="5908040"/>
            <a:ext cx="619125" cy="619125"/>
          </a:xfrm>
          <a:prstGeom prst="rect">
            <a:avLst/>
          </a:prstGeom>
        </p:spPr>
      </p:pic>
      <p:sp>
        <p:nvSpPr>
          <p:cNvPr id="30" name="TextBox 5"/>
          <p:cNvSpPr txBox="1"/>
          <p:nvPr/>
        </p:nvSpPr>
        <p:spPr>
          <a:xfrm>
            <a:off x="499767" y="193087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1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8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1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1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10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0" dur="10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92000">
                <p:cTn id="34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100000">
                <p:cTn id="3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3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33245" y="1085063"/>
          <a:ext cx="9739630" cy="54692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/>
                <a:gridCol w="3607728"/>
                <a:gridCol w="2998246"/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EF4B66"/>
                        </a:solidFill>
                      </a:endParaRPr>
                    </a:p>
                  </a:txBody>
                  <a:tcPr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  Mercury (n)</a:t>
                      </a:r>
                      <a:endParaRPr lang="en-US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sym typeface="+mn-ea"/>
                        </a:rPr>
                        <a:t>/ˈmɜːkjəri/</a:t>
                      </a:r>
                      <a:endParaRPr lang="en-US" sz="2400" b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Thủy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  Neptune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/ˈneptjuːn/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sao Hải Vương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</a:tr>
              <a:tr h="65913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10. Uranus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/ˈjʊərənəs/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Thiên Vương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  <a:tr h="367030">
                <a:tc>
                  <a:txBody>
                    <a:bodyPr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11. Venus (n)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+mn-ea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/ˈviːnəs/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Kim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ercury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39140" y="1729105"/>
            <a:ext cx="721995" cy="721995"/>
          </a:xfrm>
          <a:prstGeom prst="rect">
            <a:avLst/>
          </a:prstGeom>
        </p:spPr>
      </p:pic>
      <p:pic>
        <p:nvPicPr>
          <p:cNvPr id="5" name="Neptune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13105" y="2369185"/>
            <a:ext cx="788670" cy="788670"/>
          </a:xfrm>
          <a:prstGeom prst="rect">
            <a:avLst/>
          </a:prstGeom>
        </p:spPr>
      </p:pic>
      <p:pic>
        <p:nvPicPr>
          <p:cNvPr id="13" name="Uranus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43585" y="3070860"/>
            <a:ext cx="741680" cy="741680"/>
          </a:xfrm>
          <a:prstGeom prst="rect">
            <a:avLst/>
          </a:prstGeom>
        </p:spPr>
      </p:pic>
      <p:pic>
        <p:nvPicPr>
          <p:cNvPr id="12" name="Venus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>
            <a:grayscl/>
          </a:blip>
          <a:stretch>
            <a:fillRect/>
          </a:stretch>
        </p:blipFill>
        <p:spPr>
          <a:xfrm>
            <a:off x="762635" y="3719830"/>
            <a:ext cx="701040" cy="701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2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0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2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8575"/>
            <a:ext cx="1006030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following are the eight planets that go around the sun: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70730" y="1728470"/>
            <a:ext cx="6783705" cy="1076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/>
              <a:t>Earth		Jupiter	Mars	      </a:t>
            </a:r>
            <a:r>
              <a:rPr lang="en-US" sz="3200">
                <a:sym typeface="+mn-ea"/>
              </a:rPr>
              <a:t>Venus</a:t>
            </a:r>
            <a:r>
              <a:rPr lang="en-US" sz="3200"/>
              <a:t>	</a:t>
            </a:r>
            <a:endParaRPr lang="en-US" sz="3200"/>
          </a:p>
          <a:p>
            <a:r>
              <a:rPr lang="en-US" sz="3200"/>
              <a:t>Mercury	Neptune	Saturn    Uranus	</a:t>
            </a:r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4472940" y="2910840"/>
            <a:ext cx="71120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sz="2800" b="1"/>
              <a:t>Put them in order from the closest to the farthest from the sun. This sentence will help you learn the order of the planets:</a:t>
            </a:r>
            <a:endParaRPr lang="en-US" sz="2800" b="1"/>
          </a:p>
          <a:p>
            <a:pPr algn="just"/>
            <a:r>
              <a:rPr lang="en-US" sz="2800" i="1"/>
              <a:t>My Very Excellent Mother Just Served Us </a:t>
            </a:r>
            <a:endParaRPr lang="en-US" sz="2800" i="1"/>
          </a:p>
          <a:p>
            <a:pPr algn="just"/>
            <a:r>
              <a:rPr lang="en-US" sz="2800" i="1"/>
              <a:t>Noodles</a:t>
            </a:r>
            <a:r>
              <a:rPr lang="en-US" sz="2800" b="1" i="1"/>
              <a:t>.</a:t>
            </a:r>
            <a:endParaRPr lang="en-US" sz="2800" b="1" i="1"/>
          </a:p>
        </p:txBody>
      </p:sp>
      <p:grpSp>
        <p:nvGrpSpPr>
          <p:cNvPr id="27" name="Group 26"/>
          <p:cNvGrpSpPr/>
          <p:nvPr/>
        </p:nvGrpSpPr>
        <p:grpSpPr>
          <a:xfrm>
            <a:off x="4481195" y="5180965"/>
            <a:ext cx="6882130" cy="1223010"/>
            <a:chOff x="7275" y="8388"/>
            <a:chExt cx="10838" cy="1926"/>
          </a:xfrm>
        </p:grpSpPr>
        <p:graphicFrame>
          <p:nvGraphicFramePr>
            <p:cNvPr id="10" name="Table 9"/>
            <p:cNvGraphicFramePr/>
            <p:nvPr/>
          </p:nvGraphicFramePr>
          <p:xfrm>
            <a:off x="7275" y="8388"/>
            <a:ext cx="6882765" cy="1223010"/>
          </p:xfrm>
          <a:graphic>
            <a:graphicData uri="http://schemas.openxmlformats.org/drawingml/2006/table">
              <a:tbl>
                <a:tblPr lastCol="1">
                  <a:tableStyleId>{E929F9F4-4A8F-4326-A1B4-22849713DDAB}</a:tableStyleId>
                </a:tblPr>
                <a:tblGrid>
                  <a:gridCol w="1560830"/>
                  <a:gridCol w="1747520"/>
                  <a:gridCol w="1817370"/>
                  <a:gridCol w="1757045"/>
                </a:tblGrid>
                <a:tr h="611505">
                  <a:tc>
                    <a:txBody>
                      <a:bodyPr/>
                      <a:p>
                        <a:pPr>
                          <a:buNone/>
                        </a:pPr>
                        <a:r>
                          <a:rPr lang="en-US" sz="3200" b="0">
                            <a:solidFill>
                              <a:schemeClr val="tx1"/>
                            </a:solidFill>
                          </a:rPr>
                          <a:t>1.</a:t>
                        </a:r>
                        <a:endParaRPr lang="en-US" sz="3200" b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p>
                        <a:pPr>
                          <a:buNone/>
                        </a:pPr>
                        <a:r>
                          <a:rPr lang="en-US" sz="3200" b="0">
                            <a:solidFill>
                              <a:schemeClr val="tx1"/>
                            </a:solidFill>
                          </a:rPr>
                          <a:t>2.</a:t>
                        </a:r>
                        <a:endParaRPr lang="en-US" sz="3200" b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p>
                        <a:pPr>
                          <a:buNone/>
                        </a:pPr>
                        <a:r>
                          <a:rPr lang="en-US" sz="3200" b="0">
                            <a:solidFill>
                              <a:schemeClr val="tx1"/>
                            </a:solidFill>
                          </a:rPr>
                          <a:t>3.</a:t>
                        </a:r>
                        <a:endParaRPr lang="en-US" sz="3200" b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p>
                        <a:pPr>
                          <a:buNone/>
                        </a:pPr>
                        <a:r>
                          <a:rPr lang="en-US" sz="3200" b="0">
                            <a:solidFill>
                              <a:schemeClr val="tx1"/>
                            </a:solidFill>
                          </a:rPr>
                          <a:t>4.</a:t>
                        </a:r>
                        <a:endParaRPr lang="en-US" sz="3200" b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noFill/>
                    </a:tcPr>
                  </a:tc>
                </a:tr>
                <a:tr h="611505">
                  <a:tc>
                    <a:txBody>
                      <a:bodyPr/>
                      <a:p>
                        <a:pPr>
                          <a:buNone/>
                        </a:pPr>
                        <a:r>
                          <a:rPr lang="en-US" sz="3200" b="0">
                            <a:solidFill>
                              <a:schemeClr val="tx1"/>
                            </a:solidFill>
                          </a:rPr>
                          <a:t>5.</a:t>
                        </a:r>
                        <a:endParaRPr lang="en-US" sz="3200" b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p>
                        <a:pPr>
                          <a:buNone/>
                        </a:pPr>
                        <a:r>
                          <a:rPr lang="en-US" sz="3200" b="0">
                            <a:solidFill>
                              <a:schemeClr val="tx1"/>
                            </a:solidFill>
                          </a:rPr>
                          <a:t>6.</a:t>
                        </a:r>
                        <a:endParaRPr lang="en-US" sz="3200" b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p>
                        <a:pPr>
                          <a:buNone/>
                        </a:pPr>
                        <a:r>
                          <a:rPr lang="en-US" sz="3200" b="0">
                            <a:solidFill>
                              <a:schemeClr val="tx1"/>
                            </a:solidFill>
                          </a:rPr>
                          <a:t>7.</a:t>
                        </a:r>
                        <a:endParaRPr lang="en-US" sz="3200" b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noFill/>
                    </a:tcPr>
                  </a:tc>
                  <a:tc>
                    <a:txBody>
                      <a:bodyPr/>
                      <a:p>
                        <a:pPr>
                          <a:buNone/>
                        </a:pPr>
                        <a:r>
                          <a:rPr lang="en-US" sz="3200" b="0">
                            <a:solidFill>
                              <a:schemeClr val="tx1"/>
                            </a:solidFill>
                          </a:rPr>
                          <a:t>8.</a:t>
                        </a:r>
                        <a:endParaRPr lang="en-US" sz="3200" b="0">
                          <a:solidFill>
                            <a:schemeClr val="tx1"/>
                          </a:solidFill>
                        </a:endParaRPr>
                      </a:p>
                    </a:txBody>
                    <a:tcPr>
                      <a:noFill/>
                    </a:tcPr>
                  </a:tc>
                </a:tr>
              </a:tbl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 flipV="1">
              <a:off x="7867" y="9134"/>
              <a:ext cx="1714" cy="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908" y="9983"/>
              <a:ext cx="1714" cy="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362" y="9066"/>
              <a:ext cx="1714" cy="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0403" y="9915"/>
              <a:ext cx="1714" cy="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3205" y="9066"/>
              <a:ext cx="1714" cy="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3205" y="9881"/>
              <a:ext cx="1714" cy="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6125" y="9066"/>
              <a:ext cx="1714" cy="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6166" y="9915"/>
              <a:ext cx="1714" cy="3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4694555" y="5121275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Mercury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6441440" y="5120640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Venus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8246745" y="5058410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Earth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10052050" y="5120640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Mars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1" name="Text Box 30"/>
          <p:cNvSpPr txBox="1"/>
          <p:nvPr/>
        </p:nvSpPr>
        <p:spPr>
          <a:xfrm>
            <a:off x="4881245" y="5708015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Jupiter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2" name="Text Box 31"/>
          <p:cNvSpPr txBox="1"/>
          <p:nvPr/>
        </p:nvSpPr>
        <p:spPr>
          <a:xfrm>
            <a:off x="6343015" y="5675630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Saturn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3" name="Text Box 32"/>
          <p:cNvSpPr txBox="1"/>
          <p:nvPr/>
        </p:nvSpPr>
        <p:spPr>
          <a:xfrm>
            <a:off x="8164830" y="5708015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Uranus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34" name="Text Box 33"/>
          <p:cNvSpPr txBox="1"/>
          <p:nvPr/>
        </p:nvSpPr>
        <p:spPr>
          <a:xfrm>
            <a:off x="10026015" y="5708015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Neptune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3" name="Content Placeholder 2" descr="FlkX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6410" y="2013585"/>
            <a:ext cx="3874770" cy="387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53" grpId="0"/>
      <p:bldP spid="53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8575"/>
            <a:ext cx="1006030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Match the words (1 - 5) with the pictures (a - e).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37" name="Text Box 36"/>
          <p:cNvSpPr txBox="1"/>
          <p:nvPr/>
        </p:nvSpPr>
        <p:spPr>
          <a:xfrm>
            <a:off x="1197610" y="1992630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1.</a:t>
            </a:r>
            <a:r>
              <a:rPr lang="en-US" sz="3200"/>
              <a:t> telescope</a:t>
            </a:r>
            <a:endParaRPr lang="en-US" sz="3200"/>
          </a:p>
        </p:txBody>
      </p:sp>
      <p:sp>
        <p:nvSpPr>
          <p:cNvPr id="38" name="Text Box 37"/>
          <p:cNvSpPr txBox="1"/>
          <p:nvPr/>
        </p:nvSpPr>
        <p:spPr>
          <a:xfrm>
            <a:off x="1197610" y="2754630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2.</a:t>
            </a:r>
            <a:r>
              <a:rPr lang="en-US" sz="3200"/>
              <a:t> UFO</a:t>
            </a:r>
            <a:endParaRPr lang="en-US" sz="3200"/>
          </a:p>
        </p:txBody>
      </p:sp>
      <p:sp>
        <p:nvSpPr>
          <p:cNvPr id="39" name="Text Box 38"/>
          <p:cNvSpPr txBox="1"/>
          <p:nvPr/>
        </p:nvSpPr>
        <p:spPr>
          <a:xfrm>
            <a:off x="1197610" y="3549650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3.</a:t>
            </a:r>
            <a:r>
              <a:rPr lang="en-US" sz="3200"/>
              <a:t> rocket</a:t>
            </a:r>
            <a:endParaRPr lang="en-US" sz="3200"/>
          </a:p>
        </p:txBody>
      </p:sp>
      <p:sp>
        <p:nvSpPr>
          <p:cNvPr id="40" name="Text Box 39"/>
          <p:cNvSpPr txBox="1"/>
          <p:nvPr/>
        </p:nvSpPr>
        <p:spPr>
          <a:xfrm>
            <a:off x="1197610" y="4381500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4.</a:t>
            </a:r>
            <a:r>
              <a:rPr lang="en-US" sz="3200"/>
              <a:t> galaxy</a:t>
            </a:r>
            <a:endParaRPr lang="en-US" sz="3200"/>
          </a:p>
        </p:txBody>
      </p:sp>
      <p:sp>
        <p:nvSpPr>
          <p:cNvPr id="41" name="Text Box 40"/>
          <p:cNvSpPr txBox="1"/>
          <p:nvPr/>
        </p:nvSpPr>
        <p:spPr>
          <a:xfrm>
            <a:off x="1197610" y="5240655"/>
            <a:ext cx="237807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5. </a:t>
            </a:r>
            <a:r>
              <a:rPr lang="en-US" sz="3200"/>
              <a:t>crater</a:t>
            </a:r>
            <a:endParaRPr lang="en-US" sz="3200"/>
          </a:p>
        </p:txBody>
      </p:sp>
      <p:pic>
        <p:nvPicPr>
          <p:cNvPr id="43" name="Content Placeholder 4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50715" y="1859280"/>
            <a:ext cx="2019300" cy="4699635"/>
          </a:xfrm>
          <a:prstGeom prst="rect">
            <a:avLst/>
          </a:prstGeom>
        </p:spPr>
      </p:pic>
      <p:sp>
        <p:nvSpPr>
          <p:cNvPr id="45" name="Text Box 44"/>
          <p:cNvSpPr txBox="1"/>
          <p:nvPr/>
        </p:nvSpPr>
        <p:spPr>
          <a:xfrm>
            <a:off x="8050530" y="2773680"/>
            <a:ext cx="26816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b="1">
                <a:solidFill>
                  <a:srgbClr val="FF0000"/>
                </a:solidFill>
              </a:rPr>
              <a:t>1. e  2. d 3. a  4. b  5. c  </a:t>
            </a:r>
            <a:endParaRPr 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animBg="1"/>
      <p:bldP spid="38" grpId="1" animBg="1"/>
      <p:bldP spid="39" grpId="1" animBg="1"/>
      <p:bldP spid="40" grpId="1" animBg="1"/>
      <p:bldP spid="41" grpId="1" animBg="1"/>
      <p:bldP spid="45" grpId="0"/>
      <p:bldP spid="4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8575"/>
            <a:ext cx="106356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the words from the 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3018155" y="1859280"/>
            <a:ext cx="5220970" cy="1076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200">
                <a:sym typeface="+mn-ea"/>
              </a:rPr>
              <a:t>Venus	telescope	craters</a:t>
            </a:r>
            <a:endParaRPr lang="en-US" sz="3200"/>
          </a:p>
          <a:p>
            <a:r>
              <a:rPr lang="en-US" sz="3200"/>
              <a:t>rocket	galaxy</a:t>
            </a:r>
            <a:endParaRPr lang="en-US" sz="3200"/>
          </a:p>
        </p:txBody>
      </p:sp>
      <p:sp>
        <p:nvSpPr>
          <p:cNvPr id="4" name="Text Box 3"/>
          <p:cNvSpPr txBox="1"/>
          <p:nvPr/>
        </p:nvSpPr>
        <p:spPr>
          <a:xfrm>
            <a:off x="370840" y="3183890"/>
            <a:ext cx="105156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2800" b="1"/>
              <a:t>1.</a:t>
            </a:r>
            <a:r>
              <a:rPr lang="en-US" sz="2800"/>
              <a:t> There are many ______ on the surface of the moon.</a:t>
            </a:r>
            <a:endParaRPr lang="en-US" sz="2800"/>
          </a:p>
          <a:p>
            <a:pPr algn="just"/>
            <a:r>
              <a:rPr lang="en-US" sz="2800" b="1"/>
              <a:t>2.</a:t>
            </a:r>
            <a:r>
              <a:rPr lang="en-US" sz="2800"/>
              <a:t> We use a ______, which is in the shape of a big tube, for travelling or      carrying things into space.</a:t>
            </a:r>
            <a:endParaRPr lang="en-US" sz="2800"/>
          </a:p>
          <a:p>
            <a:pPr algn="just"/>
            <a:r>
              <a:rPr lang="en-US" sz="2800" b="1"/>
              <a:t>3</a:t>
            </a:r>
            <a:r>
              <a:rPr lang="en-US" sz="2800"/>
              <a:t>. We need to use a ______ to clearly see the surface of the moon. </a:t>
            </a:r>
            <a:endParaRPr lang="en-US" sz="2800"/>
          </a:p>
          <a:p>
            <a:pPr algn="just"/>
            <a:r>
              <a:rPr lang="en-US" sz="2800" b="1"/>
              <a:t>4.</a:t>
            </a:r>
            <a:r>
              <a:rPr lang="en-US" sz="2800"/>
              <a:t> The planet which is the second closest to the sun is ______. </a:t>
            </a:r>
            <a:endParaRPr lang="en-US" sz="2800"/>
          </a:p>
          <a:p>
            <a:pPr algn="just"/>
            <a:r>
              <a:rPr lang="en-US" sz="2800" b="1"/>
              <a:t>5. </a:t>
            </a:r>
            <a:r>
              <a:rPr lang="en-US" sz="2800"/>
              <a:t>The Milky Way is the ______ that includes our solar system.</a:t>
            </a:r>
            <a:endParaRPr lang="en-US" sz="2800"/>
          </a:p>
        </p:txBody>
      </p:sp>
      <p:sp>
        <p:nvSpPr>
          <p:cNvPr id="28" name="Text Box 27"/>
          <p:cNvSpPr txBox="1"/>
          <p:nvPr/>
        </p:nvSpPr>
        <p:spPr>
          <a:xfrm>
            <a:off x="3015615" y="3056255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craters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101850" y="3608070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rocket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176270" y="4259580"/>
            <a:ext cx="26644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telescope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284210" y="4812665"/>
            <a:ext cx="14890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Venus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886835" y="5307330"/>
            <a:ext cx="14890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dirty="0">
                <a:solidFill>
                  <a:srgbClr val="FF0000"/>
                </a:solidFill>
                <a:sym typeface="+mn-ea"/>
              </a:rPr>
              <a:t>galaxy</a:t>
            </a:r>
            <a:endParaRPr lang="en-US" sz="30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28" grpId="0"/>
      <p:bldP spid="28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5170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205" y="4097020"/>
            <a:ext cx="2007870" cy="6013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sym typeface="+mn-ea"/>
              </a:rPr>
              <a:t>Quiz time</a:t>
            </a:r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939290"/>
            <a:ext cx="5758815" cy="17710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Put the eight planets in order from the closest to the farthest from the sun.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the words (1 - 5) with the pictures (a - e).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following sentences with the words from the 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853180"/>
            <a:ext cx="5755005" cy="16948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 the sentences. Pay attention to the tones of the underlined words in each sentence.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conversations. Do you think the voice goes up or down on the underlined words in each second sentence? Draw a suitable arrow (↗ or ↙ ) on each underlined word.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1140" y="2826385"/>
            <a:ext cx="814705" cy="12706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" y="2288540"/>
            <a:ext cx="4540250" cy="38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510" y="1257033"/>
            <a:ext cx="6394450" cy="76835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Intonation for making lists 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8"/>
          <p:cNvSpPr/>
          <p:nvPr/>
        </p:nvSpPr>
        <p:spPr>
          <a:xfrm>
            <a:off x="5828371" y="2675181"/>
            <a:ext cx="5902712" cy="18453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smtClean="0"/>
              <a:t>to </a:t>
            </a:r>
            <a:r>
              <a:rPr lang="en-US" sz="2400" dirty="0"/>
              <a:t>help students u</a:t>
            </a:r>
            <a:r>
              <a:rPr lang="en-US" sz="2400">
                <a:sym typeface="+mn-ea"/>
              </a:rPr>
              <a:t>se intonation for making lists correctly</a:t>
            </a:r>
            <a:r>
              <a:rPr lang="en-US" sz="2400">
                <a:solidFill>
                  <a:schemeClr val="accent1"/>
                </a:solidFill>
                <a:sym typeface="+mn-ea"/>
              </a:rPr>
              <a:t>.</a:t>
            </a:r>
            <a:r>
              <a:rPr lang="en-US" sz="2400">
                <a:sym typeface="+mn-ea"/>
              </a:rPr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93945" y="860425"/>
            <a:ext cx="7091045" cy="612013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1295" y="1904365"/>
            <a:ext cx="4312920" cy="21228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Look at the remember box p.126 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914652"/>
            <a:ext cx="10274531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Vocabulary: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+ use the lexical items related to </a:t>
            </a:r>
            <a:r>
              <a:rPr lang="en-US" sz="2800"/>
              <a:t>outer space.</a:t>
            </a:r>
            <a:endParaRPr lang="en-US" sz="2800"/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Pronunciation: </a:t>
            </a:r>
            <a:r>
              <a:rPr lang="en-US" sz="2800"/>
              <a:t>Use intonation for making lists correctly</a:t>
            </a:r>
            <a:r>
              <a:rPr lang="en-US" sz="2800">
                <a:solidFill>
                  <a:schemeClr val="accent1"/>
                </a:solidFill>
              </a:rPr>
              <a:t>.</a:t>
            </a:r>
            <a:r>
              <a:rPr lang="en-US" sz="2800"/>
              <a:t> </a:t>
            </a:r>
            <a:endParaRPr lang="en-US" sz="2800"/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298575"/>
            <a:ext cx="1063561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tones of the underlined words in each sentence.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7804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074420" y="2261235"/>
            <a:ext cx="9923145" cy="3969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just"/>
            <a:r>
              <a:rPr lang="en-US" sz="2800" b="1"/>
              <a:t>1.</a:t>
            </a:r>
            <a:r>
              <a:rPr lang="en-US" sz="2800"/>
              <a:t> I’d like some </a:t>
            </a:r>
            <a:r>
              <a:rPr lang="en-US" sz="2800" u="sng"/>
              <a:t>eggs</a:t>
            </a:r>
            <a:r>
              <a:rPr lang="en-US" sz="2800"/>
              <a:t>, some </a:t>
            </a:r>
            <a:r>
              <a:rPr lang="en-US" sz="2800" u="sng"/>
              <a:t>milk</a:t>
            </a:r>
            <a:r>
              <a:rPr lang="en-US" sz="2800"/>
              <a:t>, some </a:t>
            </a:r>
            <a:r>
              <a:rPr lang="en-US" sz="2800" u="sng"/>
              <a:t>cheese</a:t>
            </a:r>
            <a:r>
              <a:rPr lang="en-US" sz="2800"/>
              <a:t>, and some </a:t>
            </a:r>
            <a:r>
              <a:rPr lang="en-US" sz="2800" u="sng"/>
              <a:t>bread</a:t>
            </a:r>
            <a:r>
              <a:rPr lang="en-US" sz="2800"/>
              <a:t>, please.</a:t>
            </a:r>
            <a:endParaRPr lang="en-US" sz="2800"/>
          </a:p>
          <a:p>
            <a:pPr algn="just"/>
            <a:r>
              <a:rPr lang="en-US" sz="2800" b="1"/>
              <a:t>2.</a:t>
            </a:r>
            <a:r>
              <a:rPr lang="en-US" sz="2800"/>
              <a:t> My father can speak four languages: </a:t>
            </a:r>
            <a:r>
              <a:rPr lang="en-US" sz="2800" u="sng"/>
              <a:t>English</a:t>
            </a:r>
            <a:r>
              <a:rPr lang="en-US" sz="2800"/>
              <a:t>, </a:t>
            </a:r>
            <a:r>
              <a:rPr lang="en-US" sz="2800" u="sng"/>
              <a:t>French</a:t>
            </a:r>
            <a:r>
              <a:rPr lang="en-US" sz="2800"/>
              <a:t>, </a:t>
            </a:r>
            <a:r>
              <a:rPr lang="en-US" sz="2800" u="sng"/>
              <a:t>Russian</a:t>
            </a:r>
            <a:r>
              <a:rPr lang="en-US" sz="2800"/>
              <a:t>, and </a:t>
            </a:r>
            <a:r>
              <a:rPr lang="en-US" sz="2800" u="sng"/>
              <a:t>Spanish</a:t>
            </a:r>
            <a:r>
              <a:rPr lang="en-US" sz="2800"/>
              <a:t>.</a:t>
            </a:r>
            <a:endParaRPr lang="en-US" sz="2800"/>
          </a:p>
          <a:p>
            <a:pPr algn="just"/>
            <a:r>
              <a:rPr lang="en-US" sz="2800" b="1"/>
              <a:t>3.</a:t>
            </a:r>
            <a:r>
              <a:rPr lang="en-US" sz="2800"/>
              <a:t> My favourite sports are </a:t>
            </a:r>
            <a:r>
              <a:rPr lang="en-US" sz="2800" u="sng"/>
              <a:t>football</a:t>
            </a:r>
            <a:r>
              <a:rPr lang="en-US" sz="2800"/>
              <a:t>, </a:t>
            </a:r>
            <a:r>
              <a:rPr lang="en-US" sz="2800" u="sng"/>
              <a:t>tennis</a:t>
            </a:r>
            <a:r>
              <a:rPr lang="en-US" sz="2800"/>
              <a:t>, </a:t>
            </a:r>
            <a:r>
              <a:rPr lang="en-US" sz="2800" u="sng"/>
              <a:t>basketball</a:t>
            </a:r>
            <a:r>
              <a:rPr lang="en-US" sz="2800"/>
              <a:t>, and </a:t>
            </a:r>
            <a:r>
              <a:rPr lang="en-US" sz="2800" u="sng"/>
              <a:t>volleyball</a:t>
            </a:r>
            <a:r>
              <a:rPr lang="en-US" sz="2800"/>
              <a:t>.</a:t>
            </a:r>
            <a:endParaRPr lang="en-US" sz="2800"/>
          </a:p>
          <a:p>
            <a:pPr algn="just"/>
            <a:r>
              <a:rPr lang="en-US" sz="2800" b="1"/>
              <a:t>4</a:t>
            </a:r>
            <a:r>
              <a:rPr lang="en-US" sz="2800"/>
              <a:t>. My kitten is </a:t>
            </a:r>
            <a:r>
              <a:rPr lang="en-US" sz="2800" u="sng"/>
              <a:t>cute</a:t>
            </a:r>
            <a:r>
              <a:rPr lang="en-US" sz="2800"/>
              <a:t>, </a:t>
            </a:r>
            <a:r>
              <a:rPr lang="en-US" sz="2800" u="sng"/>
              <a:t>smart</a:t>
            </a:r>
            <a:r>
              <a:rPr lang="en-US" sz="2800"/>
              <a:t>, </a:t>
            </a:r>
            <a:r>
              <a:rPr lang="en-US" sz="2800" u="sng"/>
              <a:t>playful</a:t>
            </a:r>
            <a:r>
              <a:rPr lang="en-US" sz="2800"/>
              <a:t>, and </a:t>
            </a:r>
            <a:r>
              <a:rPr lang="en-US" sz="2800" u="sng"/>
              <a:t>noisy</a:t>
            </a:r>
            <a:r>
              <a:rPr lang="en-US" sz="2800"/>
              <a:t>.</a:t>
            </a:r>
            <a:endParaRPr lang="en-US" sz="2800"/>
          </a:p>
          <a:p>
            <a:pPr algn="just"/>
            <a:r>
              <a:rPr lang="en-US" sz="2800" b="1"/>
              <a:t>5.</a:t>
            </a:r>
            <a:r>
              <a:rPr lang="en-US" sz="2800"/>
              <a:t> The outer planets, which are made up mostly of gas, include </a:t>
            </a:r>
            <a:r>
              <a:rPr lang="en-US" sz="2800" u="sng"/>
              <a:t>Jupiter</a:t>
            </a:r>
            <a:r>
              <a:rPr lang="en-US" sz="2800"/>
              <a:t>, </a:t>
            </a:r>
            <a:r>
              <a:rPr lang="en-US" sz="2800" u="sng"/>
              <a:t>Saturn</a:t>
            </a:r>
            <a:r>
              <a:rPr lang="en-US" sz="2800"/>
              <a:t>, </a:t>
            </a:r>
            <a:r>
              <a:rPr lang="en-US" sz="2800" u="sng"/>
              <a:t>Uranus</a:t>
            </a:r>
            <a:r>
              <a:rPr lang="en-US" sz="2800"/>
              <a:t>, and </a:t>
            </a:r>
            <a:r>
              <a:rPr lang="en-US" sz="2800" u="sng"/>
              <a:t>Neptune</a:t>
            </a:r>
            <a:r>
              <a:rPr lang="en-US" sz="2800"/>
              <a:t>.</a:t>
            </a:r>
            <a:endParaRPr lang="en-US" sz="2800"/>
          </a:p>
        </p:txBody>
      </p:sp>
      <p:pic>
        <p:nvPicPr>
          <p:cNvPr id="3" name="076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42380" y="1498600"/>
            <a:ext cx="854075" cy="8540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522980" y="2188845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120630" y="2124075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425690" y="3007995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40280" y="3536315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756275" y="3859530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70430" y="4366260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362960" y="4711065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16725" y="4583430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65810" y="5702935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223635" y="5713095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8" dur="76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965" y="1044575"/>
            <a:ext cx="10635615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conversations. Do you think the voice goes up or down on the underlined words in each second sentence? Draw a suitable arrow (↗ or ↙ ) on each underlined word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altLang="vi-VN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78040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78790" y="2465070"/>
            <a:ext cx="11567795" cy="378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en-US" sz="3000" b="1"/>
              <a:t>1. A: </a:t>
            </a:r>
            <a:r>
              <a:rPr lang="en-US" sz="3000"/>
              <a:t>Good evening! What can I get you, sir?</a:t>
            </a:r>
            <a:endParaRPr lang="en-US" sz="3000"/>
          </a:p>
          <a:p>
            <a:pPr algn="just"/>
            <a:r>
              <a:rPr lang="en-US" sz="3000"/>
              <a:t>    </a:t>
            </a:r>
            <a:r>
              <a:rPr lang="en-US" sz="3000" b="1"/>
              <a:t>B: </a:t>
            </a:r>
            <a:r>
              <a:rPr lang="en-US" sz="3000"/>
              <a:t>I’d like some pork, some chicken, some tofu, and some vegetables.</a:t>
            </a:r>
            <a:endParaRPr lang="en-US" sz="3000"/>
          </a:p>
          <a:p>
            <a:r>
              <a:rPr lang="en-US" sz="3000" b="1"/>
              <a:t>2. A:</a:t>
            </a:r>
            <a:r>
              <a:rPr lang="en-US" sz="3000"/>
              <a:t> What did you buy at the clothing store yesterday? </a:t>
            </a:r>
            <a:endParaRPr lang="en-US" sz="3000"/>
          </a:p>
          <a:p>
            <a:r>
              <a:rPr lang="en-US" sz="3000"/>
              <a:t>   </a:t>
            </a:r>
            <a:r>
              <a:rPr lang="en-US" sz="3000" b="1"/>
              <a:t> B:</a:t>
            </a:r>
            <a:r>
              <a:rPr lang="en-US" sz="3000"/>
              <a:t> I bought a T-shirt, a jumper, a tie, and a cap.</a:t>
            </a:r>
            <a:endParaRPr lang="en-US" sz="3000"/>
          </a:p>
          <a:p>
            <a:r>
              <a:rPr lang="en-US" sz="3000" b="1"/>
              <a:t>3. A:</a:t>
            </a:r>
            <a:r>
              <a:rPr lang="en-US" sz="3000"/>
              <a:t> What music do you like?</a:t>
            </a:r>
            <a:endParaRPr lang="en-US" sz="3000"/>
          </a:p>
          <a:p>
            <a:r>
              <a:rPr lang="en-US" sz="3000" b="1"/>
              <a:t>    B:</a:t>
            </a:r>
            <a:r>
              <a:rPr lang="en-US" sz="3000"/>
              <a:t> I like pop, blues, country, and jazz.</a:t>
            </a:r>
            <a:endParaRPr lang="en-US" sz="3000"/>
          </a:p>
          <a:p>
            <a:r>
              <a:rPr lang="en-US" sz="3000" b="1"/>
              <a:t>4. A:</a:t>
            </a:r>
            <a:r>
              <a:rPr lang="en-US" sz="3000"/>
              <a:t> What do you think we should bring with us to Mars?</a:t>
            </a:r>
            <a:endParaRPr lang="en-US" sz="3000"/>
          </a:p>
          <a:p>
            <a:r>
              <a:rPr lang="en-US" sz="3000" b="1"/>
              <a:t>    B:</a:t>
            </a:r>
            <a:r>
              <a:rPr lang="en-US" sz="3000"/>
              <a:t> I think we should bring food, water, clothes, and a tent</a:t>
            </a:r>
            <a:endParaRPr lang="en-US" sz="3000"/>
          </a:p>
        </p:txBody>
      </p:sp>
      <p:pic>
        <p:nvPicPr>
          <p:cNvPr id="5" name="077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396355" y="1670685"/>
            <a:ext cx="714375" cy="7143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382645" y="2835275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745470" y="2759710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23590" y="3429000"/>
            <a:ext cx="797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9380" y="3429000"/>
            <a:ext cx="1072515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355205" y="3417570"/>
            <a:ext cx="749300" cy="1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834245" y="3429635"/>
            <a:ext cx="1751965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99740" y="4346575"/>
            <a:ext cx="797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18330" y="4346575"/>
            <a:ext cx="1072515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934075" y="4312285"/>
            <a:ext cx="478155" cy="241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19340" y="4291965"/>
            <a:ext cx="825500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854960" y="3740785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620000" y="3902710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110105" y="5196205"/>
            <a:ext cx="6477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19095" y="5208905"/>
            <a:ext cx="787400" cy="196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940175" y="5207000"/>
            <a:ext cx="1146175" cy="13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20105" y="5194935"/>
            <a:ext cx="718185" cy="2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078355" y="4704080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73115" y="4704080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977130" y="6155690"/>
            <a:ext cx="6477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920105" y="6076315"/>
            <a:ext cx="6477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6972300" y="6144895"/>
            <a:ext cx="100203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9020175" y="6168390"/>
            <a:ext cx="100203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031740" y="5544820"/>
            <a:ext cx="679450" cy="258445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257030" y="5652770"/>
            <a:ext cx="765175" cy="248285"/>
          </a:xfrm>
          <a:prstGeom prst="straightConnector1">
            <a:avLst/>
          </a:prstGeom>
          <a:ln w="38100">
            <a:solidFill>
              <a:srgbClr val="00B0F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8" dur="76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5170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205" y="4097020"/>
            <a:ext cx="2007870" cy="6013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sym typeface="+mn-ea"/>
              </a:rPr>
              <a:t>Quiz time</a:t>
            </a:r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939290"/>
            <a:ext cx="5758815" cy="17710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Put the eight planets in order from the closest to the farthest from the sun.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the words (1 - 5) with the pictures (a - e).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following sentences with the words from the 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853180"/>
            <a:ext cx="5755005" cy="16948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 the sentences. Pay attention to the tones of the underlined words in each sentence.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conversations. Do you think the voice goes up or down on the underlined words in each second sentence? Draw a suitable arrow (↗ or ↙ ) on each underlined word.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1140" y="2826385"/>
            <a:ext cx="814705" cy="12706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398010"/>
            <a:ext cx="1012190" cy="12306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98926" y="562848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59" y="566789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796" y="2453580"/>
            <a:ext cx="977022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sym typeface="+mn-ea"/>
              </a:rPr>
              <a:t>use the lexical items related to </a:t>
            </a:r>
            <a:r>
              <a:rPr lang="en-US" sz="2800">
                <a:sym typeface="+mn-ea"/>
              </a:rPr>
              <a:t>outer space.</a:t>
            </a:r>
            <a:endParaRPr lang="en-US" sz="2800"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>
                <a:sym typeface="+mn-ea"/>
              </a:rPr>
              <a:t>use intonation for making lists correctly</a:t>
            </a:r>
            <a:r>
              <a:rPr lang="en-US" sz="2800">
                <a:solidFill>
                  <a:schemeClr val="accent1"/>
                </a:solidFill>
                <a:sym typeface="+mn-ea"/>
              </a:rPr>
              <a:t>.</a:t>
            </a:r>
            <a:r>
              <a:rPr lang="en-US" sz="2800">
                <a:sym typeface="+mn-ea"/>
              </a:rPr>
              <a:t> </a:t>
            </a:r>
            <a:endParaRPr lang="en-US" sz="28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886" y="1896050"/>
            <a:ext cx="977022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Can you tell me some words in this lesson?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055944"/>
            <a:ext cx="814985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- Learn the new words by heart.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2800"/>
              <a:t>- Practice using intonation.</a:t>
            </a: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5170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7205" y="4097020"/>
            <a:ext cx="2007870" cy="6013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sym typeface="+mn-ea"/>
              </a:rPr>
              <a:t>Quiz time</a:t>
            </a:r>
            <a:endParaRPr lang="en-US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855" y="1939290"/>
            <a:ext cx="5758815" cy="17710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Put the eight planets in order from the closest to the farthest from the sun.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Match the words (1 - 5) with the pictures (a - e).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the following sentences with the words from the 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853180"/>
            <a:ext cx="5755005" cy="16948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 the sentences. Pay attention to the tones of the underlined words in each sentence. 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conversations. Do you think the voice goes up or down on the underlined words in each second sentence? Draw a suitable arrow (↗ or ↙ ) on each underlined word.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728980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1140" y="2826385"/>
            <a:ext cx="814705" cy="127063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398010"/>
            <a:ext cx="1012190" cy="12306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98926" y="5628489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59" y="566789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4400"/>
            <a:ext cx="12014200" cy="756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7445" y="1599565"/>
            <a:ext cx="10013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</a:rPr>
              <a:t>1.How many planets do we have in our solar system?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s 47"/>
          <p:cNvSpPr/>
          <p:nvPr/>
        </p:nvSpPr>
        <p:spPr>
          <a:xfrm>
            <a:off x="1346835" y="2499995"/>
            <a:ext cx="9841865" cy="73342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1356995" y="2495550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4651375" y="3646805"/>
            <a:ext cx="2664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dirty="0">
                <a:solidFill>
                  <a:srgbClr val="FF0000"/>
                </a:solidFill>
                <a:sym typeface="+mn-ea"/>
              </a:rPr>
              <a:t>8 planets</a:t>
            </a:r>
            <a:endParaRPr lang="en-US" sz="4800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6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1" grpId="0" bldLvl="0" animBg="1"/>
      <p:bldP spid="51" grpId="1" animBg="1"/>
      <p:bldP spid="53" grpId="0"/>
      <p:bldP spid="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7072" y="17541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4400"/>
            <a:ext cx="12013565" cy="7508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7445" y="1599565"/>
            <a:ext cx="10013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</a:rPr>
              <a:t>2.Is the sun a planet or a star?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s 47"/>
          <p:cNvSpPr/>
          <p:nvPr/>
        </p:nvSpPr>
        <p:spPr>
          <a:xfrm>
            <a:off x="1346835" y="2499995"/>
            <a:ext cx="9841865" cy="73342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1356995" y="2495550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4651375" y="3646805"/>
            <a:ext cx="2664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dirty="0">
                <a:solidFill>
                  <a:srgbClr val="FF0000"/>
                </a:solidFill>
                <a:sym typeface="+mn-ea"/>
              </a:rPr>
              <a:t>A star</a:t>
            </a:r>
            <a:endParaRPr lang="en-US" sz="4800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6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1" grpId="0" bldLvl="0" animBg="1"/>
      <p:bldP spid="51" grpId="1" animBg="1"/>
      <p:bldP spid="53" grpId="0"/>
      <p:bldP spid="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4400"/>
            <a:ext cx="12014200" cy="756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7445" y="1599565"/>
            <a:ext cx="10013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</a:rPr>
              <a:t>3.Have humans ever walked on Mars?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s 47"/>
          <p:cNvSpPr/>
          <p:nvPr/>
        </p:nvSpPr>
        <p:spPr>
          <a:xfrm>
            <a:off x="1346835" y="2499995"/>
            <a:ext cx="9841865" cy="73342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1356995" y="2495550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4651375" y="3646805"/>
            <a:ext cx="3903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dirty="0">
                <a:solidFill>
                  <a:srgbClr val="FF0000"/>
                </a:solidFill>
                <a:sym typeface="+mn-ea"/>
              </a:rPr>
              <a:t>No/not yet.</a:t>
            </a:r>
            <a:endParaRPr lang="en-US" sz="4800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6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1" grpId="0" bldLvl="0" animBg="1"/>
      <p:bldP spid="51" grpId="1" animBg="1"/>
      <p:bldP spid="53" grpId="0"/>
      <p:bldP spid="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4400"/>
            <a:ext cx="12014200" cy="75095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7445" y="1355725"/>
            <a:ext cx="100139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</a:rPr>
              <a:t>4.How many moons (including moonlets) does Saturn have?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s 47"/>
          <p:cNvSpPr/>
          <p:nvPr/>
        </p:nvSpPr>
        <p:spPr>
          <a:xfrm>
            <a:off x="1346835" y="2499995"/>
            <a:ext cx="9841865" cy="73342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1356995" y="2495550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4925695" y="3646805"/>
            <a:ext cx="3903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dirty="0">
                <a:solidFill>
                  <a:srgbClr val="FF0000"/>
                </a:solidFill>
                <a:sym typeface="+mn-ea"/>
              </a:rPr>
              <a:t>150.</a:t>
            </a:r>
            <a:endParaRPr lang="en-US" sz="4800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6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1" grpId="0" bldLvl="0" animBg="1"/>
      <p:bldP spid="51" grpId="1" animBg="1"/>
      <p:bldP spid="53" grpId="0"/>
      <p:bldP spid="5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hinh-nen-galaxy-wallpaper-fullhd-dep-nhat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914400"/>
            <a:ext cx="12013565" cy="7508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7072" y="17541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 TIME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085" y="1630045"/>
            <a:ext cx="10013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</a:rPr>
              <a:t>5.Which galaxy is the Earth found in?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4"/>
          <p:cNvSpPr txBox="1"/>
          <p:nvPr/>
        </p:nvSpPr>
        <p:spPr>
          <a:xfrm>
            <a:off x="7664472" y="176049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s 47"/>
          <p:cNvSpPr/>
          <p:nvPr/>
        </p:nvSpPr>
        <p:spPr>
          <a:xfrm>
            <a:off x="1346835" y="2499995"/>
            <a:ext cx="9841865" cy="733425"/>
          </a:xfrm>
          <a:prstGeom prst="rect">
            <a:avLst/>
          </a:prstGeom>
          <a:noFill/>
          <a:ln w="28575">
            <a:solidFill>
              <a:schemeClr val="accent1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1" name="Rectangles 50"/>
          <p:cNvSpPr/>
          <p:nvPr/>
        </p:nvSpPr>
        <p:spPr>
          <a:xfrm>
            <a:off x="1356995" y="2495550"/>
            <a:ext cx="9841865" cy="733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3" name="Text Box 52"/>
          <p:cNvSpPr txBox="1"/>
          <p:nvPr/>
        </p:nvSpPr>
        <p:spPr>
          <a:xfrm>
            <a:off x="3578860" y="3646805"/>
            <a:ext cx="52501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 dirty="0">
                <a:solidFill>
                  <a:srgbClr val="FF0000"/>
                </a:solidFill>
                <a:sym typeface="+mn-ea"/>
              </a:rPr>
              <a:t>Milky Way Galaxy </a:t>
            </a:r>
            <a:endParaRPr lang="en-US" sz="4800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2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6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1" grpId="0" bldLvl="0" animBg="1"/>
      <p:bldP spid="51" grpId="1" animBg="1"/>
      <p:bldP spid="53" grpId="0"/>
      <p:bldP spid="53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6135</Words>
  <Application>WPS Presentation</Application>
  <PresentationFormat>Widescreen</PresentationFormat>
  <Paragraphs>452</Paragraphs>
  <Slides>36</Slides>
  <Notes>13</Notes>
  <HiddenSlides>0</HiddenSlides>
  <MMClips>6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Calibri</vt:lpstr>
      <vt:lpstr>Microsoft YaHei</vt:lpstr>
      <vt:lpstr>Arial Unicode MS</vt:lpstr>
      <vt:lpstr>Calibri Light</vt:lpstr>
      <vt:lpstr>Times New Roman</vt:lpstr>
      <vt:lpstr>Calibri (Body)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Sang</cp:lastModifiedBy>
  <cp:revision>213</cp:revision>
  <dcterms:created xsi:type="dcterms:W3CDTF">2020-12-09T02:04:00Z</dcterms:created>
  <dcterms:modified xsi:type="dcterms:W3CDTF">2023-02-08T07:43:05Z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