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72" r:id="rId2"/>
    <p:sldId id="373" r:id="rId3"/>
    <p:sldId id="374" r:id="rId4"/>
    <p:sldId id="375" r:id="rId5"/>
    <p:sldId id="363" r:id="rId6"/>
    <p:sldId id="279" r:id="rId7"/>
    <p:sldId id="364" r:id="rId8"/>
    <p:sldId id="376" r:id="rId9"/>
    <p:sldId id="377" r:id="rId10"/>
    <p:sldId id="378" r:id="rId11"/>
    <p:sldId id="379" r:id="rId12"/>
    <p:sldId id="380" r:id="rId13"/>
    <p:sldId id="347" r:id="rId14"/>
    <p:sldId id="402" r:id="rId15"/>
    <p:sldId id="404" r:id="rId16"/>
    <p:sldId id="408" r:id="rId17"/>
    <p:sldId id="397" r:id="rId18"/>
    <p:sldId id="406" r:id="rId19"/>
    <p:sldId id="409" r:id="rId20"/>
    <p:sldId id="314" r:id="rId21"/>
    <p:sldId id="330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183"/>
    <a:srgbClr val="006462"/>
    <a:srgbClr val="00A9A5"/>
    <a:srgbClr val="048DA4"/>
    <a:srgbClr val="0000FF"/>
    <a:srgbClr val="CC3300"/>
    <a:srgbClr val="FFDAAB"/>
    <a:srgbClr val="0FB7BD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277" y="2364998"/>
            <a:ext cx="31930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Avoid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15" y="4172085"/>
            <a:ext cx="2881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, </a:t>
            </a: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xa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537" y="3298945"/>
            <a:ext cx="2223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</a:t>
            </a:r>
            <a:r>
              <a:rPr lang="en-US" sz="3000" dirty="0" err="1">
                <a:solidFill>
                  <a:srgbClr val="FF0000"/>
                </a:solidFill>
              </a:rPr>
              <a:t>əˈvɔɪd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73" y="1498786"/>
            <a:ext cx="7992070" cy="470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57003"/>
              </p:ext>
            </p:extLst>
          </p:nvPr>
        </p:nvGraphicFramePr>
        <p:xfrm>
          <a:off x="499767" y="1525488"/>
          <a:ext cx="11323638" cy="48540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4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5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θɒrəti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quyền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wɔːn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4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əˈvɔɪd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6358"/>
              </p:ext>
            </p:extLst>
          </p:nvPr>
        </p:nvGraphicFramePr>
        <p:xfrm>
          <a:off x="287079" y="1477927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Authority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547134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Chính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quyền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582233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Cảnh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báo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2" y="3613945"/>
            <a:ext cx="408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, </a:t>
            </a:r>
            <a:r>
              <a:rPr lang="en-US" sz="3000" b="1" dirty="0" err="1">
                <a:solidFill>
                  <a:srgbClr val="0000FF"/>
                </a:solidFill>
              </a:rPr>
              <a:t>tránh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xa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28868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946 0.15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12842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Look at the picture and answer the </a:t>
            </a:r>
            <a:r>
              <a:rPr lang="en-US" sz="2800" b="1" dirty="0" smtClean="0"/>
              <a:t>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16151" r="50378" b="9532"/>
          <a:stretch>
            <a:fillRect/>
          </a:stretch>
        </p:blipFill>
        <p:spPr bwMode="auto">
          <a:xfrm>
            <a:off x="228048" y="2015406"/>
            <a:ext cx="4673564" cy="461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4512" y="21808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dirty="0" smtClean="0">
                <a:solidFill>
                  <a:srgbClr val="0000FF"/>
                </a:solidFill>
              </a:rPr>
              <a:t>What </a:t>
            </a:r>
            <a:r>
              <a:rPr lang="en-US" sz="3000" dirty="0">
                <a:solidFill>
                  <a:srgbClr val="0000FF"/>
                </a:solidFill>
              </a:rPr>
              <a:t>can you see in the picture? </a:t>
            </a:r>
            <a:endParaRPr lang="en-US" sz="3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000FF"/>
                </a:solidFill>
              </a:rPr>
              <a:t>2</a:t>
            </a:r>
            <a:r>
              <a:rPr lang="en-US" sz="3000" dirty="0">
                <a:solidFill>
                  <a:srgbClr val="0000FF"/>
                </a:solidFill>
              </a:rPr>
              <a:t>. When do we need these things? 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a broadcast. Put the activities (1 – 6) in the correct column.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09577"/>
              </p:ext>
            </p:extLst>
          </p:nvPr>
        </p:nvGraphicFramePr>
        <p:xfrm>
          <a:off x="1521634" y="2045480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Before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During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After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1634" y="3411252"/>
            <a:ext cx="9047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Listen </a:t>
            </a:r>
            <a:r>
              <a:rPr lang="en-US" sz="2800" dirty="0"/>
              <a:t>to instructions from local authorities </a:t>
            </a:r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. Prepare an emergency kit </a:t>
            </a: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. Stay inside the house </a:t>
            </a:r>
            <a:endParaRPr lang="en-US" sz="2800" dirty="0" smtClean="0"/>
          </a:p>
          <a:p>
            <a:r>
              <a:rPr lang="en-US" sz="2800" dirty="0" smtClean="0"/>
              <a:t>4</a:t>
            </a:r>
            <a:r>
              <a:rPr lang="en-US" sz="2800" dirty="0"/>
              <a:t>. Keep away from dangerous areas </a:t>
            </a:r>
            <a:endParaRPr lang="en-US" sz="2800" dirty="0" smtClean="0"/>
          </a:p>
          <a:p>
            <a:r>
              <a:rPr lang="en-US" sz="2800" dirty="0" smtClean="0"/>
              <a:t>5</a:t>
            </a:r>
            <a:r>
              <a:rPr lang="en-US" sz="2800" dirty="0"/>
              <a:t>. Avoid windows and glass doors </a:t>
            </a:r>
            <a:endParaRPr lang="en-US" sz="2800" dirty="0" smtClean="0"/>
          </a:p>
          <a:p>
            <a:r>
              <a:rPr lang="en-US" sz="2800" dirty="0" smtClean="0"/>
              <a:t>6</a:t>
            </a:r>
            <a:r>
              <a:rPr lang="en-US" sz="2800" dirty="0"/>
              <a:t>. Strengthen houses</a:t>
            </a:r>
          </a:p>
        </p:txBody>
      </p:sp>
      <p:pic>
        <p:nvPicPr>
          <p:cNvPr id="6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8118" y="4160062"/>
            <a:ext cx="847872" cy="847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0183" y="2583710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2,6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2999" y="2593549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3,5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8344" y="2583710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1,4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17461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again and tick (√) T (True) or F (False) for each sentence.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18320"/>
              </p:ext>
            </p:extLst>
          </p:nvPr>
        </p:nvGraphicFramePr>
        <p:xfrm>
          <a:off x="614659" y="1974308"/>
          <a:ext cx="10964197" cy="432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168">
                  <a:extLst>
                    <a:ext uri="{9D8B030D-6E8A-4147-A177-3AD203B41FA5}">
                      <a16:colId xmlns:a16="http://schemas.microsoft.com/office/drawing/2014/main" val="3920237352"/>
                    </a:ext>
                  </a:extLst>
                </a:gridCol>
                <a:gridCol w="1168449">
                  <a:extLst>
                    <a:ext uri="{9D8B030D-6E8A-4147-A177-3AD203B41FA5}">
                      <a16:colId xmlns:a16="http://schemas.microsoft.com/office/drawing/2014/main" val="4213215031"/>
                    </a:ext>
                  </a:extLst>
                </a:gridCol>
                <a:gridCol w="1136580">
                  <a:extLst>
                    <a:ext uri="{9D8B030D-6E8A-4147-A177-3AD203B41FA5}">
                      <a16:colId xmlns:a16="http://schemas.microsoft.com/office/drawing/2014/main" val="3804980635"/>
                    </a:ext>
                  </a:extLst>
                </a:gridCol>
              </a:tblGrid>
              <a:tr h="86403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T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F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13394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1. The broadcast is on TV. 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02451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2. You should bring flowerpots and rubbish bins into the house. 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39926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3. Right after the storm, you can leave your home.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66390"/>
                  </a:ext>
                </a:extLst>
              </a:tr>
              <a:tr h="86403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FFFF00"/>
                          </a:solidFill>
                        </a:rPr>
                        <a:t>4. The local authority may warn you about dangerous places. </a:t>
                      </a:r>
                      <a:endParaRPr lang="en-US" sz="25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006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38149"/>
                  </a:ext>
                </a:extLst>
              </a:tr>
            </a:tbl>
          </a:graphicData>
        </a:graphic>
      </p:graphicFrame>
      <p:pic>
        <p:nvPicPr>
          <p:cNvPr id="6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9595" y="1207457"/>
            <a:ext cx="545577" cy="545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83" y="3102676"/>
            <a:ext cx="378029" cy="378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82" y="4793252"/>
            <a:ext cx="378029" cy="3780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00" y="3945375"/>
            <a:ext cx="378029" cy="378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99" y="5667850"/>
            <a:ext cx="378029" cy="3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Chatting: </a:t>
            </a:r>
            <a:r>
              <a:rPr lang="en-US" dirty="0">
                <a:solidFill>
                  <a:schemeClr val="tx1"/>
                </a:solidFill>
              </a:rPr>
              <a:t>What should people do before, during and after a storm?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1956390"/>
            <a:ext cx="5755112" cy="1874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activities (1 – 6) in the correct column.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Listen again and tick (√) T (True) or F (False) for each sentence.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34709"/>
            <a:ext cx="5743692" cy="13390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what you should do before, during, and after a flood. Write your ideas in the columns.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Write instructions (80 - 100 words) about things to do before, during, and after a flood. </a:t>
            </a:r>
          </a:p>
        </p:txBody>
      </p:sp>
    </p:spTree>
    <p:extLst>
      <p:ext uri="{BB962C8B-B14F-4D97-AF65-F5344CB8AC3E}">
        <p14:creationId xmlns:p14="http://schemas.microsoft.com/office/powerpoint/2010/main" val="4202199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0941"/>
            <a:ext cx="105895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95473"/>
              </p:ext>
            </p:extLst>
          </p:nvPr>
        </p:nvGraphicFramePr>
        <p:xfrm>
          <a:off x="487066" y="2584681"/>
          <a:ext cx="11261910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970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Before a storm</a:t>
                      </a:r>
                      <a:endParaRPr lang="en-US" sz="28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During a storm</a:t>
                      </a:r>
                      <a:endParaRPr lang="en-US" sz="28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After a storm</a:t>
                      </a:r>
                      <a:endParaRPr lang="en-US" sz="28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4451" y="4018063"/>
            <a:ext cx="3716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-Prepare an emergency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kit.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.........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245" y="4000073"/>
            <a:ext cx="3674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-Stay </a:t>
            </a:r>
            <a:r>
              <a:rPr lang="en-US" sz="2800" dirty="0">
                <a:solidFill>
                  <a:srgbClr val="FFFF00"/>
                </a:solidFill>
              </a:rPr>
              <a:t>inside a safe and high place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…….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9035" y="4040377"/>
            <a:ext cx="378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-Avoid </a:t>
            </a:r>
            <a:r>
              <a:rPr lang="en-US" sz="2800" dirty="0">
                <a:solidFill>
                  <a:srgbClr val="FFFF00"/>
                </a:solidFill>
              </a:rPr>
              <a:t>moving water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……..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16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4617"/>
            <a:ext cx="1066398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8" t="29109" r="13002" b="9547"/>
          <a:stretch>
            <a:fillRect/>
          </a:stretch>
        </p:blipFill>
        <p:spPr bwMode="auto">
          <a:xfrm>
            <a:off x="4743709" y="1715020"/>
            <a:ext cx="5931379" cy="513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Chatting: </a:t>
            </a:r>
            <a:r>
              <a:rPr lang="en-US" dirty="0">
                <a:solidFill>
                  <a:schemeClr val="tx1"/>
                </a:solidFill>
              </a:rPr>
              <a:t>What should people do before, during and after a storm?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1956390"/>
            <a:ext cx="5755112" cy="1874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activities (1 – 6) in the correct column.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Listen again and tick (√) T (True) or F (False) for each sentence.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405997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8430" y="544775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593598" cy="99262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34709"/>
            <a:ext cx="5743692" cy="13390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what you should do before, during, and after a flood. Write your ideas in the columns.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Write instructions (80 - 100 words) about things to do before, during, and after a flood. </a:t>
            </a:r>
          </a:p>
        </p:txBody>
      </p:sp>
    </p:spTree>
    <p:extLst>
      <p:ext uri="{BB962C8B-B14F-4D97-AF65-F5344CB8AC3E}">
        <p14:creationId xmlns:p14="http://schemas.microsoft.com/office/powerpoint/2010/main" val="2663938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4" y="2548102"/>
            <a:ext cx="7470125" cy="39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36874" y="2298466"/>
            <a:ext cx="90979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In this lesson, </a:t>
            </a:r>
            <a:r>
              <a:rPr lang="en-US" sz="2800" b="1" dirty="0" smtClean="0">
                <a:solidFill>
                  <a:srgbClr val="FF0000"/>
                </a:solidFill>
                <a:latin typeface="Calibri (Body)"/>
              </a:rPr>
              <a:t>you have:</a:t>
            </a:r>
            <a:endParaRPr lang="en-US" sz="2800" b="1" dirty="0">
              <a:solidFill>
                <a:srgbClr val="FF0000"/>
              </a:solidFill>
              <a:latin typeface="Calibri (Body)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learnt new words related to natural disasters.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known more about </a:t>
            </a:r>
            <a:r>
              <a:rPr lang="en-US" sz="2800" dirty="0"/>
              <a:t>things to do before, during, and after a </a:t>
            </a:r>
            <a:r>
              <a:rPr lang="en-US" sz="2800" dirty="0" smtClean="0"/>
              <a:t>storm.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Written instructions about </a:t>
            </a:r>
            <a:r>
              <a:rPr lang="en-US" sz="2800" dirty="0"/>
              <a:t>things to do before, during, and after a flood.</a:t>
            </a:r>
          </a:p>
          <a:p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8" y="22721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Learn by heart all the </a:t>
            </a:r>
            <a:r>
              <a:rPr lang="en-US" sz="2800" b="1" dirty="0" smtClean="0">
                <a:solidFill>
                  <a:srgbClr val="0000FF"/>
                </a:solidFill>
              </a:rPr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Do exercises in the </a:t>
            </a:r>
            <a:r>
              <a:rPr lang="en-US" sz="2800" b="1" dirty="0" smtClean="0">
                <a:solidFill>
                  <a:srgbClr val="0000FF"/>
                </a:solidFill>
              </a:rPr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Prepare for Lesson 7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– </a:t>
            </a:r>
            <a:r>
              <a:rPr lang="en-US" sz="2800" b="1" dirty="0" smtClean="0">
                <a:solidFill>
                  <a:srgbClr val="0000FF"/>
                </a:solidFill>
              </a:rPr>
              <a:t>Looking back + project.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7433" y="1882754"/>
            <a:ext cx="113884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By the end of the lesson, </a:t>
            </a:r>
            <a:r>
              <a:rPr lang="en-US" sz="2800" b="1" dirty="0" smtClean="0">
                <a:solidFill>
                  <a:srgbClr val="FF0000"/>
                </a:solidFill>
              </a:rPr>
              <a:t>you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will be able to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Use </a:t>
            </a:r>
            <a:r>
              <a:rPr lang="en-US" sz="2800" dirty="0">
                <a:solidFill>
                  <a:srgbClr val="0000FF"/>
                </a:solidFill>
              </a:rPr>
              <a:t>the lexical items related to the topic of the listening text.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Develop </a:t>
            </a:r>
            <a:r>
              <a:rPr lang="en-US" sz="2800" dirty="0">
                <a:solidFill>
                  <a:srgbClr val="0000FF"/>
                </a:solidFill>
              </a:rPr>
              <a:t>the skills of listening for specific information.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Write </a:t>
            </a:r>
            <a:r>
              <a:rPr lang="en-US" sz="2800" dirty="0">
                <a:solidFill>
                  <a:srgbClr val="0000FF"/>
                </a:solidFill>
              </a:rPr>
              <a:t>instructions about things to do before, during, and after a flood.</a:t>
            </a:r>
          </a:p>
          <a:p>
            <a:pPr>
              <a:lnSpc>
                <a:spcPct val="200000"/>
              </a:lnSpc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31186" y="748429"/>
            <a:ext cx="32285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Myriad Pro" pitchFamily="34" charset="0"/>
              </a:rPr>
              <a:t>   OBJECTIVES</a:t>
            </a:r>
            <a:endParaRPr lang="en-US" sz="3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8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Chatting: </a:t>
            </a:r>
            <a:r>
              <a:rPr lang="en-US" dirty="0">
                <a:solidFill>
                  <a:schemeClr val="tx1"/>
                </a:solidFill>
              </a:rPr>
              <a:t>What should people do before, during and after a storm?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1956390"/>
            <a:ext cx="5755112" cy="1874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activities (1 – 6) in the correct column.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Listen again and tick (√) T (True) or F (False) for each sentence.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405997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8430" y="544775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593598" cy="99262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34709"/>
            <a:ext cx="5743692" cy="13390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what you should do before, during, and after a flood. Write your ideas in the columns.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Write instructions (80 - 100 words) about things to do before, during, and after a flood.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3" y="2889216"/>
            <a:ext cx="3581112" cy="35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42086" y="23806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Chatting: What should people do before, during and after a storm?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9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6320762" y="2438476"/>
            <a:ext cx="4625162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 should people do before, during and after a storm?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144001" y="1684879"/>
            <a:ext cx="648585" cy="700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92586" y="1357290"/>
            <a:ext cx="191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Buy candles</a:t>
            </a:r>
            <a:endParaRPr lang="en-US" sz="2400" b="1" dirty="0"/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0" y="2020186"/>
            <a:ext cx="5747451" cy="373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989984" y="4240510"/>
            <a:ext cx="57436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</a:rPr>
              <a:t>To </a:t>
            </a:r>
            <a:r>
              <a:rPr lang="en-US" sz="2400" dirty="0">
                <a:solidFill>
                  <a:srgbClr val="0000FF"/>
                </a:solidFill>
              </a:rPr>
              <a:t>introduce the new words related to </a:t>
            </a:r>
            <a:r>
              <a:rPr lang="en-US" sz="2400" dirty="0" smtClean="0">
                <a:solidFill>
                  <a:srgbClr val="0000FF"/>
                </a:solidFill>
              </a:rPr>
              <a:t>natural disasters..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</a:rPr>
              <a:t>To help </a:t>
            </a:r>
            <a:r>
              <a:rPr lang="en-US" sz="2400" dirty="0" err="1">
                <a:solidFill>
                  <a:srgbClr val="0000FF"/>
                </a:solidFill>
              </a:rPr>
              <a:t>Ss</a:t>
            </a:r>
            <a:r>
              <a:rPr lang="en-US" sz="2400" dirty="0">
                <a:solidFill>
                  <a:srgbClr val="0000FF"/>
                </a:solidFill>
              </a:rPr>
              <a:t> develop the skill of listening for specific information.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pic>
        <p:nvPicPr>
          <p:cNvPr id="25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1" y="384462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</a:rPr>
              <a:t>Chatting: What should people do before, during and after a storm?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985" y="2176086"/>
            <a:ext cx="5755112" cy="20644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activities (1 – 6) in the correct column.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Listen again and tick (√) T (True) or F (False) for each sentence.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84891" y="2634341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7" idx="3"/>
            <a:endCxn id="20" idx="0"/>
          </p:cNvCxnSpPr>
          <p:nvPr/>
        </p:nvCxnSpPr>
        <p:spPr>
          <a:xfrm>
            <a:off x="2802789" y="1591778"/>
            <a:ext cx="1800059" cy="10425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5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1805" y="2311833"/>
            <a:ext cx="30749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Authority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458" y="4087022"/>
            <a:ext cx="2172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FF"/>
                </a:solidFill>
              </a:rPr>
              <a:t>Chính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quyền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224" y="3245780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/ɔːˈ</a:t>
            </a:r>
            <a:r>
              <a:rPr lang="en-US" sz="2800" dirty="0" err="1">
                <a:solidFill>
                  <a:srgbClr val="FF0000"/>
                </a:solidFill>
              </a:rPr>
              <a:t>θɒrəti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91" y="1354902"/>
            <a:ext cx="8723771" cy="51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09576" y="2226775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Warn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618" y="4033862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Cảnh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báo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65" y="3160722"/>
            <a:ext cx="14029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</a:t>
            </a:r>
            <a:r>
              <a:rPr lang="en-US" sz="3000" dirty="0" err="1">
                <a:solidFill>
                  <a:srgbClr val="FF0000"/>
                </a:solidFill>
              </a:rPr>
              <a:t>wɔːn</a:t>
            </a:r>
            <a:r>
              <a:rPr lang="en-US" sz="3000" dirty="0">
                <a:solidFill>
                  <a:srgbClr val="FF0000"/>
                </a:solidFill>
              </a:rPr>
              <a:t>/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22614" r="57648" b="9470"/>
          <a:stretch>
            <a:fillRect/>
          </a:stretch>
        </p:blipFill>
        <p:spPr bwMode="auto">
          <a:xfrm>
            <a:off x="5164576" y="1067653"/>
            <a:ext cx="5358475" cy="5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4168</TotalTime>
  <Words>1082</Words>
  <Application>Microsoft Office PowerPoint</Application>
  <PresentationFormat>Widescreen</PresentationFormat>
  <Paragraphs>178</Paragraphs>
  <Slides>22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.VnBahamasB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619</cp:revision>
  <dcterms:created xsi:type="dcterms:W3CDTF">2020-12-09T02:04:09Z</dcterms:created>
  <dcterms:modified xsi:type="dcterms:W3CDTF">2023-02-28T03:43:06Z</dcterms:modified>
</cp:coreProperties>
</file>