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63" r:id="rId2"/>
    <p:sldId id="256" r:id="rId3"/>
    <p:sldId id="275" r:id="rId4"/>
    <p:sldId id="302" r:id="rId5"/>
    <p:sldId id="355" r:id="rId6"/>
    <p:sldId id="360" r:id="rId7"/>
    <p:sldId id="367" r:id="rId8"/>
    <p:sldId id="356" r:id="rId9"/>
    <p:sldId id="281" r:id="rId10"/>
    <p:sldId id="315" r:id="rId11"/>
    <p:sldId id="316" r:id="rId12"/>
    <p:sldId id="317" r:id="rId13"/>
    <p:sldId id="368" r:id="rId14"/>
    <p:sldId id="369" r:id="rId15"/>
    <p:sldId id="370" r:id="rId16"/>
    <p:sldId id="283" r:id="rId17"/>
    <p:sldId id="335" r:id="rId18"/>
    <p:sldId id="336" r:id="rId19"/>
    <p:sldId id="337" r:id="rId20"/>
    <p:sldId id="371" r:id="rId21"/>
    <p:sldId id="313" r:id="rId22"/>
    <p:sldId id="372" r:id="rId23"/>
    <p:sldId id="340" r:id="rId24"/>
    <p:sldId id="341" r:id="rId25"/>
    <p:sldId id="373" r:id="rId26"/>
    <p:sldId id="314" r:id="rId27"/>
    <p:sldId id="330" r:id="rId28"/>
    <p:sldId id="3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4752"/>
    <a:srgbClr val="048DA4"/>
    <a:srgbClr val="0FB7BD"/>
    <a:srgbClr val="CBEAF0"/>
    <a:srgbClr val="48C0B6"/>
    <a:srgbClr val="00A9A5"/>
    <a:srgbClr val="FFDAAB"/>
    <a:srgbClr val="F7941E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4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7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54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0104" y="2298460"/>
            <a:ext cx="4343233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Erupt (v)</a:t>
            </a:r>
            <a:endParaRPr lang="en-US" sz="38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032" y="4385124"/>
            <a:ext cx="21569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0000FF"/>
                </a:solidFill>
              </a:rPr>
              <a:t>Phun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trào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238" y="3290272"/>
            <a:ext cx="30987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</a:t>
            </a:r>
            <a:r>
              <a:rPr lang="en-US" sz="3000" dirty="0" err="1">
                <a:solidFill>
                  <a:srgbClr val="FF0000"/>
                </a:solidFill>
              </a:rPr>
              <a:t>ɪˈrʌpt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72" y="1408763"/>
            <a:ext cx="7204404" cy="48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19281" y="2471746"/>
            <a:ext cx="4072598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Predict (v)</a:t>
            </a:r>
            <a:endParaRPr lang="en-US" sz="40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3550" y="4618435"/>
            <a:ext cx="26111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0000FF"/>
                </a:solidFill>
              </a:rPr>
              <a:t>Dự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đoán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016" y="3389209"/>
            <a:ext cx="16639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</a:t>
            </a:r>
            <a:r>
              <a:rPr lang="en-US" sz="3000" dirty="0" err="1">
                <a:solidFill>
                  <a:srgbClr val="FF0000"/>
                </a:solidFill>
              </a:rPr>
              <a:t>prɪˈdɪkt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0" y="1500809"/>
            <a:ext cx="7618089" cy="504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5781" y="1833952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Emergency kit </a:t>
            </a:r>
            <a:r>
              <a:rPr lang="en-US" sz="4000" dirty="0">
                <a:solidFill>
                  <a:srgbClr val="7030A0"/>
                </a:solidFill>
                <a:latin typeface=".VnBahamasB" panose="020BE200000000000000" pitchFamily="34" charset="0"/>
              </a:rPr>
              <a:t>(n)</a:t>
            </a:r>
            <a:endParaRPr lang="en-US" sz="40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744" y="370124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0000FF"/>
                </a:solidFill>
              </a:rPr>
              <a:t>Bộ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dụng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cụ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dùng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trong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trường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hợp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khẩn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cấp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110" y="2735789"/>
            <a:ext cx="26901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</a:t>
            </a:r>
            <a:r>
              <a:rPr lang="en-US" sz="3000" dirty="0" err="1">
                <a:solidFill>
                  <a:srgbClr val="FF0000"/>
                </a:solidFill>
              </a:rPr>
              <a:t>ɪˈmɜːdʒənsikit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43" y="1252331"/>
            <a:ext cx="5155096" cy="515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5781" y="2241456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Property </a:t>
            </a:r>
            <a:r>
              <a:rPr lang="en-US" sz="4000" dirty="0">
                <a:solidFill>
                  <a:srgbClr val="7030A0"/>
                </a:solidFill>
                <a:latin typeface=".VnBahamasB" panose="020BE200000000000000" pitchFamily="34" charset="0"/>
              </a:rPr>
              <a:t>(n)</a:t>
            </a:r>
            <a:endParaRPr lang="en-US" sz="40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744" y="4108746"/>
            <a:ext cx="4050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0000FF"/>
                </a:solidFill>
              </a:rPr>
              <a:t>Của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cải</a:t>
            </a:r>
            <a:r>
              <a:rPr lang="en-US" sz="3000" b="1" dirty="0">
                <a:solidFill>
                  <a:srgbClr val="0000FF"/>
                </a:solidFill>
              </a:rPr>
              <a:t>, </a:t>
            </a:r>
            <a:r>
              <a:rPr lang="en-US" sz="3000" b="1" dirty="0" err="1">
                <a:solidFill>
                  <a:srgbClr val="0000FF"/>
                </a:solidFill>
              </a:rPr>
              <a:t>nhà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cửa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6599" y="3143293"/>
            <a:ext cx="17411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/ˈ</a:t>
            </a:r>
            <a:r>
              <a:rPr lang="en-US" sz="3000" dirty="0" err="1">
                <a:solidFill>
                  <a:srgbClr val="FF0000"/>
                </a:solidFill>
              </a:rPr>
              <a:t>prɒpəti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98" y="1431638"/>
            <a:ext cx="6974747" cy="463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929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696" y="2291152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Rescue worker(n</a:t>
            </a:r>
            <a:r>
              <a:rPr lang="en-US" sz="4000" dirty="0">
                <a:solidFill>
                  <a:srgbClr val="7030A0"/>
                </a:solidFill>
                <a:latin typeface=".VnBahamasB" panose="020BE200000000000000" pitchFamily="34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2659" y="4158442"/>
            <a:ext cx="4050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0000FF"/>
                </a:solidFill>
              </a:rPr>
              <a:t>Nhân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viên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cứu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hộ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974" y="3192989"/>
            <a:ext cx="28822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/ˈ</a:t>
            </a:r>
            <a:r>
              <a:rPr lang="en-US" sz="3000" dirty="0" err="1">
                <a:solidFill>
                  <a:srgbClr val="FF0000"/>
                </a:solidFill>
              </a:rPr>
              <a:t>reskju</a:t>
            </a:r>
            <a:r>
              <a:rPr lang="en-US" sz="3000" dirty="0">
                <a:solidFill>
                  <a:srgbClr val="FF0000"/>
                </a:solidFill>
              </a:rPr>
              <a:t>ːˈ</a:t>
            </a:r>
            <a:r>
              <a:rPr lang="en-US" sz="3000" dirty="0" err="1">
                <a:solidFill>
                  <a:srgbClr val="FF0000"/>
                </a:solidFill>
              </a:rPr>
              <a:t>wɜːkər</a:t>
            </a:r>
            <a:r>
              <a:rPr lang="en-US" sz="3000" dirty="0">
                <a:solidFill>
                  <a:srgbClr val="FF0000"/>
                </a:solidFill>
              </a:rPr>
              <a:t> /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52" y="1289999"/>
            <a:ext cx="7413265" cy="524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4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361050" y="2291152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Victim (n</a:t>
            </a:r>
            <a:r>
              <a:rPr lang="en-US" sz="4000" dirty="0">
                <a:solidFill>
                  <a:srgbClr val="7030A0"/>
                </a:solidFill>
                <a:latin typeface=".VnBahamasB" panose="020BE200000000000000" pitchFamily="34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25087" y="4158442"/>
            <a:ext cx="4050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/>
              <a:t>Nạn</a:t>
            </a:r>
            <a:r>
              <a:rPr lang="en-US" sz="3000" b="1" dirty="0"/>
              <a:t> </a:t>
            </a:r>
            <a:r>
              <a:rPr lang="en-US" sz="3000" b="1" dirty="0" err="1"/>
              <a:t>nhân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9551" y="3192989"/>
            <a:ext cx="16816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/ˈ</a:t>
            </a:r>
            <a:r>
              <a:rPr lang="en-US" sz="3000" dirty="0" err="1">
                <a:solidFill>
                  <a:srgbClr val="FF0000"/>
                </a:solidFill>
              </a:rPr>
              <a:t>vɪktəm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52" y="1408763"/>
            <a:ext cx="8326976" cy="509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456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565460"/>
              </p:ext>
            </p:extLst>
          </p:nvPr>
        </p:nvGraphicFramePr>
        <p:xfrm>
          <a:off x="469949" y="1108049"/>
          <a:ext cx="11268163" cy="55224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25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9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3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00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69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Destroy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dɪˈstrɔɪ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hủy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23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Erupt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ɪˈrʌpt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Phun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trào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23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Predict (v)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prɪˈdɪkt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đoán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23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Emergency kit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ɪˈmɜːdʒənsikit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Bộ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cụ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dùng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hợp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khẩn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23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Property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prɒpəti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cải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cửa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6723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Rescue worker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reskju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ːˈ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wɜːkər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viên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cứu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hộ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  <a:tr h="66723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Victim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vɪktəm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Nạn</a:t>
                      </a:r>
                      <a:r>
                        <a:rPr lang="en-US" sz="2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85693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013" y="-7620"/>
            <a:ext cx="12192000" cy="891659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5" y="792434"/>
            <a:ext cx="111839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In </a:t>
            </a:r>
            <a:r>
              <a:rPr lang="en-US" sz="2500" b="1" dirty="0"/>
              <a:t>column B, write the noun forms of the verbs in column </a:t>
            </a:r>
            <a:r>
              <a:rPr lang="en-US" sz="2500" b="1" dirty="0" smtClean="0"/>
              <a:t>A.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53556" y="8509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947" y="7392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78145"/>
              </p:ext>
            </p:extLst>
          </p:nvPr>
        </p:nvGraphicFramePr>
        <p:xfrm>
          <a:off x="1023731" y="1611578"/>
          <a:ext cx="10386391" cy="478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8585">
                  <a:extLst>
                    <a:ext uri="{9D8B030D-6E8A-4147-A177-3AD203B41FA5}">
                      <a16:colId xmlns:a16="http://schemas.microsoft.com/office/drawing/2014/main" val="2397970403"/>
                    </a:ext>
                  </a:extLst>
                </a:gridCol>
                <a:gridCol w="4677806">
                  <a:extLst>
                    <a:ext uri="{9D8B030D-6E8A-4147-A177-3AD203B41FA5}">
                      <a16:colId xmlns:a16="http://schemas.microsoft.com/office/drawing/2014/main" val="670117379"/>
                    </a:ext>
                  </a:extLst>
                </a:gridCol>
              </a:tblGrid>
              <a:tr h="79820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solidFill>
                            <a:srgbClr val="FFFF00"/>
                          </a:solidFill>
                        </a:rPr>
                        <a:t>A</a:t>
                      </a:r>
                      <a:endParaRPr lang="en-US" sz="3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solidFill>
                            <a:srgbClr val="FFFF00"/>
                          </a:solidFill>
                        </a:rPr>
                        <a:t>B</a:t>
                      </a:r>
                      <a:endParaRPr lang="en-US" sz="3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127425"/>
                  </a:ext>
                </a:extLst>
              </a:tr>
              <a:tr h="798204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bg1"/>
                          </a:solidFill>
                        </a:rPr>
                        <a:t>1. destroy</a:t>
                      </a: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688894"/>
                  </a:ext>
                </a:extLst>
              </a:tr>
              <a:tr h="798204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bg1"/>
                          </a:solidFill>
                        </a:rPr>
                        <a:t>2. erupt </a:t>
                      </a: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578875"/>
                  </a:ext>
                </a:extLst>
              </a:tr>
              <a:tr h="798204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bg1"/>
                          </a:solidFill>
                        </a:rPr>
                        <a:t>3. warn</a:t>
                      </a: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377361"/>
                  </a:ext>
                </a:extLst>
              </a:tr>
              <a:tr h="798204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bg1"/>
                          </a:solidFill>
                        </a:rPr>
                        <a:t>4. predict</a:t>
                      </a: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35342"/>
                  </a:ext>
                </a:extLst>
              </a:tr>
              <a:tr h="798204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bg1"/>
                          </a:solidFill>
                        </a:rPr>
                        <a:t>5. damage</a:t>
                      </a: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anchor="ctr">
                    <a:solidFill>
                      <a:srgbClr val="024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056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98365" y="2544417"/>
            <a:ext cx="452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destruction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98365" y="3367927"/>
            <a:ext cx="452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eruption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98365" y="4159006"/>
            <a:ext cx="452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warning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98365" y="4920268"/>
            <a:ext cx="452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prediction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98365" y="5721286"/>
            <a:ext cx="452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damage 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9185" y="1195137"/>
            <a:ext cx="9122418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/>
              <a:t>Write a word or phrase from the box under the correct picture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33068" y="120872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486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069" y="1878495"/>
            <a:ext cx="11115592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emergency kit </a:t>
            </a:r>
            <a:r>
              <a:rPr lang="en-US" sz="2500" b="1" dirty="0" smtClean="0">
                <a:solidFill>
                  <a:srgbClr val="0000FF"/>
                </a:solidFill>
              </a:rPr>
              <a:t>            victim             rescue </a:t>
            </a:r>
            <a:r>
              <a:rPr lang="en-US" sz="2500" b="1" dirty="0">
                <a:solidFill>
                  <a:srgbClr val="0000FF"/>
                </a:solidFill>
              </a:rPr>
              <a:t>worker </a:t>
            </a:r>
            <a:r>
              <a:rPr lang="en-US" sz="2500" b="1" dirty="0" smtClean="0">
                <a:solidFill>
                  <a:srgbClr val="0000FF"/>
                </a:solidFill>
              </a:rPr>
              <a:t>                property                whistle</a:t>
            </a:r>
            <a:endParaRPr lang="en-US" sz="25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8" y="2510324"/>
            <a:ext cx="2650332" cy="161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5" y="2733262"/>
            <a:ext cx="2473737" cy="13914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47101" y="4148823"/>
            <a:ext cx="2620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2</a:t>
            </a:r>
            <a:r>
              <a:rPr lang="en-US" sz="2500" dirty="0" smtClean="0"/>
              <a:t>. _____________</a:t>
            </a:r>
            <a:endParaRPr lang="en-US" sz="2500" dirty="0"/>
          </a:p>
        </p:txBody>
      </p:sp>
      <p:sp>
        <p:nvSpPr>
          <p:cNvPr id="26" name="TextBox 25"/>
          <p:cNvSpPr txBox="1"/>
          <p:nvPr/>
        </p:nvSpPr>
        <p:spPr>
          <a:xfrm>
            <a:off x="709663" y="4148823"/>
            <a:ext cx="2473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1. ____________</a:t>
            </a:r>
            <a:endParaRPr lang="en-US" sz="2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52" y="2733261"/>
            <a:ext cx="2486748" cy="13914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96896" y="4148821"/>
            <a:ext cx="2605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3</a:t>
            </a:r>
            <a:r>
              <a:rPr lang="en-US" sz="2500" dirty="0" smtClean="0"/>
              <a:t>. _____________</a:t>
            </a: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2" y="4740965"/>
            <a:ext cx="2473738" cy="14012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9486" y="6186112"/>
            <a:ext cx="2605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4. _____________</a:t>
            </a:r>
            <a:endParaRPr lang="en-US" sz="2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5" y="4751600"/>
            <a:ext cx="2473737" cy="13905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275359" y="6243629"/>
            <a:ext cx="2605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5</a:t>
            </a:r>
            <a:r>
              <a:rPr lang="en-US" sz="2500" dirty="0" smtClean="0"/>
              <a:t>. _____________</a:t>
            </a:r>
            <a:endParaRPr lang="en-US" sz="2500" dirty="0"/>
          </a:p>
        </p:txBody>
      </p:sp>
      <p:sp>
        <p:nvSpPr>
          <p:cNvPr id="30" name="TextBox 29"/>
          <p:cNvSpPr txBox="1"/>
          <p:nvPr/>
        </p:nvSpPr>
        <p:spPr>
          <a:xfrm>
            <a:off x="1333865" y="4124738"/>
            <a:ext cx="13000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whistle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26807" y="4133832"/>
            <a:ext cx="1460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property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33855" y="6243629"/>
            <a:ext cx="21466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rescue worker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05697" y="4124738"/>
            <a:ext cx="21466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emergency kit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40598" y="6162052"/>
            <a:ext cx="11228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victim</a:t>
            </a: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5148" y="1157708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/>
              <a:t>Fill in each blank with a word or phrase from the </a:t>
            </a:r>
            <a:r>
              <a:rPr lang="en-US" sz="2600" b="1" dirty="0" smtClean="0"/>
              <a:t>box.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5528" y="1773992"/>
            <a:ext cx="9667635" cy="49244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</a:rPr>
              <a:t>warning </a:t>
            </a:r>
            <a:r>
              <a:rPr lang="en-US" sz="2600" b="1" dirty="0" smtClean="0">
                <a:solidFill>
                  <a:srgbClr val="FFFF00"/>
                </a:solidFill>
              </a:rPr>
              <a:t>         predict          property           damage          emergency </a:t>
            </a:r>
            <a:r>
              <a:rPr lang="en-US" sz="2600" b="1" dirty="0">
                <a:solidFill>
                  <a:srgbClr val="FFFF00"/>
                </a:solidFill>
              </a:rPr>
              <a:t>kit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3007" y="11888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50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550" y="2382874"/>
            <a:ext cx="112708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1</a:t>
            </a:r>
            <a:r>
              <a:rPr lang="en-US" sz="2600" dirty="0" smtClean="0"/>
              <a:t>. Natural </a:t>
            </a:r>
            <a:r>
              <a:rPr lang="en-US" sz="2600" dirty="0"/>
              <a:t>disasters can cause serious </a:t>
            </a:r>
            <a:r>
              <a:rPr lang="en-US" sz="2600" dirty="0" smtClean="0"/>
              <a:t>________ </a:t>
            </a:r>
            <a:r>
              <a:rPr lang="en-US" sz="2600" dirty="0"/>
              <a:t>to human life. </a:t>
            </a:r>
            <a:endParaRPr lang="en-US" sz="2600" dirty="0" smtClean="0"/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2</a:t>
            </a:r>
            <a:r>
              <a:rPr lang="en-US" sz="2600" dirty="0" smtClean="0"/>
              <a:t>. Local </a:t>
            </a:r>
            <a:r>
              <a:rPr lang="en-US" sz="2600" dirty="0"/>
              <a:t>authorities gave a flood </a:t>
            </a:r>
            <a:r>
              <a:rPr lang="en-US" sz="2600" dirty="0" smtClean="0"/>
              <a:t>________ </a:t>
            </a:r>
            <a:r>
              <a:rPr lang="en-US" sz="2600" dirty="0"/>
              <a:t>yesterday, so today people are moving to safer places. </a:t>
            </a:r>
            <a:endParaRPr lang="en-US" sz="2600" dirty="0" smtClean="0"/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3</a:t>
            </a:r>
            <a:r>
              <a:rPr lang="en-US" sz="2600" dirty="0"/>
              <a:t>. To prepare for a natural disaster, we should make a(n) </a:t>
            </a:r>
            <a:r>
              <a:rPr lang="en-US" sz="2600" dirty="0" smtClean="0"/>
              <a:t>_____________.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4</a:t>
            </a:r>
            <a:r>
              <a:rPr lang="en-US" sz="2600" dirty="0"/>
              <a:t>. It’s hard to believe that we cannot </a:t>
            </a:r>
            <a:r>
              <a:rPr lang="en-US" sz="2600" dirty="0" smtClean="0"/>
              <a:t>_______ </a:t>
            </a:r>
            <a:r>
              <a:rPr lang="en-US" sz="2600" dirty="0"/>
              <a:t>when earthquakes will happen. </a:t>
            </a:r>
            <a:endParaRPr lang="en-US" sz="2600" dirty="0" smtClean="0"/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5</a:t>
            </a:r>
            <a:r>
              <a:rPr lang="en-US" sz="2600" dirty="0"/>
              <a:t>. They lost all of their </a:t>
            </a:r>
            <a:r>
              <a:rPr lang="en-US" sz="2600" dirty="0" smtClean="0"/>
              <a:t>________ </a:t>
            </a:r>
            <a:r>
              <a:rPr lang="en-US" sz="2600" dirty="0"/>
              <a:t>because of the volcanic eruption.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23383" y="2486837"/>
            <a:ext cx="13288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damage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56529" y="3062288"/>
            <a:ext cx="1403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warning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37660" y="4234182"/>
            <a:ext cx="2198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emergency kit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48886" y="4871209"/>
            <a:ext cx="1268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predict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20693" y="5437740"/>
            <a:ext cx="15153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NATURAL DISASTERS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10183" y="1478842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LESSON </a:t>
            </a:r>
            <a:r>
              <a:rPr lang="en-US" sz="2400" b="1" dirty="0">
                <a:solidFill>
                  <a:schemeClr val="bg1"/>
                </a:solidFill>
              </a:rPr>
              <a:t>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78034" y="1195633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2410" y="2714405"/>
            <a:ext cx="1835914" cy="59319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8034" y="4228682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/>
          <p:cNvCxnSpPr>
            <a:stCxn id="19" idx="3"/>
            <a:endCxn id="23" idx="0"/>
          </p:cNvCxnSpPr>
          <p:nvPr/>
        </p:nvCxnSpPr>
        <p:spPr>
          <a:xfrm>
            <a:off x="2613948" y="1501736"/>
            <a:ext cx="1386419" cy="121266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23" idx="1"/>
            <a:endCxn id="28" idx="0"/>
          </p:cNvCxnSpPr>
          <p:nvPr/>
        </p:nvCxnSpPr>
        <p:spPr>
          <a:xfrm rot="10800000" flipV="1">
            <a:off x="1695992" y="3011002"/>
            <a:ext cx="1386419" cy="121768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26347" y="1189834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chemeClr val="tx1"/>
                </a:solidFill>
              </a:rPr>
              <a:t>Kim’s game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08570" y="2070745"/>
            <a:ext cx="5758577" cy="197209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* 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In column B, write the noun forms of the verbs in column A.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Write a word or phrase from the box under the correct picture.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3: Fill in each blank with a word or phrase from the box.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19823" y="4150781"/>
            <a:ext cx="5755112" cy="116215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Pay attention to the word stress.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Mark the stress in the underlined words.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LESSON </a:t>
            </a:r>
            <a:r>
              <a:rPr lang="en-US" sz="2400" b="1" dirty="0">
                <a:solidFill>
                  <a:schemeClr val="bg1"/>
                </a:solidFill>
              </a:rPr>
              <a:t>2: A CLOSER LOOK 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10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9323" y="2937844"/>
            <a:ext cx="679836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algn="just"/>
            <a:r>
              <a:rPr lang="en-US" sz="3000" dirty="0" smtClean="0"/>
              <a:t>To help </a:t>
            </a:r>
            <a:r>
              <a:rPr lang="en-US" sz="3000" dirty="0"/>
              <a:t>students identify the stress in words ending in </a:t>
            </a:r>
            <a:r>
              <a:rPr lang="en-US" sz="3000" i="1" dirty="0"/>
              <a:t>-al</a:t>
            </a:r>
            <a:r>
              <a:rPr lang="en-US" sz="3000" dirty="0"/>
              <a:t> and </a:t>
            </a:r>
            <a:r>
              <a:rPr lang="en-US" sz="3000" i="1" dirty="0"/>
              <a:t>-</a:t>
            </a:r>
            <a:r>
              <a:rPr lang="en-US" sz="3000" i="1" dirty="0" err="1"/>
              <a:t>ous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" y="2253325"/>
            <a:ext cx="3021496" cy="30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418" y="989331"/>
            <a:ext cx="67983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Stress in words ending in </a:t>
            </a:r>
            <a:r>
              <a:rPr lang="en-US" sz="3200" b="1" dirty="0">
                <a:solidFill>
                  <a:srgbClr val="FF0000"/>
                </a:solidFill>
              </a:rPr>
              <a:t>-al 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ous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4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55" y="2165681"/>
            <a:ext cx="3086884" cy="30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51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5010" y="1268136"/>
            <a:ext cx="1089025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/>
              <a:t>Listen and repeat the words. Pay attention to the word stress</a:t>
            </a:r>
            <a:endParaRPr lang="en-US" sz="30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183" y="12052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3260036" y="1795265"/>
            <a:ext cx="55062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dirty="0"/>
              <a:t>music</a:t>
            </a:r>
            <a:r>
              <a:rPr lang="en-US" sz="3000" b="1" dirty="0">
                <a:solidFill>
                  <a:srgbClr val="FF0000"/>
                </a:solidFill>
              </a:rPr>
              <a:t>al</a:t>
            </a:r>
            <a:r>
              <a:rPr lang="en-US" sz="3000" dirty="0"/>
              <a:t> </a:t>
            </a:r>
            <a:r>
              <a:rPr lang="en-US" sz="3000" dirty="0" smtClean="0"/>
              <a:t>                         danger</a:t>
            </a:r>
            <a:r>
              <a:rPr lang="en-US" sz="3000" b="1" dirty="0" smtClean="0">
                <a:solidFill>
                  <a:srgbClr val="FF0000"/>
                </a:solidFill>
              </a:rPr>
              <a:t>ous </a:t>
            </a:r>
          </a:p>
          <a:p>
            <a:pPr>
              <a:lnSpc>
                <a:spcPct val="200000"/>
              </a:lnSpc>
            </a:pPr>
            <a:r>
              <a:rPr lang="en-US" sz="3000" dirty="0" smtClean="0"/>
              <a:t>humor</a:t>
            </a:r>
            <a:r>
              <a:rPr lang="en-US" sz="3000" b="1" dirty="0" smtClean="0">
                <a:solidFill>
                  <a:srgbClr val="FF0000"/>
                </a:solidFill>
              </a:rPr>
              <a:t>ous</a:t>
            </a:r>
            <a:r>
              <a:rPr lang="en-US" sz="3000" dirty="0" smtClean="0"/>
              <a:t>                     nation</a:t>
            </a:r>
            <a:r>
              <a:rPr lang="en-US" sz="3000" b="1" dirty="0" smtClean="0">
                <a:solidFill>
                  <a:srgbClr val="FF0000"/>
                </a:solidFill>
              </a:rPr>
              <a:t>al </a:t>
            </a:r>
          </a:p>
          <a:p>
            <a:pPr>
              <a:lnSpc>
                <a:spcPct val="200000"/>
              </a:lnSpc>
            </a:pPr>
            <a:r>
              <a:rPr lang="en-US" sz="3000" dirty="0" smtClean="0"/>
              <a:t>practic</a:t>
            </a:r>
            <a:r>
              <a:rPr lang="en-US" sz="3000" b="1" dirty="0" smtClean="0">
                <a:solidFill>
                  <a:srgbClr val="FF0000"/>
                </a:solidFill>
              </a:rPr>
              <a:t>al</a:t>
            </a:r>
            <a:r>
              <a:rPr lang="en-US" sz="3000" dirty="0" smtClean="0"/>
              <a:t>                        poison</a:t>
            </a:r>
            <a:r>
              <a:rPr lang="en-US" sz="3000" b="1" dirty="0" smtClean="0">
                <a:solidFill>
                  <a:srgbClr val="FF0000"/>
                </a:solidFill>
              </a:rPr>
              <a:t>ous</a:t>
            </a:r>
            <a:r>
              <a:rPr lang="en-US" sz="3000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sz="3000" dirty="0" smtClean="0"/>
              <a:t>person</a:t>
            </a:r>
            <a:r>
              <a:rPr lang="en-US" sz="3000" b="1" dirty="0" smtClean="0">
                <a:solidFill>
                  <a:srgbClr val="FF0000"/>
                </a:solidFill>
              </a:rPr>
              <a:t>al                        </a:t>
            </a:r>
            <a:r>
              <a:rPr lang="en-US" sz="3000" dirty="0" err="1" smtClean="0"/>
              <a:t>marvell</a:t>
            </a:r>
            <a:r>
              <a:rPr lang="en-US" sz="3000" b="1" dirty="0" err="1" smtClean="0">
                <a:solidFill>
                  <a:srgbClr val="FF0000"/>
                </a:solidFill>
              </a:rPr>
              <a:t>ous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5" name="0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02" y="3010355"/>
            <a:ext cx="826150" cy="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9001" y="1328216"/>
            <a:ext cx="1006264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/>
              <a:t>Listen and repeat the sentences. Mark the stress in the underlined </a:t>
            </a:r>
            <a:r>
              <a:rPr lang="en-US" sz="2500" b="1" dirty="0" smtClean="0"/>
              <a:t>words.</a:t>
            </a:r>
            <a:endParaRPr lang="en-US" sz="25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79349" y="2013088"/>
            <a:ext cx="2148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-al/ -</a:t>
            </a:r>
            <a:r>
              <a:rPr lang="en-US" sz="4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ous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97" y="2842476"/>
            <a:ext cx="3446239" cy="288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306" y="12052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582763" y="2013088"/>
            <a:ext cx="74977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1. The </a:t>
            </a:r>
            <a:r>
              <a:rPr lang="en-US" sz="2800" dirty="0"/>
              <a:t>flood victims are collecting their </a:t>
            </a:r>
            <a:r>
              <a:rPr lang="en-US" sz="2800" u="sng" dirty="0" smtClean="0">
                <a:solidFill>
                  <a:srgbClr val="FF0000"/>
                </a:solidFill>
              </a:rPr>
              <a:t>personal </a:t>
            </a:r>
            <a:r>
              <a:rPr lang="en-US" sz="2800" dirty="0"/>
              <a:t>property. </a:t>
            </a:r>
            <a:endParaRPr lang="en-US" sz="2800" dirty="0" smtClean="0"/>
          </a:p>
          <a:p>
            <a:pPr algn="just"/>
            <a:r>
              <a:rPr lang="en-US" sz="2800" dirty="0" smtClean="0"/>
              <a:t>2</a:t>
            </a:r>
            <a:r>
              <a:rPr lang="en-US" sz="2800" dirty="0"/>
              <a:t>. Avoid </a:t>
            </a:r>
            <a:r>
              <a:rPr lang="en-US" sz="2800" u="sng" dirty="0" smtClean="0">
                <a:solidFill>
                  <a:srgbClr val="FF0000"/>
                </a:solidFill>
              </a:rPr>
              <a:t>dangerous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/>
              <a:t>places, such as windows or bookcases, during an earthquake. </a:t>
            </a:r>
            <a:endParaRPr lang="en-US" sz="2800" dirty="0" smtClean="0"/>
          </a:p>
          <a:p>
            <a:pPr algn="just"/>
            <a:r>
              <a:rPr lang="en-US" sz="2800" dirty="0" smtClean="0"/>
              <a:t>3</a:t>
            </a:r>
            <a:r>
              <a:rPr lang="en-US" sz="2800" dirty="0"/>
              <a:t>. There are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numerous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tropical</a:t>
            </a:r>
            <a:r>
              <a:rPr lang="en-US" sz="2800" dirty="0" smtClean="0"/>
              <a:t> </a:t>
            </a:r>
            <a:r>
              <a:rPr lang="en-US" sz="2800" dirty="0"/>
              <a:t>storms in this area every year. </a:t>
            </a:r>
            <a:endParaRPr lang="en-US" sz="2800" dirty="0" smtClean="0"/>
          </a:p>
          <a:p>
            <a:pPr algn="just"/>
            <a:r>
              <a:rPr lang="en-US" sz="2800" dirty="0" smtClean="0"/>
              <a:t>4</a:t>
            </a:r>
            <a:r>
              <a:rPr lang="en-US" sz="2800" dirty="0"/>
              <a:t>. Some </a:t>
            </a:r>
            <a:r>
              <a:rPr lang="en-US" sz="2800" u="sng" dirty="0" smtClean="0">
                <a:solidFill>
                  <a:srgbClr val="FF0000"/>
                </a:solidFill>
              </a:rPr>
              <a:t>natural</a:t>
            </a:r>
            <a:r>
              <a:rPr lang="en-US" sz="2800" dirty="0" smtClean="0"/>
              <a:t> </a:t>
            </a:r>
            <a:r>
              <a:rPr lang="en-US" sz="2800" dirty="0"/>
              <a:t>disasters, such as landslides, usually happen in </a:t>
            </a: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mountainous</a:t>
            </a:r>
            <a:r>
              <a:rPr lang="en-US" sz="2800" dirty="0" smtClean="0"/>
              <a:t> </a:t>
            </a:r>
            <a:r>
              <a:rPr lang="en-US" sz="2800" dirty="0"/>
              <a:t>areas. </a:t>
            </a:r>
            <a:endParaRPr lang="en-US" sz="2800" dirty="0" smtClean="0"/>
          </a:p>
          <a:p>
            <a:pPr algn="just"/>
            <a:r>
              <a:rPr lang="en-US" sz="2800" dirty="0" smtClean="0"/>
              <a:t>5</a:t>
            </a:r>
            <a:r>
              <a:rPr lang="en-US" sz="2800" dirty="0"/>
              <a:t>. She gave us </a:t>
            </a:r>
            <a:r>
              <a:rPr lang="en-US" sz="2800" u="sng" dirty="0" smtClean="0">
                <a:solidFill>
                  <a:srgbClr val="FF0000"/>
                </a:solidFill>
              </a:rPr>
              <a:t>practical</a:t>
            </a:r>
            <a:r>
              <a:rPr lang="en-US" sz="2800" dirty="0" smtClean="0"/>
              <a:t> </a:t>
            </a:r>
            <a:r>
              <a:rPr lang="en-US" sz="2800" dirty="0"/>
              <a:t>tips about treating </a:t>
            </a:r>
            <a:r>
              <a:rPr lang="en-US" sz="2800" u="sng" dirty="0" smtClean="0">
                <a:solidFill>
                  <a:srgbClr val="FF0000"/>
                </a:solidFill>
              </a:rPr>
              <a:t>poisonous</a:t>
            </a:r>
            <a:r>
              <a:rPr lang="en-US" sz="2800" dirty="0" smtClean="0"/>
              <a:t> </a:t>
            </a:r>
            <a:r>
              <a:rPr lang="en-US" sz="2800" dirty="0"/>
              <a:t>wastes.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067" y="5836886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9825" y="2018041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8189" y="2842476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82622" y="3706819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39915" y="3686939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7699" y="4608506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0636" y="4986193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9905" y="5463247"/>
            <a:ext cx="23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‘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3" name="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1145" y="5932693"/>
            <a:ext cx="755571" cy="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3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78034" y="1195633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2410" y="2714405"/>
            <a:ext cx="1835914" cy="59319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8034" y="4228682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82410" y="5385061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/>
          <p:cNvCxnSpPr>
            <a:stCxn id="19" idx="3"/>
            <a:endCxn id="23" idx="0"/>
          </p:cNvCxnSpPr>
          <p:nvPr/>
        </p:nvCxnSpPr>
        <p:spPr>
          <a:xfrm>
            <a:off x="2613948" y="1501736"/>
            <a:ext cx="1386419" cy="121266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23" idx="1"/>
            <a:endCxn id="28" idx="0"/>
          </p:cNvCxnSpPr>
          <p:nvPr/>
        </p:nvCxnSpPr>
        <p:spPr>
          <a:xfrm rot="10800000" flipV="1">
            <a:off x="1695992" y="3011002"/>
            <a:ext cx="1386419" cy="121768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8" idx="3"/>
            <a:endCxn id="31" idx="0"/>
          </p:cNvCxnSpPr>
          <p:nvPr/>
        </p:nvCxnSpPr>
        <p:spPr>
          <a:xfrm>
            <a:off x="2613948" y="4529406"/>
            <a:ext cx="1386419" cy="8556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26347" y="1189834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chemeClr val="tx1"/>
                </a:solidFill>
              </a:rPr>
              <a:t>Kim’s game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08570" y="2070745"/>
            <a:ext cx="5758577" cy="197209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* 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In column B, write the noun forms of the verbs in column A.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Write a word or phrase from the box under the correct picture.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3: Fill in each blank with a word or phrase from the box.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19823" y="4150781"/>
            <a:ext cx="5755112" cy="116215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Pay attention to the word stress.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Mark the stress in the underlined words.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26347" y="5420880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LESSON </a:t>
            </a:r>
            <a:r>
              <a:rPr lang="en-US" sz="2400" b="1" dirty="0">
                <a:solidFill>
                  <a:schemeClr val="bg1"/>
                </a:solidFill>
              </a:rPr>
              <a:t>2: A CLOSER LOOK 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18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3790" y="2042185"/>
            <a:ext cx="8933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- Learn by heart all the words </a:t>
            </a:r>
            <a:r>
              <a:rPr lang="en-US" sz="2800">
                <a:solidFill>
                  <a:srgbClr val="002060"/>
                </a:solidFill>
              </a:rPr>
              <a:t>that </a:t>
            </a:r>
            <a:r>
              <a:rPr lang="en-US" sz="2800" smtClean="0">
                <a:solidFill>
                  <a:srgbClr val="002060"/>
                </a:solidFill>
              </a:rPr>
              <a:t>you </a:t>
            </a:r>
            <a:r>
              <a:rPr lang="en-US" sz="2800" dirty="0">
                <a:solidFill>
                  <a:srgbClr val="002060"/>
                </a:solidFill>
              </a:rPr>
              <a:t>have just learnt.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- Do exercises in the workbook.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- Prepare for Lesson 3 - A closer look </a:t>
            </a:r>
            <a:r>
              <a:rPr lang="en-US" sz="2800" dirty="0" smtClean="0">
                <a:solidFill>
                  <a:srgbClr val="002060"/>
                </a:solidFill>
              </a:rPr>
              <a:t>2.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45" y="3397468"/>
            <a:ext cx="3135180" cy="313518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04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03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5980" y="2103074"/>
            <a:ext cx="111015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By the end of the lesson, </a:t>
            </a:r>
            <a:r>
              <a:rPr lang="en-US" sz="3000" dirty="0" smtClean="0"/>
              <a:t>you</a:t>
            </a:r>
            <a:r>
              <a:rPr lang="en-US" sz="3000" dirty="0" smtClean="0"/>
              <a:t> </a:t>
            </a:r>
            <a:r>
              <a:rPr lang="en-US" sz="3000" dirty="0" smtClean="0"/>
              <a:t>will be able to gain:</a:t>
            </a:r>
          </a:p>
          <a:p>
            <a:r>
              <a:rPr lang="en-US" sz="3000" dirty="0"/>
              <a:t>- </a:t>
            </a:r>
            <a:r>
              <a:rPr lang="en-US" sz="3000" b="1" dirty="0">
                <a:solidFill>
                  <a:srgbClr val="FF0000"/>
                </a:solidFill>
              </a:rPr>
              <a:t>Vocabulary:  </a:t>
            </a:r>
          </a:p>
          <a:p>
            <a:r>
              <a:rPr lang="en-US" sz="3000" dirty="0"/>
              <a:t>  	The lexical items related to </a:t>
            </a:r>
            <a:r>
              <a:rPr lang="en-US" sz="3000" dirty="0" smtClean="0"/>
              <a:t>natural </a:t>
            </a:r>
            <a:r>
              <a:rPr lang="en-US" sz="3000" dirty="0"/>
              <a:t>disasters.</a:t>
            </a:r>
          </a:p>
          <a:p>
            <a:r>
              <a:rPr lang="en-US" sz="3000" dirty="0"/>
              <a:t>- </a:t>
            </a:r>
            <a:r>
              <a:rPr lang="en-US" sz="3000" b="1" dirty="0">
                <a:solidFill>
                  <a:srgbClr val="FF0000"/>
                </a:solidFill>
              </a:rPr>
              <a:t>Pronunciation: </a:t>
            </a:r>
          </a:p>
          <a:p>
            <a:r>
              <a:rPr lang="en-US" sz="3000" dirty="0" smtClean="0"/>
              <a:t>	Stress </a:t>
            </a:r>
            <a:r>
              <a:rPr lang="en-US" sz="3000" dirty="0"/>
              <a:t>in words ending in </a:t>
            </a:r>
            <a:r>
              <a:rPr lang="en-US" sz="3000" i="1" dirty="0"/>
              <a:t>-al</a:t>
            </a:r>
            <a:r>
              <a:rPr lang="en-US" sz="3000" dirty="0"/>
              <a:t> </a:t>
            </a:r>
            <a:r>
              <a:rPr lang="en-US" sz="3000" dirty="0" smtClean="0"/>
              <a:t>and </a:t>
            </a:r>
            <a:r>
              <a:rPr lang="en-US" sz="3000" i="1" dirty="0" smtClean="0"/>
              <a:t>-</a:t>
            </a:r>
            <a:r>
              <a:rPr lang="en-US" sz="3000" i="1" dirty="0" err="1" smtClean="0"/>
              <a:t>ous</a:t>
            </a:r>
            <a:r>
              <a:rPr lang="en-US" sz="3000" i="1" dirty="0" smtClean="0"/>
              <a:t>.</a:t>
            </a:r>
            <a:endParaRPr lang="en-US" sz="3000" dirty="0"/>
          </a:p>
        </p:txBody>
      </p:sp>
      <p:sp>
        <p:nvSpPr>
          <p:cNvPr id="6" name="Rounded Rectangle 5"/>
          <p:cNvSpPr/>
          <p:nvPr/>
        </p:nvSpPr>
        <p:spPr>
          <a:xfrm>
            <a:off x="4301368" y="580581"/>
            <a:ext cx="4136953" cy="940106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smtClean="0">
                <a:solidFill>
                  <a:schemeClr val="bg1"/>
                </a:solidFill>
                <a:latin typeface="Myriad Pro" pitchFamily="34" charset="0"/>
              </a:rPr>
              <a:t>     OBJECTIVES</a:t>
            </a:r>
            <a:endParaRPr lang="en-US" sz="35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78034" y="1195633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2410" y="2714405"/>
            <a:ext cx="1835914" cy="59319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8034" y="4228682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82410" y="5385061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/>
          <p:cNvCxnSpPr>
            <a:stCxn id="19" idx="3"/>
            <a:endCxn id="23" idx="0"/>
          </p:cNvCxnSpPr>
          <p:nvPr/>
        </p:nvCxnSpPr>
        <p:spPr>
          <a:xfrm>
            <a:off x="2613948" y="1501736"/>
            <a:ext cx="1386419" cy="121266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23" idx="1"/>
            <a:endCxn id="28" idx="0"/>
          </p:cNvCxnSpPr>
          <p:nvPr/>
        </p:nvCxnSpPr>
        <p:spPr>
          <a:xfrm rot="10800000" flipV="1">
            <a:off x="1695992" y="3011002"/>
            <a:ext cx="1386419" cy="121768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8" idx="3"/>
            <a:endCxn id="31" idx="0"/>
          </p:cNvCxnSpPr>
          <p:nvPr/>
        </p:nvCxnSpPr>
        <p:spPr>
          <a:xfrm>
            <a:off x="2613948" y="4529406"/>
            <a:ext cx="1386419" cy="8556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26347" y="1189834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chemeClr val="tx1"/>
                </a:solidFill>
              </a:rPr>
              <a:t>Kim’s game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08570" y="2070745"/>
            <a:ext cx="5758577" cy="197209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* 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In column B, write the noun forms of the verbs in column A.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Write a word or phrase from the box under the correct picture.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3: Fill in each blank with a word or phrase from the box.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19823" y="4150781"/>
            <a:ext cx="5755112" cy="116215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Pay attention to the word stress.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Mark the stress in the underlined words.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26347" y="5420880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LESSON </a:t>
            </a:r>
            <a:r>
              <a:rPr lang="en-US" sz="2400" b="1" dirty="0">
                <a:solidFill>
                  <a:schemeClr val="bg1"/>
                </a:solidFill>
              </a:rPr>
              <a:t>2: A CLOSER LOOK 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8179904" y="2473511"/>
            <a:ext cx="37525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4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algn="just"/>
            <a:r>
              <a:rPr lang="en-US" sz="2400" dirty="0" smtClean="0"/>
              <a:t>	To </a:t>
            </a:r>
            <a:r>
              <a:rPr lang="en-US" sz="2400" dirty="0"/>
              <a:t>activate students’ prior knowledge and vocabulary related to </a:t>
            </a:r>
            <a:r>
              <a:rPr lang="en-US" sz="2400" dirty="0" smtClean="0"/>
              <a:t>natural disasters.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2716164" y="1195633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1659" y="1189834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chemeClr val="tx1"/>
                </a:solidFill>
              </a:rPr>
              <a:t>Kim’s game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LESSON </a:t>
            </a:r>
            <a:r>
              <a:rPr lang="en-US" sz="2400" b="1" dirty="0">
                <a:solidFill>
                  <a:schemeClr val="bg1"/>
                </a:solidFill>
              </a:rPr>
              <a:t>2: A CLOSER LOOK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5" y="2107096"/>
            <a:ext cx="7555025" cy="421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882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013" y="-37437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Earth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1468428"/>
            <a:ext cx="3120538" cy="193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orn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9" y="1468428"/>
            <a:ext cx="3131928" cy="195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l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2" y="1468428"/>
            <a:ext cx="3120539" cy="201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idal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4232396"/>
            <a:ext cx="3120538" cy="1969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9" y="4275066"/>
            <a:ext cx="3120538" cy="1953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rou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3" y="4190816"/>
            <a:ext cx="3120538" cy="193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013" y="-37437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826" y="3460781"/>
            <a:ext cx="259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Earthquake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6760" y="3431755"/>
            <a:ext cx="259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Tornado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68981" y="3450842"/>
            <a:ext cx="259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Volcano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107" y="6302276"/>
            <a:ext cx="259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Tidal wave/ tsunami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5508" y="6328443"/>
            <a:ext cx="259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Flood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1897" y="6231392"/>
            <a:ext cx="259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Drought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Earth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1468428"/>
            <a:ext cx="3150356" cy="19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orn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4" y="1468428"/>
            <a:ext cx="3161855" cy="1973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l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2" y="1448551"/>
            <a:ext cx="3150357" cy="20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idal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4232396"/>
            <a:ext cx="3150356" cy="198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4" y="4275065"/>
            <a:ext cx="3150356" cy="197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rou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3" y="4290206"/>
            <a:ext cx="3150356" cy="1951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81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763401" y="47600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08570" y="4020404"/>
            <a:ext cx="57585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To </a:t>
            </a:r>
            <a:r>
              <a:rPr lang="en-US" sz="2400"/>
              <a:t>introduce </a:t>
            </a:r>
            <a:r>
              <a:rPr lang="en-US" sz="2400" smtClean="0"/>
              <a:t>some</a:t>
            </a:r>
            <a:r>
              <a:rPr lang="en-US" sz="2400" smtClean="0"/>
              <a:t> </a:t>
            </a:r>
            <a:r>
              <a:rPr lang="en-US" sz="2400" dirty="0"/>
              <a:t>new words related </a:t>
            </a:r>
            <a:r>
              <a:rPr lang="en-US" sz="2400" dirty="0" smtClean="0"/>
              <a:t>to </a:t>
            </a:r>
            <a:r>
              <a:rPr lang="en-US" sz="2400" smtClean="0"/>
              <a:t>natural disasters.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2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7" y="363545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78034" y="1195633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82410" y="2398880"/>
            <a:ext cx="1835914" cy="59319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5" name="Curved Connector 14"/>
          <p:cNvCxnSpPr>
            <a:stCxn id="13" idx="3"/>
            <a:endCxn id="14" idx="0"/>
          </p:cNvCxnSpPr>
          <p:nvPr/>
        </p:nvCxnSpPr>
        <p:spPr>
          <a:xfrm>
            <a:off x="2613948" y="1501736"/>
            <a:ext cx="1386419" cy="89714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426347" y="1189834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Kim’s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08570" y="2070746"/>
            <a:ext cx="5758577" cy="207387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* 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In column B, write the noun forms of the verbs in column A.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Write a word or phrase from the box under the correct picture.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3: Fill in each blank with a word or phrase from the box.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LESSON </a:t>
            </a:r>
            <a:r>
              <a:rPr lang="en-US" sz="2400" b="1" dirty="0">
                <a:solidFill>
                  <a:schemeClr val="bg1"/>
                </a:solidFill>
              </a:rPr>
              <a:t>2: A CLOSER LOOK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4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0546" y="2513159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.VnBahamasB" panose="020BE200000000000000" pitchFamily="34" charset="0"/>
              </a:rPr>
              <a:t>Destroy (v)</a:t>
            </a:r>
            <a:endParaRPr lang="en-US" sz="4000" b="1" dirty="0">
              <a:solidFill>
                <a:srgbClr val="7030A0"/>
              </a:solidFill>
              <a:latin typeface=".VnBahamasB" panose="020BE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011" y="4320246"/>
            <a:ext cx="4050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0000FF"/>
                </a:solidFill>
              </a:rPr>
              <a:t>Phá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hủy</a:t>
            </a:r>
            <a:endParaRPr lang="en-US" sz="3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748" y="3447106"/>
            <a:ext cx="15974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/</a:t>
            </a:r>
            <a:r>
              <a:rPr lang="en-US" sz="3000" dirty="0" err="1">
                <a:solidFill>
                  <a:srgbClr val="FF0000"/>
                </a:solidFill>
              </a:rPr>
              <a:t>dɪˈstrɔɪ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9589" r="12749" b="6404"/>
          <a:stretch>
            <a:fillRect/>
          </a:stretch>
        </p:blipFill>
        <p:spPr bwMode="auto">
          <a:xfrm>
            <a:off x="4194329" y="1454287"/>
            <a:ext cx="7441044" cy="469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4001</TotalTime>
  <Words>1057</Words>
  <Application>Microsoft Office PowerPoint</Application>
  <PresentationFormat>Widescreen</PresentationFormat>
  <Paragraphs>232</Paragraphs>
  <Slides>28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Adobe Gothic Std B</vt:lpstr>
      <vt:lpstr>.VnBahamasB</vt:lpstr>
      <vt:lpstr>Arial</vt:lpstr>
      <vt:lpstr>Calibri</vt:lpstr>
      <vt:lpstr>Calibri (Body)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528</cp:revision>
  <dcterms:created xsi:type="dcterms:W3CDTF">2020-12-09T02:04:09Z</dcterms:created>
  <dcterms:modified xsi:type="dcterms:W3CDTF">2023-02-28T02:11:47Z</dcterms:modified>
</cp:coreProperties>
</file>