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 id="2147483675" r:id="rId3"/>
    <p:sldMasterId id="2147483687" r:id="rId4"/>
    <p:sldMasterId id="2147483701" r:id="rId5"/>
    <p:sldMasterId id="2147483715" r:id="rId6"/>
    <p:sldMasterId id="2147483740" r:id="rId7"/>
    <p:sldMasterId id="2147483752" r:id="rId8"/>
    <p:sldMasterId id="2147483764" r:id="rId9"/>
    <p:sldMasterId id="2147483776" r:id="rId10"/>
    <p:sldMasterId id="2147483788" r:id="rId11"/>
  </p:sldMasterIdLst>
  <p:notesMasterIdLst>
    <p:notesMasterId r:id="rId98"/>
  </p:notesMasterIdLst>
  <p:sldIdLst>
    <p:sldId id="525" r:id="rId12"/>
    <p:sldId id="524" r:id="rId13"/>
    <p:sldId id="453" r:id="rId14"/>
    <p:sldId id="368" r:id="rId15"/>
    <p:sldId id="468" r:id="rId16"/>
    <p:sldId id="508" r:id="rId17"/>
    <p:sldId id="366" r:id="rId18"/>
    <p:sldId id="491" r:id="rId19"/>
    <p:sldId id="492" r:id="rId20"/>
    <p:sldId id="489" r:id="rId21"/>
    <p:sldId id="490" r:id="rId22"/>
    <p:sldId id="427" r:id="rId23"/>
    <p:sldId id="428" r:id="rId24"/>
    <p:sldId id="506" r:id="rId25"/>
    <p:sldId id="469" r:id="rId26"/>
    <p:sldId id="425" r:id="rId27"/>
    <p:sldId id="470" r:id="rId28"/>
    <p:sldId id="472" r:id="rId29"/>
    <p:sldId id="371" r:id="rId30"/>
    <p:sldId id="268" r:id="rId31"/>
    <p:sldId id="475" r:id="rId32"/>
    <p:sldId id="476" r:id="rId33"/>
    <p:sldId id="429" r:id="rId34"/>
    <p:sldId id="456" r:id="rId35"/>
    <p:sldId id="471" r:id="rId36"/>
    <p:sldId id="432" r:id="rId37"/>
    <p:sldId id="458" r:id="rId38"/>
    <p:sldId id="473" r:id="rId39"/>
    <p:sldId id="459" r:id="rId40"/>
    <p:sldId id="505" r:id="rId41"/>
    <p:sldId id="460" r:id="rId42"/>
    <p:sldId id="477" r:id="rId43"/>
    <p:sldId id="478" r:id="rId44"/>
    <p:sldId id="479" r:id="rId45"/>
    <p:sldId id="480" r:id="rId46"/>
    <p:sldId id="482" r:id="rId47"/>
    <p:sldId id="437" r:id="rId48"/>
    <p:sldId id="483" r:id="rId49"/>
    <p:sldId id="462" r:id="rId50"/>
    <p:sldId id="440" r:id="rId51"/>
    <p:sldId id="463" r:id="rId52"/>
    <p:sldId id="464" r:id="rId53"/>
    <p:sldId id="439" r:id="rId54"/>
    <p:sldId id="484" r:id="rId55"/>
    <p:sldId id="444" r:id="rId56"/>
    <p:sldId id="358" r:id="rId57"/>
    <p:sldId id="465" r:id="rId58"/>
    <p:sldId id="485" r:id="rId59"/>
    <p:sldId id="357" r:id="rId60"/>
    <p:sldId id="441" r:id="rId61"/>
    <p:sldId id="452" r:id="rId62"/>
    <p:sldId id="466" r:id="rId63"/>
    <p:sldId id="486" r:id="rId64"/>
    <p:sldId id="445" r:id="rId65"/>
    <p:sldId id="446" r:id="rId66"/>
    <p:sldId id="361" r:id="rId67"/>
    <p:sldId id="509" r:id="rId68"/>
    <p:sldId id="510" r:id="rId69"/>
    <p:sldId id="511" r:id="rId70"/>
    <p:sldId id="512" r:id="rId71"/>
    <p:sldId id="514" r:id="rId72"/>
    <p:sldId id="515" r:id="rId73"/>
    <p:sldId id="516" r:id="rId74"/>
    <p:sldId id="517" r:id="rId75"/>
    <p:sldId id="518" r:id="rId76"/>
    <p:sldId id="519" r:id="rId77"/>
    <p:sldId id="520" r:id="rId78"/>
    <p:sldId id="521" r:id="rId79"/>
    <p:sldId id="522" r:id="rId80"/>
    <p:sldId id="523" r:id="rId81"/>
    <p:sldId id="493" r:id="rId82"/>
    <p:sldId id="495" r:id="rId83"/>
    <p:sldId id="496" r:id="rId84"/>
    <p:sldId id="497" r:id="rId85"/>
    <p:sldId id="498" r:id="rId86"/>
    <p:sldId id="499" r:id="rId87"/>
    <p:sldId id="500" r:id="rId88"/>
    <p:sldId id="501" r:id="rId89"/>
    <p:sldId id="502" r:id="rId90"/>
    <p:sldId id="503" r:id="rId91"/>
    <p:sldId id="487" r:id="rId92"/>
    <p:sldId id="365" r:id="rId93"/>
    <p:sldId id="454" r:id="rId94"/>
    <p:sldId id="450" r:id="rId95"/>
    <p:sldId id="504" r:id="rId96"/>
    <p:sldId id="367" r:id="rId97"/>
  </p:sldIdLst>
  <p:sldSz cx="12192000" cy="6858000"/>
  <p:notesSz cx="6858000" cy="9144000"/>
  <p:embeddedFontLst>
    <p:embeddedFont>
      <p:font typeface="微软雅黑" panose="020B0503020204020204" pitchFamily="34" charset="-122"/>
      <p:regular r:id="rId99"/>
      <p:bold r:id="rId100"/>
    </p:embeddedFont>
    <p:embeddedFont>
      <p:font typeface="Calibri" panose="020F0502020204030204" pitchFamily="34" charset="0"/>
      <p:regular r:id="rId101"/>
      <p:bold r:id="rId102"/>
      <p:italic r:id="rId103"/>
      <p:boldItalic r:id="rId104"/>
    </p:embeddedFont>
    <p:embeddedFont>
      <p:font typeface="Calibri Light" panose="020F0302020204030204" pitchFamily="34" charset="0"/>
      <p:regular r:id="rId105"/>
      <p:italic r:id="rId106"/>
    </p:embeddedFont>
    <p:embeddedFont>
      <p:font typeface="SimSun" panose="02010600030101010101" pitchFamily="2" charset="-122"/>
      <p:regular r:id="rId107"/>
    </p:embeddedFont>
    <p:embeddedFont>
      <p:font typeface="Montserrat" panose="020B0604020202020204" charset="0"/>
      <p:regular r:id="rId108"/>
      <p:bold r:id="rId109"/>
      <p:italic r:id="rId110"/>
      <p:boldItalic r:id="rId111"/>
    </p:embeddedFont>
    <p:embeddedFont>
      <p:font typeface="Montserrat Light" panose="020B0604020202020204" charset="0"/>
      <p:regular r:id="rId112"/>
      <p:italic r:id="rId113"/>
    </p:embeddedFont>
    <p:embeddedFont>
      <p:font typeface="SimSun" panose="02010600030101010101" pitchFamily="2" charset="-122"/>
      <p:regular r:id="rId107"/>
    </p:embeddedFont>
    <p:embeddedFont>
      <p:font typeface="Tahoma" panose="020B0604030504040204" pitchFamily="34" charset="0"/>
      <p:regular r:id="rId114"/>
      <p:bold r:id="rId115"/>
    </p:embeddedFont>
  </p:embeddedFontLst>
  <p:custDataLst>
    <p:tags r:id="rId1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971"/>
    <a:srgbClr val="F193A7"/>
    <a:srgbClr val="FF617B"/>
    <a:srgbClr val="FF9300"/>
    <a:srgbClr val="17AD86"/>
    <a:srgbClr val="78AB1D"/>
    <a:srgbClr val="438742"/>
    <a:srgbClr val="7A6294"/>
    <a:srgbClr val="ABA0BC"/>
    <a:srgbClr val="F4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3039" autoAdjust="0"/>
  </p:normalViewPr>
  <p:slideViewPr>
    <p:cSldViewPr snapToGrid="0">
      <p:cViewPr varScale="1">
        <p:scale>
          <a:sx n="73" d="100"/>
          <a:sy n="73" d="100"/>
        </p:scale>
        <p:origin x="612"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presProps" Target="presProps.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font" Target="fonts/font14.fntdata"/><Relationship Id="rId16" Type="http://schemas.openxmlformats.org/officeDocument/2006/relationships/slide" Target="slides/slide5.xml"/><Relationship Id="rId107" Type="http://schemas.openxmlformats.org/officeDocument/2006/relationships/font" Target="fonts/font9.fntdata"/><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font" Target="fonts/font4.fntdata"/><Relationship Id="rId110" Type="http://schemas.openxmlformats.org/officeDocument/2006/relationships/font" Target="fonts/font12.fntdata"/><Relationship Id="rId115"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font" Target="fonts/font2.fntdata"/><Relationship Id="rId105" Type="http://schemas.openxmlformats.org/officeDocument/2006/relationships/font" Target="fonts/font7.fntdata"/><Relationship Id="rId113" Type="http://schemas.openxmlformats.org/officeDocument/2006/relationships/font" Target="fonts/font15.fntdata"/><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font" Target="fonts/font5.fntdata"/><Relationship Id="rId108" Type="http://schemas.openxmlformats.org/officeDocument/2006/relationships/font" Target="fonts/font10.fntdata"/><Relationship Id="rId116" Type="http://schemas.openxmlformats.org/officeDocument/2006/relationships/tags" Target="tags/tag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8.fntdata"/><Relationship Id="rId114" Type="http://schemas.openxmlformats.org/officeDocument/2006/relationships/font" Target="fonts/font16.fntdata"/><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11.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font" Target="fonts/font6.fntdata"/><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DEC11-7793-4414-86BE-607D22153275}"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615B9-4A25-40E3-B596-8A84D61ADC4C}" type="slidenum">
              <a:rPr lang="zh-CN" altLang="en-US" smtClean="0"/>
              <a:t>‹#›</a:t>
            </a:fld>
            <a:endParaRPr lang="zh-CN" altLang="en-US"/>
          </a:p>
        </p:txBody>
      </p:sp>
    </p:spTree>
    <p:extLst>
      <p:ext uri="{BB962C8B-B14F-4D97-AF65-F5344CB8AC3E}">
        <p14:creationId xmlns:p14="http://schemas.microsoft.com/office/powerpoint/2010/main" val="171389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4</a:t>
            </a:fld>
            <a:endParaRPr lang="zh-CN" altLang="en-US"/>
          </a:p>
        </p:txBody>
      </p:sp>
    </p:spTree>
    <p:extLst>
      <p:ext uri="{BB962C8B-B14F-4D97-AF65-F5344CB8AC3E}">
        <p14:creationId xmlns:p14="http://schemas.microsoft.com/office/powerpoint/2010/main" val="306030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7</a:t>
            </a:fld>
            <a:endParaRPr lang="zh-CN" altLang="en-US"/>
          </a:p>
        </p:txBody>
      </p:sp>
    </p:spTree>
    <p:extLst>
      <p:ext uri="{BB962C8B-B14F-4D97-AF65-F5344CB8AC3E}">
        <p14:creationId xmlns:p14="http://schemas.microsoft.com/office/powerpoint/2010/main" val="368227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19</a:t>
            </a:fld>
            <a:endParaRPr lang="zh-CN" altLang="en-US"/>
          </a:p>
        </p:txBody>
      </p:sp>
    </p:spTree>
    <p:extLst>
      <p:ext uri="{BB962C8B-B14F-4D97-AF65-F5344CB8AC3E}">
        <p14:creationId xmlns:p14="http://schemas.microsoft.com/office/powerpoint/2010/main" val="213704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92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6801751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07378154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11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563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456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022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1381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4179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08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00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979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1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01935983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105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4890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215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162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9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601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98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105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868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89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p>
        </p:txBody>
      </p:sp>
      <p:sp>
        <p:nvSpPr>
          <p:cNvPr id="9" name="Slide Number Placeholder 4"/>
          <p:cNvSpPr txBox="1">
            <a:spLocks/>
          </p:cNvSpPr>
          <p:nvPr userDrawn="1"/>
        </p:nvSpPr>
        <p:spPr>
          <a:xfrm>
            <a:off x="11636729" y="6340868"/>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28291004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8789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30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8923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854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2508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0155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2035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080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720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79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p>
        </p:txBody>
      </p:sp>
      <p:sp>
        <p:nvSpPr>
          <p:cNvPr id="9" name="Slide Number Placeholder 4"/>
          <p:cNvSpPr txBox="1">
            <a:spLocks/>
          </p:cNvSpPr>
          <p:nvPr userDrawn="1"/>
        </p:nvSpPr>
        <p:spPr>
          <a:xfrm>
            <a:off x="11667901" y="6337836"/>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71801690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pPr algn="ct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81580145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4433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1036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5375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050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773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99812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6406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23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244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4693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418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174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03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1144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4398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1082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21856137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526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59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9944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6942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5087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314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888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182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3621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30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1683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9011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9636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7565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3119535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49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9186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7879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871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74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6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33274792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903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220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14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5431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1514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9581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1428345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10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617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83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240363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849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565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263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554907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178262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9338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60382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81812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572865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178846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2122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627877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270885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3099864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D3F9F-ACD9-488C-83AD-AED08AE1FCA5}"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4C78C1-3AEF-4BED-B725-E77D0456D972}"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845409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26BC15-B161-4C75-9B3A-128C91250747}" type="datetimeFigureOut">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2021/9/20</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B4E113-1DE2-475C-BE03-FB3C59433037}" type="slidenum">
              <a:rPr kumimoji="0" lang="zh-CN" altLang="en-US" sz="1800" b="0" i="0" u="none" strike="noStrike" kern="1200" cap="none" spc="0" normalizeH="0" baseline="0" noProof="0" smtClean="0">
                <a:ln>
                  <a:noFill/>
                </a:ln>
                <a:solidFill>
                  <a:srgbClr val="000000"/>
                </a:solidFill>
                <a:effectLst/>
                <a:uLnTx/>
                <a:uFillTx/>
                <a:latin typeface="Arial Unicode MS"/>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Unicode MS"/>
              <a:cs typeface="+mn-cs"/>
            </a:endParaRPr>
          </a:p>
        </p:txBody>
      </p:sp>
    </p:spTree>
    <p:extLst>
      <p:ext uri="{BB962C8B-B14F-4D97-AF65-F5344CB8AC3E}">
        <p14:creationId xmlns:p14="http://schemas.microsoft.com/office/powerpoint/2010/main" val="4288330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83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34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657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610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2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1860201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905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886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211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444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33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947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0588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966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694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4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792810743"/>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968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109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522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297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6510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4545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3612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46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535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3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t>2021/9/20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3000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1704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37089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866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410657-77DB-42F9-8E91-E4E39F88126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0EC78B-40DE-45D8-B70C-8FAC2D8D70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9396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15641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13641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24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18287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8227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0451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https://scontent.xx.fbcdn.net/v/t1.15752-0/s280x280/202693206_207432537902477_2266693071052359687_n.jpg?_nc_cat=102&amp;ccb=1-3&amp;_nc_sid=aee45a&amp;_nc_ohc=-7yVGxVScsAAX_KhoDQ&amp;_nc_ad=z-m&amp;_nc_cid=0&amp;_nc_ht=scontent.xx&amp;tp=7&amp;oh=ca8d0ead7dbd05cf478fd85410b72bd3&amp;oe=60D39796"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https://scontent.xx.fbcdn.net/v/t1.15752-0/p206x206/202188716_336628277873639_7630871952293552088_n.jpg?_nc_cat=102&amp;ccb=1-3&amp;_nc_sid=aee45a&amp;_nc_ohc=NVQ76pwK5nMAX_GkY9N&amp;_nc_ad=z-m&amp;_nc_cid=0&amp;_nc_ht=scontent.xx&amp;tp=6&amp;oh=f78ced7761592c6b24f0cb1fdfad051d&amp;oe=60D73AF5"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4.xml"/><Relationship Id="rId7" Type="http://schemas.openxmlformats.org/officeDocument/2006/relationships/image" Target="../media/image57.png"/><Relationship Id="rId2" Type="http://schemas.openxmlformats.org/officeDocument/2006/relationships/tags" Target="../tags/tag2.xml"/><Relationship Id="rId1" Type="http://schemas.openxmlformats.org/officeDocument/2006/relationships/themeOverride" Target="../theme/themeOverride1.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3.jpeg"/><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jpg"/></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566" y="451845"/>
            <a:ext cx="11952514" cy="4787593"/>
          </a:xfrm>
          <a:prstGeom prst="rect">
            <a:avLst/>
          </a:prstGeom>
        </p:spPr>
        <p:txBody>
          <a:bodyPr wrap="square">
            <a:spAutoFit/>
          </a:bodyPr>
          <a:lstStyle/>
          <a:p>
            <a:pPr algn="just">
              <a:lnSpc>
                <a:spcPct val="150000"/>
              </a:lnSpc>
              <a:spcAft>
                <a:spcPts val="800"/>
              </a:spcAft>
              <a:tabLst>
                <a:tab pos="90170" algn="l"/>
                <a:tab pos="180340" algn="l"/>
              </a:tabLst>
            </a:pP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Gửi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đợt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cố</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chế</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đợt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sót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ý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khỏi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chỗ</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xin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dừng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mức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chứ</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ppt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Aft>
                <a:spcPts val="800"/>
              </a:spcAft>
              <a:tabLst>
                <a:tab pos="90170" algn="l"/>
                <a:tab pos="180340" algn="l"/>
              </a:tabLst>
            </a:pP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cộng</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cám</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ạ!</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ngủ</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đêm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Nếu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chắc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hi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vọng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sức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Còn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sức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mồ</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hôi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danh</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bỏ</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bỏ</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triệu</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mang</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miễn</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vậy</a:t>
            </a:r>
            <a:r>
              <a:rPr 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xin</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lỗi</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bỏ</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mua</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dòng</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p>
        </p:txBody>
      </p:sp>
    </p:spTree>
    <p:extLst>
      <p:ext uri="{BB962C8B-B14F-4D97-AF65-F5344CB8AC3E}">
        <p14:creationId xmlns:p14="http://schemas.microsoft.com/office/powerpoint/2010/main" val="298127823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FBA008A-2791-3446-9E6A-1EA8A34A1E13}"/>
              </a:ext>
            </a:extLst>
          </p:cNvPr>
          <p:cNvPicPr>
            <a:picLocks noChangeAspect="1"/>
          </p:cNvPicPr>
          <p:nvPr/>
        </p:nvPicPr>
        <p:blipFill>
          <a:blip r:embed="rId2"/>
          <a:stretch>
            <a:fillRect/>
          </a:stretch>
        </p:blipFill>
        <p:spPr>
          <a:xfrm>
            <a:off x="1411942" y="-2077610"/>
            <a:ext cx="10327340" cy="9614582"/>
          </a:xfrm>
          <a:prstGeom prst="rect">
            <a:avLst/>
          </a:prstGeom>
        </p:spPr>
      </p:pic>
      <p:pic>
        <p:nvPicPr>
          <p:cNvPr id="8" name="Picture 7">
            <a:extLst>
              <a:ext uri="{FF2B5EF4-FFF2-40B4-BE49-F238E27FC236}">
                <a16:creationId xmlns:a16="http://schemas.microsoft.com/office/drawing/2014/main" id="{612F2F82-5A91-3341-A7C5-347970BC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4" y="3429000"/>
            <a:ext cx="4793499" cy="3855453"/>
          </a:xfrm>
          <a:prstGeom prst="rect">
            <a:avLst/>
          </a:prstGeom>
        </p:spPr>
      </p:pic>
      <p:sp>
        <p:nvSpPr>
          <p:cNvPr id="9" name="TextBox 8">
            <a:extLst>
              <a:ext uri="{FF2B5EF4-FFF2-40B4-BE49-F238E27FC236}">
                <a16:creationId xmlns:a16="http://schemas.microsoft.com/office/drawing/2014/main" id="{10E34887-DA29-1445-A493-6A34DF5BA3ED}"/>
              </a:ext>
            </a:extLst>
          </p:cNvPr>
          <p:cNvSpPr txBox="1"/>
          <p:nvPr/>
        </p:nvSpPr>
        <p:spPr>
          <a:xfrm>
            <a:off x="4200275" y="1606296"/>
            <a:ext cx="4634443" cy="2246769"/>
          </a:xfrm>
          <a:prstGeom prst="rect">
            <a:avLst/>
          </a:prstGeom>
          <a:noFill/>
        </p:spPr>
        <p:txBody>
          <a:bodyPr wrap="square" rtlCol="0">
            <a:spAutoFit/>
          </a:bodyPr>
          <a:lstStyle/>
          <a:p>
            <a:pPr lvl="0" algn="just"/>
            <a:r>
              <a:rPr lang="vi-VN" sz="2800" smtClean="0">
                <a:solidFill>
                  <a:srgbClr val="262626"/>
                </a:solidFill>
                <a:latin typeface="Times New Roman" panose="02020603050405020304" pitchFamily="18" charset="0"/>
                <a:cs typeface="Times New Roman" panose="02020603050405020304" pitchFamily="18" charset="0"/>
              </a:rPr>
              <a:t>a</a:t>
            </a: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Đọc đoạn thứ nhất cần lên giọng để vừa thể hiện được vẻ đẹp cường tráng đồng thời diễn tả được thái độ tự phụ, huênh hoang của Dế Mèn</a:t>
            </a:r>
            <a:r>
              <a:rPr lang="vi-VN" sz="2800" smtClean="0">
                <a:solidFill>
                  <a:srgbClr val="262626"/>
                </a:solidFill>
                <a:latin typeface="Times New Roman" panose="02020603050405020304" pitchFamily="18" charset="0"/>
                <a:cs typeface="Times New Roman" panose="02020603050405020304" pitchFamily="18" charset="0"/>
              </a:rPr>
              <a:t>.</a:t>
            </a:r>
            <a:endParaRPr lang="vi-VN" sz="2800">
              <a:solidFill>
                <a:srgbClr val="2626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95893"/>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FBA008A-2791-3446-9E6A-1EA8A34A1E13}"/>
              </a:ext>
            </a:extLst>
          </p:cNvPr>
          <p:cNvPicPr>
            <a:picLocks noChangeAspect="1"/>
          </p:cNvPicPr>
          <p:nvPr/>
        </p:nvPicPr>
        <p:blipFill>
          <a:blip r:embed="rId2"/>
          <a:stretch>
            <a:fillRect/>
          </a:stretch>
        </p:blipFill>
        <p:spPr>
          <a:xfrm>
            <a:off x="1" y="-2050716"/>
            <a:ext cx="14369142" cy="9614582"/>
          </a:xfrm>
          <a:prstGeom prst="rect">
            <a:avLst/>
          </a:prstGeom>
        </p:spPr>
      </p:pic>
      <p:pic>
        <p:nvPicPr>
          <p:cNvPr id="8" name="Picture 7">
            <a:extLst>
              <a:ext uri="{FF2B5EF4-FFF2-40B4-BE49-F238E27FC236}">
                <a16:creationId xmlns:a16="http://schemas.microsoft.com/office/drawing/2014/main" id="{612F2F82-5A91-3341-A7C5-347970BC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4" y="3429000"/>
            <a:ext cx="4793499" cy="3855453"/>
          </a:xfrm>
          <a:prstGeom prst="rect">
            <a:avLst/>
          </a:prstGeom>
        </p:spPr>
      </p:pic>
      <p:sp>
        <p:nvSpPr>
          <p:cNvPr id="9" name="TextBox 8">
            <a:extLst>
              <a:ext uri="{FF2B5EF4-FFF2-40B4-BE49-F238E27FC236}">
                <a16:creationId xmlns:a16="http://schemas.microsoft.com/office/drawing/2014/main" id="{10E34887-DA29-1445-A493-6A34DF5BA3ED}"/>
              </a:ext>
            </a:extLst>
          </p:cNvPr>
          <p:cNvSpPr txBox="1"/>
          <p:nvPr/>
        </p:nvSpPr>
        <p:spPr>
          <a:xfrm>
            <a:off x="3405949" y="1595025"/>
            <a:ext cx="7557246" cy="2677656"/>
          </a:xfrm>
          <a:prstGeom prst="rect">
            <a:avLst/>
          </a:prstGeom>
          <a:noFill/>
        </p:spPr>
        <p:txBody>
          <a:bodyPr wrap="square" rtlCol="0">
            <a:spAutoFit/>
          </a:bodyPr>
          <a:lstStyle/>
          <a:p>
            <a:pPr lvl="0"/>
            <a:r>
              <a:rPr lang="vi-VN" sz="2800" smtClean="0">
                <a:solidFill>
                  <a:srgbClr val="262626"/>
                </a:solidFill>
                <a:latin typeface="Times New Roman" panose="02020603050405020304" pitchFamily="18" charset="0"/>
                <a:cs typeface="Times New Roman" panose="02020603050405020304" pitchFamily="18" charset="0"/>
              </a:rPr>
              <a:t>b</a:t>
            </a:r>
            <a:r>
              <a:rPr lang="en-US" sz="2800" smtClean="0">
                <a:solidFill>
                  <a:srgbClr val="262626"/>
                </a:solidFill>
                <a:latin typeface="Times New Roman" panose="02020603050405020304" pitchFamily="18" charset="0"/>
                <a:cs typeface="Times New Roman" panose="02020603050405020304" pitchFamily="18" charset="0"/>
              </a:rPr>
              <a:t>. </a:t>
            </a:r>
            <a:r>
              <a:rPr lang="vi-VN" sz="2800" smtClean="0">
                <a:solidFill>
                  <a:srgbClr val="262626"/>
                </a:solidFill>
                <a:latin typeface="Times New Roman" panose="02020603050405020304" pitchFamily="18" charset="0"/>
                <a:cs typeface="Times New Roman" panose="02020603050405020304" pitchFamily="18" charset="0"/>
              </a:rPr>
              <a:t>Đọc </a:t>
            </a:r>
            <a:r>
              <a:rPr lang="vi-VN" sz="2800">
                <a:solidFill>
                  <a:srgbClr val="262626"/>
                </a:solidFill>
                <a:latin typeface="Times New Roman" panose="02020603050405020304" pitchFamily="18" charset="0"/>
                <a:cs typeface="Times New Roman" panose="02020603050405020304" pitchFamily="18" charset="0"/>
              </a:rPr>
              <a:t>đoạn thứ hai chú ý giọng đối thoại phù hợp với diễn biến tâm lí của từng nhân vật:</a:t>
            </a:r>
            <a:br>
              <a:rPr lang="vi-VN" sz="2800">
                <a:solidFill>
                  <a:srgbClr val="262626"/>
                </a:solidFill>
                <a:latin typeface="Times New Roman" panose="02020603050405020304" pitchFamily="18" charset="0"/>
                <a:cs typeface="Times New Roman" panose="02020603050405020304" pitchFamily="18" charset="0"/>
              </a:rPr>
            </a:b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Dế Mèn: kẻ cả, hung hăng, hoảng hốt, ân hận…</a:t>
            </a:r>
            <a:br>
              <a:rPr lang="vi-VN" sz="2800">
                <a:solidFill>
                  <a:srgbClr val="262626"/>
                </a:solidFill>
                <a:latin typeface="Times New Roman" panose="02020603050405020304" pitchFamily="18" charset="0"/>
                <a:cs typeface="Times New Roman" panose="02020603050405020304" pitchFamily="18" charset="0"/>
              </a:rPr>
            </a:b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Dế Choắt: run rẩy, sợ hãi, cố sức khuyên can Dế Mèn…</a:t>
            </a:r>
            <a:br>
              <a:rPr lang="vi-VN" sz="2800">
                <a:solidFill>
                  <a:srgbClr val="262626"/>
                </a:solidFill>
                <a:latin typeface="Times New Roman" panose="02020603050405020304" pitchFamily="18" charset="0"/>
                <a:cs typeface="Times New Roman" panose="02020603050405020304" pitchFamily="18" charset="0"/>
              </a:rPr>
            </a:br>
            <a:r>
              <a:rPr lang="en-US" sz="2800" smtClean="0">
                <a:solidFill>
                  <a:srgbClr val="262626"/>
                </a:solidFill>
                <a:latin typeface="Times New Roman" panose="02020603050405020304" pitchFamily="18" charset="0"/>
                <a:cs typeface="Times New Roman" panose="02020603050405020304" pitchFamily="18" charset="0"/>
              </a:rPr>
              <a:t>-</a:t>
            </a:r>
            <a:r>
              <a:rPr lang="vi-VN" sz="2800" smtClean="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Chị Cốc: tức giận.</a:t>
            </a:r>
          </a:p>
        </p:txBody>
      </p:sp>
    </p:spTree>
    <p:extLst>
      <p:ext uri="{BB962C8B-B14F-4D97-AF65-F5344CB8AC3E}">
        <p14:creationId xmlns:p14="http://schemas.microsoft.com/office/powerpoint/2010/main" val="400624589"/>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ế mèn phiêu lưu ký | Nhà xuất bản Kim Đồng">
            <a:extLst>
              <a:ext uri="{FF2B5EF4-FFF2-40B4-BE49-F238E27FC236}">
                <a16:creationId xmlns:a16="http://schemas.microsoft.com/office/drawing/2014/main" id="{7B683EB7-EA26-204F-A0B2-49FF001FB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65" r="-1" b="25155"/>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01FD-5B6E-BB4E-84B2-9ED75122FABA}"/>
              </a:ext>
            </a:extLst>
          </p:cNvPr>
          <p:cNvSpPr txBox="1"/>
          <p:nvPr/>
        </p:nvSpPr>
        <p:spPr>
          <a:xfrm>
            <a:off x="6800978" y="2049723"/>
            <a:ext cx="4871515" cy="3908586"/>
          </a:xfrm>
          <a:prstGeom prst="rect">
            <a:avLst/>
          </a:prstGeom>
        </p:spPr>
        <p:txBody>
          <a:bodyPr vert="horz" lIns="91440" tIns="45720" rIns="91440" bIns="45720" rtlCol="0">
            <a:normAutofit/>
          </a:bodyPr>
          <a:lstStyle/>
          <a:p>
            <a:pPr algn="ctr">
              <a:lnSpc>
                <a:spcPct val="150000"/>
              </a:lnSpc>
              <a:spcBef>
                <a:spcPct val="0"/>
              </a:spcBef>
              <a:spcAft>
                <a:spcPts val="600"/>
              </a:spcAft>
            </a:pPr>
            <a:r>
              <a:rPr lang="en-US" sz="4000" b="1" i="1" dirty="0" err="1">
                <a:latin typeface="Times New Roman" panose="02020603050405020304" pitchFamily="18" charset="0"/>
                <a:cs typeface="Times New Roman" panose="02020603050405020304" pitchFamily="18" charset="0"/>
              </a:rPr>
              <a:t>Đọc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xong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bản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em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thấy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ấn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tượng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với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vấn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nhất</a:t>
            </a:r>
            <a:r>
              <a:rPr lang="en-US" sz="40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22657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ế Mèn phiêu lưu ký | Nhà xuất bản Kim Đồng">
            <a:extLst>
              <a:ext uri="{FF2B5EF4-FFF2-40B4-BE49-F238E27FC236}">
                <a16:creationId xmlns:a16="http://schemas.microsoft.com/office/drawing/2014/main" id="{8CB505D8-F8E3-6148-91EB-4C2D37857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97" b="2"/>
          <a:stretch/>
        </p:blipFill>
        <p:spPr bwMode="auto">
          <a:xfrm>
            <a:off x="621675" y="623275"/>
            <a:ext cx="4032621" cy="5607882"/>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01FD-5B6E-BB4E-84B2-9ED75122FABA}"/>
              </a:ext>
            </a:extLst>
          </p:cNvPr>
          <p:cNvSpPr txBox="1"/>
          <p:nvPr/>
        </p:nvSpPr>
        <p:spPr>
          <a:xfrm>
            <a:off x="5450209" y="1056640"/>
            <a:ext cx="5799947" cy="34943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a:latin typeface="Times New Roman" panose="02020603050405020304" pitchFamily="18" charset="0"/>
                <a:ea typeface="+mj-ea"/>
                <a:cs typeface="Times New Roman" panose="02020603050405020304" pitchFamily="18" charset="0"/>
              </a:rPr>
              <a:t>2. </a:t>
            </a:r>
            <a:r>
              <a:rPr lang="en-US" sz="8000" b="1" dirty="0" err="1">
                <a:latin typeface="Times New Roman" panose="02020603050405020304" pitchFamily="18" charset="0"/>
                <a:ea typeface="+mj-ea"/>
                <a:cs typeface="Times New Roman" panose="02020603050405020304" pitchFamily="18" charset="0"/>
              </a:rPr>
              <a:t>Tác</a:t>
            </a:r>
            <a:r>
              <a:rPr lang="en-US" sz="8000" b="1" dirty="0">
                <a:latin typeface="Times New Roman" panose="02020603050405020304" pitchFamily="18" charset="0"/>
                <a:ea typeface="+mj-ea"/>
                <a:cs typeface="Times New Roman" panose="02020603050405020304" pitchFamily="18" charset="0"/>
              </a:rPr>
              <a:t> </a:t>
            </a:r>
            <a:r>
              <a:rPr lang="en-US" sz="8000" b="1" dirty="0" err="1">
                <a:latin typeface="Times New Roman" panose="02020603050405020304" pitchFamily="18" charset="0"/>
                <a:ea typeface="+mj-ea"/>
                <a:cs typeface="Times New Roman" panose="02020603050405020304" pitchFamily="18" charset="0"/>
              </a:rPr>
              <a:t>giả</a:t>
            </a:r>
            <a:r>
              <a:rPr lang="en-US" sz="8000" b="1" dirty="0">
                <a:latin typeface="Times New Roman" panose="02020603050405020304" pitchFamily="18" charset="0"/>
                <a:ea typeface="+mj-ea"/>
                <a:cs typeface="Times New Roman" panose="02020603050405020304" pitchFamily="18" charset="0"/>
              </a:rPr>
              <a:t>, </a:t>
            </a:r>
            <a:r>
              <a:rPr lang="en-US" sz="8000" b="1" err="1">
                <a:latin typeface="Times New Roman" panose="02020603050405020304" pitchFamily="18" charset="0"/>
                <a:ea typeface="+mj-ea"/>
                <a:cs typeface="Times New Roman" panose="02020603050405020304" pitchFamily="18" charset="0"/>
              </a:rPr>
              <a:t>tác</a:t>
            </a:r>
            <a:r>
              <a:rPr lang="en-US" sz="8000" b="1">
                <a:latin typeface="Times New Roman" panose="02020603050405020304" pitchFamily="18" charset="0"/>
                <a:ea typeface="+mj-ea"/>
                <a:cs typeface="Times New Roman" panose="02020603050405020304" pitchFamily="18" charset="0"/>
              </a:rPr>
              <a:t> </a:t>
            </a:r>
            <a:r>
              <a:rPr lang="en-US" sz="8000" b="1" smtClean="0">
                <a:latin typeface="Times New Roman" panose="02020603050405020304" pitchFamily="18" charset="0"/>
                <a:ea typeface="+mj-ea"/>
                <a:cs typeface="Times New Roman" panose="02020603050405020304" pitchFamily="18" charset="0"/>
              </a:rPr>
              <a:t>phẩm:</a:t>
            </a:r>
            <a:endParaRPr lang="en-US" sz="8000" b="1"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117810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097742" y="914399"/>
          <a:ext cx="7853082" cy="3794096"/>
        </p:xfrm>
        <a:graphic>
          <a:graphicData uri="http://schemas.openxmlformats.org/drawingml/2006/table">
            <a:tbl>
              <a:tblPr/>
              <a:tblGrid>
                <a:gridCol w="2796987">
                  <a:extLst>
                    <a:ext uri="{9D8B030D-6E8A-4147-A177-3AD203B41FA5}">
                      <a16:colId xmlns:a16="http://schemas.microsoft.com/office/drawing/2014/main" val="1302382065"/>
                    </a:ext>
                  </a:extLst>
                </a:gridCol>
                <a:gridCol w="3134565">
                  <a:extLst>
                    <a:ext uri="{9D8B030D-6E8A-4147-A177-3AD203B41FA5}">
                      <a16:colId xmlns:a16="http://schemas.microsoft.com/office/drawing/2014/main" val="1206213440"/>
                    </a:ext>
                  </a:extLst>
                </a:gridCol>
                <a:gridCol w="1921530">
                  <a:extLst>
                    <a:ext uri="{9D8B030D-6E8A-4147-A177-3AD203B41FA5}">
                      <a16:colId xmlns:a16="http://schemas.microsoft.com/office/drawing/2014/main" val="3658394114"/>
                    </a:ext>
                  </a:extLst>
                </a:gridCol>
              </a:tblGrid>
              <a:tr h="1304366">
                <a:tc gridSpan="3">
                  <a:txBody>
                    <a:bodyPr/>
                    <a:lstStyle/>
                    <a:p>
                      <a:pPr marL="0" marR="0" algn="ctr">
                        <a:spcBef>
                          <a:spcPts val="0"/>
                        </a:spcBef>
                        <a:spcAft>
                          <a:spcPts val="0"/>
                        </a:spcAft>
                      </a:pPr>
                      <a:r>
                        <a:rPr lang="en-US" sz="3200" b="1" kern="100">
                          <a:effectLst/>
                          <a:latin typeface="Times New Roman" panose="02020603050405020304" pitchFamily="18" charset="0"/>
                          <a:ea typeface="SimSun" panose="02010600030101010101" pitchFamily="2" charset="-122"/>
                        </a:rPr>
                        <a:t>Bài học đường đời đầu tiên</a:t>
                      </a: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9120126"/>
                  </a:ext>
                </a:extLst>
              </a:tr>
              <a:tr h="1244865">
                <a:tc>
                  <a:txBody>
                    <a:bodyPr/>
                    <a:lstStyle/>
                    <a:p>
                      <a:pPr marL="0" marR="0" algn="ctr">
                        <a:spcBef>
                          <a:spcPts val="0"/>
                        </a:spcBef>
                        <a:spcAft>
                          <a:spcPts val="0"/>
                        </a:spcAft>
                      </a:pPr>
                      <a:r>
                        <a:rPr lang="en-US" sz="3200" b="1" kern="100">
                          <a:effectLst/>
                          <a:latin typeface="Times New Roman" panose="02020603050405020304" pitchFamily="18" charset="0"/>
                          <a:ea typeface="SimSun" panose="02010600030101010101" pitchFamily="2" charset="-122"/>
                        </a:rPr>
                        <a:t>Tác giả</a:t>
                      </a: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200" b="1" kern="100">
                          <a:effectLst/>
                          <a:latin typeface="Times New Roman" panose="02020603050405020304" pitchFamily="18" charset="0"/>
                          <a:ea typeface="SimSun" panose="02010600030101010101" pitchFamily="2" charset="-122"/>
                        </a:rPr>
                        <a:t>Tác phẩm</a:t>
                      </a: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366489"/>
                  </a:ext>
                </a:extLst>
              </a:tr>
              <a:tr h="1244865">
                <a:tc>
                  <a:txBody>
                    <a:bodyPr/>
                    <a:lstStyle/>
                    <a:p>
                      <a:pPr marL="0" marR="0" algn="ctr">
                        <a:spcBef>
                          <a:spcPts val="0"/>
                        </a:spcBef>
                        <a:spcAft>
                          <a:spcPts val="0"/>
                        </a:spcAft>
                      </a:pPr>
                      <a:r>
                        <a:rPr lang="en-US" sz="3200" b="1" kern="100">
                          <a:effectLst/>
                          <a:latin typeface="Times New Roman" panose="02020603050405020304" pitchFamily="18" charset="0"/>
                          <a:ea typeface="SimSun" panose="02010600030101010101" pitchFamily="2" charset="-122"/>
                        </a:rPr>
                        <a:t> </a:t>
                      </a: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3200" b="1" kern="100">
                          <a:effectLst/>
                          <a:latin typeface="Times New Roman" panose="02020603050405020304" pitchFamily="18" charset="0"/>
                          <a:ea typeface="SimSun" panose="02010600030101010101" pitchFamily="2" charset="-122"/>
                        </a:rPr>
                        <a:t> </a:t>
                      </a:r>
                      <a:endParaRPr lang="en-US" sz="3200" kern="1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222665"/>
                  </a:ext>
                </a:extLst>
              </a:tr>
            </a:tbl>
          </a:graphicData>
        </a:graphic>
      </p:graphicFrame>
      <p:sp>
        <p:nvSpPr>
          <p:cNvPr id="6" name="Rectangle 5"/>
          <p:cNvSpPr>
            <a:spLocks noChangeArrowheads="1"/>
          </p:cNvSpPr>
          <p:nvPr/>
        </p:nvSpPr>
        <p:spPr bwMode="auto">
          <a:xfrm>
            <a:off x="2243418" y="3424635"/>
            <a:ext cx="263786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0488" algn="l"/>
                <a:tab pos="180975" algn="l"/>
              </a:tabLst>
              <a:defRPr/>
            </a:pPr>
            <a:r>
              <a:rPr kumimoji="0" lang="en-US" altLang="zh-CN" sz="2800" b="1"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Tìm hiểu về tác giả, tác phẩm</a:t>
            </a:r>
            <a:endParaRPr kumimoji="0" lang="en-US" altLang="zh-CN" sz="2800" b="0" i="0" u="none" strike="noStrike" kern="1200" cap="none" spc="0" normalizeH="0" baseline="0" noProof="0" smtClean="0">
              <a:ln>
                <a:noFill/>
              </a:ln>
              <a:solidFill>
                <a:srgbClr val="262626"/>
              </a:solidFill>
              <a:effectLst/>
              <a:uLnTx/>
              <a:uFillTx/>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90488" algn="l"/>
                <a:tab pos="180975" algn="l"/>
              </a:tabLst>
              <a:defRPr/>
            </a:pPr>
            <a:endParaRPr kumimoji="0" lang="en-US" altLang="zh-CN" sz="1800" b="0" i="0" u="none" strike="noStrike" kern="1200" cap="none" spc="0" normalizeH="0" baseline="0" noProof="0" smtClean="0">
              <a:ln>
                <a:noFill/>
              </a:ln>
              <a:solidFill>
                <a:srgbClr val="262626"/>
              </a:solidFill>
              <a:effectLst/>
              <a:uLnTx/>
              <a:uFillTx/>
              <a:latin typeface="Arial" panose="020B0604020202020204" pitchFamily="34" charset="0"/>
              <a:cs typeface="+mn-cs"/>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1282" y="2295922"/>
            <a:ext cx="3173506" cy="23598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695700" y="3811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panose="020F0502020204030204"/>
              <a:cs typeface="+mn-cs"/>
            </a:endParaRPr>
          </a:p>
        </p:txBody>
      </p:sp>
    </p:spTree>
    <p:extLst>
      <p:ext uri="{BB962C8B-B14F-4D97-AF65-F5344CB8AC3E}">
        <p14:creationId xmlns:p14="http://schemas.microsoft.com/office/powerpoint/2010/main" val="159433934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561" y="384669"/>
            <a:ext cx="4273666" cy="5749026"/>
          </a:xfrm>
          <a:prstGeom prst="rect">
            <a:avLst/>
          </a:prstGeom>
        </p:spPr>
      </p:pic>
      <p:sp>
        <p:nvSpPr>
          <p:cNvPr id="3" name="Rounded Rectangle 2"/>
          <p:cNvSpPr/>
          <p:nvPr/>
        </p:nvSpPr>
        <p:spPr>
          <a:xfrm>
            <a:off x="4366226" y="384669"/>
            <a:ext cx="7220529" cy="9144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sz="2400">
                <a:solidFill>
                  <a:schemeClr val="tx1"/>
                </a:solidFill>
                <a:latin typeface="Times New Roman" panose="02020603050405020304" pitchFamily="18" charset="0"/>
                <a:cs typeface="Times New Roman" panose="02020603050405020304" pitchFamily="18" charset="0"/>
              </a:rPr>
              <a:t>(1920- 2014), tên khai sinh Nguyễn Sen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366227" y="1561010"/>
            <a:ext cx="7220528" cy="91440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sz="2400">
                <a:solidFill>
                  <a:schemeClr val="tx1"/>
                </a:solidFill>
                <a:latin typeface="Times New Roman" panose="02020603050405020304" pitchFamily="18" charset="0"/>
                <a:cs typeface="Times New Roman" panose="02020603050405020304" pitchFamily="18" charset="0"/>
              </a:rPr>
              <a:t>Ông nổi tiếng với nhiều tác phẩm nổi tiếng thế giới</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366226" y="2652784"/>
            <a:ext cx="7315201" cy="12602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fi-FI" sz="2400">
                <a:solidFill>
                  <a:schemeClr val="tx1"/>
                </a:solidFill>
                <a:latin typeface="Times New Roman" panose="02020603050405020304" pitchFamily="18" charset="0"/>
                <a:cs typeface="Times New Roman" panose="02020603050405020304" pitchFamily="18" charset="0"/>
              </a:rPr>
              <a:t>Ở tuổi thiếu niên Tô Hoài tự lập rất sớm, ông đã phải ra ngoài làm việc kiếm sống. Ông lăn lộn đủ nghề từ dạy trẻ, bán hàng, kế toán hiệu buôn,… cũng có những lúc thất nghiệp.</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318891" y="4162912"/>
            <a:ext cx="7315201" cy="9144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sz="2400">
                <a:solidFill>
                  <a:schemeClr val="tx1"/>
                </a:solidFill>
                <a:latin typeface="Times New Roman" panose="02020603050405020304" pitchFamily="18" charset="0"/>
                <a:cs typeface="Times New Roman" panose="02020603050405020304" pitchFamily="18" charset="0"/>
              </a:rPr>
              <a:t>Sáng tác phong phú, đa dạng, gồm nhiều thể thể loại: truyện ngắn, hồi kí...</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366227" y="5327215"/>
            <a:ext cx="7315201" cy="132794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Là một người có vốn sống phong phú, những câu chữ Tô Hoài dẫn dắt vào tác phẩm luôn đem đến cho người đọc nhiều cảm nhận sâu sắc về cuộc đời, về con người</a:t>
            </a:r>
            <a:endParaRPr 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166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66" y="0"/>
            <a:ext cx="12309566" cy="6858000"/>
          </a:xfrm>
          <a:prstGeom prst="rect">
            <a:avLst/>
          </a:prstGeom>
        </p:spPr>
      </p:pic>
    </p:spTree>
    <p:extLst>
      <p:ext uri="{BB962C8B-B14F-4D97-AF65-F5344CB8AC3E}">
        <p14:creationId xmlns:p14="http://schemas.microsoft.com/office/powerpoint/2010/main" val="39686119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5626839" cy="6858000"/>
          </a:xfrm>
          <a:prstGeom prst="rect">
            <a:avLst/>
          </a:prstGeom>
        </p:spPr>
      </p:pic>
      <p:pic>
        <p:nvPicPr>
          <p:cNvPr id="4" name="Picture 3"/>
          <p:cNvPicPr>
            <a:picLocks noChangeAspect="1"/>
          </p:cNvPicPr>
          <p:nvPr/>
        </p:nvPicPr>
        <p:blipFill>
          <a:blip r:embed="rId3"/>
          <a:stretch>
            <a:fillRect/>
          </a:stretch>
        </p:blipFill>
        <p:spPr>
          <a:xfrm>
            <a:off x="5626839" y="120467"/>
            <a:ext cx="6338738" cy="3377477"/>
          </a:xfrm>
          <a:prstGeom prst="rect">
            <a:avLst/>
          </a:prstGeom>
        </p:spPr>
      </p:pic>
      <p:pic>
        <p:nvPicPr>
          <p:cNvPr id="5" name="Picture 4"/>
          <p:cNvPicPr>
            <a:picLocks noChangeAspect="1"/>
          </p:cNvPicPr>
          <p:nvPr/>
        </p:nvPicPr>
        <p:blipFill>
          <a:blip r:embed="rId4"/>
          <a:stretch>
            <a:fillRect/>
          </a:stretch>
        </p:blipFill>
        <p:spPr>
          <a:xfrm>
            <a:off x="5938177" y="3612631"/>
            <a:ext cx="5909833" cy="2767824"/>
          </a:xfrm>
          <a:prstGeom prst="rect">
            <a:avLst/>
          </a:prstGeom>
        </p:spPr>
      </p:pic>
    </p:spTree>
    <p:extLst>
      <p:ext uri="{BB962C8B-B14F-4D97-AF65-F5344CB8AC3E}">
        <p14:creationId xmlns:p14="http://schemas.microsoft.com/office/powerpoint/2010/main" val="4241676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75566"/>
          </a:xfrm>
          <a:prstGeom prst="rect">
            <a:avLst/>
          </a:prstGeom>
        </p:spPr>
      </p:pic>
    </p:spTree>
    <p:extLst>
      <p:ext uri="{BB962C8B-B14F-4D97-AF65-F5344CB8AC3E}">
        <p14:creationId xmlns:p14="http://schemas.microsoft.com/office/powerpoint/2010/main" val="322170235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文本框 83">
            <a:extLst>
              <a:ext uri="{FF2B5EF4-FFF2-40B4-BE49-F238E27FC236}">
                <a16:creationId xmlns:a16="http://schemas.microsoft.com/office/drawing/2014/main" id="{E0715DAA-2F44-6C43-AEB7-139D4DACB412}"/>
              </a:ext>
            </a:extLst>
          </p:cNvPr>
          <p:cNvSpPr txBox="1"/>
          <p:nvPr/>
        </p:nvSpPr>
        <p:spPr>
          <a:xfrm>
            <a:off x="1206580" y="1646090"/>
            <a:ext cx="9778839" cy="2123658"/>
          </a:xfrm>
          <a:prstGeom prst="rect">
            <a:avLst/>
          </a:prstGeom>
          <a:noFill/>
        </p:spPr>
        <p:txBody>
          <a:bodyPr wrap="square" rtlCol="0">
            <a:spAutoFit/>
          </a:bodyPr>
          <a:lstStyle/>
          <a:p>
            <a:pPr algn="ctr"/>
            <a:r>
              <a:rPr lang="en-US" altLang="zh-CN" sz="66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 </a:t>
            </a:r>
            <a:r>
              <a:rPr lang="vi-VN" altLang="zh-CN" sz="66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SUY </a:t>
            </a:r>
            <a:r>
              <a:rPr lang="vi-VN" altLang="zh-CN" sz="66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NGẪM </a:t>
            </a:r>
          </a:p>
          <a:p>
            <a:pPr algn="ctr"/>
            <a:r>
              <a:rPr lang="vi-VN" altLang="zh-CN" sz="66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VÀ </a:t>
            </a:r>
            <a:r>
              <a:rPr lang="vi-VN" altLang="zh-CN" sz="660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PHẢN </a:t>
            </a:r>
            <a:r>
              <a:rPr lang="vi-VN" altLang="zh-CN" sz="66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HỒI</a:t>
            </a:r>
            <a:r>
              <a:rPr lang="en-US" altLang="zh-CN" sz="66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66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11756036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6" name="TextBox 5"/>
          <p:cNvSpPr txBox="1"/>
          <p:nvPr/>
        </p:nvSpPr>
        <p:spPr>
          <a:xfrm>
            <a:off x="2272937" y="822960"/>
            <a:ext cx="2157385" cy="646331"/>
          </a:xfrm>
          <a:prstGeom prst="rect">
            <a:avLst/>
          </a:prstGeom>
          <a:noFill/>
        </p:spPr>
        <p:txBody>
          <a:bodyPr wrap="none" rtlCol="0">
            <a:spAutoFit/>
          </a:bodyPr>
          <a:lstStyle/>
          <a:p>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TIẾT: 1,2</a:t>
            </a:r>
            <a:endParaRPr lang="en-US" sz="3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66651" y="2129247"/>
            <a:ext cx="8834470" cy="1015663"/>
          </a:xfrm>
          <a:prstGeom prst="rect">
            <a:avLst/>
          </a:prstGeom>
          <a:noFill/>
        </p:spPr>
        <p:txBody>
          <a:bodyPr wrap="none" rtlCol="0">
            <a:spAutoFit/>
          </a:bodyPr>
          <a:lstStyle/>
          <a:p>
            <a:r>
              <a:rPr lang="en-US" sz="60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DẾ MÈN PHIÊU LƯU KÍ</a:t>
            </a:r>
            <a:endPar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5383886" y="3522227"/>
            <a:ext cx="2198038" cy="646331"/>
          </a:xfrm>
          <a:prstGeom prst="rect">
            <a:avLst/>
          </a:prstGeom>
          <a:noFill/>
        </p:spPr>
        <p:txBody>
          <a:bodyPr wrap="none" rtlCol="0">
            <a:spAutoFit/>
          </a:bodyPr>
          <a:lstStyle/>
          <a:p>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TÔ HOÀI</a:t>
            </a:r>
            <a:endParaRPr lang="en-US" sz="3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3353642" y="4545876"/>
            <a:ext cx="2830903" cy="646331"/>
          </a:xfrm>
          <a:prstGeom prst="rect">
            <a:avLst/>
          </a:prstGeom>
          <a:noFill/>
        </p:spPr>
        <p:txBody>
          <a:bodyPr wrap="none" rtlCol="0">
            <a:spAutoFit/>
          </a:bodyPr>
          <a:lstStyle/>
          <a:p>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GIÁO VIÊN:</a:t>
            </a:r>
            <a:endParaRPr lang="en-US" sz="36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64325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6"/>
                                        </p:tgtEl>
                                        <p:attrNameLst>
                                          <p:attrName>ppt_x</p:attrName>
                                          <p:attrName>ppt_y</p:attrName>
                                        </p:attrNameLst>
                                      </p:cBhvr>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7"/>
                                        </p:tgtEl>
                                        <p:attrNameLst>
                                          <p:attrName>ppt_x</p:attrName>
                                          <p:attrName>ppt_y</p:attrName>
                                        </p:attrNameLst>
                                      </p:cBhvr>
                                    </p:animMotion>
                                    <p:animRot by="1500000">
                                      <p:cBhvr>
                                        <p:cTn id="19" dur="125" fill="hold">
                                          <p:stCondLst>
                                            <p:cond delay="0"/>
                                          </p:stCondLst>
                                        </p:cTn>
                                        <p:tgtEl>
                                          <p:spTgt spid="7"/>
                                        </p:tgtEl>
                                        <p:attrNameLst>
                                          <p:attrName>r</p:attrName>
                                        </p:attrNameLst>
                                      </p:cBhvr>
                                    </p:animRot>
                                    <p:animRot by="-1500000">
                                      <p:cBhvr>
                                        <p:cTn id="20" dur="125" fill="hold">
                                          <p:stCondLst>
                                            <p:cond delay="125"/>
                                          </p:stCondLst>
                                        </p:cTn>
                                        <p:tgtEl>
                                          <p:spTgt spid="7"/>
                                        </p:tgtEl>
                                        <p:attrNameLst>
                                          <p:attrName>r</p:attrName>
                                        </p:attrNameLst>
                                      </p:cBhvr>
                                    </p:animRot>
                                    <p:animRot by="-1500000">
                                      <p:cBhvr>
                                        <p:cTn id="21" dur="125" fill="hold">
                                          <p:stCondLst>
                                            <p:cond delay="250"/>
                                          </p:stCondLst>
                                        </p:cTn>
                                        <p:tgtEl>
                                          <p:spTgt spid="7"/>
                                        </p:tgtEl>
                                        <p:attrNameLst>
                                          <p:attrName>r</p:attrName>
                                        </p:attrNameLst>
                                      </p:cBhvr>
                                    </p:animRot>
                                    <p:animRot by="1500000">
                                      <p:cBhvr>
                                        <p:cTn id="22" dur="125" fill="hold">
                                          <p:stCondLst>
                                            <p:cond delay="375"/>
                                          </p:stCondLst>
                                        </p:cTn>
                                        <p:tgtEl>
                                          <p:spTgt spid="7"/>
                                        </p:tgtEl>
                                        <p:attrNameLst>
                                          <p:attrName>r</p:attrName>
                                        </p:attrNameLst>
                                      </p:cBhvr>
                                    </p:animRo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9"/>
                                        </p:tgtEl>
                                        <p:attrNameLst>
                                          <p:attrName>ppt_x</p:attrName>
                                          <p:attrName>ppt_y</p:attrName>
                                        </p:attrNameLst>
                                      </p:cBhvr>
                                    </p:animMotion>
                                    <p:animRot by="1500000">
                                      <p:cBhvr>
                                        <p:cTn id="25" dur="125" fill="hold">
                                          <p:stCondLst>
                                            <p:cond delay="0"/>
                                          </p:stCondLst>
                                        </p:cTn>
                                        <p:tgtEl>
                                          <p:spTgt spid="9"/>
                                        </p:tgtEl>
                                        <p:attrNameLst>
                                          <p:attrName>r</p:attrName>
                                        </p:attrNameLst>
                                      </p:cBhvr>
                                    </p:animRot>
                                    <p:animRot by="-1500000">
                                      <p:cBhvr>
                                        <p:cTn id="26" dur="125" fill="hold">
                                          <p:stCondLst>
                                            <p:cond delay="125"/>
                                          </p:stCondLst>
                                        </p:cTn>
                                        <p:tgtEl>
                                          <p:spTgt spid="9"/>
                                        </p:tgtEl>
                                        <p:attrNameLst>
                                          <p:attrName>r</p:attrName>
                                        </p:attrNameLst>
                                      </p:cBhvr>
                                    </p:animRot>
                                    <p:animRot by="-1500000">
                                      <p:cBhvr>
                                        <p:cTn id="27" dur="125" fill="hold">
                                          <p:stCondLst>
                                            <p:cond delay="250"/>
                                          </p:stCondLst>
                                        </p:cTn>
                                        <p:tgtEl>
                                          <p:spTgt spid="9"/>
                                        </p:tgtEl>
                                        <p:attrNameLst>
                                          <p:attrName>r</p:attrName>
                                        </p:attrNameLst>
                                      </p:cBhvr>
                                    </p:animRot>
                                    <p:animRot by="1500000">
                                      <p:cBhvr>
                                        <p:cTn id="2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413774"/>
            <a:ext cx="8477794" cy="1015663"/>
          </a:xfrm>
          <a:prstGeom prst="rect">
            <a:avLst/>
          </a:prstGeom>
          <a:noFill/>
        </p:spPr>
        <p:txBody>
          <a:bodyPr wrap="square" rtlCol="0">
            <a:spAutoFit/>
          </a:bodyPr>
          <a:lstStyle/>
          <a:p>
            <a:pPr algn="ctr"/>
            <a:r>
              <a:rPr lang="en-VN" sz="6000" smtClean="0">
                <a:latin typeface="Times New Roman" panose="02020603050405020304" pitchFamily="18" charset="0"/>
                <a:cs typeface="Times New Roman" panose="02020603050405020304" pitchFamily="18" charset="0"/>
              </a:rPr>
              <a:t>1</a:t>
            </a:r>
            <a:r>
              <a:rPr lang="en-US" sz="5400">
                <a:latin typeface="Times New Roman" panose="02020603050405020304" pitchFamily="18" charset="0"/>
                <a:cs typeface="Times New Roman" panose="02020603050405020304" pitchFamily="18" charset="0"/>
              </a:rPr>
              <a:t>. Thời điểm kể </a:t>
            </a:r>
            <a:r>
              <a:rPr lang="en-US" sz="5400" smtClean="0">
                <a:latin typeface="Times New Roman" panose="02020603050405020304" pitchFamily="18" charset="0"/>
                <a:cs typeface="Times New Roman" panose="02020603050405020304" pitchFamily="18" charset="0"/>
              </a:rPr>
              <a:t>chuyện:</a:t>
            </a:r>
            <a:endParaRPr lang="en-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45032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FBA008A-2791-3446-9E6A-1EA8A34A1E13}"/>
              </a:ext>
            </a:extLst>
          </p:cNvPr>
          <p:cNvPicPr>
            <a:picLocks noChangeAspect="1"/>
          </p:cNvPicPr>
          <p:nvPr/>
        </p:nvPicPr>
        <p:blipFill>
          <a:blip r:embed="rId2"/>
          <a:stretch>
            <a:fillRect/>
          </a:stretch>
        </p:blipFill>
        <p:spPr>
          <a:xfrm>
            <a:off x="627017" y="-2050716"/>
            <a:ext cx="13088983" cy="9614582"/>
          </a:xfrm>
          <a:prstGeom prst="rect">
            <a:avLst/>
          </a:prstGeom>
        </p:spPr>
      </p:pic>
      <p:pic>
        <p:nvPicPr>
          <p:cNvPr id="8" name="Picture 7">
            <a:extLst>
              <a:ext uri="{FF2B5EF4-FFF2-40B4-BE49-F238E27FC236}">
                <a16:creationId xmlns:a16="http://schemas.microsoft.com/office/drawing/2014/main" id="{612F2F82-5A91-3341-A7C5-347970BC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4" y="3429000"/>
            <a:ext cx="4793499" cy="3855453"/>
          </a:xfrm>
          <a:prstGeom prst="rect">
            <a:avLst/>
          </a:prstGeom>
        </p:spPr>
      </p:pic>
      <p:sp>
        <p:nvSpPr>
          <p:cNvPr id="9" name="TextBox 8">
            <a:extLst>
              <a:ext uri="{FF2B5EF4-FFF2-40B4-BE49-F238E27FC236}">
                <a16:creationId xmlns:a16="http://schemas.microsoft.com/office/drawing/2014/main" id="{10E34887-DA29-1445-A493-6A34DF5BA3ED}"/>
              </a:ext>
            </a:extLst>
          </p:cNvPr>
          <p:cNvSpPr txBox="1"/>
          <p:nvPr/>
        </p:nvSpPr>
        <p:spPr>
          <a:xfrm>
            <a:off x="3517685" y="2659559"/>
            <a:ext cx="730764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CHƠI “XÌ ĐIỆN”</a:t>
            </a:r>
            <a:endParaRPr kumimoji="0" lang="en-VN" sz="4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3887536"/>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FBA008A-2791-3446-9E6A-1EA8A34A1E13}"/>
              </a:ext>
            </a:extLst>
          </p:cNvPr>
          <p:cNvPicPr>
            <a:picLocks noChangeAspect="1"/>
          </p:cNvPicPr>
          <p:nvPr/>
        </p:nvPicPr>
        <p:blipFill>
          <a:blip r:embed="rId2"/>
          <a:stretch>
            <a:fillRect/>
          </a:stretch>
        </p:blipFill>
        <p:spPr>
          <a:xfrm>
            <a:off x="2299063" y="-1880899"/>
            <a:ext cx="8438606" cy="9614582"/>
          </a:xfrm>
          <a:prstGeom prst="rect">
            <a:avLst/>
          </a:prstGeom>
        </p:spPr>
      </p:pic>
      <p:pic>
        <p:nvPicPr>
          <p:cNvPr id="8" name="Picture 7">
            <a:extLst>
              <a:ext uri="{FF2B5EF4-FFF2-40B4-BE49-F238E27FC236}">
                <a16:creationId xmlns:a16="http://schemas.microsoft.com/office/drawing/2014/main" id="{612F2F82-5A91-3341-A7C5-347970BC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4" y="3429000"/>
            <a:ext cx="4793499" cy="3855453"/>
          </a:xfrm>
          <a:prstGeom prst="rect">
            <a:avLst/>
          </a:prstGeom>
        </p:spPr>
      </p:pic>
      <p:sp>
        <p:nvSpPr>
          <p:cNvPr id="9" name="TextBox 8">
            <a:extLst>
              <a:ext uri="{FF2B5EF4-FFF2-40B4-BE49-F238E27FC236}">
                <a16:creationId xmlns:a16="http://schemas.microsoft.com/office/drawing/2014/main" id="{10E34887-DA29-1445-A493-6A34DF5BA3ED}"/>
              </a:ext>
            </a:extLst>
          </p:cNvPr>
          <p:cNvSpPr txBox="1"/>
          <p:nvPr/>
        </p:nvSpPr>
        <p:spPr>
          <a:xfrm>
            <a:off x="4108269" y="1850654"/>
            <a:ext cx="4820194" cy="1938992"/>
          </a:xfrm>
          <a:prstGeom prst="rect">
            <a:avLst/>
          </a:prstGeom>
          <a:noFill/>
        </p:spPr>
        <p:txBody>
          <a:bodyPr wrap="square" rtlCol="0">
            <a:spAutoFit/>
          </a:bodyPr>
          <a:lstStyle/>
          <a:p>
            <a:pPr lvl="0" algn="ctr"/>
            <a:r>
              <a:rPr lang="en-US" sz="2800">
                <a:solidFill>
                  <a:srgbClr val="262626"/>
                </a:solidFill>
                <a:latin typeface="Times New Roman" panose="02020603050405020304" pitchFamily="18" charset="0"/>
                <a:cs typeface="Times New Roman" panose="02020603050405020304" pitchFamily="18" charset="0"/>
              </a:rPr>
              <a:t>	</a:t>
            </a:r>
            <a:r>
              <a:rPr lang="en-US" sz="4000" smtClean="0">
                <a:solidFill>
                  <a:srgbClr val="262626"/>
                </a:solidFill>
                <a:latin typeface="Times New Roman" panose="02020603050405020304" pitchFamily="18" charset="0"/>
                <a:cs typeface="Times New Roman" panose="02020603050405020304" pitchFamily="18" charset="0"/>
              </a:rPr>
              <a:t>Liệt </a:t>
            </a:r>
            <a:r>
              <a:rPr lang="en-US" sz="4000">
                <a:solidFill>
                  <a:srgbClr val="262626"/>
                </a:solidFill>
                <a:latin typeface="Times New Roman" panose="02020603050405020304" pitchFamily="18" charset="0"/>
                <a:cs typeface="Times New Roman" panose="02020603050405020304" pitchFamily="18" charset="0"/>
              </a:rPr>
              <a:t>kê ra những chi tiết liên quan đến thời điểm kể chuyện.</a:t>
            </a:r>
            <a:r>
              <a:rPr kumimoji="0" lang="en-US" sz="40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40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712891"/>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432AC0F4-2B69-A646-885A-F2CE4DA294D4}"/>
              </a:ext>
            </a:extLst>
          </p:cNvPr>
          <p:cNvSpPr/>
          <p:nvPr/>
        </p:nvSpPr>
        <p:spPr>
          <a:xfrm rot="21343768" flipH="1">
            <a:off x="3333186" y="881060"/>
            <a:ext cx="6927010" cy="3933847"/>
          </a:xfrm>
          <a:prstGeom prst="cloudCallout">
            <a:avLst>
              <a:gd name="adj1" fmla="val -29690"/>
              <a:gd name="adj2" fmla="val 85635"/>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dirty="0" err="1">
                <a:latin typeface="Times New Roman" pitchFamily="18" charset="0"/>
                <a:cs typeface="Times New Roman" pitchFamily="18" charset="0"/>
              </a:rPr>
              <a:t>Thời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điểm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Dế</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Mèn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kể</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lại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cho</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chúng</a:t>
            </a:r>
            <a:r>
              <a:rPr lang="en-US" sz="3500" dirty="0">
                <a:latin typeface="Times New Roman" pitchFamily="18" charset="0"/>
                <a:cs typeface="Times New Roman" pitchFamily="18" charset="0"/>
              </a:rPr>
              <a:t> ta </a:t>
            </a:r>
            <a:r>
              <a:rPr lang="en-US" sz="3500" dirty="0" err="1">
                <a:latin typeface="Times New Roman" pitchFamily="18" charset="0"/>
                <a:cs typeface="Times New Roman" pitchFamily="18" charset="0"/>
              </a:rPr>
              <a:t>bài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học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đường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đầu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tiên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trước</a:t>
            </a:r>
            <a:r>
              <a:rPr lang="en-US" sz="3500" dirty="0">
                <a:latin typeface="Times New Roman" pitchFamily="18" charset="0"/>
                <a:cs typeface="Times New Roman" pitchFamily="18" charset="0"/>
              </a:rPr>
              <a:t> hay </a:t>
            </a:r>
            <a:r>
              <a:rPr lang="en-US" sz="3500" dirty="0" err="1">
                <a:latin typeface="Times New Roman" pitchFamily="18" charset="0"/>
                <a:cs typeface="Times New Roman" pitchFamily="18" charset="0"/>
              </a:rPr>
              <a:t>sau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cái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chết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của</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Dế</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Choắt</a:t>
            </a:r>
            <a:r>
              <a:rPr lang="en-US" sz="3500" dirty="0">
                <a:latin typeface="Times New Roman" pitchFamily="18" charset="0"/>
                <a:cs typeface="Times New Roman" pitchFamily="18" charset="0"/>
              </a:rPr>
              <a:t>? </a:t>
            </a:r>
          </a:p>
        </p:txBody>
      </p:sp>
      <p:pic>
        <p:nvPicPr>
          <p:cNvPr id="5" name="Picture 4" descr="22858PICdbgea5Gz679dY_PIC2018.png">
            <a:extLst>
              <a:ext uri="{FF2B5EF4-FFF2-40B4-BE49-F238E27FC236}">
                <a16:creationId xmlns:a16="http://schemas.microsoft.com/office/drawing/2014/main" id="{6181586B-B5D2-1045-B610-7F00461F1C6D}"/>
              </a:ext>
            </a:extLst>
          </p:cNvPr>
          <p:cNvPicPr>
            <a:picLocks noChangeAspect="1"/>
          </p:cNvPicPr>
          <p:nvPr/>
        </p:nvPicPr>
        <p:blipFill>
          <a:blip r:embed="rId2" cstate="print"/>
          <a:stretch>
            <a:fillRect/>
          </a:stretch>
        </p:blipFill>
        <p:spPr>
          <a:xfrm>
            <a:off x="9120571" y="2604508"/>
            <a:ext cx="4253492" cy="4253492"/>
          </a:xfrm>
          <a:prstGeom prst="rect">
            <a:avLst/>
          </a:prstGeom>
        </p:spPr>
      </p:pic>
      <p:pic>
        <p:nvPicPr>
          <p:cNvPr id="6" name="Picture 5">
            <a:extLst>
              <a:ext uri="{FF2B5EF4-FFF2-40B4-BE49-F238E27FC236}">
                <a16:creationId xmlns:a16="http://schemas.microsoft.com/office/drawing/2014/main" id="{F9C07BFB-7449-574F-B6DA-441E8356FD79}"/>
              </a:ext>
            </a:extLst>
          </p:cNvPr>
          <p:cNvPicPr>
            <a:picLocks noChangeAspect="1"/>
          </p:cNvPicPr>
          <p:nvPr/>
        </p:nvPicPr>
        <p:blipFill rotWithShape="1">
          <a:blip r:embed="rId3">
            <a:extLst>
              <a:ext uri="{28A0092B-C50C-407E-A947-70E740481C1C}">
                <a14:useLocalDpi xmlns:a14="http://schemas.microsoft.com/office/drawing/2010/main" val="0"/>
              </a:ext>
            </a:extLst>
          </a:blip>
          <a:srcRect t="1101" r="-1" b="1959"/>
          <a:stretch/>
        </p:blipFill>
        <p:spPr>
          <a:xfrm>
            <a:off x="-122414" y="1636295"/>
            <a:ext cx="3697069" cy="5221705"/>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Rectangle 1"/>
          <p:cNvSpPr/>
          <p:nvPr/>
        </p:nvSpPr>
        <p:spPr>
          <a:xfrm>
            <a:off x="2473234" y="141664"/>
            <a:ext cx="6096000" cy="1754326"/>
          </a:xfrm>
          <a:prstGeom prst="rect">
            <a:avLst/>
          </a:prstGeom>
        </p:spPr>
        <p:txBody>
          <a:bodyPr>
            <a:spAutoFit/>
          </a:bodyPr>
          <a:lstStyle/>
          <a:p>
            <a:pPr marL="342900" lvl="0" indent="-342900" algn="just">
              <a:lnSpc>
                <a:spcPct val="150000"/>
              </a:lnSpc>
              <a:buFontTx/>
              <a:buChar char="-"/>
            </a:pPr>
            <a:r>
              <a:rPr lang="en-US" sz="2400" kern="100">
                <a:solidFill>
                  <a:srgbClr val="000000"/>
                </a:solidFill>
                <a:latin typeface="Times New Roman" panose="02020603050405020304" pitchFamily="18" charset="0"/>
                <a:ea typeface="SimSun" panose="02010600030101010101" pitchFamily="2" charset="-122"/>
              </a:rPr>
              <a:t>Thời điểm Dế Mèn kể lại cho chúng ta nghe bài học đường đời đầu tiên là sau cái chết của Dế Choắt. </a:t>
            </a:r>
            <a:endParaRPr lang="en-US" sz="2400" kern="100" dirty="0">
              <a:solidFill>
                <a:srgbClr val="000000"/>
              </a:solidFill>
              <a:latin typeface="Times New Roman" panose="02020603050405020304" pitchFamily="18" charset="0"/>
              <a:ea typeface="SimSun" panose="02010600030101010101" pitchFamily="2" charset="-122"/>
            </a:endParaRPr>
          </a:p>
        </p:txBody>
      </p:sp>
      <p:sp>
        <p:nvSpPr>
          <p:cNvPr id="3" name="Rectangle 2"/>
          <p:cNvSpPr/>
          <p:nvPr/>
        </p:nvSpPr>
        <p:spPr>
          <a:xfrm>
            <a:off x="2830999" y="2317658"/>
            <a:ext cx="3140603" cy="646331"/>
          </a:xfrm>
          <a:prstGeom prst="rect">
            <a:avLst/>
          </a:prstGeom>
        </p:spPr>
        <p:txBody>
          <a:bodyPr wrap="none">
            <a:spAutoFit/>
          </a:bodyPr>
          <a:lstStyle/>
          <a:p>
            <a:pPr marL="342900" lvl="0" indent="-342900" algn="just">
              <a:lnSpc>
                <a:spcPct val="150000"/>
              </a:lnSpc>
              <a:buFontTx/>
              <a:buChar char="-"/>
            </a:pPr>
            <a:r>
              <a:rPr lang="en-US" sz="2400" kern="100">
                <a:solidFill>
                  <a:srgbClr val="000000"/>
                </a:solidFill>
                <a:latin typeface="Times New Roman" panose="02020603050405020304" pitchFamily="18" charset="0"/>
                <a:ea typeface="SimSun" panose="02010600030101010101" pitchFamily="2" charset="-122"/>
              </a:rPr>
              <a:t>Thể hiện qua chi tiết:</a:t>
            </a:r>
            <a:endParaRPr lang="en-VN" sz="2400" kern="100" dirty="0">
              <a:solidFill>
                <a:srgbClr val="262626"/>
              </a:solidFill>
              <a:latin typeface="Times New Roman" panose="02020603050405020304" pitchFamily="18" charset="0"/>
              <a:ea typeface="SimSun" panose="02010600030101010101" pitchFamily="2" charset="-122"/>
            </a:endParaRPr>
          </a:p>
        </p:txBody>
      </p:sp>
      <p:sp>
        <p:nvSpPr>
          <p:cNvPr id="7" name="Rectangle 6"/>
          <p:cNvSpPr/>
          <p:nvPr/>
        </p:nvSpPr>
        <p:spPr>
          <a:xfrm>
            <a:off x="3574655" y="2976928"/>
            <a:ext cx="3480068" cy="1754326"/>
          </a:xfrm>
          <a:prstGeom prst="rect">
            <a:avLst/>
          </a:prstGeom>
        </p:spPr>
        <p:txBody>
          <a:bodyPr wrap="square">
            <a:spAutoFit/>
          </a:bodyPr>
          <a:lstStyle/>
          <a:p>
            <a:pPr lvl="0" algn="just">
              <a:lnSpc>
                <a:spcPct val="150000"/>
              </a:lnSpc>
            </a:pPr>
            <a:r>
              <a:rPr lang="en-US" sz="2400" kern="100">
                <a:solidFill>
                  <a:srgbClr val="000000"/>
                </a:solidFill>
                <a:latin typeface="Times New Roman" panose="02020603050405020304" pitchFamily="18" charset="0"/>
                <a:ea typeface="SimSun" panose="02010600030101010101" pitchFamily="2" charset="-122"/>
              </a:rPr>
              <a:t>+ </a:t>
            </a:r>
            <a:r>
              <a:rPr lang="en-US" sz="2400" kern="100" smtClean="0">
                <a:solidFill>
                  <a:srgbClr val="000000"/>
                </a:solidFill>
                <a:latin typeface="Times New Roman" panose="02020603050405020304" pitchFamily="18" charset="0"/>
                <a:ea typeface="SimSun" panose="02010600030101010101" pitchFamily="2" charset="-122"/>
              </a:rPr>
              <a:t>Hung </a:t>
            </a:r>
            <a:r>
              <a:rPr lang="en-US" sz="2400" kern="100">
                <a:solidFill>
                  <a:srgbClr val="000000"/>
                </a:solidFill>
                <a:latin typeface="Times New Roman" panose="02020603050405020304" pitchFamily="18" charset="0"/>
                <a:ea typeface="SimSun" panose="02010600030101010101" pitchFamily="2" charset="-122"/>
              </a:rPr>
              <a:t>hăng, hống hách láo chỉ tổ trả nợ cho những ngu dại</a:t>
            </a:r>
            <a:endParaRPr lang="en-VN" sz="2400" kern="100" dirty="0">
              <a:solidFill>
                <a:srgbClr val="262626"/>
              </a:solidFill>
              <a:latin typeface="Times New Roman" panose="02020603050405020304" pitchFamily="18" charset="0"/>
              <a:ea typeface="SimSun" panose="02010600030101010101" pitchFamily="2" charset="-122"/>
            </a:endParaRPr>
          </a:p>
        </p:txBody>
      </p:sp>
      <p:sp>
        <p:nvSpPr>
          <p:cNvPr id="8" name="Rectangle 7"/>
          <p:cNvSpPr/>
          <p:nvPr/>
        </p:nvSpPr>
        <p:spPr>
          <a:xfrm>
            <a:off x="3526148" y="4744193"/>
            <a:ext cx="3766609" cy="646331"/>
          </a:xfrm>
          <a:prstGeom prst="rect">
            <a:avLst/>
          </a:prstGeom>
        </p:spPr>
        <p:txBody>
          <a:bodyPr wrap="none">
            <a:spAutoFit/>
          </a:bodyPr>
          <a:lstStyle/>
          <a:p>
            <a:pPr lvl="0" algn="just">
              <a:lnSpc>
                <a:spcPct val="150000"/>
              </a:lnSpc>
            </a:pPr>
            <a:r>
              <a:rPr lang="en-US" sz="2400" kern="100">
                <a:solidFill>
                  <a:srgbClr val="000000"/>
                </a:solidFill>
                <a:latin typeface="Times New Roman" panose="02020603050405020304" pitchFamily="18" charset="0"/>
                <a:ea typeface="SimSun" panose="02010600030101010101" pitchFamily="2" charset="-122"/>
              </a:rPr>
              <a:t>+ </a:t>
            </a:r>
            <a:r>
              <a:rPr lang="en-US" sz="2400" kern="100" smtClean="0">
                <a:solidFill>
                  <a:srgbClr val="000000"/>
                </a:solidFill>
                <a:latin typeface="Times New Roman" panose="02020603050405020304" pitchFamily="18" charset="0"/>
                <a:ea typeface="SimSun" panose="02010600030101010101" pitchFamily="2" charset="-122"/>
              </a:rPr>
              <a:t>Tôi </a:t>
            </a:r>
            <a:r>
              <a:rPr lang="en-US" sz="2400" kern="100">
                <a:solidFill>
                  <a:srgbClr val="000000"/>
                </a:solidFill>
                <a:latin typeface="Times New Roman" panose="02020603050405020304" pitchFamily="18" charset="0"/>
                <a:ea typeface="SimSun" panose="02010600030101010101" pitchFamily="2" charset="-122"/>
              </a:rPr>
              <a:t>ân hận quá, ân hận mãi</a:t>
            </a:r>
            <a:endParaRPr lang="en-VN" sz="2400" kern="100" dirty="0">
              <a:solidFill>
                <a:srgbClr val="262626"/>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764394883"/>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3"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2560320" y="311735"/>
            <a:ext cx="5582641" cy="2031325"/>
          </a:xfrm>
          <a:prstGeom prst="rect">
            <a:avLst/>
          </a:prstGeom>
        </p:spPr>
        <p:txBody>
          <a:bodyPr wrap="square">
            <a:spAutoFit/>
          </a:bodyPr>
          <a:lstStyle/>
          <a:p>
            <a:pPr algn="just">
              <a:lnSpc>
                <a:spcPct val="150000"/>
              </a:lnSpc>
            </a:pPr>
            <a:r>
              <a:rPr lang="en-US" sz="2800" kern="100" smtClean="0">
                <a:solidFill>
                  <a:srgbClr val="000000"/>
                </a:solidFill>
                <a:latin typeface="Times New Roman" panose="02020603050405020304" pitchFamily="18" charset="0"/>
                <a:ea typeface="SimSun" panose="02010600030101010101" pitchFamily="2" charset="-122"/>
              </a:rPr>
              <a:t>+ Thế </a:t>
            </a:r>
            <a:r>
              <a:rPr lang="en-US" sz="2800" kern="100" dirty="0" err="1">
                <a:solidFill>
                  <a:srgbClr val="000000"/>
                </a:solidFill>
                <a:latin typeface="Times New Roman" panose="02020603050405020304" pitchFamily="18" charset="0"/>
                <a:ea typeface="SimSun" panose="02010600030101010101" pitchFamily="2" charset="-122"/>
              </a:rPr>
              <a:t>mới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biết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nếu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trót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không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suy</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tính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lỡ</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xảy</a:t>
            </a:r>
            <a:r>
              <a:rPr lang="en-US" sz="2800" kern="100" dirty="0">
                <a:solidFill>
                  <a:srgbClr val="000000"/>
                </a:solidFill>
                <a:latin typeface="Times New Roman" panose="02020603050405020304" pitchFamily="18" charset="0"/>
                <a:ea typeface="SimSun" panose="02010600030101010101" pitchFamily="2" charset="-122"/>
              </a:rPr>
              <a:t> ra </a:t>
            </a:r>
            <a:r>
              <a:rPr lang="en-US" sz="2800" kern="100" dirty="0" err="1">
                <a:solidFill>
                  <a:srgbClr val="000000"/>
                </a:solidFill>
                <a:latin typeface="Times New Roman" panose="02020603050405020304" pitchFamily="18" charset="0"/>
                <a:ea typeface="SimSun" panose="02010600030101010101" pitchFamily="2" charset="-122"/>
              </a:rPr>
              <a:t>những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dại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hối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cũng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không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làm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err="1">
                <a:solidFill>
                  <a:srgbClr val="000000"/>
                </a:solidFill>
                <a:latin typeface="Times New Roman" panose="02020603050405020304" pitchFamily="18" charset="0"/>
                <a:ea typeface="SimSun" panose="02010600030101010101" pitchFamily="2" charset="-122"/>
              </a:rPr>
              <a:t>lại</a:t>
            </a: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được</a:t>
            </a:r>
            <a:endParaRPr lang="en-VN" sz="2800" kern="100" dirty="0">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2"/>
          <a:stretch>
            <a:fillRect/>
          </a:stretch>
        </p:blipFill>
        <p:spPr>
          <a:xfrm>
            <a:off x="-770219" y="1535094"/>
            <a:ext cx="3694496" cy="5224725"/>
          </a:xfrm>
          <a:prstGeom prst="rect">
            <a:avLst/>
          </a:prstGeom>
        </p:spPr>
      </p:pic>
      <p:sp>
        <p:nvSpPr>
          <p:cNvPr id="3" name="Rectangle 2"/>
          <p:cNvSpPr/>
          <p:nvPr/>
        </p:nvSpPr>
        <p:spPr>
          <a:xfrm>
            <a:off x="2485619" y="2099441"/>
            <a:ext cx="6096000" cy="1384995"/>
          </a:xfrm>
          <a:prstGeom prst="rect">
            <a:avLst/>
          </a:prstGeom>
        </p:spPr>
        <p:txBody>
          <a:bodyPr>
            <a:spAutoFit/>
          </a:bodyPr>
          <a:lstStyle/>
          <a:p>
            <a:pPr lvl="0" algn="just">
              <a:lnSpc>
                <a:spcPct val="150000"/>
              </a:lnSpc>
            </a:pP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Câu </a:t>
            </a:r>
            <a:r>
              <a:rPr lang="en-US" sz="2800" kern="100">
                <a:solidFill>
                  <a:srgbClr val="000000"/>
                </a:solidFill>
                <a:latin typeface="Times New Roman" panose="02020603050405020304" pitchFamily="18" charset="0"/>
                <a:ea typeface="SimSun" panose="02010600030101010101" pitchFamily="2" charset="-122"/>
              </a:rPr>
              <a:t>chuyện ân hận đầu tiên mà tôi nớ suốt </a:t>
            </a:r>
            <a:r>
              <a:rPr lang="en-US" sz="2800" kern="100" smtClean="0">
                <a:solidFill>
                  <a:srgbClr val="000000"/>
                </a:solidFill>
                <a:latin typeface="Times New Roman" panose="02020603050405020304" pitchFamily="18" charset="0"/>
                <a:ea typeface="SimSun" panose="02010600030101010101" pitchFamily="2" charset="-122"/>
              </a:rPr>
              <a:t>đời</a:t>
            </a:r>
            <a:endParaRPr lang="en-VN" sz="2800" kern="100">
              <a:solidFill>
                <a:srgbClr val="262626"/>
              </a:solidFill>
              <a:latin typeface="Times New Roman" panose="02020603050405020304" pitchFamily="18" charset="0"/>
              <a:ea typeface="SimSun" panose="02010600030101010101" pitchFamily="2" charset="-122"/>
            </a:endParaRPr>
          </a:p>
        </p:txBody>
      </p:sp>
      <p:sp>
        <p:nvSpPr>
          <p:cNvPr id="5" name="Rectangle 4"/>
          <p:cNvSpPr/>
          <p:nvPr/>
        </p:nvSpPr>
        <p:spPr>
          <a:xfrm>
            <a:off x="2577531" y="3196074"/>
            <a:ext cx="6096000" cy="738664"/>
          </a:xfrm>
          <a:prstGeom prst="rect">
            <a:avLst/>
          </a:prstGeom>
        </p:spPr>
        <p:txBody>
          <a:bodyPr>
            <a:spAutoFit/>
          </a:bodyPr>
          <a:lstStyle/>
          <a:p>
            <a:pPr lvl="0" algn="just">
              <a:lnSpc>
                <a:spcPct val="150000"/>
              </a:lnSpc>
            </a:pP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Hồi ấy</a:t>
            </a:r>
            <a:endParaRPr lang="en-VN" sz="2800" kern="100">
              <a:solidFill>
                <a:srgbClr val="262626"/>
              </a:solidFill>
              <a:latin typeface="Times New Roman" panose="02020603050405020304" pitchFamily="18" charset="0"/>
              <a:ea typeface="SimSun" panose="02010600030101010101" pitchFamily="2" charset="-122"/>
            </a:endParaRPr>
          </a:p>
        </p:txBody>
      </p:sp>
      <p:sp>
        <p:nvSpPr>
          <p:cNvPr id="10" name="Rectangle 9"/>
          <p:cNvSpPr/>
          <p:nvPr/>
        </p:nvSpPr>
        <p:spPr>
          <a:xfrm>
            <a:off x="2577531" y="3809693"/>
            <a:ext cx="6096000" cy="738664"/>
          </a:xfrm>
          <a:prstGeom prst="rect">
            <a:avLst/>
          </a:prstGeom>
        </p:spPr>
        <p:txBody>
          <a:bodyPr>
            <a:spAutoFit/>
          </a:bodyPr>
          <a:lstStyle/>
          <a:p>
            <a:pPr lvl="0" algn="just">
              <a:lnSpc>
                <a:spcPct val="150000"/>
              </a:lnSpc>
            </a:pP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Ngẫm </a:t>
            </a:r>
            <a:r>
              <a:rPr lang="en-US" sz="2800" kern="100">
                <a:solidFill>
                  <a:srgbClr val="000000"/>
                </a:solidFill>
                <a:latin typeface="Times New Roman" panose="02020603050405020304" pitchFamily="18" charset="0"/>
                <a:ea typeface="SimSun" panose="02010600030101010101" pitchFamily="2" charset="-122"/>
              </a:rPr>
              <a:t>ra</a:t>
            </a:r>
            <a:r>
              <a:rPr lang="en-US" sz="2800" kern="100" smtClean="0">
                <a:solidFill>
                  <a:srgbClr val="000000"/>
                </a:solidFill>
                <a:latin typeface="Times New Roman" panose="02020603050405020304" pitchFamily="18" charset="0"/>
                <a:ea typeface="SimSun" panose="02010600030101010101" pitchFamily="2" charset="-122"/>
              </a:rPr>
              <a:t>...</a:t>
            </a:r>
            <a:endParaRPr lang="en-VN" sz="2800" kern="100">
              <a:solidFill>
                <a:srgbClr val="262626"/>
              </a:solidFill>
              <a:latin typeface="Times New Roman" panose="02020603050405020304" pitchFamily="18" charset="0"/>
              <a:ea typeface="SimSun" panose="02010600030101010101" pitchFamily="2" charset="-122"/>
            </a:endParaRPr>
          </a:p>
        </p:txBody>
      </p:sp>
      <p:sp>
        <p:nvSpPr>
          <p:cNvPr id="11" name="Rectangle 10"/>
          <p:cNvSpPr/>
          <p:nvPr/>
        </p:nvSpPr>
        <p:spPr>
          <a:xfrm>
            <a:off x="2577531" y="4650909"/>
            <a:ext cx="4292265" cy="738664"/>
          </a:xfrm>
          <a:prstGeom prst="rect">
            <a:avLst/>
          </a:prstGeom>
        </p:spPr>
        <p:txBody>
          <a:bodyPr wrap="none">
            <a:spAutoFit/>
          </a:bodyPr>
          <a:lstStyle/>
          <a:p>
            <a:pPr lvl="0" algn="just">
              <a:lnSpc>
                <a:spcPct val="150000"/>
              </a:lnSpc>
            </a:pPr>
            <a:r>
              <a:rPr lang="en-US" sz="2800" kern="100">
                <a:solidFill>
                  <a:srgbClr val="000000"/>
                </a:solidFill>
                <a:latin typeface="Times New Roman" panose="02020603050405020304" pitchFamily="18" charset="0"/>
                <a:ea typeface="SimSun" panose="02010600030101010101" pitchFamily="2" charset="-122"/>
              </a:rPr>
              <a:t>+ </a:t>
            </a:r>
            <a:r>
              <a:rPr lang="en-US" sz="2800" kern="100" smtClean="0">
                <a:solidFill>
                  <a:srgbClr val="000000"/>
                </a:solidFill>
                <a:latin typeface="Times New Roman" panose="02020603050405020304" pitchFamily="18" charset="0"/>
                <a:ea typeface="SimSun" panose="02010600030101010101" pitchFamily="2" charset="-122"/>
              </a:rPr>
              <a:t>Hồi </a:t>
            </a:r>
            <a:r>
              <a:rPr lang="en-US" sz="2800" kern="100">
                <a:solidFill>
                  <a:srgbClr val="000000"/>
                </a:solidFill>
                <a:latin typeface="Times New Roman" panose="02020603050405020304" pitchFamily="18" charset="0"/>
                <a:ea typeface="SimSun" panose="02010600030101010101" pitchFamily="2" charset="-122"/>
              </a:rPr>
              <a:t>ấy, tôi có tính tự đắc...</a:t>
            </a:r>
            <a:endParaRPr lang="en-VN" sz="2800" kern="100" dirty="0">
              <a:solidFill>
                <a:srgbClr val="262626"/>
              </a:solidFill>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3"/>
          <a:stretch>
            <a:fillRect/>
          </a:stretch>
        </p:blipFill>
        <p:spPr>
          <a:xfrm>
            <a:off x="8270655" y="2575734"/>
            <a:ext cx="4255377" cy="4255377"/>
          </a:xfrm>
          <a:prstGeom prst="rect">
            <a:avLst/>
          </a:prstGeom>
        </p:spPr>
      </p:pic>
    </p:spTree>
    <p:extLst>
      <p:ext uri="{BB962C8B-B14F-4D97-AF65-F5344CB8AC3E}">
        <p14:creationId xmlns:p14="http://schemas.microsoft.com/office/powerpoint/2010/main" val="273270407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165580"/>
            <a:ext cx="8477794"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2</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Lời</a:t>
            </a:r>
            <a:r>
              <a:rPr kumimoji="0" lang="en-US" sz="5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người kể chuyện, lời nhân vật và người kể chuyện</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61362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ế Mèn phiêu lưu ký | Nhà xuất bản Kim Đồng">
            <a:extLst>
              <a:ext uri="{FF2B5EF4-FFF2-40B4-BE49-F238E27FC236}">
                <a16:creationId xmlns:a16="http://schemas.microsoft.com/office/drawing/2014/main" id="{8EA72CD8-704A-E843-83D4-21FE38FEEE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55691">
            <a:off x="833300" y="8973918"/>
            <a:ext cx="1472044" cy="1996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D65B10B-9E7C-1E44-9354-A1386F44F46F}"/>
              </a:ext>
            </a:extLst>
          </p:cNvPr>
          <p:cNvGraphicFramePr>
            <a:graphicFrameLocks noGrp="1"/>
          </p:cNvGraphicFramePr>
          <p:nvPr>
            <p:extLst>
              <p:ext uri="{D42A27DB-BD31-4B8C-83A1-F6EECF244321}">
                <p14:modId xmlns:p14="http://schemas.microsoft.com/office/powerpoint/2010/main" val="202782901"/>
              </p:ext>
            </p:extLst>
          </p:nvPr>
        </p:nvGraphicFramePr>
        <p:xfrm>
          <a:off x="598103" y="1859110"/>
          <a:ext cx="10995793" cy="4553326"/>
        </p:xfrm>
        <a:graphic>
          <a:graphicData uri="http://schemas.openxmlformats.org/drawingml/2006/table">
            <a:tbl>
              <a:tblPr firstRow="1" bandRow="1">
                <a:tableStyleId>{5C22544A-7EE6-4342-B048-85BDC9FD1C3A}</a:tableStyleId>
              </a:tblPr>
              <a:tblGrid>
                <a:gridCol w="1521838">
                  <a:extLst>
                    <a:ext uri="{9D8B030D-6E8A-4147-A177-3AD203B41FA5}">
                      <a16:colId xmlns:a16="http://schemas.microsoft.com/office/drawing/2014/main" val="2267007708"/>
                    </a:ext>
                  </a:extLst>
                </a:gridCol>
                <a:gridCol w="2694533">
                  <a:extLst>
                    <a:ext uri="{9D8B030D-6E8A-4147-A177-3AD203B41FA5}">
                      <a16:colId xmlns:a16="http://schemas.microsoft.com/office/drawing/2014/main" val="3269849207"/>
                    </a:ext>
                  </a:extLst>
                </a:gridCol>
                <a:gridCol w="3209808">
                  <a:extLst>
                    <a:ext uri="{9D8B030D-6E8A-4147-A177-3AD203B41FA5}">
                      <a16:colId xmlns:a16="http://schemas.microsoft.com/office/drawing/2014/main" val="3896759751"/>
                    </a:ext>
                  </a:extLst>
                </a:gridCol>
                <a:gridCol w="3569614">
                  <a:extLst>
                    <a:ext uri="{9D8B030D-6E8A-4147-A177-3AD203B41FA5}">
                      <a16:colId xmlns:a16="http://schemas.microsoft.com/office/drawing/2014/main" val="606423694"/>
                    </a:ext>
                  </a:extLst>
                </a:gridCol>
              </a:tblGrid>
              <a:tr h="1844831">
                <a:tc gridSpan="2">
                  <a:txBody>
                    <a:bodyPr/>
                    <a:lstStyle/>
                    <a:p>
                      <a:pPr algn="ctr">
                        <a:lnSpc>
                          <a:spcPct val="150000"/>
                        </a:lnSpc>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VN"/>
                    </a:p>
                  </a:txBody>
                  <a:tcPr/>
                </a:tc>
                <a:tc>
                  <a:txBody>
                    <a:bodyPr/>
                    <a:lstStyle/>
                    <a:p>
                      <a:pPr algn="ctr">
                        <a:lnSpc>
                          <a:spcPct val="150000"/>
                        </a:lnSpc>
                      </a:pPr>
                      <a:r>
                        <a:rPr lang="en-US" sz="3500" kern="100" dirty="0" err="1">
                          <a:solidFill>
                            <a:schemeClr val="tx1"/>
                          </a:solidFill>
                          <a:effectLst/>
                          <a:latin typeface="Times New Roman" panose="02020603050405020304" pitchFamily="18" charset="0"/>
                          <a:cs typeface="Times New Roman" panose="02020603050405020304" pitchFamily="18" charset="0"/>
                        </a:rPr>
                        <a:t>Lời</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kể</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của</a:t>
                      </a:r>
                      <a:r>
                        <a:rPr lang="en-US" sz="3500" kern="100" dirty="0">
                          <a:solidFill>
                            <a:schemeClr val="tx1"/>
                          </a:solidFill>
                          <a:effectLst/>
                          <a:latin typeface="Times New Roman" panose="02020603050405020304" pitchFamily="18" charset="0"/>
                          <a:cs typeface="Times New Roman" panose="02020603050405020304" pitchFamily="18" charset="0"/>
                        </a:rPr>
                        <a:t> </a:t>
                      </a:r>
                    </a:p>
                    <a:p>
                      <a:pPr algn="ctr">
                        <a:lnSpc>
                          <a:spcPct val="150000"/>
                        </a:lnSpc>
                      </a:pPr>
                      <a:r>
                        <a:rPr lang="en-US" sz="3500" kern="100" dirty="0" err="1">
                          <a:solidFill>
                            <a:schemeClr val="tx1"/>
                          </a:solidFill>
                          <a:effectLst/>
                          <a:latin typeface="Times New Roman" panose="02020603050405020304" pitchFamily="18" charset="0"/>
                          <a:cs typeface="Times New Roman" panose="02020603050405020304" pitchFamily="18" charset="0"/>
                        </a:rPr>
                        <a:t>Dế</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Mèn</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3500" kern="100" dirty="0" err="1">
                          <a:solidFill>
                            <a:schemeClr val="tx1"/>
                          </a:solidFill>
                          <a:effectLst/>
                          <a:latin typeface="Times New Roman" panose="02020603050405020304" pitchFamily="18" charset="0"/>
                          <a:cs typeface="Times New Roman" panose="02020603050405020304" pitchFamily="18" charset="0"/>
                        </a:rPr>
                        <a:t>Lời</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đối</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thoại</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của</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Dế</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Mèn</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2468841"/>
                  </a:ext>
                </a:extLst>
              </a:tr>
              <a:tr h="863663">
                <a:tc gridSpan="2">
                  <a:txBody>
                    <a:bodyPr/>
                    <a:lstStyle/>
                    <a:p>
                      <a:pPr algn="ctr">
                        <a:lnSpc>
                          <a:spcPct val="150000"/>
                        </a:lnSpc>
                      </a:pPr>
                      <a:r>
                        <a:rPr lang="en-US" sz="3500" kern="100" dirty="0" err="1">
                          <a:solidFill>
                            <a:schemeClr val="tx1"/>
                          </a:solidFill>
                          <a:effectLst/>
                          <a:latin typeface="Times New Roman" panose="02020603050405020304" pitchFamily="18" charset="0"/>
                          <a:cs typeface="Times New Roman" panose="02020603050405020304" pitchFamily="18" charset="0"/>
                        </a:rPr>
                        <a:t>Câu</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văn</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VN"/>
                    </a:p>
                  </a:txBody>
                  <a:tcPr/>
                </a:tc>
                <a:tc>
                  <a:txBody>
                    <a:bodyPr/>
                    <a:lstStyle/>
                    <a:p>
                      <a:pPr algn="just">
                        <a:lnSpc>
                          <a:spcPct val="150000"/>
                        </a:lnSpc>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3500" kern="100">
                          <a:solidFill>
                            <a:schemeClr val="tx1"/>
                          </a:solidFill>
                          <a:effectLst/>
                          <a:latin typeface="Times New Roman" panose="02020603050405020304" pitchFamily="18" charset="0"/>
                          <a:cs typeface="Times New Roman" panose="02020603050405020304" pitchFamily="18" charset="0"/>
                        </a:rPr>
                        <a:t> </a:t>
                      </a:r>
                      <a:endParaRPr lang="en-VN" sz="35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388762"/>
                  </a:ext>
                </a:extLst>
              </a:tr>
              <a:tr h="863663">
                <a:tc rowSpan="2">
                  <a:txBody>
                    <a:bodyPr/>
                    <a:lstStyle/>
                    <a:p>
                      <a:pPr algn="ctr">
                        <a:lnSpc>
                          <a:spcPct val="150000"/>
                        </a:lnSpc>
                      </a:pPr>
                      <a:r>
                        <a:rPr lang="en-US" sz="3500" kern="100">
                          <a:solidFill>
                            <a:schemeClr val="tx1"/>
                          </a:solidFill>
                          <a:effectLst/>
                          <a:latin typeface="Times New Roman" panose="02020603050405020304" pitchFamily="18" charset="0"/>
                          <a:cs typeface="Times New Roman" panose="02020603050405020304" pitchFamily="18" charset="0"/>
                        </a:rPr>
                        <a:t>So sánh</a:t>
                      </a:r>
                      <a:endParaRPr lang="en-VN" sz="35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sz="3500" kern="100">
                          <a:solidFill>
                            <a:schemeClr val="tx1"/>
                          </a:solidFill>
                          <a:effectLst/>
                          <a:latin typeface="Times New Roman" panose="02020603050405020304" pitchFamily="18" charset="0"/>
                          <a:cs typeface="Times New Roman" panose="02020603050405020304" pitchFamily="18" charset="0"/>
                        </a:rPr>
                        <a:t>Giống nhau</a:t>
                      </a:r>
                      <a:endParaRPr lang="en-VN" sz="35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just">
                        <a:lnSpc>
                          <a:spcPct val="150000"/>
                        </a:lnSpc>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858110168"/>
                  </a:ext>
                </a:extLst>
              </a:tr>
              <a:tr h="981169">
                <a:tc vMerge="1">
                  <a:txBody>
                    <a:bodyPr/>
                    <a:lstStyle/>
                    <a:p>
                      <a:endParaRPr lang="en-VN"/>
                    </a:p>
                  </a:txBody>
                  <a:tcPr/>
                </a:tc>
                <a:tc>
                  <a:txBody>
                    <a:bodyPr/>
                    <a:lstStyle/>
                    <a:p>
                      <a:pPr algn="ctr">
                        <a:lnSpc>
                          <a:spcPct val="150000"/>
                        </a:lnSpc>
                      </a:pPr>
                      <a:r>
                        <a:rPr lang="en-US" sz="3500" kern="100" dirty="0" err="1">
                          <a:solidFill>
                            <a:schemeClr val="tx1"/>
                          </a:solidFill>
                          <a:effectLst/>
                          <a:latin typeface="Times New Roman" panose="02020603050405020304" pitchFamily="18" charset="0"/>
                          <a:cs typeface="Times New Roman" panose="02020603050405020304" pitchFamily="18" charset="0"/>
                        </a:rPr>
                        <a:t>Khác</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nhau</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50000"/>
                        </a:lnSpc>
                      </a:pPr>
                      <a:r>
                        <a:rPr lang="en-US" sz="3500" kern="100">
                          <a:solidFill>
                            <a:schemeClr val="tx1"/>
                          </a:solidFill>
                          <a:effectLst/>
                          <a:latin typeface="Times New Roman" panose="02020603050405020304" pitchFamily="18" charset="0"/>
                          <a:cs typeface="Times New Roman" panose="02020603050405020304" pitchFamily="18" charset="0"/>
                        </a:rPr>
                        <a:t> </a:t>
                      </a:r>
                      <a:endParaRPr lang="en-VN" sz="35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3937151"/>
                  </a:ext>
                </a:extLst>
              </a:tr>
            </a:tbl>
          </a:graphicData>
        </a:graphic>
      </p:graphicFrame>
      <p:sp>
        <p:nvSpPr>
          <p:cNvPr id="3" name="Rectangle 2">
            <a:extLst>
              <a:ext uri="{FF2B5EF4-FFF2-40B4-BE49-F238E27FC236}">
                <a16:creationId xmlns:a16="http://schemas.microsoft.com/office/drawing/2014/main" id="{D65FE195-7CDD-2F41-9FFF-13FB28DC5F6E}"/>
              </a:ext>
            </a:extLst>
          </p:cNvPr>
          <p:cNvSpPr/>
          <p:nvPr/>
        </p:nvSpPr>
        <p:spPr>
          <a:xfrm>
            <a:off x="360947" y="445564"/>
            <a:ext cx="11232949" cy="1015663"/>
          </a:xfrm>
          <a:prstGeom prst="rect">
            <a:avLst/>
          </a:prstGeom>
        </p:spPr>
        <p:txBody>
          <a:bodyPr wrap="square">
            <a:spAutoFit/>
          </a:bodyPr>
          <a:lstStyle/>
          <a:p>
            <a:pPr algn="ct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Tìm</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một</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vài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câu</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thể</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hiện</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lời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kể</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của</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Dế</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Mèn</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và</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lời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thoại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của</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Dế</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Mèn</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với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các</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nhân</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vật</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khác</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Từ</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đó</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so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sánh</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lời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kể</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và</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lời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đối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thoại</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i="1" kern="100" dirty="0" err="1">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của</a:t>
            </a:r>
            <a:r>
              <a:rPr lang="en-US" sz="3000" b="1" i="1" kern="100" dirty="0">
                <a:solidFill>
                  <a:schemeClr val="tx2">
                    <a:lumMod val="50000"/>
                  </a:schemeClr>
                </a:solidFill>
                <a:latin typeface="Times New Roman" panose="02020603050405020304" pitchFamily="18" charset="0"/>
                <a:ea typeface="SimSun" panose="02010600030101010101" pitchFamily="2" charset="-122"/>
                <a:cs typeface="Times New Roman" panose="02020603050405020304" pitchFamily="18" charset="0"/>
              </a:rPr>
              <a:t> DM?</a:t>
            </a:r>
            <a:r>
              <a:rPr lang="en-VN" sz="3000" b="1" i="1"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9114839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ế Mèn phiêu lưu ký | Nhà xuất bản Kim Đồng">
            <a:extLst>
              <a:ext uri="{FF2B5EF4-FFF2-40B4-BE49-F238E27FC236}">
                <a16:creationId xmlns:a16="http://schemas.microsoft.com/office/drawing/2014/main" id="{8EA72CD8-704A-E843-83D4-21FE38FEEE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55691">
            <a:off x="833300" y="8973918"/>
            <a:ext cx="1472044" cy="1996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D65B10B-9E7C-1E44-9354-A1386F44F46F}"/>
              </a:ext>
            </a:extLst>
          </p:cNvPr>
          <p:cNvGraphicFramePr>
            <a:graphicFrameLocks noGrp="1"/>
          </p:cNvGraphicFramePr>
          <p:nvPr>
            <p:extLst>
              <p:ext uri="{D42A27DB-BD31-4B8C-83A1-F6EECF244321}">
                <p14:modId xmlns:p14="http://schemas.microsoft.com/office/powerpoint/2010/main" val="1121639556"/>
              </p:ext>
            </p:extLst>
          </p:nvPr>
        </p:nvGraphicFramePr>
        <p:xfrm>
          <a:off x="249104" y="198752"/>
          <a:ext cx="11686223" cy="6537960"/>
        </p:xfrm>
        <a:graphic>
          <a:graphicData uri="http://schemas.openxmlformats.org/drawingml/2006/table">
            <a:tbl>
              <a:tblPr firstRow="1" bandRow="1">
                <a:tableStyleId>{5C22544A-7EE6-4342-B048-85BDC9FD1C3A}</a:tableStyleId>
              </a:tblPr>
              <a:tblGrid>
                <a:gridCol w="1218552">
                  <a:extLst>
                    <a:ext uri="{9D8B030D-6E8A-4147-A177-3AD203B41FA5}">
                      <a16:colId xmlns:a16="http://schemas.microsoft.com/office/drawing/2014/main" val="2267007708"/>
                    </a:ext>
                  </a:extLst>
                </a:gridCol>
                <a:gridCol w="1588365">
                  <a:extLst>
                    <a:ext uri="{9D8B030D-6E8A-4147-A177-3AD203B41FA5}">
                      <a16:colId xmlns:a16="http://schemas.microsoft.com/office/drawing/2014/main" val="3269849207"/>
                    </a:ext>
                  </a:extLst>
                </a:gridCol>
                <a:gridCol w="5085555">
                  <a:extLst>
                    <a:ext uri="{9D8B030D-6E8A-4147-A177-3AD203B41FA5}">
                      <a16:colId xmlns:a16="http://schemas.microsoft.com/office/drawing/2014/main" val="3896759751"/>
                    </a:ext>
                  </a:extLst>
                </a:gridCol>
                <a:gridCol w="3793751">
                  <a:extLst>
                    <a:ext uri="{9D8B030D-6E8A-4147-A177-3AD203B41FA5}">
                      <a16:colId xmlns:a16="http://schemas.microsoft.com/office/drawing/2014/main" val="606423694"/>
                    </a:ext>
                  </a:extLst>
                </a:gridCol>
              </a:tblGrid>
              <a:tr h="1100658">
                <a:tc gridSpan="2">
                  <a:txBody>
                    <a:bodyPr/>
                    <a:lstStyle/>
                    <a:p>
                      <a:pPr algn="ctr">
                        <a:lnSpc>
                          <a:spcPct val="150000"/>
                        </a:lnSpc>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VN"/>
                    </a:p>
                  </a:txBody>
                  <a:tcPr/>
                </a:tc>
                <a:tc>
                  <a:txBody>
                    <a:bodyPr/>
                    <a:lstStyle/>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Lời</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kể</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của</a:t>
                      </a:r>
                      <a:r>
                        <a:rPr lang="en-US" sz="2600" kern="100" dirty="0">
                          <a:solidFill>
                            <a:schemeClr val="tx1"/>
                          </a:solidFill>
                          <a:effectLst/>
                          <a:latin typeface="Times New Roman" panose="02020603050405020304" pitchFamily="18" charset="0"/>
                          <a:cs typeface="Times New Roman" panose="02020603050405020304" pitchFamily="18" charset="0"/>
                        </a:rPr>
                        <a:t> </a:t>
                      </a:r>
                    </a:p>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Dế</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Mèn</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Lời</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đối</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thoại</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của</a:t>
                      </a:r>
                      <a:r>
                        <a:rPr lang="en-US" sz="2600" kern="100" dirty="0">
                          <a:solidFill>
                            <a:schemeClr val="tx1"/>
                          </a:solidFill>
                          <a:effectLst/>
                          <a:latin typeface="Times New Roman" panose="02020603050405020304" pitchFamily="18" charset="0"/>
                          <a:cs typeface="Times New Roman" panose="02020603050405020304" pitchFamily="18" charset="0"/>
                        </a:rPr>
                        <a:t> </a:t>
                      </a:r>
                    </a:p>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Dế</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Mèn</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2468841"/>
                  </a:ext>
                </a:extLst>
              </a:tr>
              <a:tr h="863663">
                <a:tc gridSpan="2">
                  <a:txBody>
                    <a:bodyPr/>
                    <a:lstStyle/>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Câu</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văn</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VN"/>
                    </a:p>
                  </a:txBody>
                  <a:tcPr/>
                </a:tc>
                <a:tc>
                  <a:txBody>
                    <a:bodyPr/>
                    <a:lstStyle/>
                    <a:p>
                      <a:pPr algn="just">
                        <a:lnSpc>
                          <a:spcPct val="150000"/>
                        </a:lnSpc>
                      </a:pPr>
                      <a:r>
                        <a:rPr lang="en-US" sz="2600" kern="100" dirty="0">
                          <a:solidFill>
                            <a:schemeClr val="tx1"/>
                          </a:solidFill>
                          <a:effectLst/>
                          <a:latin typeface="Times New Roman" panose="02020603050405020304" pitchFamily="18" charset="0"/>
                          <a:cs typeface="Times New Roman" panose="02020603050405020304" pitchFamily="18" charset="0"/>
                        </a:rPr>
                        <a:t> </a:t>
                      </a:r>
                    </a:p>
                    <a:p>
                      <a:pPr algn="just">
                        <a:lnSpc>
                          <a:spcPct val="150000"/>
                        </a:lnSpc>
                      </a:pPr>
                      <a:endParaRPr lang="en-US"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pPr>
                      <a:endParaRPr lang="en-US"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pPr>
                      <a:endParaRPr lang="en-US"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pP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388762"/>
                  </a:ext>
                </a:extLst>
              </a:tr>
              <a:tr h="863663">
                <a:tc rowSpan="2">
                  <a:txBody>
                    <a:bodyPr/>
                    <a:lstStyle/>
                    <a:p>
                      <a:pPr algn="ctr">
                        <a:lnSpc>
                          <a:spcPct val="150000"/>
                        </a:lnSpc>
                      </a:pPr>
                      <a:r>
                        <a:rPr lang="en-US" sz="2600" kern="100">
                          <a:solidFill>
                            <a:schemeClr val="tx1"/>
                          </a:solidFill>
                          <a:effectLst/>
                          <a:latin typeface="Times New Roman" panose="02020603050405020304" pitchFamily="18" charset="0"/>
                          <a:cs typeface="Times New Roman" panose="02020603050405020304" pitchFamily="18" charset="0"/>
                        </a:rPr>
                        <a:t>So sánh</a:t>
                      </a:r>
                      <a:endParaRPr lang="en-VN" sz="26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Giống</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nhau</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just">
                        <a:lnSpc>
                          <a:spcPct val="150000"/>
                        </a:lnSpc>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858110168"/>
                  </a:ext>
                </a:extLst>
              </a:tr>
              <a:tr h="981169">
                <a:tc vMerge="1">
                  <a:txBody>
                    <a:bodyPr/>
                    <a:lstStyle/>
                    <a:p>
                      <a:endParaRPr lang="en-VN"/>
                    </a:p>
                  </a:txBody>
                  <a:tcPr/>
                </a:tc>
                <a:tc>
                  <a:txBody>
                    <a:bodyPr/>
                    <a:lstStyle/>
                    <a:p>
                      <a:pPr algn="ctr">
                        <a:lnSpc>
                          <a:spcPct val="150000"/>
                        </a:lnSpc>
                      </a:pPr>
                      <a:r>
                        <a:rPr lang="en-US" sz="2600" kern="100" dirty="0" err="1">
                          <a:solidFill>
                            <a:schemeClr val="tx1"/>
                          </a:solidFill>
                          <a:effectLst/>
                          <a:latin typeface="Times New Roman" panose="02020603050405020304" pitchFamily="18" charset="0"/>
                          <a:cs typeface="Times New Roman" panose="02020603050405020304" pitchFamily="18" charset="0"/>
                        </a:rPr>
                        <a:t>Khác</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nhau</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50000"/>
                        </a:lnSpc>
                      </a:pPr>
                      <a:r>
                        <a:rPr lang="en-US" sz="2600" kern="100">
                          <a:solidFill>
                            <a:schemeClr val="tx1"/>
                          </a:solidFill>
                          <a:effectLst/>
                          <a:latin typeface="Times New Roman" panose="02020603050405020304" pitchFamily="18" charset="0"/>
                          <a:cs typeface="Times New Roman" panose="02020603050405020304" pitchFamily="18" charset="0"/>
                        </a:rPr>
                        <a:t> </a:t>
                      </a:r>
                      <a:endParaRPr lang="en-VN" sz="260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VN" sz="26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8668" marR="1686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3937151"/>
                  </a:ext>
                </a:extLst>
              </a:tr>
            </a:tbl>
          </a:graphicData>
        </a:graphic>
      </p:graphicFrame>
      <p:sp>
        <p:nvSpPr>
          <p:cNvPr id="2" name="Rectangle 1">
            <a:extLst>
              <a:ext uri="{FF2B5EF4-FFF2-40B4-BE49-F238E27FC236}">
                <a16:creationId xmlns:a16="http://schemas.microsoft.com/office/drawing/2014/main" id="{AA18DD0F-F9EE-F14E-8F56-7BC0DCC664BD}"/>
              </a:ext>
            </a:extLst>
          </p:cNvPr>
          <p:cNvSpPr/>
          <p:nvPr/>
        </p:nvSpPr>
        <p:spPr>
          <a:xfrm>
            <a:off x="3044215" y="1249487"/>
            <a:ext cx="5065069" cy="3000821"/>
          </a:xfrm>
          <a:prstGeom prst="rect">
            <a:avLst/>
          </a:prstGeom>
        </p:spPr>
        <p:txBody>
          <a:bodyPr wrap="square">
            <a:spAutoFit/>
          </a:bodyPr>
          <a:lstStyle/>
          <a:p>
            <a:pPr algn="just">
              <a:lnSpc>
                <a:spcPct val="114000"/>
              </a:lnSpc>
            </a:pP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tợn</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lắm</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Dám</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cà</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khịa</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tất</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mọi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con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xóm</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VN" sz="2100" kern="100" dirty="0">
              <a:latin typeface="Times New Roman" panose="02020603050405020304" pitchFamily="18" charset="0"/>
              <a:ea typeface="SimSun" panose="02010600030101010101" pitchFamily="2" charset="-122"/>
              <a:cs typeface="Times New Roman" panose="02020603050405020304" pitchFamily="18" charset="0"/>
            </a:endParaRPr>
          </a:p>
          <a:p>
            <a:pPr>
              <a:lnSpc>
                <a:spcPct val="114000"/>
              </a:lnSpc>
            </a:pP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Ngẫm</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ra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thì</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chỉ</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lấy</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sướng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miệng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thôi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Dế</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Choắt</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than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thở</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tai.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Hồi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tính</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đắc</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cứ</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miệng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mình</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tai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mình</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nghe</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chứ</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biết</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ai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nghe</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thậm</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cũng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chẳng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ý</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ai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nghe</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mình</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1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VN" sz="21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4D9AF74E-D314-8D44-A0B4-4D1D07323858}"/>
              </a:ext>
            </a:extLst>
          </p:cNvPr>
          <p:cNvSpPr/>
          <p:nvPr/>
        </p:nvSpPr>
        <p:spPr>
          <a:xfrm>
            <a:off x="8109284" y="1319823"/>
            <a:ext cx="3833612" cy="2642070"/>
          </a:xfrm>
          <a:prstGeom prst="rect">
            <a:avLst/>
          </a:prstGeom>
        </p:spPr>
        <p:txBody>
          <a:bodyPr wrap="square">
            <a:spAutoFit/>
          </a:bodyPr>
          <a:lstStyle/>
          <a:p>
            <a:pPr algn="just">
              <a:lnSpc>
                <a:spcPct val="114000"/>
              </a:lnSpc>
            </a:pP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Được</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chú</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mình</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cứ</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nói</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thẳng</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thừng</a:t>
            </a:r>
            <a:r>
              <a:rPr lang="en-US" sz="2100" kern="100" dirty="0">
                <a:solidFill>
                  <a:srgbClr val="000000"/>
                </a:solidFill>
                <a:latin typeface="Times New Roman" panose="02020603050405020304" pitchFamily="18" charset="0"/>
                <a:ea typeface="SimSun" panose="02010600030101010101" pitchFamily="2" charset="-122"/>
              </a:rPr>
              <a:t> ra </a:t>
            </a:r>
            <a:r>
              <a:rPr lang="en-US" sz="2100" kern="100" dirty="0" err="1">
                <a:solidFill>
                  <a:srgbClr val="000000"/>
                </a:solidFill>
                <a:latin typeface="Times New Roman" panose="02020603050405020304" pitchFamily="18" charset="0"/>
                <a:ea typeface="SimSun" panose="02010600030101010101" pitchFamily="2" charset="-122"/>
              </a:rPr>
              <a:t>nào</a:t>
            </a:r>
            <a:r>
              <a:rPr lang="en-US" sz="2100" kern="100" dirty="0">
                <a:solidFill>
                  <a:srgbClr val="000000"/>
                </a:solidFill>
                <a:latin typeface="Times New Roman" panose="02020603050405020304" pitchFamily="18" charset="0"/>
                <a:ea typeface="SimSun" panose="02010600030101010101" pitchFamily="2" charset="-122"/>
              </a:rPr>
              <a:t>.</a:t>
            </a:r>
            <a:endParaRPr lang="en-VN" sz="2100" kern="100" dirty="0">
              <a:latin typeface="Times New Roman" panose="02020603050405020304" pitchFamily="18" charset="0"/>
              <a:ea typeface="SimSun" panose="02010600030101010101" pitchFamily="2" charset="-122"/>
            </a:endParaRPr>
          </a:p>
          <a:p>
            <a:pPr algn="just">
              <a:lnSpc>
                <a:spcPct val="114000"/>
              </a:lnSpc>
            </a:pP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Hức</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Thông</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ngách</a:t>
            </a:r>
            <a:r>
              <a:rPr lang="en-US" sz="2100" kern="100" dirty="0">
                <a:solidFill>
                  <a:srgbClr val="000000"/>
                </a:solidFill>
                <a:latin typeface="Times New Roman" panose="02020603050405020304" pitchFamily="18" charset="0"/>
                <a:ea typeface="SimSun" panose="02010600030101010101" pitchFamily="2" charset="-122"/>
              </a:rPr>
              <a:t> sang </a:t>
            </a:r>
            <a:r>
              <a:rPr lang="en-US" sz="2100" kern="100" dirty="0" err="1">
                <a:solidFill>
                  <a:srgbClr val="000000"/>
                </a:solidFill>
                <a:latin typeface="Times New Roman" panose="02020603050405020304" pitchFamily="18" charset="0"/>
                <a:ea typeface="SimSun" panose="02010600030101010101" pitchFamily="2" charset="-122"/>
              </a:rPr>
              <a:t>nhà</a:t>
            </a:r>
            <a:r>
              <a:rPr lang="en-US" sz="2100" kern="100" dirty="0">
                <a:solidFill>
                  <a:srgbClr val="000000"/>
                </a:solidFill>
                <a:latin typeface="Times New Roman" panose="02020603050405020304" pitchFamily="18" charset="0"/>
                <a:ea typeface="SimSun" panose="02010600030101010101" pitchFamily="2" charset="-122"/>
              </a:rPr>
              <a:t> ta? </a:t>
            </a:r>
            <a:r>
              <a:rPr lang="en-US" sz="2100" kern="100" dirty="0" err="1">
                <a:solidFill>
                  <a:srgbClr val="000000"/>
                </a:solidFill>
                <a:latin typeface="Times New Roman" panose="02020603050405020304" pitchFamily="18" charset="0"/>
                <a:ea typeface="SimSun" panose="02010600030101010101" pitchFamily="2" charset="-122"/>
              </a:rPr>
              <a:t>Dễ</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nghe</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nhỉ</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chú</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mày</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hôi</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như</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cú</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mèo</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thế</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này</a:t>
            </a:r>
            <a:r>
              <a:rPr lang="en-US" sz="2100" kern="100" dirty="0">
                <a:solidFill>
                  <a:srgbClr val="000000"/>
                </a:solidFill>
                <a:latin typeface="Times New Roman" panose="02020603050405020304" pitchFamily="18" charset="0"/>
                <a:ea typeface="SimSun" panose="02010600030101010101" pitchFamily="2" charset="-122"/>
              </a:rPr>
              <a:t>, ta </a:t>
            </a:r>
            <a:r>
              <a:rPr lang="en-US" sz="2100" kern="100" dirty="0" err="1">
                <a:solidFill>
                  <a:srgbClr val="000000"/>
                </a:solidFill>
                <a:latin typeface="Times New Roman" panose="02020603050405020304" pitchFamily="18" charset="0"/>
                <a:ea typeface="SimSun" panose="02010600030101010101" pitchFamily="2" charset="-122"/>
              </a:rPr>
              <a:t>nào</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chịu</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được</a:t>
            </a:r>
            <a:r>
              <a:rPr lang="en-US" sz="2100" kern="100" dirty="0">
                <a:solidFill>
                  <a:srgbClr val="000000"/>
                </a:solidFill>
                <a:latin typeface="Times New Roman" panose="02020603050405020304" pitchFamily="18" charset="0"/>
                <a:ea typeface="SimSun" panose="02010600030101010101" pitchFamily="2" charset="-122"/>
              </a:rPr>
              <a:t>.</a:t>
            </a:r>
            <a:endParaRPr lang="en-VN" sz="2100" kern="100" dirty="0">
              <a:latin typeface="Times New Roman" panose="02020603050405020304" pitchFamily="18" charset="0"/>
              <a:ea typeface="SimSun" panose="02010600030101010101" pitchFamily="2" charset="-122"/>
            </a:endParaRPr>
          </a:p>
          <a:p>
            <a:pPr>
              <a:lnSpc>
                <a:spcPct val="114000"/>
              </a:lnSpc>
            </a:pP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Chú</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mình</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có</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muốn</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cùng</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tớ</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đùa</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vui</a:t>
            </a:r>
            <a:r>
              <a:rPr lang="en-US" sz="2100" kern="100" dirty="0">
                <a:solidFill>
                  <a:srgbClr val="000000"/>
                </a:solidFill>
                <a:latin typeface="Times New Roman" panose="02020603050405020304" pitchFamily="18" charset="0"/>
                <a:ea typeface="SimSun" panose="02010600030101010101" pitchFamily="2" charset="-122"/>
              </a:rPr>
              <a:t> </a:t>
            </a:r>
            <a:r>
              <a:rPr lang="en-US" sz="2100" kern="100" dirty="0" err="1">
                <a:solidFill>
                  <a:srgbClr val="000000"/>
                </a:solidFill>
                <a:latin typeface="Times New Roman" panose="02020603050405020304" pitchFamily="18" charset="0"/>
                <a:ea typeface="SimSun" panose="02010600030101010101" pitchFamily="2" charset="-122"/>
              </a:rPr>
              <a:t>không</a:t>
            </a:r>
            <a:r>
              <a:rPr lang="en-US" sz="2100" kern="100" dirty="0">
                <a:solidFill>
                  <a:srgbClr val="000000"/>
                </a:solidFill>
                <a:latin typeface="Times New Roman" panose="02020603050405020304" pitchFamily="18" charset="0"/>
                <a:ea typeface="SimSun" panose="02010600030101010101" pitchFamily="2" charset="-122"/>
              </a:rPr>
              <a:t>?</a:t>
            </a:r>
            <a:r>
              <a:rPr lang="en-VN" sz="2100" dirty="0"/>
              <a:t> </a:t>
            </a:r>
          </a:p>
        </p:txBody>
      </p:sp>
      <p:sp>
        <p:nvSpPr>
          <p:cNvPr id="6" name="Rectangle 5">
            <a:extLst>
              <a:ext uri="{FF2B5EF4-FFF2-40B4-BE49-F238E27FC236}">
                <a16:creationId xmlns:a16="http://schemas.microsoft.com/office/drawing/2014/main" id="{BE772FFE-3EBA-5F4E-B684-4BA3CC0028CF}"/>
              </a:ext>
            </a:extLst>
          </p:cNvPr>
          <p:cNvSpPr/>
          <p:nvPr/>
        </p:nvSpPr>
        <p:spPr>
          <a:xfrm>
            <a:off x="6092215" y="4510820"/>
            <a:ext cx="2709396" cy="415498"/>
          </a:xfrm>
          <a:prstGeom prst="rect">
            <a:avLst/>
          </a:prstGeom>
        </p:spPr>
        <p:txBody>
          <a:bodyPr wrap="none">
            <a:spAutoFit/>
          </a:bodyPr>
          <a:lstStyle/>
          <a:p>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Đều</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Dế</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Mèn</a:t>
            </a:r>
            <a:r>
              <a:rPr lang="en-VN" sz="2100"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DCB84349-FD3A-1841-A310-56FAFF897622}"/>
              </a:ext>
            </a:extLst>
          </p:cNvPr>
          <p:cNvSpPr/>
          <p:nvPr/>
        </p:nvSpPr>
        <p:spPr>
          <a:xfrm>
            <a:off x="3044215" y="5783214"/>
            <a:ext cx="5065069" cy="738664"/>
          </a:xfrm>
          <a:prstGeom prst="rect">
            <a:avLst/>
          </a:prstGeom>
        </p:spPr>
        <p:txBody>
          <a:bodyPr wrap="square">
            <a:spAutoFit/>
          </a:bodyPr>
          <a:lstStyle/>
          <a:p>
            <a:r>
              <a:rPr lang="en-US" sz="2100" kern="100" dirty="0" err="1">
                <a:latin typeface="Times New Roman" panose="02020603050405020304" pitchFamily="18" charset="0"/>
                <a:ea typeface="SimSun" panose="02010600030101010101" pitchFamily="2" charset="-122"/>
              </a:rPr>
              <a:t>Lời</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Dế</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Mèn</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kể</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lại</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câu</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chuyện</a:t>
            </a:r>
            <a:r>
              <a:rPr lang="en-US" sz="2100" kern="100" dirty="0">
                <a:latin typeface="Times New Roman" panose="02020603050405020304" pitchFamily="18" charset="0"/>
                <a:ea typeface="SimSun" panose="02010600030101010101" pitchFamily="2" charset="-122"/>
              </a:rPr>
              <a:t>-&gt;</a:t>
            </a:r>
            <a:r>
              <a:rPr lang="en-US" sz="2100" kern="100" dirty="0" err="1">
                <a:latin typeface="Times New Roman" panose="02020603050405020304" pitchFamily="18" charset="0"/>
                <a:ea typeface="SimSun" panose="02010600030101010101" pitchFamily="2" charset="-122"/>
              </a:rPr>
              <a:t>Lời</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người</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kể</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chuyện</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ngôi</a:t>
            </a:r>
            <a:r>
              <a:rPr lang="en-US" sz="2100" kern="100" dirty="0">
                <a:latin typeface="Times New Roman" panose="02020603050405020304" pitchFamily="18" charset="0"/>
                <a:ea typeface="SimSun" panose="02010600030101010101" pitchFamily="2" charset="-122"/>
              </a:rPr>
              <a:t> </a:t>
            </a:r>
            <a:r>
              <a:rPr lang="en-US" sz="2100" kern="100" dirty="0" err="1">
                <a:latin typeface="Times New Roman" panose="02020603050405020304" pitchFamily="18" charset="0"/>
                <a:ea typeface="SimSun" panose="02010600030101010101" pitchFamily="2" charset="-122"/>
              </a:rPr>
              <a:t>thứ</a:t>
            </a:r>
            <a:r>
              <a:rPr lang="en-US" sz="2100" kern="100" dirty="0">
                <a:latin typeface="Times New Roman" panose="02020603050405020304" pitchFamily="18" charset="0"/>
                <a:ea typeface="SimSun" panose="02010600030101010101" pitchFamily="2" charset="-122"/>
              </a:rPr>
              <a:t> 1)</a:t>
            </a:r>
            <a:r>
              <a:rPr lang="en-VN" sz="2100" dirty="0"/>
              <a:t> </a:t>
            </a:r>
          </a:p>
        </p:txBody>
      </p:sp>
      <p:sp>
        <p:nvSpPr>
          <p:cNvPr id="8" name="Rectangle 7">
            <a:extLst>
              <a:ext uri="{FF2B5EF4-FFF2-40B4-BE49-F238E27FC236}">
                <a16:creationId xmlns:a16="http://schemas.microsoft.com/office/drawing/2014/main" id="{AB697E54-6263-444A-8FCB-A79C89F237FE}"/>
              </a:ext>
            </a:extLst>
          </p:cNvPr>
          <p:cNvSpPr/>
          <p:nvPr/>
        </p:nvSpPr>
        <p:spPr>
          <a:xfrm>
            <a:off x="8109284" y="5543371"/>
            <a:ext cx="3833612" cy="1061829"/>
          </a:xfrm>
          <a:prstGeom prst="rect">
            <a:avLst/>
          </a:prstGeom>
        </p:spPr>
        <p:txBody>
          <a:bodyPr wrap="square">
            <a:spAutoFit/>
          </a:bodyPr>
          <a:lstStyle/>
          <a:p>
            <a:pPr algn="just"/>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nói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trực</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tiếp</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vật</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đối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thoại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độc</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thoại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-&gt;</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1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100" kern="100" dirty="0" err="1">
                <a:latin typeface="Times New Roman" panose="02020603050405020304" pitchFamily="18" charset="0"/>
                <a:ea typeface="SimSun" panose="02010600030101010101" pitchFamily="2" charset="-122"/>
                <a:cs typeface="Times New Roman" panose="02020603050405020304" pitchFamily="18" charset="0"/>
              </a:rPr>
              <a:t>vật</a:t>
            </a:r>
            <a:r>
              <a:rPr lang="en-VN" sz="21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955380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heel(1)">
                                      <p:cBhvr>
                                        <p:cTn id="37" dur="20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452963"/>
            <a:ext cx="847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3</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Nhân</a:t>
            </a:r>
            <a:r>
              <a:rPr kumimoji="0" lang="en-US" sz="5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vật Dế Mèn</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9532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0F908CB-2E75-1740-BD1F-1BE32EEA43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74"/>
          <a:stretch/>
        </p:blipFill>
        <p:spPr>
          <a:xfrm>
            <a:off x="211467" y="88473"/>
            <a:ext cx="1689522" cy="911673"/>
          </a:xfrm>
          <a:prstGeom prst="rect">
            <a:avLst/>
          </a:prstGeom>
        </p:spPr>
      </p:pic>
      <p:pic>
        <p:nvPicPr>
          <p:cNvPr id="2" name="Picture 1"/>
          <p:cNvPicPr>
            <a:picLocks noChangeAspect="1"/>
          </p:cNvPicPr>
          <p:nvPr/>
        </p:nvPicPr>
        <p:blipFill>
          <a:blip r:embed="rId3"/>
          <a:stretch>
            <a:fillRect/>
          </a:stretch>
        </p:blipFill>
        <p:spPr>
          <a:xfrm>
            <a:off x="-1" y="1"/>
            <a:ext cx="12192001" cy="6858000"/>
          </a:xfrm>
          <a:prstGeom prst="rect">
            <a:avLst/>
          </a:prstGeom>
        </p:spPr>
      </p:pic>
    </p:spTree>
    <p:extLst>
      <p:ext uri="{BB962C8B-B14F-4D97-AF65-F5344CB8AC3E}">
        <p14:creationId xmlns:p14="http://schemas.microsoft.com/office/powerpoint/2010/main" val="13570703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flower, plant, bouquet&#10;&#10;Description automatically generated">
            <a:extLst>
              <a:ext uri="{FF2B5EF4-FFF2-40B4-BE49-F238E27FC236}">
                <a16:creationId xmlns:a16="http://schemas.microsoft.com/office/drawing/2014/main" id="{12480DA2-96DC-D846-9613-3C24E40FD85A}"/>
              </a:ext>
            </a:extLst>
          </p:cNvPr>
          <p:cNvPicPr>
            <a:picLocks noChangeAspect="1"/>
          </p:cNvPicPr>
          <p:nvPr/>
        </p:nvPicPr>
        <p:blipFill rotWithShape="1">
          <a:blip r:embed="rId2"/>
          <a:srcRect t="21005" b="22746"/>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5996B5-F021-A64A-B558-6C7A23C5477F}"/>
              </a:ext>
            </a:extLst>
          </p:cNvPr>
          <p:cNvSpPr txBox="1"/>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chemeClr val="tx1">
                    <a:lumMod val="75000"/>
                    <a:lumOff val="25000"/>
                  </a:schemeClr>
                </a:solidFill>
                <a:latin typeface="Times New Roman" panose="02020603050405020304" pitchFamily="18" charset="0"/>
                <a:ea typeface="+mj-ea"/>
                <a:cs typeface="Times New Roman" panose="02020603050405020304" pitchFamily="18" charset="0"/>
              </a:rPr>
              <a:t>KHỞI ĐỘNG</a:t>
            </a:r>
          </a:p>
        </p:txBody>
      </p:sp>
    </p:spTree>
    <p:extLst>
      <p:ext uri="{BB962C8B-B14F-4D97-AF65-F5344CB8AC3E}">
        <p14:creationId xmlns:p14="http://schemas.microsoft.com/office/powerpoint/2010/main" val="27639336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7158446"/>
          </a:xfrm>
          <a:prstGeom prst="rect">
            <a:avLst/>
          </a:prstGeom>
        </p:spPr>
      </p:pic>
    </p:spTree>
    <p:extLst>
      <p:ext uri="{BB962C8B-B14F-4D97-AF65-F5344CB8AC3E}">
        <p14:creationId xmlns:p14="http://schemas.microsoft.com/office/powerpoint/2010/main" val="168039156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3" y="1125367"/>
            <a:ext cx="3697069" cy="5221705"/>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3959160" y="36973"/>
            <a:ext cx="3525858" cy="830997"/>
          </a:xfrm>
          <a:prstGeom prst="rect">
            <a:avLst/>
          </a:prstGeom>
        </p:spPr>
        <p:txBody>
          <a:bodyPr wrap="square">
            <a:spAutoFit/>
          </a:bodyPr>
          <a:lstStyle/>
          <a:p>
            <a:pPr algn="just">
              <a:lnSpc>
                <a:spcPct val="150000"/>
              </a:lnSpc>
            </a:pPr>
            <a:r>
              <a:rPr lang="en-VN" sz="3200" b="1" kern="100" dirty="0">
                <a:solidFill>
                  <a:srgbClr val="C00000"/>
                </a:solidFill>
                <a:effectLst/>
                <a:latin typeface="Times New Roman" panose="02020603050405020304" pitchFamily="18" charset="0"/>
                <a:ea typeface="SimSun" panose="02010600030101010101" pitchFamily="2" charset="-122"/>
              </a:rPr>
              <a:t>* NGOẠI HÌNH:</a:t>
            </a:r>
          </a:p>
        </p:txBody>
      </p:sp>
      <p:sp>
        <p:nvSpPr>
          <p:cNvPr id="4" name="Rounded Rectangle 3"/>
          <p:cNvSpPr/>
          <p:nvPr/>
        </p:nvSpPr>
        <p:spPr>
          <a:xfrm>
            <a:off x="2845986" y="952249"/>
            <a:ext cx="406417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Đôi càng</a:t>
            </a:r>
            <a:r>
              <a:rPr lang="en-US" sz="3200" kern="100">
                <a:solidFill>
                  <a:srgbClr val="262626"/>
                </a:solidFill>
                <a:latin typeface="Times New Roman" panose="02020603050405020304" pitchFamily="18" charset="0"/>
                <a:ea typeface="SimSun" panose="02010600030101010101" pitchFamily="2" charset="-122"/>
              </a:rPr>
              <a:t>:</a:t>
            </a:r>
            <a:r>
              <a:rPr lang="nl-NL" sz="3200" kern="100">
                <a:solidFill>
                  <a:srgbClr val="262626"/>
                </a:solidFill>
                <a:latin typeface="Times New Roman" panose="02020603050405020304" pitchFamily="18" charset="0"/>
                <a:ea typeface="SimSun" panose="02010600030101010101" pitchFamily="2" charset="-122"/>
              </a:rPr>
              <a:t> mẫm bóng</a:t>
            </a:r>
            <a:endParaRPr lang="en-VN" sz="3200" kern="100" dirty="0">
              <a:solidFill>
                <a:srgbClr val="262626"/>
              </a:solidFill>
              <a:latin typeface="Times New Roman" panose="02020603050405020304" pitchFamily="18" charset="0"/>
              <a:ea typeface="SimSun" panose="02010600030101010101" pitchFamily="2" charset="-122"/>
            </a:endParaRPr>
          </a:p>
        </p:txBody>
      </p:sp>
      <p:sp>
        <p:nvSpPr>
          <p:cNvPr id="10" name="Rounded Rectangle 9"/>
          <p:cNvSpPr/>
          <p:nvPr/>
        </p:nvSpPr>
        <p:spPr>
          <a:xfrm>
            <a:off x="2822160" y="2223116"/>
            <a:ext cx="4064177"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Vuốt: cứng, nhọn hoắt</a:t>
            </a:r>
          </a:p>
        </p:txBody>
      </p:sp>
      <p:sp>
        <p:nvSpPr>
          <p:cNvPr id="11" name="Rounded Rectangle 10"/>
          <p:cNvSpPr/>
          <p:nvPr/>
        </p:nvSpPr>
        <p:spPr>
          <a:xfrm>
            <a:off x="2976372" y="4627086"/>
            <a:ext cx="3927030" cy="914400"/>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Răng đen nhánh</a:t>
            </a:r>
          </a:p>
        </p:txBody>
      </p:sp>
      <p:sp>
        <p:nvSpPr>
          <p:cNvPr id="12" name="Rounded Rectangle 11"/>
          <p:cNvSpPr/>
          <p:nvPr/>
        </p:nvSpPr>
        <p:spPr>
          <a:xfrm>
            <a:off x="2845985" y="3467451"/>
            <a:ext cx="4064177" cy="914400"/>
          </a:xfrm>
          <a:prstGeom prst="roundRect">
            <a:avLst/>
          </a:prstGeom>
          <a:solidFill>
            <a:srgbClr val="17A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Cánh dài, </a:t>
            </a:r>
          </a:p>
        </p:txBody>
      </p:sp>
      <p:sp>
        <p:nvSpPr>
          <p:cNvPr id="13" name="Rounded Rectangle 12"/>
          <p:cNvSpPr/>
          <p:nvPr/>
        </p:nvSpPr>
        <p:spPr>
          <a:xfrm>
            <a:off x="2983133" y="5806938"/>
            <a:ext cx="3927029" cy="914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a:solidFill>
                  <a:srgbClr val="262626"/>
                </a:solidFill>
                <a:latin typeface="Times New Roman" panose="02020603050405020304" pitchFamily="18" charset="0"/>
                <a:ea typeface="SimSun" panose="02010600030101010101" pitchFamily="2" charset="-122"/>
              </a:rPr>
              <a:t>Râu dài uốn cong, hùng dũng....</a:t>
            </a:r>
          </a:p>
        </p:txBody>
      </p:sp>
      <p:pic>
        <p:nvPicPr>
          <p:cNvPr id="5" name="Picture 4"/>
          <p:cNvPicPr>
            <a:picLocks noChangeAspect="1"/>
          </p:cNvPicPr>
          <p:nvPr/>
        </p:nvPicPr>
        <p:blipFill>
          <a:blip r:embed="rId3"/>
          <a:stretch>
            <a:fillRect/>
          </a:stretch>
        </p:blipFill>
        <p:spPr>
          <a:xfrm>
            <a:off x="7485018" y="474002"/>
            <a:ext cx="4327071" cy="2855867"/>
          </a:xfrm>
          <a:prstGeom prst="rect">
            <a:avLst/>
          </a:prstGeom>
        </p:spPr>
      </p:pic>
      <p:pic>
        <p:nvPicPr>
          <p:cNvPr id="14" name="Picture 13"/>
          <p:cNvPicPr>
            <a:picLocks noChangeAspect="1"/>
          </p:cNvPicPr>
          <p:nvPr/>
        </p:nvPicPr>
        <p:blipFill>
          <a:blip r:embed="rId4"/>
          <a:stretch>
            <a:fillRect/>
          </a:stretch>
        </p:blipFill>
        <p:spPr>
          <a:xfrm>
            <a:off x="7531173" y="3726730"/>
            <a:ext cx="4280916" cy="2765509"/>
          </a:xfrm>
          <a:prstGeom prst="rect">
            <a:avLst/>
          </a:prstGeom>
        </p:spPr>
      </p:pic>
      <p:sp>
        <p:nvSpPr>
          <p:cNvPr id="15" name="Right Arrow 14"/>
          <p:cNvSpPr/>
          <p:nvPr/>
        </p:nvSpPr>
        <p:spPr>
          <a:xfrm rot="9828293">
            <a:off x="1279605" y="1686486"/>
            <a:ext cx="1792299" cy="69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044991" y="2896180"/>
            <a:ext cx="3494713" cy="123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989624">
            <a:off x="6374205" y="3185263"/>
            <a:ext cx="3494713" cy="123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7519392" y="3638103"/>
            <a:ext cx="4406997" cy="3068898"/>
          </a:xfrm>
          <a:prstGeom prst="rect">
            <a:avLst/>
          </a:prstGeom>
        </p:spPr>
      </p:pic>
    </p:spTree>
    <p:extLst>
      <p:ext uri="{BB962C8B-B14F-4D97-AF65-F5344CB8AC3E}">
        <p14:creationId xmlns:p14="http://schemas.microsoft.com/office/powerpoint/2010/main" val="15440480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P spid="11" grpId="0" animBg="1"/>
      <p:bldP spid="12" grpId="0" animBg="1"/>
      <p:bldP spid="13"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3" y="1125367"/>
            <a:ext cx="3697069" cy="5221705"/>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3959160" y="36973"/>
            <a:ext cx="3525858" cy="742511"/>
          </a:xfrm>
          <a:prstGeom prst="rect">
            <a:avLst/>
          </a:prstGeom>
        </p:spPr>
        <p:txBody>
          <a:bodyPr wrap="square">
            <a:spAutoFit/>
          </a:bodyPr>
          <a:lstStyle/>
          <a:p>
            <a:pPr algn="just">
              <a:lnSpc>
                <a:spcPct val="150000"/>
              </a:lnSpc>
            </a:pPr>
            <a:r>
              <a:rPr lang="en-US" sz="3200" b="1" kern="100">
                <a:solidFill>
                  <a:srgbClr val="C00000"/>
                </a:solidFill>
                <a:latin typeface="Times New Roman" panose="02020603050405020304" pitchFamily="18" charset="0"/>
                <a:ea typeface="SimSun" panose="02010600030101010101" pitchFamily="2" charset="-122"/>
              </a:rPr>
              <a:t>* HÀNH ĐỘNG:</a:t>
            </a:r>
            <a:endParaRPr lang="en-US" sz="3200" b="1" kern="100" dirty="0">
              <a:solidFill>
                <a:srgbClr val="C00000"/>
              </a:solidFill>
              <a:latin typeface="Times New Roman" panose="02020603050405020304" pitchFamily="18" charset="0"/>
              <a:ea typeface="SimSun" panose="02010600030101010101" pitchFamily="2" charset="-122"/>
            </a:endParaRPr>
          </a:p>
        </p:txBody>
      </p:sp>
      <p:sp>
        <p:nvSpPr>
          <p:cNvPr id="4" name="Rounded Rectangle 3"/>
          <p:cNvSpPr/>
          <p:nvPr/>
        </p:nvSpPr>
        <p:spPr>
          <a:xfrm>
            <a:off x="2845986" y="952249"/>
            <a:ext cx="406417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Đạp phanh phách</a:t>
            </a:r>
          </a:p>
        </p:txBody>
      </p:sp>
      <p:sp>
        <p:nvSpPr>
          <p:cNvPr id="10" name="Rounded Rectangle 9"/>
          <p:cNvSpPr/>
          <p:nvPr/>
        </p:nvSpPr>
        <p:spPr>
          <a:xfrm>
            <a:off x="2822160" y="2223116"/>
            <a:ext cx="4064177"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Nhai ngoàm ngoạm, </a:t>
            </a:r>
          </a:p>
        </p:txBody>
      </p:sp>
      <p:sp>
        <p:nvSpPr>
          <p:cNvPr id="11" name="Rounded Rectangle 10"/>
          <p:cNvSpPr/>
          <p:nvPr/>
        </p:nvSpPr>
        <p:spPr>
          <a:xfrm>
            <a:off x="2890733" y="4907261"/>
            <a:ext cx="3927030" cy="914400"/>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Đi đứng oai vệ</a:t>
            </a:r>
          </a:p>
        </p:txBody>
      </p:sp>
      <p:sp>
        <p:nvSpPr>
          <p:cNvPr id="12" name="Rounded Rectangle 11"/>
          <p:cNvSpPr/>
          <p:nvPr/>
        </p:nvSpPr>
        <p:spPr>
          <a:xfrm>
            <a:off x="2845985" y="3467451"/>
            <a:ext cx="4064177" cy="914400"/>
          </a:xfrm>
          <a:prstGeom prst="roundRect">
            <a:avLst/>
          </a:prstGeom>
          <a:solidFill>
            <a:srgbClr val="17A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kern="100">
                <a:solidFill>
                  <a:srgbClr val="262626"/>
                </a:solidFill>
                <a:latin typeface="Times New Roman" panose="02020603050405020304" pitchFamily="18" charset="0"/>
                <a:ea typeface="SimSun" panose="02010600030101010101" pitchFamily="2" charset="-122"/>
              </a:rPr>
              <a:t>Trịnh trọng đưa hai chân lên vuốt râu.</a:t>
            </a:r>
          </a:p>
        </p:txBody>
      </p:sp>
      <p:pic>
        <p:nvPicPr>
          <p:cNvPr id="5" name="Picture 4"/>
          <p:cNvPicPr>
            <a:picLocks noChangeAspect="1"/>
          </p:cNvPicPr>
          <p:nvPr/>
        </p:nvPicPr>
        <p:blipFill>
          <a:blip r:embed="rId3"/>
          <a:stretch>
            <a:fillRect/>
          </a:stretch>
        </p:blipFill>
        <p:spPr>
          <a:xfrm>
            <a:off x="7485018" y="474002"/>
            <a:ext cx="4327071" cy="2855867"/>
          </a:xfrm>
          <a:prstGeom prst="rect">
            <a:avLst/>
          </a:prstGeom>
        </p:spPr>
      </p:pic>
      <p:pic>
        <p:nvPicPr>
          <p:cNvPr id="18" name="Picture 17"/>
          <p:cNvPicPr>
            <a:picLocks noChangeAspect="1"/>
          </p:cNvPicPr>
          <p:nvPr/>
        </p:nvPicPr>
        <p:blipFill>
          <a:blip r:embed="rId4"/>
          <a:stretch>
            <a:fillRect/>
          </a:stretch>
        </p:blipFill>
        <p:spPr>
          <a:xfrm>
            <a:off x="7552648" y="3569203"/>
            <a:ext cx="4406997" cy="3068898"/>
          </a:xfrm>
          <a:prstGeom prst="rect">
            <a:avLst/>
          </a:prstGeom>
        </p:spPr>
      </p:pic>
    </p:spTree>
    <p:extLst>
      <p:ext uri="{BB962C8B-B14F-4D97-AF65-F5344CB8AC3E}">
        <p14:creationId xmlns:p14="http://schemas.microsoft.com/office/powerpoint/2010/main" val="318989251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3" y="1125367"/>
            <a:ext cx="3697069" cy="5221705"/>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3083317" y="568806"/>
            <a:ext cx="3525858" cy="742511"/>
          </a:xfrm>
          <a:prstGeom prst="rect">
            <a:avLst/>
          </a:prstGeom>
        </p:spPr>
        <p:txBody>
          <a:bodyPr wrap="square">
            <a:spAutoFit/>
          </a:bodyPr>
          <a:lstStyle/>
          <a:p>
            <a:pPr algn="just">
              <a:lnSpc>
                <a:spcPct val="150000"/>
              </a:lnSpc>
            </a:pPr>
            <a:r>
              <a:rPr lang="en-US" sz="3200" b="1" kern="100">
                <a:solidFill>
                  <a:srgbClr val="C00000"/>
                </a:solidFill>
                <a:latin typeface="Times New Roman" panose="02020603050405020304" pitchFamily="18" charset="0"/>
                <a:ea typeface="SimSun" panose="02010600030101010101" pitchFamily="2" charset="-122"/>
              </a:rPr>
              <a:t>* HÀNH ĐỘNG:</a:t>
            </a:r>
            <a:endParaRPr lang="en-US" sz="3200" b="1" kern="100" dirty="0">
              <a:solidFill>
                <a:srgbClr val="C00000"/>
              </a:solidFill>
              <a:latin typeface="Times New Roman" panose="02020603050405020304" pitchFamily="18" charset="0"/>
              <a:ea typeface="SimSun" panose="02010600030101010101" pitchFamily="2" charset="-122"/>
            </a:endParaRPr>
          </a:p>
        </p:txBody>
      </p:sp>
      <p:sp>
        <p:nvSpPr>
          <p:cNvPr id="4" name="Rounded Rectangle 3"/>
          <p:cNvSpPr/>
          <p:nvPr/>
        </p:nvSpPr>
        <p:spPr>
          <a:xfrm>
            <a:off x="2814158" y="2938686"/>
            <a:ext cx="406417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Quát chị Cào Cào</a:t>
            </a:r>
          </a:p>
        </p:txBody>
      </p:sp>
      <p:sp>
        <p:nvSpPr>
          <p:cNvPr id="10" name="Rounded Rectangle 9"/>
          <p:cNvSpPr/>
          <p:nvPr/>
        </p:nvSpPr>
        <p:spPr>
          <a:xfrm>
            <a:off x="2845986" y="4809561"/>
            <a:ext cx="4064177"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Ghẹo anh Gọng Vó</a:t>
            </a:r>
          </a:p>
        </p:txBody>
      </p:sp>
      <p:pic>
        <p:nvPicPr>
          <p:cNvPr id="3" name="Picture 2"/>
          <p:cNvPicPr>
            <a:picLocks noChangeAspect="1"/>
          </p:cNvPicPr>
          <p:nvPr/>
        </p:nvPicPr>
        <p:blipFill>
          <a:blip r:embed="rId3"/>
          <a:stretch>
            <a:fillRect/>
          </a:stretch>
        </p:blipFill>
        <p:spPr>
          <a:xfrm>
            <a:off x="2732695" y="1256811"/>
            <a:ext cx="4145639" cy="1347333"/>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1389" l="1500" r="99100">
                        <a14:foregroundMark x1="58900" y1="32315" x2="58900" y2="32315"/>
                        <a14:foregroundMark x1="58100" y1="33333" x2="58100" y2="33333"/>
                        <a14:foregroundMark x1="57400" y1="32778" x2="57400" y2="32778"/>
                        <a14:foregroundMark x1="57300" y1="32037" x2="57300" y2="32037"/>
                        <a14:foregroundMark x1="56300" y1="30741" x2="56300" y2="30741"/>
                        <a14:foregroundMark x1="55400" y1="30278" x2="55400" y2="30278"/>
                        <a14:foregroundMark x1="54100" y1="30278" x2="54100" y2="30278"/>
                        <a14:foregroundMark x1="53600" y1="30741" x2="53600" y2="30741"/>
                        <a14:foregroundMark x1="52100" y1="31481" x2="52100" y2="31481"/>
                        <a14:foregroundMark x1="52100" y1="31481" x2="52100" y2="31481"/>
                        <a14:foregroundMark x1="71800" y1="25370" x2="71800" y2="25370"/>
                        <a14:foregroundMark x1="71800" y1="25370" x2="71800" y2="25370"/>
                        <a14:foregroundMark x1="75100" y1="27037" x2="75100" y2="27037"/>
                        <a14:foregroundMark x1="75100" y1="27037" x2="75100" y2="27037"/>
                        <a14:foregroundMark x1="74000" y1="26852" x2="74000" y2="26852"/>
                        <a14:foregroundMark x1="73500" y1="26667" x2="73500" y2="26667"/>
                        <a14:foregroundMark x1="73000" y1="26296" x2="73000" y2="26296"/>
                        <a14:foregroundMark x1="72100" y1="25370" x2="72100" y2="25370"/>
                        <a14:foregroundMark x1="72100" y1="25370" x2="72100" y2="25370"/>
                        <a14:foregroundMark x1="72100" y1="25370" x2="72100" y2="25370"/>
                      </a14:backgroundRemoval>
                    </a14:imgEffect>
                  </a14:imgLayer>
                </a14:imgProps>
              </a:ext>
            </a:extLst>
          </a:blip>
          <a:stretch>
            <a:fillRect/>
          </a:stretch>
        </p:blipFill>
        <p:spPr>
          <a:xfrm>
            <a:off x="8082003" y="374430"/>
            <a:ext cx="3220978" cy="3478656"/>
          </a:xfrm>
          <a:prstGeom prst="rect">
            <a:avLst/>
          </a:prstGeom>
        </p:spPr>
      </p:pic>
      <p:pic>
        <p:nvPicPr>
          <p:cNvPr id="16" name="Picture 15"/>
          <p:cNvPicPr>
            <a:picLocks noChangeAspect="1"/>
          </p:cNvPicPr>
          <p:nvPr/>
        </p:nvPicPr>
        <p:blipFill>
          <a:blip r:embed="rId6"/>
          <a:stretch>
            <a:fillRect/>
          </a:stretch>
        </p:blipFill>
        <p:spPr>
          <a:xfrm>
            <a:off x="7723554" y="3994726"/>
            <a:ext cx="3937876" cy="2721633"/>
          </a:xfrm>
          <a:prstGeom prst="rect">
            <a:avLst/>
          </a:prstGeom>
        </p:spPr>
      </p:pic>
    </p:spTree>
    <p:extLst>
      <p:ext uri="{BB962C8B-B14F-4D97-AF65-F5344CB8AC3E}">
        <p14:creationId xmlns:p14="http://schemas.microsoft.com/office/powerpoint/2010/main" val="41210904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3" y="1125367"/>
            <a:ext cx="3697069" cy="5221705"/>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3959160" y="36973"/>
            <a:ext cx="3525858" cy="742511"/>
          </a:xfrm>
          <a:prstGeom prst="rect">
            <a:avLst/>
          </a:prstGeom>
        </p:spPr>
        <p:txBody>
          <a:bodyPr wrap="square">
            <a:spAutoFit/>
          </a:bodyPr>
          <a:lstStyle/>
          <a:p>
            <a:pPr lvl="0" algn="just">
              <a:lnSpc>
                <a:spcPct val="150000"/>
              </a:lnSpc>
            </a:pPr>
            <a:r>
              <a:rPr lang="en-US" sz="3200" b="1" kern="100">
                <a:solidFill>
                  <a:srgbClr val="C00000"/>
                </a:solidFill>
                <a:latin typeface="Times New Roman" panose="02020603050405020304" pitchFamily="18" charset="0"/>
                <a:ea typeface="SimSun" panose="02010600030101010101" pitchFamily="2" charset="-122"/>
              </a:rPr>
              <a:t>* LỜI NÓI:</a:t>
            </a:r>
          </a:p>
        </p:txBody>
      </p:sp>
      <p:sp>
        <p:nvSpPr>
          <p:cNvPr id="4" name="Rounded Rectangle 3"/>
          <p:cNvSpPr/>
          <p:nvPr/>
        </p:nvSpPr>
        <p:spPr>
          <a:xfrm>
            <a:off x="2845985" y="779485"/>
            <a:ext cx="4488373" cy="1310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kern="100">
                <a:solidFill>
                  <a:srgbClr val="262626"/>
                </a:solidFill>
                <a:latin typeface="Times New Roman" panose="02020603050405020304" pitchFamily="18" charset="0"/>
                <a:ea typeface="SimSun" panose="02010600030101010101" pitchFamily="2" charset="-122"/>
              </a:rPr>
              <a:t>Cách xưng hô: Xưng hô là "ta", gọi Dế Mèn là "chú mày"</a:t>
            </a:r>
          </a:p>
        </p:txBody>
      </p:sp>
      <p:sp>
        <p:nvSpPr>
          <p:cNvPr id="10" name="Rounded Rectangle 9"/>
          <p:cNvSpPr/>
          <p:nvPr/>
        </p:nvSpPr>
        <p:spPr>
          <a:xfrm>
            <a:off x="2845984" y="2223116"/>
            <a:ext cx="4488373"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a:solidFill>
                  <a:srgbClr val="262626"/>
                </a:solidFill>
                <a:latin typeface="Times New Roman" panose="02020603050405020304" pitchFamily="18" charset="0"/>
                <a:ea typeface="SimSun" panose="02010600030101010101" pitchFamily="2" charset="-122"/>
              </a:rPr>
              <a:t>Mắng chửi DC "có lớn mà chẳng có khôn"</a:t>
            </a:r>
            <a:endParaRPr kumimoji="0" lang="nl-NL"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1" name="Rounded Rectangle 10"/>
          <p:cNvSpPr/>
          <p:nvPr/>
        </p:nvSpPr>
        <p:spPr>
          <a:xfrm>
            <a:off x="2890733" y="4907261"/>
            <a:ext cx="4429560" cy="127147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a:solidFill>
                  <a:srgbClr val="262626"/>
                </a:solidFill>
                <a:latin typeface="Times New Roman" panose="02020603050405020304" pitchFamily="18" charset="0"/>
                <a:ea typeface="SimSun" panose="02010600030101010101" pitchFamily="2" charset="-122"/>
              </a:rPr>
              <a:t>Lời từ chối phũ phàng "đào tổ nông thì cho chết"</a:t>
            </a:r>
            <a:endParaRPr kumimoji="0" lang="nl-NL"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2" name="Rounded Rectangle 11"/>
          <p:cNvSpPr/>
          <p:nvPr/>
        </p:nvSpPr>
        <p:spPr>
          <a:xfrm>
            <a:off x="2845986" y="3329869"/>
            <a:ext cx="4488372" cy="1320507"/>
          </a:xfrm>
          <a:prstGeom prst="roundRect">
            <a:avLst/>
          </a:prstGeom>
          <a:solidFill>
            <a:srgbClr val="17A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kern="100">
                <a:solidFill>
                  <a:srgbClr val="262626"/>
                </a:solidFill>
                <a:latin typeface="Times New Roman" panose="02020603050405020304" pitchFamily="18" charset="0"/>
                <a:ea typeface="SimSun" panose="02010600030101010101" pitchFamily="2" charset="-122"/>
              </a:rPr>
              <a:t>Lời nhận xét về DC: cẩu thả, tuềnh toàng, hôi như cú mèo</a:t>
            </a:r>
          </a:p>
        </p:txBody>
      </p:sp>
      <p:pic>
        <p:nvPicPr>
          <p:cNvPr id="5" name="Picture 4"/>
          <p:cNvPicPr>
            <a:picLocks noChangeAspect="1"/>
          </p:cNvPicPr>
          <p:nvPr/>
        </p:nvPicPr>
        <p:blipFill>
          <a:blip r:embed="rId3"/>
          <a:stretch>
            <a:fillRect/>
          </a:stretch>
        </p:blipFill>
        <p:spPr>
          <a:xfrm>
            <a:off x="7485018" y="474002"/>
            <a:ext cx="4327071" cy="2855867"/>
          </a:xfrm>
          <a:prstGeom prst="rect">
            <a:avLst/>
          </a:prstGeom>
        </p:spPr>
      </p:pic>
      <p:pic>
        <p:nvPicPr>
          <p:cNvPr id="18" name="Picture 17"/>
          <p:cNvPicPr>
            <a:picLocks noChangeAspect="1"/>
          </p:cNvPicPr>
          <p:nvPr/>
        </p:nvPicPr>
        <p:blipFill>
          <a:blip r:embed="rId4"/>
          <a:stretch>
            <a:fillRect/>
          </a:stretch>
        </p:blipFill>
        <p:spPr>
          <a:xfrm>
            <a:off x="7552648" y="3569203"/>
            <a:ext cx="4406997" cy="3068898"/>
          </a:xfrm>
          <a:prstGeom prst="rect">
            <a:avLst/>
          </a:prstGeom>
        </p:spPr>
      </p:pic>
      <p:pic>
        <p:nvPicPr>
          <p:cNvPr id="2" name="Picture 1"/>
          <p:cNvPicPr>
            <a:picLocks noChangeAspect="1"/>
          </p:cNvPicPr>
          <p:nvPr/>
        </p:nvPicPr>
        <p:blipFill>
          <a:blip r:embed="rId5"/>
          <a:stretch>
            <a:fillRect/>
          </a:stretch>
        </p:blipFill>
        <p:spPr>
          <a:xfrm>
            <a:off x="7483303" y="396137"/>
            <a:ext cx="4328786" cy="2995462"/>
          </a:xfrm>
          <a:prstGeom prst="rect">
            <a:avLst/>
          </a:prstGeom>
        </p:spPr>
      </p:pic>
    </p:spTree>
    <p:extLst>
      <p:ext uri="{BB962C8B-B14F-4D97-AF65-F5344CB8AC3E}">
        <p14:creationId xmlns:p14="http://schemas.microsoft.com/office/powerpoint/2010/main" val="160168467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2" y="143691"/>
            <a:ext cx="2981538" cy="6203381"/>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3959160" y="36973"/>
            <a:ext cx="3525858" cy="661207"/>
          </a:xfrm>
          <a:prstGeom prst="rect">
            <a:avLst/>
          </a:prstGeom>
        </p:spPr>
        <p:txBody>
          <a:bodyPr wrap="square">
            <a:spAutoFit/>
          </a:bodyPr>
          <a:lstStyle/>
          <a:p>
            <a:pPr lvl="0" algn="just">
              <a:lnSpc>
                <a:spcPct val="150000"/>
              </a:lnSpc>
            </a:pPr>
            <a:r>
              <a:rPr lang="en-VN" sz="2800" b="1" kern="100">
                <a:solidFill>
                  <a:srgbClr val="C00000"/>
                </a:solidFill>
                <a:latin typeface="Times New Roman" panose="02020603050405020304" pitchFamily="18" charset="0"/>
                <a:ea typeface="SimSun" panose="02010600030101010101" pitchFamily="2" charset="-122"/>
              </a:rPr>
              <a:t>* TÂM TRẠNG:</a:t>
            </a:r>
            <a:endParaRPr lang="en-VN" sz="2800" b="1" kern="100" dirty="0">
              <a:solidFill>
                <a:srgbClr val="C00000"/>
              </a:solidFill>
              <a:latin typeface="Times New Roman" panose="02020603050405020304" pitchFamily="18" charset="0"/>
              <a:ea typeface="SimSun" panose="02010600030101010101" pitchFamily="2" charset="-122"/>
            </a:endParaRPr>
          </a:p>
        </p:txBody>
      </p:sp>
      <p:sp>
        <p:nvSpPr>
          <p:cNvPr id="4" name="Rounded Rectangle 3"/>
          <p:cNvSpPr/>
          <p:nvPr/>
        </p:nvSpPr>
        <p:spPr>
          <a:xfrm>
            <a:off x="2298060" y="698180"/>
            <a:ext cx="5036298" cy="1867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kern="100">
                <a:solidFill>
                  <a:srgbClr val="262626"/>
                </a:solidFill>
                <a:latin typeface="Times New Roman" panose="02020603050405020304" pitchFamily="18" charset="0"/>
                <a:ea typeface="SimSun" panose="02010600030101010101" pitchFamily="2" charset="-122"/>
              </a:rPr>
              <a:t>Hãnh diện, tự mãn </a:t>
            </a:r>
            <a:r>
              <a:rPr lang="en-US" sz="3200" i="1" kern="100">
                <a:solidFill>
                  <a:srgbClr val="262626"/>
                </a:solidFill>
                <a:latin typeface="Times New Roman" panose="02020603050405020304" pitchFamily="18" charset="0"/>
                <a:ea typeface="SimSun" panose="02010600030101010101" pitchFamily="2" charset="-122"/>
              </a:rPr>
              <a:t>"tôi lấy là hãnh diện với bà con về cặp râu ấy lắm"</a:t>
            </a:r>
            <a:r>
              <a:rPr lang="en-US" sz="3200" kern="100">
                <a:solidFill>
                  <a:srgbClr val="262626"/>
                </a:solidFill>
                <a:latin typeface="Times New Roman" panose="02020603050405020304" pitchFamily="18" charset="0"/>
                <a:ea typeface="SimSun" panose="02010600030101010101" pitchFamily="2" charset="-122"/>
              </a:rPr>
              <a:t>, </a:t>
            </a:r>
            <a:r>
              <a:rPr lang="en-US" sz="3200" i="1" kern="100">
                <a:solidFill>
                  <a:srgbClr val="262626"/>
                </a:solidFill>
                <a:latin typeface="Times New Roman" panose="02020603050405020304" pitchFamily="18" charset="0"/>
                <a:ea typeface="SimSun" panose="02010600030101010101" pitchFamily="2" charset="-122"/>
              </a:rPr>
              <a:t>"tôi tợn lắm, tôi cho tôi là giỏi"</a:t>
            </a:r>
            <a:endParaRPr lang="en-VN" sz="3200" kern="100" dirty="0">
              <a:solidFill>
                <a:srgbClr val="262626"/>
              </a:solidFill>
              <a:latin typeface="Times New Roman" panose="02020603050405020304" pitchFamily="18" charset="0"/>
              <a:ea typeface="SimSun" panose="02010600030101010101" pitchFamily="2" charset="-122"/>
            </a:endParaRPr>
          </a:p>
        </p:txBody>
      </p:sp>
      <p:sp>
        <p:nvSpPr>
          <p:cNvPr id="10" name="Rounded Rectangle 9"/>
          <p:cNvSpPr/>
          <p:nvPr/>
        </p:nvSpPr>
        <p:spPr>
          <a:xfrm>
            <a:off x="2280968" y="2709613"/>
            <a:ext cx="4969980"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a:solidFill>
                  <a:srgbClr val="262626"/>
                </a:solidFill>
                <a:latin typeface="Times New Roman" panose="02020603050405020304" pitchFamily="18" charset="0"/>
                <a:ea typeface="SimSun" panose="02010600030101010101" pitchFamily="2" charset="-122"/>
              </a:rPr>
              <a:t>Sợ hãi "tôi cũng khiếp, nằm im thít, hoảng hốt"</a:t>
            </a:r>
            <a:endParaRPr kumimoji="0" lang="nl-NL"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1" name="Rounded Rectangle 10"/>
          <p:cNvSpPr/>
          <p:nvPr/>
        </p:nvSpPr>
        <p:spPr>
          <a:xfrm>
            <a:off x="2378442" y="5331066"/>
            <a:ext cx="4955916" cy="127147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a:solidFill>
                  <a:srgbClr val="262626"/>
                </a:solidFill>
                <a:latin typeface="Times New Roman" panose="02020603050405020304" pitchFamily="18" charset="0"/>
                <a:ea typeface="SimSun" panose="02010600030101010101" pitchFamily="2" charset="-122"/>
              </a:rPr>
              <a:t>Hối lỗi "tôi biết làm thế nào bây giờ"</a:t>
            </a:r>
          </a:p>
        </p:txBody>
      </p:sp>
      <p:sp>
        <p:nvSpPr>
          <p:cNvPr id="12" name="Rounded Rectangle 11"/>
          <p:cNvSpPr/>
          <p:nvPr/>
        </p:nvSpPr>
        <p:spPr>
          <a:xfrm>
            <a:off x="2331218" y="3796243"/>
            <a:ext cx="4969981" cy="1320507"/>
          </a:xfrm>
          <a:prstGeom prst="roundRect">
            <a:avLst/>
          </a:prstGeom>
          <a:solidFill>
            <a:srgbClr val="17A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kern="100">
                <a:solidFill>
                  <a:srgbClr val="262626"/>
                </a:solidFill>
                <a:latin typeface="Times New Roman" panose="02020603050405020304" pitchFamily="18" charset="0"/>
                <a:ea typeface="SimSun" panose="02010600030101010101" pitchFamily="2" charset="-122"/>
              </a:rPr>
              <a:t>Ân hận "anh mà chết là tại tôi ngông cuồng"</a:t>
            </a:r>
          </a:p>
        </p:txBody>
      </p:sp>
      <p:pic>
        <p:nvPicPr>
          <p:cNvPr id="2" name="Picture 1"/>
          <p:cNvPicPr>
            <a:picLocks noChangeAspect="1"/>
          </p:cNvPicPr>
          <p:nvPr/>
        </p:nvPicPr>
        <p:blipFill>
          <a:blip r:embed="rId3"/>
          <a:stretch>
            <a:fillRect/>
          </a:stretch>
        </p:blipFill>
        <p:spPr>
          <a:xfrm>
            <a:off x="7674116" y="367576"/>
            <a:ext cx="4328786" cy="2995462"/>
          </a:xfrm>
          <a:prstGeom prst="rect">
            <a:avLst/>
          </a:prstGeom>
        </p:spPr>
      </p:pic>
      <p:pic>
        <p:nvPicPr>
          <p:cNvPr id="14" name="Picture 13"/>
          <p:cNvPicPr>
            <a:picLocks noChangeAspect="1"/>
          </p:cNvPicPr>
          <p:nvPr/>
        </p:nvPicPr>
        <p:blipFill>
          <a:blip r:embed="rId4"/>
          <a:stretch>
            <a:fillRect/>
          </a:stretch>
        </p:blipFill>
        <p:spPr>
          <a:xfrm>
            <a:off x="7734036" y="3552626"/>
            <a:ext cx="4188678" cy="3305374"/>
          </a:xfrm>
          <a:prstGeom prst="rect">
            <a:avLst/>
          </a:prstGeom>
        </p:spPr>
      </p:pic>
      <p:sp>
        <p:nvSpPr>
          <p:cNvPr id="15" name="Rounded Rectangular Callout 14"/>
          <p:cNvSpPr/>
          <p:nvPr/>
        </p:nvSpPr>
        <p:spPr>
          <a:xfrm>
            <a:off x="3451418" y="1181259"/>
            <a:ext cx="6181000" cy="1598979"/>
          </a:xfrm>
          <a:prstGeom prst="wedgeRoundRectCallout">
            <a:avLst>
              <a:gd name="adj1" fmla="val -1812"/>
              <a:gd name="adj2" fmla="val 114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3200" kern="100">
                <a:solidFill>
                  <a:srgbClr val="262626"/>
                </a:solidFill>
                <a:latin typeface="Times New Roman" panose="02020603050405020304" pitchFamily="18" charset="0"/>
                <a:ea typeface="SimSun" panose="02010600030101010101" pitchFamily="2" charset="-122"/>
              </a:rPr>
              <a:t>Ở đây có sự biến đổi tâm lý : từ thái độ kiêu ngạo, hống hách sang ăn năn, hối hận</a:t>
            </a:r>
            <a:endParaRPr lang="en-US" sz="3200"/>
          </a:p>
        </p:txBody>
      </p:sp>
      <p:sp>
        <p:nvSpPr>
          <p:cNvPr id="19" name="Rounded Rectangular Callout 18"/>
          <p:cNvSpPr/>
          <p:nvPr/>
        </p:nvSpPr>
        <p:spPr>
          <a:xfrm>
            <a:off x="3451418" y="1197683"/>
            <a:ext cx="6181000" cy="1598979"/>
          </a:xfrm>
          <a:prstGeom prst="wedgeRoundRectCallout">
            <a:avLst>
              <a:gd name="adj1" fmla="val -1812"/>
              <a:gd name="adj2" fmla="val 114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kern="100">
                <a:solidFill>
                  <a:srgbClr val="262626"/>
                </a:solidFill>
                <a:latin typeface="Times New Roman" panose="02020603050405020304" pitchFamily="18" charset="0"/>
                <a:ea typeface="SimSun" panose="02010600030101010101" pitchFamily="2" charset="-122"/>
              </a:rPr>
              <a:t>-&gt; Nghệ thuật miêu tả tâm lí nhân vật sinh động, hợp lí.</a:t>
            </a:r>
          </a:p>
        </p:txBody>
      </p:sp>
      <p:sp>
        <p:nvSpPr>
          <p:cNvPr id="20" name="Rounded Rectangular Callout 19"/>
          <p:cNvSpPr/>
          <p:nvPr/>
        </p:nvSpPr>
        <p:spPr>
          <a:xfrm>
            <a:off x="3451418" y="1126690"/>
            <a:ext cx="6181000" cy="2483512"/>
          </a:xfrm>
          <a:prstGeom prst="wedgeRoundRectCallout">
            <a:avLst>
              <a:gd name="adj1" fmla="val -1812"/>
              <a:gd name="adj2" fmla="val 114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kern="100" smtClean="0">
                <a:solidFill>
                  <a:srgbClr val="262626"/>
                </a:solidFill>
                <a:latin typeface="Times New Roman" panose="02020603050405020304" pitchFamily="18" charset="0"/>
                <a:ea typeface="SimSun" panose="02010600030101010101" pitchFamily="2" charset="-122"/>
              </a:rPr>
              <a:t>-&gt; </a:t>
            </a:r>
            <a:r>
              <a:rPr lang="vi-VN" sz="3200" kern="100" smtClean="0">
                <a:solidFill>
                  <a:srgbClr val="262626"/>
                </a:solidFill>
                <a:latin typeface="Times New Roman" panose="02020603050405020304" pitchFamily="18" charset="0"/>
                <a:ea typeface="SimSun" panose="02010600030101010101" pitchFamily="2" charset="-122"/>
              </a:rPr>
              <a:t>Tính </a:t>
            </a:r>
            <a:r>
              <a:rPr lang="vi-VN" sz="3200" kern="100">
                <a:solidFill>
                  <a:srgbClr val="262626"/>
                </a:solidFill>
                <a:latin typeface="Times New Roman" panose="02020603050405020304" pitchFamily="18" charset="0"/>
                <a:ea typeface="SimSun" panose="02010600030101010101" pitchFamily="2" charset="-122"/>
              </a:rPr>
              <a:t>cách: Dế Mèn là một chàng thanh niên trẻ trung, yêu đời, tự tin nhưng cũng kiêu căng, tự phụ, hống hách, coi khinh và cậy sức bắt nạt kẻ yếu.</a:t>
            </a:r>
          </a:p>
        </p:txBody>
      </p:sp>
    </p:spTree>
    <p:extLst>
      <p:ext uri="{BB962C8B-B14F-4D97-AF65-F5344CB8AC3E}">
        <p14:creationId xmlns:p14="http://schemas.microsoft.com/office/powerpoint/2010/main" val="36610702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P spid="11" grpId="0" animBg="1"/>
      <p:bldP spid="12" grpId="0" animBg="1"/>
      <p:bldP spid="15" grpId="0" animBg="1"/>
      <p:bldP spid="15" grpId="1" animBg="1"/>
      <p:bldP spid="19" grpId="0" animBg="1"/>
      <p:bldP spid="19" grpId="1"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452963"/>
            <a:ext cx="847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4</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Nhân vật Dế Choắt: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13165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clipart&#10;&#10;Description automatically generated">
            <a:extLst>
              <a:ext uri="{FF2B5EF4-FFF2-40B4-BE49-F238E27FC236}">
                <a16:creationId xmlns:a16="http://schemas.microsoft.com/office/drawing/2014/main" id="{F86D513E-B016-5041-B2CF-6F487D3A68CE}"/>
              </a:ext>
            </a:extLst>
          </p:cNvPr>
          <p:cNvPicPr>
            <a:picLocks noChangeAspect="1"/>
          </p:cNvPicPr>
          <p:nvPr/>
        </p:nvPicPr>
        <p:blipFill>
          <a:blip r:embed="rId2"/>
          <a:stretch>
            <a:fillRect/>
          </a:stretch>
        </p:blipFill>
        <p:spPr>
          <a:xfrm>
            <a:off x="8494295" y="767168"/>
            <a:ext cx="3329390" cy="53236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11" name="Table 10">
            <a:extLst>
              <a:ext uri="{FF2B5EF4-FFF2-40B4-BE49-F238E27FC236}">
                <a16:creationId xmlns:a16="http://schemas.microsoft.com/office/drawing/2014/main" id="{10F5E273-8845-D044-A854-83AAC09C076D}"/>
              </a:ext>
            </a:extLst>
          </p:cNvPr>
          <p:cNvGraphicFramePr>
            <a:graphicFrameLocks noGrp="1"/>
          </p:cNvGraphicFramePr>
          <p:nvPr>
            <p:extLst>
              <p:ext uri="{D42A27DB-BD31-4B8C-83A1-F6EECF244321}">
                <p14:modId xmlns:p14="http://schemas.microsoft.com/office/powerpoint/2010/main" val="923345871"/>
              </p:ext>
            </p:extLst>
          </p:nvPr>
        </p:nvGraphicFramePr>
        <p:xfrm>
          <a:off x="560821" y="572006"/>
          <a:ext cx="7596590" cy="5533489"/>
        </p:xfrm>
        <a:graphic>
          <a:graphicData uri="http://schemas.openxmlformats.org/drawingml/2006/table">
            <a:tbl>
              <a:tblPr>
                <a:tableStyleId>{5C22544A-7EE6-4342-B048-85BDC9FD1C3A}</a:tableStyleId>
              </a:tblPr>
              <a:tblGrid>
                <a:gridCol w="2469540">
                  <a:extLst>
                    <a:ext uri="{9D8B030D-6E8A-4147-A177-3AD203B41FA5}">
                      <a16:colId xmlns:a16="http://schemas.microsoft.com/office/drawing/2014/main" val="3663084114"/>
                    </a:ext>
                  </a:extLst>
                </a:gridCol>
                <a:gridCol w="2469540">
                  <a:extLst>
                    <a:ext uri="{9D8B030D-6E8A-4147-A177-3AD203B41FA5}">
                      <a16:colId xmlns:a16="http://schemas.microsoft.com/office/drawing/2014/main" val="1672300687"/>
                    </a:ext>
                  </a:extLst>
                </a:gridCol>
                <a:gridCol w="1328755">
                  <a:extLst>
                    <a:ext uri="{9D8B030D-6E8A-4147-A177-3AD203B41FA5}">
                      <a16:colId xmlns:a16="http://schemas.microsoft.com/office/drawing/2014/main" val="2592504062"/>
                    </a:ext>
                  </a:extLst>
                </a:gridCol>
                <a:gridCol w="1328755">
                  <a:extLst>
                    <a:ext uri="{9D8B030D-6E8A-4147-A177-3AD203B41FA5}">
                      <a16:colId xmlns:a16="http://schemas.microsoft.com/office/drawing/2014/main" val="3465051988"/>
                    </a:ext>
                  </a:extLst>
                </a:gridCol>
              </a:tblGrid>
              <a:tr h="1508771">
                <a:tc rowSpan="2">
                  <a:txBody>
                    <a:bodyPr/>
                    <a:lstStyle/>
                    <a:p>
                      <a:pPr algn="ctr">
                        <a:lnSpc>
                          <a:spcPct val="114000"/>
                        </a:lnSpc>
                      </a:pPr>
                      <a:r>
                        <a:rPr lang="en-US" sz="3000" kern="100" dirty="0" err="1">
                          <a:effectLst/>
                          <a:latin typeface="Times New Roman" panose="02020603050405020304" pitchFamily="18" charset="0"/>
                          <a:cs typeface="Times New Roman" panose="02020603050405020304" pitchFamily="18" charset="0"/>
                        </a:rPr>
                        <a:t>Dế</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Choắt</a:t>
                      </a:r>
                      <a:r>
                        <a:rPr lang="en-US" sz="3000" kern="100" dirty="0">
                          <a:effectLst/>
                          <a:latin typeface="Times New Roman" panose="02020603050405020304" pitchFamily="18" charset="0"/>
                          <a:cs typeface="Times New Roman" panose="02020603050405020304" pitchFamily="18" charset="0"/>
                        </a:rPr>
                        <a:t> qua </a:t>
                      </a:r>
                      <a:r>
                        <a:rPr lang="en-US" sz="3000" kern="100" dirty="0" err="1">
                          <a:effectLst/>
                          <a:latin typeface="Times New Roman" panose="02020603050405020304" pitchFamily="18" charset="0"/>
                          <a:cs typeface="Times New Roman" panose="02020603050405020304" pitchFamily="18" charset="0"/>
                        </a:rPr>
                        <a:t>cái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nhìn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của</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Dế</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Mèn</a:t>
                      </a:r>
                      <a:endParaRPr lang="en-VN" sz="3000" kern="100" dirty="0">
                        <a:effectLst/>
                        <a:latin typeface="Times New Roman" panose="02020603050405020304" pitchFamily="18" charset="0"/>
                        <a:cs typeface="Times New Roman" panose="02020603050405020304" pitchFamily="18" charset="0"/>
                      </a:endParaRPr>
                    </a:p>
                    <a:p>
                      <a:pPr algn="ctr">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14000"/>
                        </a:lnSpc>
                      </a:pPr>
                      <a:r>
                        <a:rPr lang="en-US" sz="3000" kern="100" dirty="0" err="1">
                          <a:effectLst/>
                          <a:latin typeface="Times New Roman" panose="02020603050405020304" pitchFamily="18" charset="0"/>
                          <a:cs typeface="Times New Roman" panose="02020603050405020304" pitchFamily="18" charset="0"/>
                        </a:rPr>
                        <a:t>Dế</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Mèn</a:t>
                      </a:r>
                      <a:r>
                        <a:rPr lang="en-US" sz="3000" kern="100" dirty="0">
                          <a:effectLst/>
                          <a:latin typeface="Times New Roman" panose="02020603050405020304" pitchFamily="18" charset="0"/>
                          <a:cs typeface="Times New Roman" panose="02020603050405020304" pitchFamily="18" charset="0"/>
                        </a:rPr>
                        <a:t> qua </a:t>
                      </a:r>
                      <a:r>
                        <a:rPr lang="en-US" sz="3000" kern="100" dirty="0" err="1">
                          <a:effectLst/>
                          <a:latin typeface="Times New Roman" panose="02020603050405020304" pitchFamily="18" charset="0"/>
                          <a:cs typeface="Times New Roman" panose="02020603050405020304" pitchFamily="18" charset="0"/>
                        </a:rPr>
                        <a:t>cái</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nhìn</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của</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Dế</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Choắt</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14000"/>
                        </a:lnSpc>
                      </a:pPr>
                      <a:r>
                        <a:rPr lang="en-US" sz="3000" kern="100">
                          <a:effectLst/>
                          <a:latin typeface="Times New Roman" panose="02020603050405020304" pitchFamily="18" charset="0"/>
                          <a:cs typeface="Times New Roman" panose="02020603050405020304" pitchFamily="18" charset="0"/>
                        </a:rPr>
                        <a:t> Hình dung của em về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VN"/>
                    </a:p>
                  </a:txBody>
                  <a:tcPr/>
                </a:tc>
                <a:extLst>
                  <a:ext uri="{0D108BD9-81ED-4DB2-BD59-A6C34878D82A}">
                    <a16:rowId xmlns:a16="http://schemas.microsoft.com/office/drawing/2014/main" val="3831185298"/>
                  </a:ext>
                </a:extLst>
              </a:tr>
              <a:tr h="1418678">
                <a:tc vMerge="1">
                  <a:txBody>
                    <a:bodyPr/>
                    <a:lstStyle/>
                    <a:p>
                      <a:endParaRPr lang="en-VN"/>
                    </a:p>
                  </a:txBody>
                  <a:tcPr/>
                </a:tc>
                <a:tc vMerge="1">
                  <a:txBody>
                    <a:bodyPr/>
                    <a:lstStyle/>
                    <a:p>
                      <a:endParaRPr lang="en-VN"/>
                    </a:p>
                  </a:txBody>
                  <a:tcPr/>
                </a:tc>
                <a:tc>
                  <a:txBody>
                    <a:bodyPr/>
                    <a:lstStyle/>
                    <a:p>
                      <a:pPr algn="ctr">
                        <a:lnSpc>
                          <a:spcPct val="114000"/>
                        </a:lnSpc>
                      </a:pPr>
                      <a:r>
                        <a:rPr lang="en-US" sz="3000" kern="100">
                          <a:effectLst/>
                          <a:latin typeface="Times New Roman" panose="02020603050405020304" pitchFamily="18" charset="0"/>
                          <a:cs typeface="Times New Roman" panose="02020603050405020304" pitchFamily="18" charset="0"/>
                        </a:rPr>
                        <a:t>Dế Mèn</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4000"/>
                        </a:lnSpc>
                      </a:pPr>
                      <a:r>
                        <a:rPr lang="en-US" sz="3000" kern="100" dirty="0" err="1">
                          <a:effectLst/>
                          <a:latin typeface="Times New Roman" panose="02020603050405020304" pitchFamily="18" charset="0"/>
                          <a:cs typeface="Times New Roman" panose="02020603050405020304" pitchFamily="18" charset="0"/>
                        </a:rPr>
                        <a:t>Dế</a:t>
                      </a:r>
                      <a:r>
                        <a:rPr lang="en-US" sz="3000" kern="100" dirty="0">
                          <a:effectLst/>
                          <a:latin typeface="Times New Roman" panose="02020603050405020304" pitchFamily="18" charset="0"/>
                          <a:cs typeface="Times New Roman" panose="02020603050405020304" pitchFamily="18" charset="0"/>
                        </a:rPr>
                        <a:t> </a:t>
                      </a:r>
                      <a:r>
                        <a:rPr lang="en-US" sz="3000" kern="100" dirty="0" err="1">
                          <a:effectLst/>
                          <a:latin typeface="Times New Roman" panose="02020603050405020304" pitchFamily="18" charset="0"/>
                          <a:cs typeface="Times New Roman" panose="02020603050405020304" pitchFamily="18" charset="0"/>
                        </a:rPr>
                        <a:t>Choắt</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24380026"/>
                  </a:ext>
                </a:extLst>
              </a:tr>
              <a:tr h="2203512">
                <a:tc>
                  <a:txBody>
                    <a:bodyPr/>
                    <a:lstStyle/>
                    <a:p>
                      <a:pPr algn="just">
                        <a:lnSpc>
                          <a:spcPct val="114000"/>
                        </a:lnSpc>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4000"/>
                        </a:lnSpc>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cs typeface="Times New Roman" panose="02020603050405020304" pitchFamily="18" charset="0"/>
                      </a:endParaRPr>
                    </a:p>
                    <a:p>
                      <a:pPr algn="just">
                        <a:lnSpc>
                          <a:spcPct val="114000"/>
                        </a:lnSpc>
                      </a:pPr>
                      <a:r>
                        <a:rPr lang="en-US" sz="3000" kern="100">
                          <a:effectLst/>
                          <a:latin typeface="Times New Roman" panose="02020603050405020304" pitchFamily="18" charset="0"/>
                          <a:cs typeface="Times New Roman" panose="02020603050405020304" pitchFamily="18" charset="0"/>
                        </a:rPr>
                        <a:t> </a:t>
                      </a:r>
                      <a:endParaRPr lang="en-VN" sz="3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cs typeface="Times New Roman" panose="02020603050405020304" pitchFamily="18" charset="0"/>
                      </a:endParaRPr>
                    </a:p>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cs typeface="Times New Roman" panose="02020603050405020304" pitchFamily="18" charset="0"/>
                      </a:endParaRPr>
                    </a:p>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cs typeface="Times New Roman" panose="02020603050405020304" pitchFamily="18" charset="0"/>
                      </a:endParaRPr>
                    </a:p>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cs typeface="Times New Roman" panose="02020603050405020304" pitchFamily="18" charset="0"/>
                      </a:endParaRPr>
                    </a:p>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4000"/>
                        </a:lnSpc>
                      </a:pPr>
                      <a:r>
                        <a:rPr lang="en-US" sz="3000" kern="100" dirty="0">
                          <a:effectLst/>
                          <a:latin typeface="Times New Roman" panose="02020603050405020304" pitchFamily="18" charset="0"/>
                          <a:cs typeface="Times New Roman" panose="02020603050405020304" pitchFamily="18" charset="0"/>
                        </a:rPr>
                        <a:t> </a:t>
                      </a:r>
                      <a:endParaRPr lang="en-VN" sz="3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4412197"/>
                  </a:ext>
                </a:extLst>
              </a:tr>
            </a:tbl>
          </a:graphicData>
        </a:graphic>
      </p:graphicFrame>
    </p:spTree>
    <p:extLst>
      <p:ext uri="{BB962C8B-B14F-4D97-AF65-F5344CB8AC3E}">
        <p14:creationId xmlns:p14="http://schemas.microsoft.com/office/powerpoint/2010/main" val="9786864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C285782-E3E1-F74D-AB3A-120DA7814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7" name="Picture 6">
            <a:extLst>
              <a:ext uri="{FF2B5EF4-FFF2-40B4-BE49-F238E27FC236}">
                <a16:creationId xmlns:a16="http://schemas.microsoft.com/office/drawing/2014/main" id="{F9C07BFB-7449-574F-B6DA-441E8356FD79}"/>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86212" y="143691"/>
            <a:ext cx="2981538" cy="6203381"/>
          </a:xfrm>
          <a:custGeom>
            <a:avLst/>
            <a:gdLst/>
            <a:ahLst/>
            <a:cxnLst/>
            <a:rect l="l" t="t" r="r" b="b"/>
            <a:pathLst>
              <a:path w="4636517" h="6858000">
                <a:moveTo>
                  <a:pt x="0" y="0"/>
                </a:moveTo>
                <a:lnTo>
                  <a:pt x="4636517" y="0"/>
                </a:lnTo>
                <a:lnTo>
                  <a:pt x="4636517" y="6858000"/>
                </a:lnTo>
                <a:lnTo>
                  <a:pt x="0" y="6858000"/>
                </a:lnTo>
                <a:close/>
              </a:path>
            </a:pathLst>
          </a:custGeom>
        </p:spPr>
      </p:pic>
      <p:sp>
        <p:nvSpPr>
          <p:cNvPr id="8" name="!!Arc">
            <a:extLst>
              <a:ext uri="{FF2B5EF4-FFF2-40B4-BE49-F238E27FC236}">
                <a16:creationId xmlns:a16="http://schemas.microsoft.com/office/drawing/2014/main" id="{F91B4230-562B-3B4E-AE02-DCB3F14D3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8507BD8-FF60-7041-BB17-F4E425BFBB78}"/>
              </a:ext>
            </a:extLst>
          </p:cNvPr>
          <p:cNvSpPr/>
          <p:nvPr/>
        </p:nvSpPr>
        <p:spPr>
          <a:xfrm>
            <a:off x="1786601" y="246811"/>
            <a:ext cx="8111828" cy="738664"/>
          </a:xfrm>
          <a:prstGeom prst="rect">
            <a:avLst/>
          </a:prstGeom>
        </p:spPr>
        <p:txBody>
          <a:bodyPr wrap="square">
            <a:spAutoFit/>
          </a:bodyPr>
          <a:lstStyle/>
          <a:p>
            <a:pPr lvl="0" algn="just">
              <a:lnSpc>
                <a:spcPct val="150000"/>
              </a:lnSpc>
            </a:pPr>
            <a:r>
              <a:rPr lang="en-US" sz="2800" b="1" kern="100">
                <a:solidFill>
                  <a:srgbClr val="C00000"/>
                </a:solidFill>
                <a:latin typeface="Times New Roman" panose="02020603050405020304" pitchFamily="18" charset="0"/>
                <a:ea typeface="SimSun" panose="02010600030101010101" pitchFamily="2" charset="-122"/>
              </a:rPr>
              <a:t>Qua cái nhìn của Dế Mèn, Dế Choắt có đặc điểm: </a:t>
            </a:r>
            <a:endParaRPr kumimoji="0" lang="en-VN" sz="2800" b="1"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endParaRPr>
          </a:p>
        </p:txBody>
      </p:sp>
      <p:sp>
        <p:nvSpPr>
          <p:cNvPr id="4" name="Rounded Rectangle 3"/>
          <p:cNvSpPr/>
          <p:nvPr/>
        </p:nvSpPr>
        <p:spPr>
          <a:xfrm>
            <a:off x="2280967" y="1410690"/>
            <a:ext cx="4786039" cy="1086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kern="100">
                <a:solidFill>
                  <a:srgbClr val="262626"/>
                </a:solidFill>
                <a:latin typeface="Times New Roman" panose="02020603050405020304" pitchFamily="18" charset="0"/>
                <a:ea typeface="SimSun" panose="02010600030101010101" pitchFamily="2" charset="-122"/>
              </a:rPr>
              <a:t>Ốm yếu</a:t>
            </a:r>
            <a:endParaRPr kumimoji="0" lang="en-VN" sz="32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0" name="Rounded Rectangle 9"/>
          <p:cNvSpPr/>
          <p:nvPr/>
        </p:nvSpPr>
        <p:spPr>
          <a:xfrm>
            <a:off x="2280968" y="2709613"/>
            <a:ext cx="4969980" cy="914400"/>
          </a:xfrm>
          <a:prstGeom prst="roundRect">
            <a:avLst/>
          </a:prstGeom>
          <a:solidFill>
            <a:srgbClr val="F193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smtClean="0">
                <a:solidFill>
                  <a:srgbClr val="262626"/>
                </a:solidFill>
                <a:latin typeface="Times New Roman" panose="02020603050405020304" pitchFamily="18" charset="0"/>
                <a:ea typeface="SimSun" panose="02010600030101010101" pitchFamily="2" charset="-122"/>
              </a:rPr>
              <a:t>Có </a:t>
            </a:r>
            <a:r>
              <a:rPr lang="nl-NL" sz="3200" kern="100">
                <a:solidFill>
                  <a:srgbClr val="262626"/>
                </a:solidFill>
                <a:latin typeface="Times New Roman" panose="02020603050405020304" pitchFamily="18" charset="0"/>
                <a:ea typeface="SimSun" panose="02010600030101010101" pitchFamily="2" charset="-122"/>
              </a:rPr>
              <a:t>khiếm khuyết về hình thể</a:t>
            </a:r>
            <a:endParaRPr kumimoji="0" lang="nl-NL"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1" name="Rounded Rectangle 10"/>
          <p:cNvSpPr/>
          <p:nvPr/>
        </p:nvSpPr>
        <p:spPr>
          <a:xfrm>
            <a:off x="2280967" y="5129921"/>
            <a:ext cx="4955916" cy="98913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3200" kern="100" smtClean="0">
                <a:solidFill>
                  <a:srgbClr val="262626"/>
                </a:solidFill>
                <a:latin typeface="Times New Roman" panose="02020603050405020304" pitchFamily="18" charset="0"/>
                <a:ea typeface="SimSun" panose="02010600030101010101" pitchFamily="2" charset="-122"/>
              </a:rPr>
              <a:t>Yếu </a:t>
            </a:r>
            <a:r>
              <a:rPr lang="nl-NL" sz="3200" kern="100">
                <a:solidFill>
                  <a:srgbClr val="262626"/>
                </a:solidFill>
                <a:latin typeface="Times New Roman" panose="02020603050405020304" pitchFamily="18" charset="0"/>
                <a:ea typeface="SimSun" panose="02010600030101010101" pitchFamily="2" charset="-122"/>
              </a:rPr>
              <a:t>đuối</a:t>
            </a:r>
            <a:endParaRPr kumimoji="0" lang="nl-NL"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
        <p:nvSpPr>
          <p:cNvPr id="12" name="Rounded Rectangle 11"/>
          <p:cNvSpPr/>
          <p:nvPr/>
        </p:nvSpPr>
        <p:spPr>
          <a:xfrm>
            <a:off x="2280967" y="3796243"/>
            <a:ext cx="4969981" cy="1023895"/>
          </a:xfrm>
          <a:prstGeom prst="roundRect">
            <a:avLst/>
          </a:prstGeom>
          <a:solidFill>
            <a:srgbClr val="17A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kern="100" smtClean="0">
                <a:solidFill>
                  <a:srgbClr val="262626"/>
                </a:solidFill>
                <a:latin typeface="Times New Roman" panose="02020603050405020304" pitchFamily="18" charset="0"/>
                <a:ea typeface="SimSun" panose="02010600030101010101" pitchFamily="2" charset="-122"/>
              </a:rPr>
              <a:t>H</a:t>
            </a:r>
            <a:r>
              <a:rPr lang="vi-VN" sz="3200" kern="100" smtClean="0">
                <a:solidFill>
                  <a:srgbClr val="262626"/>
                </a:solidFill>
                <a:latin typeface="Times New Roman" panose="02020603050405020304" pitchFamily="18" charset="0"/>
                <a:ea typeface="SimSun" panose="02010600030101010101" pitchFamily="2" charset="-122"/>
              </a:rPr>
              <a:t>ôi </a:t>
            </a:r>
            <a:r>
              <a:rPr lang="vi-VN" sz="3200" kern="100">
                <a:solidFill>
                  <a:srgbClr val="262626"/>
                </a:solidFill>
                <a:latin typeface="Times New Roman" panose="02020603050405020304" pitchFamily="18" charset="0"/>
                <a:ea typeface="SimSun" panose="02010600030101010101" pitchFamily="2" charset="-122"/>
              </a:rPr>
              <a:t>hám, nhút nhát</a:t>
            </a:r>
            <a:endParaRPr kumimoji="0" lang="vi-VN" sz="32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pic>
        <p:nvPicPr>
          <p:cNvPr id="2" name="Picture 1"/>
          <p:cNvPicPr>
            <a:picLocks noChangeAspect="1"/>
          </p:cNvPicPr>
          <p:nvPr/>
        </p:nvPicPr>
        <p:blipFill>
          <a:blip r:embed="rId3"/>
          <a:stretch>
            <a:fillRect/>
          </a:stretch>
        </p:blipFill>
        <p:spPr>
          <a:xfrm>
            <a:off x="7734036" y="1007054"/>
            <a:ext cx="4328786" cy="2995462"/>
          </a:xfrm>
          <a:prstGeom prst="rect">
            <a:avLst/>
          </a:prstGeom>
        </p:spPr>
      </p:pic>
      <p:pic>
        <p:nvPicPr>
          <p:cNvPr id="14" name="Picture 13"/>
          <p:cNvPicPr>
            <a:picLocks noChangeAspect="1"/>
          </p:cNvPicPr>
          <p:nvPr/>
        </p:nvPicPr>
        <p:blipFill>
          <a:blip r:embed="rId4"/>
          <a:stretch>
            <a:fillRect/>
          </a:stretch>
        </p:blipFill>
        <p:spPr>
          <a:xfrm>
            <a:off x="7874144" y="4219303"/>
            <a:ext cx="4188678" cy="2631134"/>
          </a:xfrm>
          <a:prstGeom prst="rect">
            <a:avLst/>
          </a:prstGeom>
        </p:spPr>
      </p:pic>
    </p:spTree>
    <p:extLst>
      <p:ext uri="{BB962C8B-B14F-4D97-AF65-F5344CB8AC3E}">
        <p14:creationId xmlns:p14="http://schemas.microsoft.com/office/powerpoint/2010/main" val="403423979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ế mèn phiêu lưu ký | Thoáng Vu Vơ">
            <a:extLst>
              <a:ext uri="{FF2B5EF4-FFF2-40B4-BE49-F238E27FC236}">
                <a16:creationId xmlns:a16="http://schemas.microsoft.com/office/drawing/2014/main" id="{4310C2B8-BE6D-9F47-ACB2-B2EA58C0B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9" b="85347" l="5000" r="47667"/>
                    </a14:imgEffect>
                  </a14:imgLayer>
                </a14:imgProps>
              </a:ext>
              <a:ext uri="{28A0092B-C50C-407E-A947-70E740481C1C}">
                <a14:useLocalDpi xmlns:a14="http://schemas.microsoft.com/office/drawing/2010/main" val="0"/>
              </a:ext>
            </a:extLst>
          </a:blip>
          <a:srcRect/>
          <a:stretch>
            <a:fillRect/>
          </a:stretch>
        </p:blipFill>
        <p:spPr bwMode="auto">
          <a:xfrm flipH="1">
            <a:off x="8216356" y="-1275616"/>
            <a:ext cx="3930678" cy="57443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1956231-412E-5644-ADD4-98EB4EAE7ED6}"/>
              </a:ext>
            </a:extLst>
          </p:cNvPr>
          <p:cNvSpPr/>
          <p:nvPr/>
        </p:nvSpPr>
        <p:spPr>
          <a:xfrm>
            <a:off x="1584961" y="100751"/>
            <a:ext cx="6284382" cy="1495794"/>
          </a:xfrm>
          <a:prstGeom prst="rect">
            <a:avLst/>
          </a:prstGeom>
        </p:spPr>
        <p:txBody>
          <a:bodyPr wrap="square">
            <a:spAutoFit/>
          </a:bodyPr>
          <a:lstStyle/>
          <a:p>
            <a:pPr lvl="0" algn="just">
              <a:lnSpc>
                <a:spcPct val="114000"/>
              </a:lnSpc>
            </a:pPr>
            <a:r>
              <a:rPr lang="en-VN" sz="4000" smtClean="0">
                <a:solidFill>
                  <a:srgbClr val="FF0000"/>
                </a:solidFill>
                <a:latin typeface="Times New Roman" panose="02020603050405020304" pitchFamily="18" charset="0"/>
                <a:ea typeface="SimSun" panose="02010600030101010101" pitchFamily="2" charset="-122"/>
              </a:rPr>
              <a:t>Hình </a:t>
            </a:r>
            <a:r>
              <a:rPr lang="en-VN" sz="4000" dirty="0">
                <a:solidFill>
                  <a:srgbClr val="FF0000"/>
                </a:solidFill>
                <a:latin typeface="Times New Roman" panose="02020603050405020304" pitchFamily="18" charset="0"/>
                <a:ea typeface="SimSun" panose="02010600030101010101" pitchFamily="2" charset="-122"/>
              </a:rPr>
              <a:t>dung về nhân vật Dế </a:t>
            </a:r>
            <a:r>
              <a:rPr lang="en-VN" sz="4000">
                <a:solidFill>
                  <a:srgbClr val="FF0000"/>
                </a:solidFill>
                <a:latin typeface="Times New Roman" panose="02020603050405020304" pitchFamily="18" charset="0"/>
                <a:ea typeface="SimSun" panose="02010600030101010101" pitchFamily="2" charset="-122"/>
              </a:rPr>
              <a:t>Choắt</a:t>
            </a:r>
            <a:r>
              <a:rPr lang="en-VN" sz="4000" smtClean="0">
                <a:solidFill>
                  <a:srgbClr val="FF0000"/>
                </a:solidFill>
                <a:latin typeface="Times New Roman" panose="02020603050405020304" pitchFamily="18" charset="0"/>
                <a:ea typeface="SimSun" panose="02010600030101010101" pitchFamily="2" charset="-122"/>
              </a:rPr>
              <a:t>:</a:t>
            </a:r>
            <a:endParaRPr lang="en-VN" sz="4000" dirty="0">
              <a:solidFill>
                <a:srgbClr val="FF0000"/>
              </a:solidFill>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8939" b="90503" l="51667" r="90000"/>
                    </a14:imgEffect>
                  </a14:imgLayer>
                </a14:imgProps>
              </a:ext>
            </a:extLst>
          </a:blip>
          <a:stretch>
            <a:fillRect/>
          </a:stretch>
        </p:blipFill>
        <p:spPr>
          <a:xfrm>
            <a:off x="5535645" y="2298466"/>
            <a:ext cx="5871359" cy="4572000"/>
          </a:xfrm>
          <a:prstGeom prst="rect">
            <a:avLst/>
          </a:prstGeom>
        </p:spPr>
      </p:pic>
      <p:sp>
        <p:nvSpPr>
          <p:cNvPr id="6" name="Rounded Rectangle 5"/>
          <p:cNvSpPr/>
          <p:nvPr/>
        </p:nvSpPr>
        <p:spPr>
          <a:xfrm>
            <a:off x="1180012" y="1024079"/>
            <a:ext cx="546027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rgbClr val="000000"/>
                </a:solidFill>
                <a:latin typeface="Times New Roman" panose="02020603050405020304" pitchFamily="18" charset="0"/>
                <a:ea typeface="SimSun" panose="02010600030101010101" pitchFamily="2" charset="-122"/>
              </a:rPr>
              <a:t>D</a:t>
            </a:r>
            <a:r>
              <a:rPr lang="en-VN" sz="3000" smtClean="0">
                <a:solidFill>
                  <a:srgbClr val="000000"/>
                </a:solidFill>
                <a:latin typeface="Times New Roman" panose="02020603050405020304" pitchFamily="18" charset="0"/>
                <a:ea typeface="SimSun" panose="02010600030101010101" pitchFamily="2" charset="-122"/>
              </a:rPr>
              <a:t>áng </a:t>
            </a:r>
            <a:r>
              <a:rPr lang="en-VN" sz="3000">
                <a:solidFill>
                  <a:srgbClr val="000000"/>
                </a:solidFill>
                <a:latin typeface="Times New Roman" panose="02020603050405020304" pitchFamily="18" charset="0"/>
                <a:ea typeface="SimSun" panose="02010600030101010101" pitchFamily="2" charset="-122"/>
              </a:rPr>
              <a:t>dấp nhỏ bé,</a:t>
            </a:r>
            <a:endParaRPr lang="en-US"/>
          </a:p>
        </p:txBody>
      </p:sp>
      <p:sp>
        <p:nvSpPr>
          <p:cNvPr id="7" name="Rounded Rectangle 6"/>
          <p:cNvSpPr/>
          <p:nvPr/>
        </p:nvSpPr>
        <p:spPr>
          <a:xfrm>
            <a:off x="1193787" y="2549261"/>
            <a:ext cx="5460274" cy="914400"/>
          </a:xfrm>
          <a:prstGeom prst="roundRect">
            <a:avLst/>
          </a:prstGeom>
          <a:solidFill>
            <a:schemeClr val="accent5">
              <a:lumMod val="75000"/>
            </a:schemeClr>
          </a:solidFill>
          <a:ln>
            <a:solidFill>
              <a:srgbClr val="FF6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rgbClr val="000000"/>
                </a:solidFill>
                <a:latin typeface="Times New Roman" panose="02020603050405020304" pitchFamily="18" charset="0"/>
                <a:ea typeface="SimSun" panose="02010600030101010101" pitchFamily="2" charset="-122"/>
              </a:rPr>
              <a:t>Y</a:t>
            </a:r>
            <a:r>
              <a:rPr lang="vi-VN" sz="3000" smtClean="0">
                <a:solidFill>
                  <a:srgbClr val="000000"/>
                </a:solidFill>
                <a:latin typeface="Times New Roman" panose="02020603050405020304" pitchFamily="18" charset="0"/>
                <a:ea typeface="SimSun" panose="02010600030101010101" pitchFamily="2" charset="-122"/>
              </a:rPr>
              <a:t>ếu </a:t>
            </a:r>
            <a:r>
              <a:rPr lang="vi-VN" sz="3000">
                <a:solidFill>
                  <a:srgbClr val="000000"/>
                </a:solidFill>
                <a:latin typeface="Times New Roman" panose="02020603050405020304" pitchFamily="18" charset="0"/>
                <a:ea typeface="SimSun" panose="02010600030101010101" pitchFamily="2" charset="-122"/>
              </a:rPr>
              <a:t>ớt nhưng khá am hiểu sự đời</a:t>
            </a:r>
            <a:endParaRPr lang="en-US"/>
          </a:p>
        </p:txBody>
      </p:sp>
      <p:sp>
        <p:nvSpPr>
          <p:cNvPr id="8" name="Rounded Rectangle 7"/>
          <p:cNvSpPr/>
          <p:nvPr/>
        </p:nvSpPr>
        <p:spPr>
          <a:xfrm>
            <a:off x="1257954" y="4074443"/>
            <a:ext cx="5460274"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0000"/>
                </a:solidFill>
                <a:latin typeface="Times New Roman" panose="02020603050405020304" pitchFamily="18" charset="0"/>
                <a:ea typeface="SimSun" panose="02010600030101010101" pitchFamily="2" charset="-122"/>
              </a:rPr>
              <a:t>C</a:t>
            </a:r>
            <a:r>
              <a:rPr lang="vi-VN" sz="3000" smtClean="0">
                <a:solidFill>
                  <a:srgbClr val="000000"/>
                </a:solidFill>
                <a:latin typeface="Times New Roman" panose="02020603050405020304" pitchFamily="18" charset="0"/>
                <a:ea typeface="SimSun" panose="02010600030101010101" pitchFamily="2" charset="-122"/>
              </a:rPr>
              <a:t>ách </a:t>
            </a:r>
            <a:r>
              <a:rPr lang="vi-VN" sz="3000">
                <a:solidFill>
                  <a:srgbClr val="000000"/>
                </a:solidFill>
                <a:latin typeface="Times New Roman" panose="02020603050405020304" pitchFamily="18" charset="0"/>
                <a:ea typeface="SimSun" panose="02010600030101010101" pitchFamily="2" charset="-122"/>
              </a:rPr>
              <a:t>đối đãi với mọi người xung quanh</a:t>
            </a:r>
            <a:endParaRPr lang="en-US"/>
          </a:p>
        </p:txBody>
      </p:sp>
      <p:sp>
        <p:nvSpPr>
          <p:cNvPr id="9" name="Rounded Rectangular Callout 8"/>
          <p:cNvSpPr/>
          <p:nvPr/>
        </p:nvSpPr>
        <p:spPr>
          <a:xfrm>
            <a:off x="5217018" y="1339591"/>
            <a:ext cx="5081451" cy="2135964"/>
          </a:xfrm>
          <a:prstGeom prst="wedgeRoundRectCallout">
            <a:avLst>
              <a:gd name="adj1" fmla="val 25954"/>
              <a:gd name="adj2" fmla="val 103475"/>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pPr>
            <a:r>
              <a:rPr lang="en-VN" sz="3000">
                <a:solidFill>
                  <a:srgbClr val="000000"/>
                </a:solidFill>
                <a:latin typeface="Times New Roman" panose="02020603050405020304" pitchFamily="18" charset="0"/>
                <a:ea typeface="SimSun" panose="02010600030101010101" pitchFamily="2" charset="-122"/>
              </a:rPr>
              <a:t>Dù có bị Dế Mèn chê bai, Dế Choắt đáng thương, tội nghiệp cũng chỉ than thở, đành chịu</a:t>
            </a:r>
            <a:r>
              <a:rPr lang="en-US" sz="3000">
                <a:solidFill>
                  <a:srgbClr val="000000"/>
                </a:solidFill>
                <a:latin typeface="Times New Roman" panose="02020603050405020304" pitchFamily="18" charset="0"/>
                <a:ea typeface="SimSun" panose="02010600030101010101" pitchFamily="2" charset="-122"/>
              </a:rPr>
              <a:t> vì</a:t>
            </a:r>
            <a:r>
              <a:rPr lang="en-VN" sz="3000">
                <a:solidFill>
                  <a:srgbClr val="000000"/>
                </a:solidFill>
                <a:latin typeface="Times New Roman" panose="02020603050405020304" pitchFamily="18" charset="0"/>
                <a:ea typeface="SimSun" panose="02010600030101010101" pitchFamily="2" charset="-122"/>
              </a:rPr>
              <a:t> sức mình hèn kém. </a:t>
            </a:r>
            <a:endParaRPr lang="en-VN" sz="3000" dirty="0">
              <a:solidFill>
                <a:srgbClr val="262626"/>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46897931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8" name="文本框 57"/>
          <p:cNvSpPr txBox="1"/>
          <p:nvPr/>
        </p:nvSpPr>
        <p:spPr>
          <a:xfrm>
            <a:off x="5159961" y="504019"/>
            <a:ext cx="5248938" cy="707886"/>
          </a:xfrm>
          <a:prstGeom prst="rect">
            <a:avLst/>
          </a:prstGeom>
          <a:noFill/>
        </p:spPr>
        <p:txBody>
          <a:bodyPr wrap="square" rtlCol="0">
            <a:spAutoFit/>
          </a:bodyPr>
          <a:lstStyle/>
          <a:p>
            <a:pPr algn="ctr"/>
            <a:r>
              <a:rPr lang="en-US" altLang="zh-CN"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KHỞI ĐỘNG</a:t>
            </a:r>
            <a:endParaRPr lang="zh-CN"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3" name="TextBox 2">
            <a:extLst>
              <a:ext uri="{FF2B5EF4-FFF2-40B4-BE49-F238E27FC236}">
                <a16:creationId xmlns:a16="http://schemas.microsoft.com/office/drawing/2014/main" id="{CB712C41-9351-5443-80A7-55CA9380A12F}"/>
              </a:ext>
            </a:extLst>
          </p:cNvPr>
          <p:cNvSpPr txBox="1"/>
          <p:nvPr/>
        </p:nvSpPr>
        <p:spPr>
          <a:xfrm>
            <a:off x="3898231" y="1366161"/>
            <a:ext cx="7772399" cy="1169551"/>
          </a:xfrm>
          <a:prstGeom prst="rect">
            <a:avLst/>
          </a:prstGeom>
          <a:noFill/>
        </p:spPr>
        <p:txBody>
          <a:bodyPr wrap="square" rtlCol="0">
            <a:spAutoFit/>
          </a:bodyPr>
          <a:lstStyle/>
          <a:p>
            <a:pPr algn="just"/>
            <a:r>
              <a:rPr lang="en-VN" sz="3500" dirty="0">
                <a:latin typeface="Times New Roman" panose="02020603050405020304" pitchFamily="18" charset="0"/>
                <a:cs typeface="Times New Roman" panose="02020603050405020304" pitchFamily="18" charset="0"/>
              </a:rPr>
              <a:t>✅ Chuẩn bị các đồ dùng học tập: hộp màu, giấy, kéo, keo, băng keo,…</a:t>
            </a:r>
          </a:p>
        </p:txBody>
      </p:sp>
      <p:sp>
        <p:nvSpPr>
          <p:cNvPr id="13" name="TextBox 12">
            <a:extLst>
              <a:ext uri="{FF2B5EF4-FFF2-40B4-BE49-F238E27FC236}">
                <a16:creationId xmlns:a16="http://schemas.microsoft.com/office/drawing/2014/main" id="{D5B681F8-2302-6441-961F-AC4CE7606B50}"/>
              </a:ext>
            </a:extLst>
          </p:cNvPr>
          <p:cNvSpPr txBox="1"/>
          <p:nvPr/>
        </p:nvSpPr>
        <p:spPr>
          <a:xfrm>
            <a:off x="3898231" y="2689968"/>
            <a:ext cx="7772399" cy="1169551"/>
          </a:xfrm>
          <a:prstGeom prst="rect">
            <a:avLst/>
          </a:prstGeom>
          <a:noFill/>
        </p:spPr>
        <p:txBody>
          <a:bodyPr wrap="square" rtlCol="0">
            <a:spAutoFit/>
          </a:bodyPr>
          <a:lstStyle/>
          <a:p>
            <a:pPr algn="just"/>
            <a:r>
              <a:rPr lang="en-VN" sz="3500" dirty="0">
                <a:latin typeface="Times New Roman" panose="02020603050405020304" pitchFamily="18" charset="0"/>
                <a:cs typeface="Times New Roman" panose="02020603050405020304" pitchFamily="18" charset="0"/>
              </a:rPr>
              <a:t>✅ Lấy ra hai tờ giấy giống nhau và xé một tờ giấy làm đôi</a:t>
            </a:r>
          </a:p>
        </p:txBody>
      </p:sp>
      <p:sp>
        <p:nvSpPr>
          <p:cNvPr id="14" name="TextBox 13">
            <a:extLst>
              <a:ext uri="{FF2B5EF4-FFF2-40B4-BE49-F238E27FC236}">
                <a16:creationId xmlns:a16="http://schemas.microsoft.com/office/drawing/2014/main" id="{47605DF5-5A4D-064F-90C0-F3FE29C43A5B}"/>
              </a:ext>
            </a:extLst>
          </p:cNvPr>
          <p:cNvSpPr txBox="1"/>
          <p:nvPr/>
        </p:nvSpPr>
        <p:spPr>
          <a:xfrm>
            <a:off x="3898230" y="4013775"/>
            <a:ext cx="7772399" cy="1169551"/>
          </a:xfrm>
          <a:prstGeom prst="rect">
            <a:avLst/>
          </a:prstGeom>
          <a:noFill/>
        </p:spPr>
        <p:txBody>
          <a:bodyPr wrap="square" rtlCol="0">
            <a:spAutoFit/>
          </a:bodyPr>
          <a:lstStyle/>
          <a:p>
            <a:pPr algn="just"/>
            <a:r>
              <a:rPr lang="en-VN" sz="3500" dirty="0">
                <a:latin typeface="Times New Roman" panose="02020603050405020304" pitchFamily="18" charset="0"/>
                <a:cs typeface="Times New Roman" panose="02020603050405020304" pitchFamily="18" charset="0"/>
              </a:rPr>
              <a:t>✅ Sử dụng các đồ dùng để nối tờ giấy đã xé lại</a:t>
            </a:r>
          </a:p>
        </p:txBody>
      </p:sp>
      <p:sp>
        <p:nvSpPr>
          <p:cNvPr id="15" name="TextBox 14">
            <a:extLst>
              <a:ext uri="{FF2B5EF4-FFF2-40B4-BE49-F238E27FC236}">
                <a16:creationId xmlns:a16="http://schemas.microsoft.com/office/drawing/2014/main" id="{3A830CA5-3C9C-1C41-A7BD-53D463E2EC27}"/>
              </a:ext>
            </a:extLst>
          </p:cNvPr>
          <p:cNvSpPr txBox="1"/>
          <p:nvPr/>
        </p:nvSpPr>
        <p:spPr>
          <a:xfrm>
            <a:off x="3898230" y="5337582"/>
            <a:ext cx="7772399" cy="630942"/>
          </a:xfrm>
          <a:prstGeom prst="rect">
            <a:avLst/>
          </a:prstGeom>
          <a:noFill/>
        </p:spPr>
        <p:txBody>
          <a:bodyPr wrap="square" rtlCol="0">
            <a:spAutoFit/>
          </a:bodyPr>
          <a:lstStyle/>
          <a:p>
            <a:pPr algn="just"/>
            <a:r>
              <a:rPr lang="en-VN" sz="3500" dirty="0">
                <a:latin typeface="Times New Roman" panose="02020603050405020304" pitchFamily="18" charset="0"/>
                <a:cs typeface="Times New Roman" panose="02020603050405020304" pitchFamily="18" charset="0"/>
              </a:rPr>
              <a:t>✅ Nhận xét về hai tờ giấy đó. </a:t>
            </a:r>
          </a:p>
        </p:txBody>
      </p:sp>
      <p:pic>
        <p:nvPicPr>
          <p:cNvPr id="16" name="Picture 15">
            <a:extLst>
              <a:ext uri="{FF2B5EF4-FFF2-40B4-BE49-F238E27FC236}">
                <a16:creationId xmlns:a16="http://schemas.microsoft.com/office/drawing/2014/main" id="{D0762C6E-7140-9347-9A06-F3105C3934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0738" y="2408274"/>
            <a:ext cx="3112167" cy="2041451"/>
          </a:xfrm>
          <a:prstGeom prst="rect">
            <a:avLst/>
          </a:prstGeom>
          <a:noFill/>
          <a:ln>
            <a:noFill/>
          </a:ln>
        </p:spPr>
      </p:pic>
    </p:spTree>
    <p:extLst>
      <p:ext uri="{BB962C8B-B14F-4D97-AF65-F5344CB8AC3E}">
        <p14:creationId xmlns:p14="http://schemas.microsoft.com/office/powerpoint/2010/main" val="103493798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8"/>
                                        </p:tgtEl>
                                        <p:attrNameLst>
                                          <p:attrName>ppt_y</p:attrName>
                                        </p:attrNameLst>
                                      </p:cBhvr>
                                      <p:tavLst>
                                        <p:tav tm="0">
                                          <p:val>
                                            <p:strVal val="#ppt_y"/>
                                          </p:val>
                                        </p:tav>
                                        <p:tav tm="100000">
                                          <p:val>
                                            <p:strVal val="#ppt_y"/>
                                          </p:val>
                                        </p:tav>
                                      </p:tavLst>
                                    </p:anim>
                                    <p:anim calcmode="lin" valueType="num">
                                      <p:cBhvr>
                                        <p:cTn id="9"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44CC311-7475-894F-9555-1E4EA79AA014}"/>
              </a:ext>
            </a:extLst>
          </p:cNvPr>
          <p:cNvSpPr/>
          <p:nvPr/>
        </p:nvSpPr>
        <p:spPr>
          <a:xfrm>
            <a:off x="726477" y="410794"/>
            <a:ext cx="11088534"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4500" b="1" dirty="0">
                <a:latin typeface="Times New Roman" panose="02020603050405020304" pitchFamily="18" charset="0"/>
                <a:cs typeface="Times New Roman" panose="02020603050405020304" pitchFamily="18" charset="0"/>
              </a:rPr>
              <a:t>Câu 1: Vì sao Dế Choắt lại chết?</a:t>
            </a:r>
            <a:endParaRPr lang="en-VN" sz="45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FFCBC86-1A43-8449-A248-F82ED8DE53BB}"/>
              </a:ext>
            </a:extLst>
          </p:cNvPr>
          <p:cNvSpPr/>
          <p:nvPr/>
        </p:nvSpPr>
        <p:spPr>
          <a:xfrm>
            <a:off x="1698744" y="1923908"/>
            <a:ext cx="9144000" cy="4122154"/>
          </a:xfrm>
          <a:prstGeom prst="rect">
            <a:avLst/>
          </a:prstGeom>
        </p:spPr>
        <p:txBody>
          <a:bodyPr wrap="square">
            <a:spAutoFit/>
          </a:bodyPr>
          <a:lstStyle/>
          <a:p>
            <a:pPr marL="342900" lvl="0" indent="-342900" algn="just">
              <a:lnSpc>
                <a:spcPct val="150000"/>
              </a:lnSpc>
              <a:buFont typeface="+mj-lt"/>
              <a:buAutoNum type="alphaUcPeriod"/>
            </a:pP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Vì</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cơ</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thể</a:t>
            </a:r>
            <a:r>
              <a:rPr lang="en-US" sz="4500" i="1" kern="100" dirty="0">
                <a:solidFill>
                  <a:srgbClr val="000000"/>
                </a:solidFill>
                <a:latin typeface="Times New Roman" panose="02020603050405020304" pitchFamily="18" charset="0"/>
                <a:ea typeface="SimSun" panose="02010600030101010101" pitchFamily="2" charset="-122"/>
              </a:rPr>
              <a:t> DC </a:t>
            </a:r>
            <a:r>
              <a:rPr lang="en-US" sz="4500" i="1" kern="100" dirty="0" err="1">
                <a:solidFill>
                  <a:srgbClr val="000000"/>
                </a:solidFill>
                <a:latin typeface="Times New Roman" panose="02020603050405020304" pitchFamily="18" charset="0"/>
                <a:ea typeface="SimSun" panose="02010600030101010101" pitchFamily="2" charset="-122"/>
              </a:rPr>
              <a:t>vốn</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ốm</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yếu</a:t>
            </a:r>
            <a:endParaRPr lang="en-VN" sz="4500" kern="100" dirty="0">
              <a:latin typeface="Times New Roman" panose="02020603050405020304" pitchFamily="18" charset="0"/>
              <a:ea typeface="SimSun" panose="02010600030101010101" pitchFamily="2" charset="-122"/>
            </a:endParaRPr>
          </a:p>
          <a:p>
            <a:pPr marL="342900" lvl="0" indent="-342900" algn="just">
              <a:lnSpc>
                <a:spcPct val="150000"/>
              </a:lnSpc>
              <a:buFont typeface="+mj-lt"/>
              <a:buAutoNum type="alphaUcPeriod"/>
            </a:pP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Vì</a:t>
            </a:r>
            <a:r>
              <a:rPr lang="en-US" sz="4500" i="1" kern="100" dirty="0">
                <a:solidFill>
                  <a:srgbClr val="000000"/>
                </a:solidFill>
                <a:latin typeface="Times New Roman" panose="02020603050405020304" pitchFamily="18" charset="0"/>
                <a:ea typeface="SimSun" panose="02010600030101010101" pitchFamily="2" charset="-122"/>
              </a:rPr>
              <a:t> DC </a:t>
            </a:r>
            <a:r>
              <a:rPr lang="en-US" sz="4500" i="1" kern="100" dirty="0" err="1">
                <a:solidFill>
                  <a:srgbClr val="000000"/>
                </a:solidFill>
                <a:latin typeface="Times New Roman" panose="02020603050405020304" pitchFamily="18" charset="0"/>
                <a:ea typeface="SimSun" panose="02010600030101010101" pitchFamily="2" charset="-122"/>
              </a:rPr>
              <a:t>bị</a:t>
            </a:r>
            <a:r>
              <a:rPr lang="en-US" sz="4500" i="1" kern="100" dirty="0">
                <a:solidFill>
                  <a:srgbClr val="000000"/>
                </a:solidFill>
                <a:latin typeface="Times New Roman" panose="02020603050405020304" pitchFamily="18" charset="0"/>
                <a:ea typeface="SimSun" panose="02010600030101010101" pitchFamily="2" charset="-122"/>
              </a:rPr>
              <a:t> tai </a:t>
            </a:r>
            <a:r>
              <a:rPr lang="en-US" sz="4500" i="1" kern="100" dirty="0" err="1">
                <a:solidFill>
                  <a:srgbClr val="000000"/>
                </a:solidFill>
                <a:latin typeface="Times New Roman" panose="02020603050405020304" pitchFamily="18" charset="0"/>
                <a:ea typeface="SimSun" panose="02010600030101010101" pitchFamily="2" charset="-122"/>
              </a:rPr>
              <a:t>nạn</a:t>
            </a:r>
            <a:endParaRPr lang="en-VN" sz="4500" kern="100" dirty="0">
              <a:latin typeface="Times New Roman" panose="02020603050405020304" pitchFamily="18" charset="0"/>
              <a:ea typeface="SimSun" panose="02010600030101010101" pitchFamily="2" charset="-122"/>
            </a:endParaRPr>
          </a:p>
          <a:p>
            <a:pPr algn="just">
              <a:lnSpc>
                <a:spcPct val="150000"/>
              </a:lnSpc>
            </a:pPr>
            <a:r>
              <a:rPr lang="en-US" sz="4500" i="1" kern="100" dirty="0">
                <a:solidFill>
                  <a:srgbClr val="000000"/>
                </a:solidFill>
                <a:latin typeface="Times New Roman" panose="02020603050405020304" pitchFamily="18" charset="0"/>
                <a:ea typeface="SimSun" panose="02010600030101010101" pitchFamily="2" charset="-122"/>
              </a:rPr>
              <a:t>C. </a:t>
            </a:r>
            <a:r>
              <a:rPr lang="en-US" sz="4500" i="1" kern="100" dirty="0" err="1">
                <a:solidFill>
                  <a:srgbClr val="000000"/>
                </a:solidFill>
                <a:latin typeface="Times New Roman" panose="02020603050405020304" pitchFamily="18" charset="0"/>
                <a:ea typeface="SimSun" panose="02010600030101010101" pitchFamily="2" charset="-122"/>
              </a:rPr>
              <a:t>Vì</a:t>
            </a:r>
            <a:r>
              <a:rPr lang="en-US" sz="4500" i="1" kern="100" dirty="0">
                <a:solidFill>
                  <a:srgbClr val="000000"/>
                </a:solidFill>
                <a:latin typeface="Times New Roman" panose="02020603050405020304" pitchFamily="18" charset="0"/>
                <a:ea typeface="SimSun" panose="02010600030101010101" pitchFamily="2" charset="-122"/>
              </a:rPr>
              <a:t> DM </a:t>
            </a:r>
            <a:r>
              <a:rPr lang="en-US" sz="4500" i="1" kern="100" dirty="0" err="1">
                <a:solidFill>
                  <a:srgbClr val="000000"/>
                </a:solidFill>
                <a:latin typeface="Times New Roman" panose="02020603050405020304" pitchFamily="18" charset="0"/>
                <a:ea typeface="SimSun" panose="02010600030101010101" pitchFamily="2" charset="-122"/>
              </a:rPr>
              <a:t>trêu</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chị</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Cốc</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chị</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Cốc</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nổi</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nóng</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và</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mổ</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chết</a:t>
            </a:r>
            <a:r>
              <a:rPr lang="en-US" sz="4500" i="1" kern="100" dirty="0">
                <a:solidFill>
                  <a:srgbClr val="000000"/>
                </a:solidFill>
                <a:latin typeface="Times New Roman" panose="02020603050405020304" pitchFamily="18" charset="0"/>
                <a:ea typeface="SimSun" panose="02010600030101010101" pitchFamily="2" charset="-122"/>
              </a:rPr>
              <a:t> DC </a:t>
            </a:r>
            <a:r>
              <a:rPr lang="en-US" sz="4500" i="1" kern="100" dirty="0" err="1">
                <a:solidFill>
                  <a:srgbClr val="000000"/>
                </a:solidFill>
                <a:latin typeface="Times New Roman" panose="02020603050405020304" pitchFamily="18" charset="0"/>
                <a:ea typeface="SimSun" panose="02010600030101010101" pitchFamily="2" charset="-122"/>
              </a:rPr>
              <a:t>để</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trút</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giận</a:t>
            </a:r>
            <a:r>
              <a:rPr lang="en-US" sz="4500" i="1" kern="100" dirty="0">
                <a:solidFill>
                  <a:srgbClr val="000000"/>
                </a:solidFill>
                <a:latin typeface="Times New Roman" panose="02020603050405020304" pitchFamily="18" charset="0"/>
                <a:ea typeface="SimSun" panose="02010600030101010101" pitchFamily="2" charset="-122"/>
              </a:rPr>
              <a:t> </a:t>
            </a:r>
            <a:endParaRPr lang="en-VN" sz="4500" dirty="0"/>
          </a:p>
        </p:txBody>
      </p:sp>
    </p:spTree>
    <p:extLst>
      <p:ext uri="{BB962C8B-B14F-4D97-AF65-F5344CB8AC3E}">
        <p14:creationId xmlns:p14="http://schemas.microsoft.com/office/powerpoint/2010/main" val="378027335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44CC311-7475-894F-9555-1E4EA79AA014}"/>
              </a:ext>
            </a:extLst>
          </p:cNvPr>
          <p:cNvSpPr/>
          <p:nvPr/>
        </p:nvSpPr>
        <p:spPr>
          <a:xfrm>
            <a:off x="726477" y="410794"/>
            <a:ext cx="11088534"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4400" b="1" dirty="0">
                <a:latin typeface="Times New Roman" panose="02020603050405020304" pitchFamily="18" charset="0"/>
                <a:cs typeface="Times New Roman" panose="02020603050405020304" pitchFamily="18" charset="0"/>
              </a:rPr>
              <a:t>Câu 2: T</a:t>
            </a:r>
            <a:r>
              <a:rPr lang="en-US" sz="4400" b="1" dirty="0">
                <a:latin typeface="Times New Roman" panose="02020603050405020304" pitchFamily="18" charset="0"/>
                <a:cs typeface="Times New Roman" panose="02020603050405020304" pitchFamily="18" charset="0"/>
              </a:rPr>
              <a:t>h</a:t>
            </a:r>
            <a:r>
              <a:rPr lang="en-VN" sz="4400" b="1" dirty="0">
                <a:latin typeface="Times New Roman" panose="02020603050405020304" pitchFamily="18" charset="0"/>
                <a:cs typeface="Times New Roman" panose="02020603050405020304" pitchFamily="18" charset="0"/>
              </a:rPr>
              <a:t>ái độ của Dế Choắt trước khi chết?</a:t>
            </a:r>
            <a:endParaRPr lang="en-VN"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FFCBC86-1A43-8449-A248-F82ED8DE53BB}"/>
              </a:ext>
            </a:extLst>
          </p:cNvPr>
          <p:cNvSpPr/>
          <p:nvPr/>
        </p:nvSpPr>
        <p:spPr>
          <a:xfrm>
            <a:off x="1698744" y="1923908"/>
            <a:ext cx="9144000" cy="4122154"/>
          </a:xfrm>
          <a:prstGeom prst="rect">
            <a:avLst/>
          </a:prstGeom>
        </p:spPr>
        <p:txBody>
          <a:bodyPr wrap="square">
            <a:spAutoFit/>
          </a:bodyPr>
          <a:lstStyle/>
          <a:p>
            <a:pPr marL="342900" lvl="0" indent="-342900" algn="just">
              <a:lnSpc>
                <a:spcPct val="150000"/>
              </a:lnSpc>
              <a:buFont typeface="+mj-lt"/>
              <a:buAutoNum type="alphaUcPeriod"/>
            </a:pPr>
            <a:r>
              <a:rPr lang="en-US" sz="4500" i="1" kern="100" dirty="0">
                <a:solidFill>
                  <a:srgbClr val="000000"/>
                </a:solidFill>
                <a:latin typeface="Times New Roman" panose="02020603050405020304" pitchFamily="18" charset="0"/>
                <a:ea typeface="SimSun" panose="02010600030101010101" pitchFamily="2" charset="-122"/>
              </a:rPr>
              <a:t> </a:t>
            </a:r>
            <a:r>
              <a:rPr lang="vi-VN" sz="4500" i="1" kern="100" dirty="0">
                <a:solidFill>
                  <a:srgbClr val="000000"/>
                </a:solidFill>
                <a:latin typeface="Times New Roman" panose="02020603050405020304" pitchFamily="18" charset="0"/>
                <a:ea typeface="SimSun" panose="02010600030101010101" pitchFamily="2" charset="-122"/>
              </a:rPr>
              <a:t>Oán hận</a:t>
            </a:r>
          </a:p>
          <a:p>
            <a:pPr marL="342900" lvl="0" indent="-342900" algn="just">
              <a:lnSpc>
                <a:spcPct val="150000"/>
              </a:lnSpc>
              <a:buFont typeface="+mj-lt"/>
              <a:buAutoNum type="alphaUcPeriod"/>
            </a:pPr>
            <a:r>
              <a:rPr lang="vi-VN" sz="4500" i="1" kern="100" dirty="0">
                <a:solidFill>
                  <a:srgbClr val="000000"/>
                </a:solidFill>
                <a:latin typeface="Times New Roman" panose="02020603050405020304" pitchFamily="18" charset="0"/>
                <a:ea typeface="SimSun" panose="02010600030101010101" pitchFamily="2" charset="-122"/>
              </a:rPr>
              <a:t> Không hề trách móc mà còn ân cần khuyên nhủ.</a:t>
            </a:r>
          </a:p>
          <a:p>
            <a:pPr marL="342900" lvl="0" indent="-342900" algn="just">
              <a:lnSpc>
                <a:spcPct val="150000"/>
              </a:lnSpc>
              <a:buFont typeface="+mj-lt"/>
              <a:buAutoNum type="alphaUcPeriod"/>
            </a:pP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Im</a:t>
            </a:r>
            <a:r>
              <a:rPr lang="en-US" sz="4500" i="1" kern="100" dirty="0">
                <a:solidFill>
                  <a:srgbClr val="000000"/>
                </a:solidFill>
                <a:latin typeface="Times New Roman" panose="02020603050405020304" pitchFamily="18" charset="0"/>
                <a:ea typeface="SimSun" panose="02010600030101010101" pitchFamily="2" charset="-122"/>
              </a:rPr>
              <a:t> </a:t>
            </a:r>
            <a:r>
              <a:rPr lang="en-US" sz="4500" i="1" kern="100" dirty="0" err="1">
                <a:solidFill>
                  <a:srgbClr val="000000"/>
                </a:solidFill>
                <a:latin typeface="Times New Roman" panose="02020603050405020304" pitchFamily="18" charset="0"/>
                <a:ea typeface="SimSun" panose="02010600030101010101" pitchFamily="2" charset="-122"/>
              </a:rPr>
              <a:t>lặng</a:t>
            </a:r>
            <a:endParaRPr lang="en-VN" sz="4500" dirty="0"/>
          </a:p>
        </p:txBody>
      </p:sp>
    </p:spTree>
    <p:extLst>
      <p:ext uri="{BB962C8B-B14F-4D97-AF65-F5344CB8AC3E}">
        <p14:creationId xmlns:p14="http://schemas.microsoft.com/office/powerpoint/2010/main" val="265290111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44CC311-7475-894F-9555-1E4EA79AA014}"/>
              </a:ext>
            </a:extLst>
          </p:cNvPr>
          <p:cNvSpPr/>
          <p:nvPr/>
        </p:nvSpPr>
        <p:spPr>
          <a:xfrm>
            <a:off x="726477" y="410794"/>
            <a:ext cx="11088534"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4400" b="1" dirty="0">
                <a:latin typeface="Times New Roman" panose="02020603050405020304" pitchFamily="18" charset="0"/>
                <a:cs typeface="Times New Roman" panose="02020603050405020304" pitchFamily="18" charset="0"/>
              </a:rPr>
              <a:t>Câu 3: </a:t>
            </a:r>
            <a:r>
              <a:rPr lang="vi-VN" sz="4400" b="1" dirty="0">
                <a:latin typeface="Times New Roman" panose="02020603050405020304" pitchFamily="18" charset="0"/>
                <a:cs typeface="Times New Roman" panose="02020603050405020304" pitchFamily="18" charset="0"/>
              </a:rPr>
              <a:t>Dế Choắt đã khuyên nhủ </a:t>
            </a:r>
          </a:p>
          <a:p>
            <a:pPr algn="ctr"/>
            <a:r>
              <a:rPr lang="vi-VN" sz="4400" b="1" dirty="0">
                <a:latin typeface="Times New Roman" panose="02020603050405020304" pitchFamily="18" charset="0"/>
                <a:cs typeface="Times New Roman" panose="02020603050405020304" pitchFamily="18" charset="0"/>
              </a:rPr>
              <a:t>Dế Mèn điều gì?</a:t>
            </a:r>
            <a:endParaRPr lang="en-VN"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FFCBC86-1A43-8449-A248-F82ED8DE53BB}"/>
              </a:ext>
            </a:extLst>
          </p:cNvPr>
          <p:cNvSpPr/>
          <p:nvPr/>
        </p:nvSpPr>
        <p:spPr>
          <a:xfrm>
            <a:off x="553453" y="1923908"/>
            <a:ext cx="11261557" cy="4246868"/>
          </a:xfrm>
          <a:prstGeom prst="rect">
            <a:avLst/>
          </a:prstGeom>
        </p:spPr>
        <p:txBody>
          <a:bodyPr wrap="square">
            <a:spAutoFit/>
          </a:bodyPr>
          <a:lstStyle/>
          <a:p>
            <a:pPr marL="342900" lvl="0" indent="-342900" algn="just">
              <a:lnSpc>
                <a:spcPct val="114000"/>
              </a:lnSpc>
              <a:buFont typeface="+mj-lt"/>
              <a:buAutoNum type="alphaUcPeriod"/>
            </a:pPr>
            <a:r>
              <a:rPr lang="en-US" sz="4000" i="1" kern="100" dirty="0">
                <a:solidFill>
                  <a:srgbClr val="000000"/>
                </a:solidFill>
                <a:latin typeface="Times New Roman" panose="02020603050405020304" pitchFamily="18" charset="0"/>
                <a:ea typeface="SimSun" panose="02010600030101010101" pitchFamily="2" charset="-122"/>
              </a:rPr>
              <a:t> </a:t>
            </a:r>
            <a:r>
              <a:rPr lang="vi-VN" sz="4000" i="1" kern="100" dirty="0">
                <a:solidFill>
                  <a:srgbClr val="000000"/>
                </a:solidFill>
                <a:latin typeface="Times New Roman" panose="02020603050405020304" pitchFamily="18" charset="0"/>
                <a:ea typeface="SimSun" panose="02010600030101010101" pitchFamily="2" charset="-122"/>
              </a:rPr>
              <a:t>Ở đời không được ngông cuồng dại dột sẽ chuốc vạ vào thân</a:t>
            </a:r>
          </a:p>
          <a:p>
            <a:pPr marL="342900" lvl="0" indent="-342900" algn="just">
              <a:lnSpc>
                <a:spcPct val="114000"/>
              </a:lnSpc>
              <a:buFont typeface="+mj-lt"/>
              <a:buAutoNum type="alphaUcPeriod"/>
            </a:pPr>
            <a:r>
              <a:rPr lang="vi-VN" sz="4000" i="1" kern="100" dirty="0">
                <a:solidFill>
                  <a:srgbClr val="000000"/>
                </a:solidFill>
                <a:latin typeface="Times New Roman" panose="02020603050405020304" pitchFamily="18" charset="0"/>
                <a:ea typeface="SimSun" panose="02010600030101010101" pitchFamily="2" charset="-122"/>
              </a:rPr>
              <a:t> Ở đời phải cẩn thận khi nói năng, nếu không sớm muộn cũng mang vạ và thân.</a:t>
            </a:r>
          </a:p>
          <a:p>
            <a:pPr marL="342900" lvl="0" indent="-342900" algn="just">
              <a:lnSpc>
                <a:spcPct val="114000"/>
              </a:lnSpc>
              <a:buFont typeface="+mj-lt"/>
              <a:buAutoNum type="alphaUcPeriod"/>
            </a:pP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Ở</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đời</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mà</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có</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thói</a:t>
            </a:r>
            <a:r>
              <a:rPr lang="en-US" sz="4000" i="1" kern="100" dirty="0">
                <a:solidFill>
                  <a:srgbClr val="000000"/>
                </a:solidFill>
                <a:latin typeface="Times New Roman" panose="02020603050405020304" pitchFamily="18" charset="0"/>
                <a:ea typeface="SimSun" panose="02010600030101010101" pitchFamily="2" charset="-122"/>
              </a:rPr>
              <a:t> hung </a:t>
            </a:r>
            <a:r>
              <a:rPr lang="en-US" sz="4000" i="1" kern="100" dirty="0" err="1">
                <a:solidFill>
                  <a:srgbClr val="000000"/>
                </a:solidFill>
                <a:latin typeface="Times New Roman" panose="02020603050405020304" pitchFamily="18" charset="0"/>
                <a:ea typeface="SimSun" panose="02010600030101010101" pitchFamily="2" charset="-122"/>
              </a:rPr>
              <a:t>hăng</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bậy</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bạ</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có</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óc</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mà</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không</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biết</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nghĩ</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sớm</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muộn</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cũng</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mang</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vạ</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vào</a:t>
            </a:r>
            <a:r>
              <a:rPr lang="en-US" sz="4000" i="1" kern="100" dirty="0">
                <a:solidFill>
                  <a:srgbClr val="000000"/>
                </a:solidFill>
                <a:latin typeface="Times New Roman" panose="02020603050405020304" pitchFamily="18" charset="0"/>
                <a:ea typeface="SimSun" panose="02010600030101010101" pitchFamily="2" charset="-122"/>
              </a:rPr>
              <a:t> </a:t>
            </a:r>
            <a:r>
              <a:rPr lang="en-US" sz="4000" i="1" kern="100" dirty="0" err="1">
                <a:solidFill>
                  <a:srgbClr val="000000"/>
                </a:solidFill>
                <a:latin typeface="Times New Roman" panose="02020603050405020304" pitchFamily="18" charset="0"/>
                <a:ea typeface="SimSun" panose="02010600030101010101" pitchFamily="2" charset="-122"/>
              </a:rPr>
              <a:t>mình</a:t>
            </a:r>
            <a:r>
              <a:rPr lang="en-US" sz="4000" i="1" kern="100" dirty="0">
                <a:solidFill>
                  <a:srgbClr val="000000"/>
                </a:solidFill>
                <a:latin typeface="Times New Roman" panose="02020603050405020304" pitchFamily="18" charset="0"/>
                <a:ea typeface="SimSun" panose="02010600030101010101" pitchFamily="2" charset="-122"/>
              </a:rPr>
              <a:t>.</a:t>
            </a:r>
            <a:endParaRPr lang="en-VN" sz="4000" dirty="0"/>
          </a:p>
        </p:txBody>
      </p:sp>
    </p:spTree>
    <p:extLst>
      <p:ext uri="{BB962C8B-B14F-4D97-AF65-F5344CB8AC3E}">
        <p14:creationId xmlns:p14="http://schemas.microsoft.com/office/powerpoint/2010/main" val="247579663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uyện online - Nguồn: Dế Mèn Phiêu Lưu Ký - Chương 1/10 - Tô Hoài - Truyện  thiếu nhi">
            <a:extLst>
              <a:ext uri="{FF2B5EF4-FFF2-40B4-BE49-F238E27FC236}">
                <a16:creationId xmlns:a16="http://schemas.microsoft.com/office/drawing/2014/main" id="{E390ADC1-C3A5-014F-A634-EFBB6A3E1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792" y="0"/>
            <a:ext cx="3366380" cy="3366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4" name="Picture 4" descr="Đúng, Dế Mèn đã vô tình gây nên cái chết cho Dế Choắt - VnExpress">
            <a:extLst>
              <a:ext uri="{FF2B5EF4-FFF2-40B4-BE49-F238E27FC236}">
                <a16:creationId xmlns:a16="http://schemas.microsoft.com/office/drawing/2014/main" id="{1C9E5C7A-92F7-F44B-9D1D-28250A90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926" y="3404948"/>
            <a:ext cx="5603349" cy="33620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58F54B-1A9F-6B49-8E2C-114F7E1CDFA4}"/>
              </a:ext>
            </a:extLst>
          </p:cNvPr>
          <p:cNvSpPr/>
          <p:nvPr/>
        </p:nvSpPr>
        <p:spPr>
          <a:xfrm>
            <a:off x="341926" y="338677"/>
            <a:ext cx="6096000" cy="609590"/>
          </a:xfrm>
          <a:prstGeom prst="rect">
            <a:avLst/>
          </a:prstGeom>
        </p:spPr>
        <p:txBody>
          <a:bodyPr>
            <a:spAutoFit/>
          </a:bodyPr>
          <a:lstStyle/>
          <a:p>
            <a:pPr algn="just">
              <a:lnSpc>
                <a:spcPct val="114000"/>
              </a:lnSpc>
            </a:pP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Cái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chết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của</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Dế</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err="1">
                <a:solidFill>
                  <a:srgbClr val="000000"/>
                </a:solidFill>
                <a:latin typeface="Times New Roman" panose="02020603050405020304" pitchFamily="18" charset="0"/>
                <a:ea typeface="SimSun" panose="02010600030101010101" pitchFamily="2" charset="-122"/>
              </a:rPr>
              <a:t>Choắt</a:t>
            </a:r>
            <a:r>
              <a:rPr lang="en-US" sz="3200" kern="100" smtClean="0">
                <a:solidFill>
                  <a:srgbClr val="000000"/>
                </a:solidFill>
                <a:latin typeface="Times New Roman" panose="02020603050405020304" pitchFamily="18" charset="0"/>
                <a:ea typeface="SimSun" panose="02010600030101010101" pitchFamily="2" charset="-122"/>
              </a:rPr>
              <a:t>:</a:t>
            </a:r>
            <a:endParaRPr lang="en-VN" sz="3200" kern="100" dirty="0">
              <a:latin typeface="Times New Roman" panose="02020603050405020304" pitchFamily="18" charset="0"/>
              <a:ea typeface="SimSun" panose="02010600030101010101" pitchFamily="2" charset="-122"/>
            </a:endParaRPr>
          </a:p>
        </p:txBody>
      </p:sp>
      <p:sp>
        <p:nvSpPr>
          <p:cNvPr id="2" name="Rectangle 1"/>
          <p:cNvSpPr/>
          <p:nvPr/>
        </p:nvSpPr>
        <p:spPr>
          <a:xfrm>
            <a:off x="250291" y="969428"/>
            <a:ext cx="6096000" cy="1170962"/>
          </a:xfrm>
          <a:prstGeom prst="rect">
            <a:avLst/>
          </a:prstGeom>
        </p:spPr>
        <p:txBody>
          <a:bodyPr>
            <a:spAutoFit/>
          </a:bodyPr>
          <a:lstStyle/>
          <a:p>
            <a:pPr lvl="0" algn="just">
              <a:lnSpc>
                <a:spcPct val="114000"/>
              </a:lnSpc>
            </a:pPr>
            <a:r>
              <a:rPr lang="en-US" sz="3200" kern="100">
                <a:solidFill>
                  <a:srgbClr val="000000"/>
                </a:solidFill>
                <a:latin typeface="Times New Roman" panose="02020603050405020304" pitchFamily="18" charset="0"/>
                <a:ea typeface="SimSun" panose="02010600030101010101" pitchFamily="2" charset="-122"/>
              </a:rPr>
              <a:t>+ Dế Choắt đã thiệt mạng một cách oan </a:t>
            </a:r>
            <a:r>
              <a:rPr lang="en-US" sz="3200" kern="100" smtClean="0">
                <a:solidFill>
                  <a:srgbClr val="000000"/>
                </a:solidFill>
                <a:latin typeface="Times New Roman" panose="02020603050405020304" pitchFamily="18" charset="0"/>
                <a:ea typeface="SimSun" panose="02010600030101010101" pitchFamily="2" charset="-122"/>
              </a:rPr>
              <a:t>uổng</a:t>
            </a:r>
            <a:endParaRPr lang="en-VN" sz="3200" kern="100">
              <a:solidFill>
                <a:srgbClr val="262626"/>
              </a:solidFill>
              <a:latin typeface="Times New Roman" panose="02020603050405020304" pitchFamily="18" charset="0"/>
              <a:ea typeface="SimSun" panose="02010600030101010101" pitchFamily="2" charset="-122"/>
            </a:endParaRPr>
          </a:p>
        </p:txBody>
      </p:sp>
      <p:sp>
        <p:nvSpPr>
          <p:cNvPr id="5" name="Rounded Rectangular Callout 4"/>
          <p:cNvSpPr/>
          <p:nvPr/>
        </p:nvSpPr>
        <p:spPr>
          <a:xfrm>
            <a:off x="341926" y="2140390"/>
            <a:ext cx="7523866" cy="3991041"/>
          </a:xfrm>
          <a:prstGeom prst="wedgeRoundRectCallout">
            <a:avLst>
              <a:gd name="adj1" fmla="val 67661"/>
              <a:gd name="adj2" fmla="val 54720"/>
              <a:gd name="adj3" fmla="val 16667"/>
            </a:avLst>
          </a:prstGeom>
          <a:solidFill>
            <a:srgbClr val="A3C9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pPr>
            <a:r>
              <a:rPr lang="en-US" sz="3200" kern="100">
                <a:solidFill>
                  <a:srgbClr val="000000"/>
                </a:solidFill>
                <a:latin typeface="Times New Roman" panose="02020603050405020304" pitchFamily="18" charset="0"/>
                <a:ea typeface="SimSun" panose="02010600030101010101" pitchFamily="2" charset="-122"/>
              </a:rPr>
              <a:t>Trong lúc thoi thóp hơi thở cuối cùng, Dế Choắt cũng không hề trách móc Dế Mèn mà còn đưa ra lời khuyên để Dế Mèn tránh được hậu quả về sau: "</a:t>
            </a:r>
            <a:r>
              <a:rPr lang="en-US" sz="3200" i="1" kern="100">
                <a:solidFill>
                  <a:srgbClr val="000000"/>
                </a:solidFill>
                <a:latin typeface="Times New Roman" panose="02020603050405020304" pitchFamily="18" charset="0"/>
                <a:ea typeface="SimSun" panose="02010600030101010101" pitchFamily="2" charset="-122"/>
              </a:rPr>
              <a:t>Ở đời phải cẩn thận khi nói năng, nếu không sớm muộn cũng mang vạ vào thân"</a:t>
            </a:r>
            <a:r>
              <a:rPr lang="en-VN" sz="3200">
                <a:solidFill>
                  <a:srgbClr val="262626"/>
                </a:solidFill>
              </a:rPr>
              <a:t> </a:t>
            </a:r>
            <a:endParaRPr lang="en-VN" sz="3200" dirty="0">
              <a:solidFill>
                <a:srgbClr val="262626"/>
              </a:solidFill>
            </a:endParaRPr>
          </a:p>
        </p:txBody>
      </p:sp>
    </p:spTree>
    <p:extLst>
      <p:ext uri="{BB962C8B-B14F-4D97-AF65-F5344CB8AC3E}">
        <p14:creationId xmlns:p14="http://schemas.microsoft.com/office/powerpoint/2010/main" val="41824163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barn(inVertical)">
                                      <p:cBhvr>
                                        <p:cTn id="2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217832"/>
            <a:ext cx="8477794"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5</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Bài</a:t>
            </a:r>
            <a:r>
              <a:rPr kumimoji="0" lang="en-US" sz="5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học đường đời đầu tiên</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1303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5B1D43B-8666-0B40-A936-7B6238878FE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6" name="Rectangle 3">
            <a:extLst>
              <a:ext uri="{FF2B5EF4-FFF2-40B4-BE49-F238E27FC236}">
                <a16:creationId xmlns:a16="http://schemas.microsoft.com/office/drawing/2014/main" id="{3679A145-8C4F-DF47-A724-BF7312E62A03}"/>
              </a:ext>
            </a:extLst>
          </p:cNvPr>
          <p:cNvSpPr>
            <a:spLocks noChangeArrowheads="1"/>
          </p:cNvSpPr>
          <p:nvPr/>
        </p:nvSpPr>
        <p:spPr bwMode="auto">
          <a:xfrm>
            <a:off x="0" y="1549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grpSp>
        <p:nvGrpSpPr>
          <p:cNvPr id="11" name="Group 10">
            <a:extLst>
              <a:ext uri="{FF2B5EF4-FFF2-40B4-BE49-F238E27FC236}">
                <a16:creationId xmlns:a16="http://schemas.microsoft.com/office/drawing/2014/main" id="{8343901D-73AE-4441-ADC5-C16659DB36F4}"/>
              </a:ext>
            </a:extLst>
          </p:cNvPr>
          <p:cNvGrpSpPr/>
          <p:nvPr/>
        </p:nvGrpSpPr>
        <p:grpSpPr>
          <a:xfrm>
            <a:off x="548779" y="311189"/>
            <a:ext cx="6172200" cy="4131129"/>
            <a:chOff x="2824843" y="522514"/>
            <a:chExt cx="6172200" cy="4131129"/>
          </a:xfrm>
        </p:grpSpPr>
        <p:sp>
          <p:nvSpPr>
            <p:cNvPr id="12" name="Rectangle 11">
              <a:extLst>
                <a:ext uri="{FF2B5EF4-FFF2-40B4-BE49-F238E27FC236}">
                  <a16:creationId xmlns:a16="http://schemas.microsoft.com/office/drawing/2014/main" id="{18ED0B18-BCE7-3349-9BC5-8404AE596B98}"/>
                </a:ext>
              </a:extLst>
            </p:cNvPr>
            <p:cNvSpPr/>
            <p:nvPr/>
          </p:nvSpPr>
          <p:spPr>
            <a:xfrm>
              <a:off x="2824843" y="522514"/>
              <a:ext cx="6172200" cy="4131129"/>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E54284A3-3DCB-2044-A618-E7DE4BD28B86}"/>
                </a:ext>
              </a:extLst>
            </p:cNvPr>
            <p:cNvSpPr/>
            <p:nvPr/>
          </p:nvSpPr>
          <p:spPr>
            <a:xfrm>
              <a:off x="4310743" y="1417864"/>
              <a:ext cx="3200400" cy="2307771"/>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E08F8B65-89A8-1549-9D33-6B05392711F3}"/>
                </a:ext>
              </a:extLst>
            </p:cNvPr>
            <p:cNvCxnSpPr/>
            <p:nvPr/>
          </p:nvCxnSpPr>
          <p:spPr>
            <a:xfrm>
              <a:off x="2824843" y="522514"/>
              <a:ext cx="1469571" cy="91440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457F4A0-687A-E445-B465-6D52A013FA83}"/>
                </a:ext>
              </a:extLst>
            </p:cNvPr>
            <p:cNvCxnSpPr/>
            <p:nvPr/>
          </p:nvCxnSpPr>
          <p:spPr>
            <a:xfrm>
              <a:off x="7511143" y="3706585"/>
              <a:ext cx="1469571" cy="91440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9CCE4A-D4EC-CF49-BC48-141D997F5964}"/>
                </a:ext>
              </a:extLst>
            </p:cNvPr>
            <p:cNvCxnSpPr>
              <a:cxnSpLocks/>
            </p:cNvCxnSpPr>
            <p:nvPr/>
          </p:nvCxnSpPr>
          <p:spPr>
            <a:xfrm flipV="1">
              <a:off x="7527472" y="522514"/>
              <a:ext cx="1453242" cy="89535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FD63422-90AA-A24A-8CFF-96B619F8875D}"/>
                </a:ext>
              </a:extLst>
            </p:cNvPr>
            <p:cNvCxnSpPr>
              <a:cxnSpLocks/>
            </p:cNvCxnSpPr>
            <p:nvPr/>
          </p:nvCxnSpPr>
          <p:spPr>
            <a:xfrm flipV="1">
              <a:off x="2824843" y="3706585"/>
              <a:ext cx="1453242" cy="89535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sp>
          <p:nvSpPr>
            <p:cNvPr id="18" name="Rounded Rectangle 17">
              <a:extLst>
                <a:ext uri="{FF2B5EF4-FFF2-40B4-BE49-F238E27FC236}">
                  <a16:creationId xmlns:a16="http://schemas.microsoft.com/office/drawing/2014/main" id="{E55024CD-7175-344E-8EF0-07F0C2614647}"/>
                </a:ext>
              </a:extLst>
            </p:cNvPr>
            <p:cNvSpPr/>
            <p:nvPr/>
          </p:nvSpPr>
          <p:spPr>
            <a:xfrm>
              <a:off x="4310743" y="751114"/>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1</a:t>
              </a:r>
            </a:p>
          </p:txBody>
        </p:sp>
        <p:sp>
          <p:nvSpPr>
            <p:cNvPr id="19" name="Rounded Rectangle 18">
              <a:extLst>
                <a:ext uri="{FF2B5EF4-FFF2-40B4-BE49-F238E27FC236}">
                  <a16:creationId xmlns:a16="http://schemas.microsoft.com/office/drawing/2014/main" id="{8CC3A851-FBEA-8F4B-88F0-ABC26B9F6E44}"/>
                </a:ext>
              </a:extLst>
            </p:cNvPr>
            <p:cNvSpPr/>
            <p:nvPr/>
          </p:nvSpPr>
          <p:spPr>
            <a:xfrm>
              <a:off x="8058150" y="1228725"/>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2</a:t>
              </a:r>
            </a:p>
          </p:txBody>
        </p:sp>
        <p:sp>
          <p:nvSpPr>
            <p:cNvPr id="20" name="Rounded Rectangle 19">
              <a:extLst>
                <a:ext uri="{FF2B5EF4-FFF2-40B4-BE49-F238E27FC236}">
                  <a16:creationId xmlns:a16="http://schemas.microsoft.com/office/drawing/2014/main" id="{C1DE783C-6D06-144D-8C6B-578513E1E4F1}"/>
                </a:ext>
              </a:extLst>
            </p:cNvPr>
            <p:cNvSpPr/>
            <p:nvPr/>
          </p:nvSpPr>
          <p:spPr>
            <a:xfrm>
              <a:off x="7037614" y="3948792"/>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3</a:t>
              </a:r>
            </a:p>
          </p:txBody>
        </p:sp>
        <p:sp>
          <p:nvSpPr>
            <p:cNvPr id="21" name="Rounded Rectangle 20">
              <a:extLst>
                <a:ext uri="{FF2B5EF4-FFF2-40B4-BE49-F238E27FC236}">
                  <a16:creationId xmlns:a16="http://schemas.microsoft.com/office/drawing/2014/main" id="{8F9E610F-D38E-3749-B056-69046AF75D0D}"/>
                </a:ext>
              </a:extLst>
            </p:cNvPr>
            <p:cNvSpPr/>
            <p:nvPr/>
          </p:nvSpPr>
          <p:spPr>
            <a:xfrm>
              <a:off x="3551464" y="3184070"/>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4</a:t>
              </a:r>
            </a:p>
          </p:txBody>
        </p:sp>
        <p:sp>
          <p:nvSpPr>
            <p:cNvPr id="22" name="TextBox 21">
              <a:extLst>
                <a:ext uri="{FF2B5EF4-FFF2-40B4-BE49-F238E27FC236}">
                  <a16:creationId xmlns:a16="http://schemas.microsoft.com/office/drawing/2014/main" id="{6E7A55B5-FE4B-1C47-B8DE-8650D2C890F8}"/>
                </a:ext>
              </a:extLst>
            </p:cNvPr>
            <p:cNvSpPr txBox="1"/>
            <p:nvPr/>
          </p:nvSpPr>
          <p:spPr>
            <a:xfrm>
              <a:off x="5072336" y="669969"/>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3" name="TextBox 22">
              <a:extLst>
                <a:ext uri="{FF2B5EF4-FFF2-40B4-BE49-F238E27FC236}">
                  <a16:creationId xmlns:a16="http://schemas.microsoft.com/office/drawing/2014/main" id="{9F514939-BF99-7D4B-9177-B8E777C74803}"/>
                </a:ext>
              </a:extLst>
            </p:cNvPr>
            <p:cNvSpPr txBox="1"/>
            <p:nvPr/>
          </p:nvSpPr>
          <p:spPr>
            <a:xfrm>
              <a:off x="5123636" y="3788727"/>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4" name="TextBox 23">
              <a:extLst>
                <a:ext uri="{FF2B5EF4-FFF2-40B4-BE49-F238E27FC236}">
                  <a16:creationId xmlns:a16="http://schemas.microsoft.com/office/drawing/2014/main" id="{3E90C3E3-AE33-924E-91B3-7B7475B3CB74}"/>
                </a:ext>
              </a:extLst>
            </p:cNvPr>
            <p:cNvSpPr txBox="1"/>
            <p:nvPr/>
          </p:nvSpPr>
          <p:spPr>
            <a:xfrm rot="16200000">
              <a:off x="7470050" y="2264318"/>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5" name="TextBox 24">
              <a:extLst>
                <a:ext uri="{FF2B5EF4-FFF2-40B4-BE49-F238E27FC236}">
                  <a16:creationId xmlns:a16="http://schemas.microsoft.com/office/drawing/2014/main" id="{540EC420-ABD2-FD4E-A160-B41DD2CC5645}"/>
                </a:ext>
              </a:extLst>
            </p:cNvPr>
            <p:cNvSpPr txBox="1"/>
            <p:nvPr/>
          </p:nvSpPr>
          <p:spPr>
            <a:xfrm rot="16200000">
              <a:off x="2753179" y="2003061"/>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grpSp>
      <p:sp>
        <p:nvSpPr>
          <p:cNvPr id="26" name="Cloud Callout 25">
            <a:extLst>
              <a:ext uri="{FF2B5EF4-FFF2-40B4-BE49-F238E27FC236}">
                <a16:creationId xmlns:a16="http://schemas.microsoft.com/office/drawing/2014/main" id="{7FC8C14B-8507-A24B-AC6C-6EDF1DEE4168}"/>
              </a:ext>
            </a:extLst>
          </p:cNvPr>
          <p:cNvSpPr/>
          <p:nvPr/>
        </p:nvSpPr>
        <p:spPr>
          <a:xfrm>
            <a:off x="7157867" y="457202"/>
            <a:ext cx="5076937" cy="4896264"/>
          </a:xfrm>
          <a:prstGeom prst="cloudCallout">
            <a:avLst>
              <a:gd name="adj1" fmla="val -61516"/>
              <a:gd name="adj2" fmla="val 5455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dirty="0">
                <a:latin typeface="Times New Roman" panose="02020603050405020304" pitchFamily="18" charset="0"/>
                <a:cs typeface="Times New Roman" panose="02020603050405020304" pitchFamily="18" charset="0"/>
              </a:rPr>
              <a:t>Bài học đường đời đầu tiên mà Dế Mèn rút ra sau sự việc xảy ra với Dế Choắt là gì? </a:t>
            </a:r>
            <a:endParaRPr lang="en-VN" sz="3200" dirty="0">
              <a:latin typeface="Times New Roman" panose="02020603050405020304" pitchFamily="18"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44566F35-33A5-194A-9BE4-C145D7370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837" y="3827218"/>
            <a:ext cx="4100683" cy="3052495"/>
          </a:xfrm>
          <a:prstGeom prst="rect">
            <a:avLst/>
          </a:prstGeom>
        </p:spPr>
      </p:pic>
      <p:sp>
        <p:nvSpPr>
          <p:cNvPr id="27" name="Cloud Callout 26">
            <a:extLst>
              <a:ext uri="{FF2B5EF4-FFF2-40B4-BE49-F238E27FC236}">
                <a16:creationId xmlns:a16="http://schemas.microsoft.com/office/drawing/2014/main" id="{3EB52457-229B-CE41-9032-E452CD788CD4}"/>
              </a:ext>
            </a:extLst>
          </p:cNvPr>
          <p:cNvSpPr/>
          <p:nvPr/>
        </p:nvSpPr>
        <p:spPr>
          <a:xfrm>
            <a:off x="7012700" y="549019"/>
            <a:ext cx="5076937" cy="4896264"/>
          </a:xfrm>
          <a:prstGeom prst="cloudCallout">
            <a:avLst>
              <a:gd name="adj1" fmla="val -61516"/>
              <a:gd name="adj2" fmla="val 5455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dirty="0">
                <a:latin typeface="Times New Roman" panose="02020603050405020304" pitchFamily="18" charset="0"/>
                <a:cs typeface="Times New Roman" panose="02020603050405020304" pitchFamily="18" charset="0"/>
              </a:rPr>
              <a:t>Theo em, việc tác giả để cho Dế Mèn tự kể lại câu chuyện bằng ngôi thứ nhất có tác dụng như thế nào trong việc thể hiện bài học ấy?</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82880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9 Bài văn phân tích nhân vật Dế Mèn trong tác phẩm “Dế Mèn phiêu lưu  kí” của Tô Hoài 2021">
            <a:extLst>
              <a:ext uri="{FF2B5EF4-FFF2-40B4-BE49-F238E27FC236}">
                <a16:creationId xmlns:a16="http://schemas.microsoft.com/office/drawing/2014/main" id="{B4A5F831-9E36-2745-ADA0-F9DAA7D8200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7927" r="22305" b="1"/>
          <a:stretch/>
        </p:blipFill>
        <p:spPr bwMode="auto">
          <a:xfrm>
            <a:off x="0" y="847318"/>
            <a:ext cx="5061098" cy="5297222"/>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solidFill>
              <a:schemeClr val="accent2">
                <a:lumMod val="40000"/>
                <a:lumOff val="60000"/>
              </a:schemeClr>
            </a:solidFill>
          </a:ln>
          <a:effectLst>
            <a:glow rad="139700">
              <a:schemeClr val="accent3">
                <a:satMod val="175000"/>
                <a:alpha val="40000"/>
              </a:schemeClr>
            </a:glow>
            <a:softEdge rad="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0C96FC-C250-4C4A-B2F2-3904FB2412E8}"/>
              </a:ext>
            </a:extLst>
          </p:cNvPr>
          <p:cNvSpPr/>
          <p:nvPr/>
        </p:nvSpPr>
        <p:spPr>
          <a:xfrm>
            <a:off x="5285872" y="350518"/>
            <a:ext cx="6649453" cy="3970318"/>
          </a:xfrm>
          <a:prstGeom prst="rect">
            <a:avLst/>
          </a:prstGeom>
        </p:spPr>
        <p:txBody>
          <a:bodyPr wrap="square">
            <a:spAutoFit/>
          </a:bodyPr>
          <a:lstStyle/>
          <a:p>
            <a:pPr algn="just">
              <a:lnSpc>
                <a:spcPct val="150000"/>
              </a:lnSpc>
            </a:pPr>
            <a:r>
              <a:rPr lang="en-US" sz="2800" kern="100" smtClean="0">
                <a:solidFill>
                  <a:srgbClr val="000000"/>
                </a:solidFill>
                <a:latin typeface="Times New Roman" panose="02020603050405020304" pitchFamily="18" charset="0"/>
                <a:ea typeface="SimSun" panose="02010600030101010101" pitchFamily="2" charset="-122"/>
              </a:rPr>
              <a:t>Bài </a:t>
            </a:r>
            <a:r>
              <a:rPr lang="en-US" sz="2800" kern="100" dirty="0" err="1">
                <a:solidFill>
                  <a:srgbClr val="000000"/>
                </a:solidFill>
                <a:latin typeface="Times New Roman" panose="02020603050405020304" pitchFamily="18" charset="0"/>
                <a:ea typeface="SimSun" panose="02010600030101010101" pitchFamily="2" charset="-122"/>
              </a:rPr>
              <a:t>học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đường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đời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đầu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tiên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Dế</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Mèn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rút</a:t>
            </a:r>
            <a:r>
              <a:rPr lang="en-US" sz="2800" kern="100" dirty="0">
                <a:solidFill>
                  <a:srgbClr val="000000"/>
                </a:solidFill>
                <a:latin typeface="Times New Roman" panose="02020603050405020304" pitchFamily="18" charset="0"/>
                <a:ea typeface="SimSun" panose="02010600030101010101" pitchFamily="2" charset="-122"/>
              </a:rPr>
              <a:t> ra </a:t>
            </a:r>
            <a:r>
              <a:rPr lang="en-US" sz="2800" kern="100" dirty="0" err="1">
                <a:solidFill>
                  <a:srgbClr val="000000"/>
                </a:solidFill>
                <a:latin typeface="Times New Roman" panose="02020603050405020304" pitchFamily="18" charset="0"/>
                <a:ea typeface="SimSun" panose="02010600030101010101" pitchFamily="2" charset="-122"/>
              </a:rPr>
              <a:t>sau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chết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của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Dế</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Choắt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thói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ngông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cuồng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của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mình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trêu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đùa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khinh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thường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người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thoả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mãn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niềm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vui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mình</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gây</a:t>
            </a:r>
            <a:r>
              <a:rPr lang="en-US" sz="2800" kern="100" dirty="0">
                <a:solidFill>
                  <a:srgbClr val="000000"/>
                </a:solidFill>
                <a:latin typeface="Times New Roman" panose="02020603050405020304" pitchFamily="18" charset="0"/>
                <a:ea typeface="SimSun" panose="02010600030101010101" pitchFamily="2" charset="-122"/>
              </a:rPr>
              <a:t> ra </a:t>
            </a:r>
            <a:r>
              <a:rPr lang="en-US" sz="2800" kern="100" dirty="0" err="1">
                <a:solidFill>
                  <a:srgbClr val="000000"/>
                </a:solidFill>
                <a:latin typeface="Times New Roman" panose="02020603050405020304" pitchFamily="18" charset="0"/>
                <a:ea typeface="SimSun" panose="02010600030101010101" pitchFamily="2" charset="-122"/>
              </a:rPr>
              <a:t>hậu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quả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khôn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lường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phải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ân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hận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suốt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err="1">
                <a:solidFill>
                  <a:srgbClr val="000000"/>
                </a:solidFill>
                <a:latin typeface="Times New Roman" panose="02020603050405020304" pitchFamily="18" charset="0"/>
                <a:ea typeface="SimSun" panose="02010600030101010101" pitchFamily="2" charset="-122"/>
              </a:rPr>
              <a:t>đời</a:t>
            </a:r>
            <a:r>
              <a:rPr lang="en-US" sz="2800" kern="100" smtClean="0">
                <a:solidFill>
                  <a:srgbClr val="000000"/>
                </a:solidFill>
                <a:latin typeface="Times New Roman" panose="02020603050405020304" pitchFamily="18" charset="0"/>
                <a:ea typeface="SimSun" panose="02010600030101010101" pitchFamily="2" charset="-122"/>
              </a:rPr>
              <a:t>.</a:t>
            </a:r>
          </a:p>
        </p:txBody>
      </p:sp>
      <p:sp>
        <p:nvSpPr>
          <p:cNvPr id="3" name="Rounded Rectangular Callout 2"/>
          <p:cNvSpPr/>
          <p:nvPr/>
        </p:nvSpPr>
        <p:spPr>
          <a:xfrm>
            <a:off x="5061098" y="2049101"/>
            <a:ext cx="6865291" cy="3947162"/>
          </a:xfrm>
          <a:prstGeom prst="wedgeRoundRectCallout">
            <a:avLst>
              <a:gd name="adj1" fmla="val -68782"/>
              <a:gd name="adj2" fmla="val 392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800" kern="100" smtClean="0">
                <a:solidFill>
                  <a:srgbClr val="000000"/>
                </a:solidFill>
                <a:latin typeface="Times New Roman" panose="02020603050405020304" pitchFamily="18" charset="0"/>
                <a:ea typeface="SimSun" panose="02010600030101010101" pitchFamily="2" charset="-122"/>
              </a:rPr>
              <a:t>Việc </a:t>
            </a:r>
            <a:r>
              <a:rPr lang="en-US" sz="2800" kern="100">
                <a:solidFill>
                  <a:srgbClr val="000000"/>
                </a:solidFill>
                <a:latin typeface="Times New Roman" panose="02020603050405020304" pitchFamily="18" charset="0"/>
                <a:ea typeface="SimSun" panose="02010600030101010101" pitchFamily="2" charset="-122"/>
              </a:rPr>
              <a:t>tác giả sử dụng ngôi kể thứ nhất, cho Dế Mèn tự kể lại câu chuyện của mình đã khiến câu chuyện trở nên chân thực, khách quan, nhân vật có thể bộc lộ rõ nhất tâm trạng, cảm xúc của mình khi trải qua.</a:t>
            </a:r>
            <a:endParaRPr lang="en-VN" sz="2800" kern="100" dirty="0">
              <a:solidFill>
                <a:srgbClr val="262626"/>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3257070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9 Bài văn phân tích nhân vật Dế Mèn trong tác phẩm “Dế Mèn phiêu lưu  kí” của Tô Hoài 2021">
            <a:extLst>
              <a:ext uri="{FF2B5EF4-FFF2-40B4-BE49-F238E27FC236}">
                <a16:creationId xmlns:a16="http://schemas.microsoft.com/office/drawing/2014/main" id="{B4A5F831-9E36-2745-ADA0-F9DAA7D8200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7927" r="22305" b="1"/>
          <a:stretch/>
        </p:blipFill>
        <p:spPr bwMode="auto">
          <a:xfrm>
            <a:off x="0" y="847318"/>
            <a:ext cx="5061098" cy="5297222"/>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solidFill>
              <a:schemeClr val="accent2">
                <a:lumMod val="40000"/>
                <a:lumOff val="60000"/>
              </a:schemeClr>
            </a:solidFill>
          </a:ln>
          <a:effectLst>
            <a:glow rad="139700">
              <a:schemeClr val="accent3">
                <a:satMod val="175000"/>
                <a:alpha val="40000"/>
              </a:schemeClr>
            </a:glow>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D91263-F8EC-7C49-B4B1-C02B10AE3FA0}"/>
              </a:ext>
            </a:extLst>
          </p:cNvPr>
          <p:cNvSpPr/>
          <p:nvPr/>
        </p:nvSpPr>
        <p:spPr>
          <a:xfrm>
            <a:off x="5566424" y="569081"/>
            <a:ext cx="6096000" cy="5174493"/>
          </a:xfrm>
          <a:prstGeom prst="rect">
            <a:avLst/>
          </a:prstGeom>
        </p:spPr>
        <p:txBody>
          <a:bodyPr>
            <a:spAutoFit/>
          </a:bodyPr>
          <a:lstStyle/>
          <a:p>
            <a:pPr algn="just">
              <a:lnSpc>
                <a:spcPct val="150000"/>
              </a:lnSpc>
            </a:pPr>
            <a:r>
              <a:rPr lang="en-US" sz="3200" kern="100" dirty="0">
                <a:solidFill>
                  <a:srgbClr val="000000"/>
                </a:solidFill>
                <a:latin typeface="Times New Roman" panose="02020603050405020304" pitchFamily="18" charset="0"/>
                <a:ea typeface="SimSun" panose="02010600030101010101" pitchFamily="2" charset="-122"/>
              </a:rPr>
              <a:t>=&gt; </a:t>
            </a:r>
            <a:r>
              <a:rPr lang="en-US" sz="3200" kern="100" dirty="0" err="1">
                <a:solidFill>
                  <a:srgbClr val="000000"/>
                </a:solidFill>
                <a:latin typeface="Times New Roman" panose="02020603050405020304" pitchFamily="18" charset="0"/>
                <a:ea typeface="SimSun" panose="02010600030101010101" pitchFamily="2" charset="-122"/>
              </a:rPr>
              <a:t>Có</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thể</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xem</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cái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chết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của</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Dế</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Choắt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là</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một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bước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ngoặt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với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Dế</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Mèn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vì</a:t>
            </a:r>
            <a:r>
              <a:rPr lang="en-US" sz="3200" kern="100" dirty="0">
                <a:solidFill>
                  <a:srgbClr val="000000"/>
                </a:solidFill>
                <a:latin typeface="Times New Roman" panose="02020603050405020304" pitchFamily="18" charset="0"/>
                <a:ea typeface="SimSun" panose="02010600030101010101" pitchFamily="2" charset="-122"/>
              </a:rPr>
              <a:t> qua </a:t>
            </a:r>
            <a:r>
              <a:rPr lang="en-US" sz="3200" kern="100" dirty="0" err="1">
                <a:solidFill>
                  <a:srgbClr val="000000"/>
                </a:solidFill>
                <a:latin typeface="Times New Roman" panose="02020603050405020304" pitchFamily="18" charset="0"/>
                <a:ea typeface="SimSun" panose="02010600030101010101" pitchFamily="2" charset="-122"/>
              </a:rPr>
              <a:t>đó</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chú</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đã</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nhận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thức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được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những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sai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lầm</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của</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bản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thân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đó</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là</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tính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kiêu</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căng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tự</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phụ</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Với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mọi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người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Dế</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Mèn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đã</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nhận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thức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được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sự</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ích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kỉ</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coi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thường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người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khác</a:t>
            </a:r>
            <a:r>
              <a:rPr lang="en-US" sz="3200" kern="100" dirty="0">
                <a:solidFill>
                  <a:srgbClr val="000000"/>
                </a:solidFill>
                <a:latin typeface="Times New Roman" panose="02020603050405020304" pitchFamily="18" charset="0"/>
                <a:ea typeface="SimSun" panose="02010600030101010101" pitchFamily="2" charset="-122"/>
              </a:rPr>
              <a:t>.</a:t>
            </a:r>
            <a:endParaRPr lang="en-VN" sz="32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449602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0"/>
            <a:ext cx="13820503" cy="5571066"/>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492152"/>
            <a:ext cx="847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6</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Bài học cho bản</a:t>
            </a:r>
            <a:r>
              <a:rPr kumimoji="0" lang="en-US" sz="5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thân</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8220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847391FC-F7F6-684D-AE65-E78E3BAF0908}"/>
              </a:ext>
            </a:extLst>
          </p:cNvPr>
          <p:cNvSpPr/>
          <p:nvPr/>
        </p:nvSpPr>
        <p:spPr>
          <a:xfrm rot="21343768" flipH="1">
            <a:off x="1510374" y="615762"/>
            <a:ext cx="6390607" cy="3425536"/>
          </a:xfrm>
          <a:prstGeom prst="cloudCallout">
            <a:avLst>
              <a:gd name="adj1" fmla="val -50076"/>
              <a:gd name="adj2" fmla="val 59839"/>
            </a:avLst>
          </a:prstGeom>
          <a:ln>
            <a:solidFill>
              <a:srgbClr val="FF93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i="1" dirty="0">
                <a:latin typeface="Times New Roman" panose="02020603050405020304" pitchFamily="18" charset="0"/>
                <a:cs typeface="Times New Roman" panose="02020603050405020304" pitchFamily="18" charset="0"/>
              </a:rPr>
              <a:t>Từ trải nghiệm và bài học của Dế Mèn, em hiểu thêm điều gì về lỗi lầm của những người ở tuổi mới lớn lên?</a:t>
            </a:r>
            <a:endParaRPr lang="en-VN" sz="2800" dirty="0">
              <a:latin typeface="Times New Roman" panose="02020603050405020304" pitchFamily="18" charset="0"/>
              <a:cs typeface="Times New Roman" panose="02020603050405020304" pitchFamily="18" charset="0"/>
            </a:endParaRPr>
          </a:p>
        </p:txBody>
      </p:sp>
      <p:pic>
        <p:nvPicPr>
          <p:cNvPr id="5" name="Picture 4" descr="22858PICdbgea5Gz679dY_PIC2018.png">
            <a:extLst>
              <a:ext uri="{FF2B5EF4-FFF2-40B4-BE49-F238E27FC236}">
                <a16:creationId xmlns:a16="http://schemas.microsoft.com/office/drawing/2014/main" id="{7BB2446C-3353-8947-B540-E627A1F59418}"/>
              </a:ext>
            </a:extLst>
          </p:cNvPr>
          <p:cNvPicPr>
            <a:picLocks noChangeAspect="1"/>
          </p:cNvPicPr>
          <p:nvPr/>
        </p:nvPicPr>
        <p:blipFill>
          <a:blip r:embed="rId2" cstate="print"/>
          <a:stretch>
            <a:fillRect/>
          </a:stretch>
        </p:blipFill>
        <p:spPr>
          <a:xfrm>
            <a:off x="7076174" y="2604508"/>
            <a:ext cx="4253492" cy="4253492"/>
          </a:xfrm>
          <a:prstGeom prst="rect">
            <a:avLst/>
          </a:prstGeom>
        </p:spPr>
      </p:pic>
    </p:spTree>
    <p:extLst>
      <p:ext uri="{BB962C8B-B14F-4D97-AF65-F5344CB8AC3E}">
        <p14:creationId xmlns:p14="http://schemas.microsoft.com/office/powerpoint/2010/main" val="329089439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FBA008A-2791-3446-9E6A-1EA8A34A1E13}"/>
              </a:ext>
            </a:extLst>
          </p:cNvPr>
          <p:cNvPicPr>
            <a:picLocks noChangeAspect="1"/>
          </p:cNvPicPr>
          <p:nvPr/>
        </p:nvPicPr>
        <p:blipFill>
          <a:blip r:embed="rId2"/>
          <a:stretch>
            <a:fillRect/>
          </a:stretch>
        </p:blipFill>
        <p:spPr>
          <a:xfrm>
            <a:off x="627017" y="-2050716"/>
            <a:ext cx="13088983" cy="9614582"/>
          </a:xfrm>
          <a:prstGeom prst="rect">
            <a:avLst/>
          </a:prstGeom>
        </p:spPr>
      </p:pic>
      <p:pic>
        <p:nvPicPr>
          <p:cNvPr id="8" name="Picture 7">
            <a:extLst>
              <a:ext uri="{FF2B5EF4-FFF2-40B4-BE49-F238E27FC236}">
                <a16:creationId xmlns:a16="http://schemas.microsoft.com/office/drawing/2014/main" id="{612F2F82-5A91-3341-A7C5-347970BC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4" y="3429000"/>
            <a:ext cx="4793499" cy="3855453"/>
          </a:xfrm>
          <a:prstGeom prst="rect">
            <a:avLst/>
          </a:prstGeom>
        </p:spPr>
      </p:pic>
      <p:sp>
        <p:nvSpPr>
          <p:cNvPr id="9" name="TextBox 8">
            <a:extLst>
              <a:ext uri="{FF2B5EF4-FFF2-40B4-BE49-F238E27FC236}">
                <a16:creationId xmlns:a16="http://schemas.microsoft.com/office/drawing/2014/main" id="{10E34887-DA29-1445-A493-6A34DF5BA3ED}"/>
              </a:ext>
            </a:extLst>
          </p:cNvPr>
          <p:cNvSpPr txBox="1"/>
          <p:nvPr/>
        </p:nvSpPr>
        <p:spPr>
          <a:xfrm>
            <a:off x="3735980" y="1164428"/>
            <a:ext cx="7014752" cy="3477875"/>
          </a:xfrm>
          <a:prstGeom prst="rect">
            <a:avLst/>
          </a:prstGeom>
          <a:noFill/>
        </p:spPr>
        <p:txBody>
          <a:bodyPr wrap="square" rtlCol="0">
            <a:spAutoFit/>
          </a:bodyPr>
          <a:lstStyle/>
          <a:p>
            <a:pPr lvl="0" algn="just"/>
            <a:r>
              <a:rPr lang="en-US" sz="2800" dirty="0" smtClean="0">
                <a:solidFill>
                  <a:srgbClr val="262626"/>
                </a:solidFill>
                <a:latin typeface="Times New Roman" panose="02020603050405020304" pitchFamily="18" charset="0"/>
                <a:cs typeface="Times New Roman" panose="02020603050405020304" pitchFamily="18" charset="0"/>
              </a:rPr>
              <a:t>	</a:t>
            </a:r>
          </a:p>
          <a:p>
            <a:pPr lvl="0" algn="just"/>
            <a:r>
              <a:rPr lang="vi-VN" sz="2400" dirty="0" smtClean="0">
                <a:solidFill>
                  <a:srgbClr val="262626"/>
                </a:solidFill>
                <a:latin typeface="Times New Roman" panose="02020603050405020304" pitchFamily="18" charset="0"/>
                <a:cs typeface="Times New Roman" panose="02020603050405020304" pitchFamily="18" charset="0"/>
              </a:rPr>
              <a:t>Các </a:t>
            </a:r>
            <a:r>
              <a:rPr lang="vi-VN" sz="2400" dirty="0">
                <a:solidFill>
                  <a:srgbClr val="262626"/>
                </a:solidFill>
                <a:latin typeface="Times New Roman" panose="02020603050405020304" pitchFamily="18" charset="0"/>
                <a:cs typeface="Times New Roman" panose="02020603050405020304" pitchFamily="18" charset="0"/>
              </a:rPr>
              <a:t>con ạ, tờ giấy bị rách rồi không thể lành lại được, nó cũng giống như lỗi lầm mà chúng ta gây ra cho người khác. Nhẹ thì làm họ tổn thương, đau khổ, nặng thì làm ảnh hưởng đến sức khỏe, sinh mạng của người khác. Tiết học hôm nay sẽ mang lại cho các con một bài học ý nghĩa về những lỗi lầm với tựa đề "Bài học đường đời đầu tiên" trích trong DMPLK của nhà văn Tô Hoài </a:t>
            </a:r>
            <a:endParaRPr kumimoji="0" lang="en-VN" sz="2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212668"/>
      </p:ext>
    </p:extLst>
  </p:cSld>
  <p:clrMapOvr>
    <a:masterClrMapping/>
  </p:clrMapOvr>
  <mc:AlternateContent xmlns:mc="http://schemas.openxmlformats.org/markup-compatibility/2006" xmlns:p14="http://schemas.microsoft.com/office/powerpoint/2010/main">
    <mc:Choice Requires="p14">
      <p:transition spd="slow" p14:dur="2500" advClick="0">
        <p:fade/>
      </p:transition>
    </mc:Choice>
    <mc:Fallback xmlns="">
      <p:transition spd="slow" advClick="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6">
            <a:extLst>
              <a:ext uri="{FF2B5EF4-FFF2-40B4-BE49-F238E27FC236}">
                <a16:creationId xmlns:a16="http://schemas.microsoft.com/office/drawing/2014/main" id="{6A507CAB-6FAD-4543-BAF2-DD9DD2970D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4" y="640080"/>
            <a:ext cx="4809175"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Dế mèn phiêu lưu ký | Thoáng Vu Vơ">
            <a:extLst>
              <a:ext uri="{FF2B5EF4-FFF2-40B4-BE49-F238E27FC236}">
                <a16:creationId xmlns:a16="http://schemas.microsoft.com/office/drawing/2014/main" id="{9EA7B90E-018A-CB41-B89C-6DC8057BD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59" r="-1" b="-1"/>
          <a:stretch/>
        </p:blipFill>
        <p:spPr bwMode="auto">
          <a:xfrm flipH="1">
            <a:off x="811051" y="804661"/>
            <a:ext cx="4480560" cy="524865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39E27EE-2C31-D748-A45F-000243583993}"/>
              </a:ext>
            </a:extLst>
          </p:cNvPr>
          <p:cNvSpPr/>
          <p:nvPr/>
        </p:nvSpPr>
        <p:spPr>
          <a:xfrm>
            <a:off x="5114275" y="342637"/>
            <a:ext cx="6853312" cy="3484779"/>
          </a:xfrm>
          <a:prstGeom prst="rect">
            <a:avLst/>
          </a:prstGeom>
        </p:spPr>
        <p:txBody>
          <a:bodyPr vert="horz" lIns="91440" tIns="45720" rIns="91440" bIns="45720" rtlCol="0">
            <a:noAutofit/>
          </a:bodyPr>
          <a:lstStyle/>
          <a:p>
            <a:pPr marL="514350" algn="just">
              <a:lnSpc>
                <a:spcPct val="114000"/>
              </a:lnSpc>
              <a:spcAft>
                <a:spcPts val="600"/>
              </a:spcAft>
            </a:pP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mới</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lớn.</a:t>
            </a:r>
          </a:p>
        </p:txBody>
      </p:sp>
      <p:sp>
        <p:nvSpPr>
          <p:cNvPr id="2" name="Rectangle 1"/>
          <p:cNvSpPr/>
          <p:nvPr/>
        </p:nvSpPr>
        <p:spPr>
          <a:xfrm>
            <a:off x="5291611" y="3966886"/>
            <a:ext cx="6096000" cy="2548455"/>
          </a:xfrm>
          <a:prstGeom prst="rect">
            <a:avLst/>
          </a:prstGeom>
        </p:spPr>
        <p:txBody>
          <a:bodyPr>
            <a:spAutoFit/>
          </a:bodyPr>
          <a:lstStyle/>
          <a:p>
            <a:pPr marL="514350" lvl="0" algn="just">
              <a:lnSpc>
                <a:spcPct val="114000"/>
              </a:lnSpc>
              <a:spcAft>
                <a:spcPts val="600"/>
              </a:spcAft>
            </a:pPr>
            <a:r>
              <a:rPr lang="en-US" sz="2800">
                <a:solidFill>
                  <a:srgbClr val="262626"/>
                </a:solidFill>
                <a:latin typeface="Times New Roman" panose="02020603050405020304" pitchFamily="18" charset="0"/>
                <a:cs typeface="Times New Roman" panose="02020603050405020304" pitchFamily="18" charset="0"/>
              </a:rPr>
              <a:t>Tuy nhiên, trước những lỗi lầm, chúng ta phải biết nhận ra và sửa chữa những sai lầm mà mình mắc phải, phải tự trọng, biết nghiêm khắc trước những thiếu sót của mình.</a:t>
            </a:r>
            <a:endParaRPr lang="en-US" sz="2800" dirty="0">
              <a:solidFill>
                <a:srgbClr val="2626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61145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36">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to fold a Rabbit origami | Paper crafts origami, Origami, Origami paper">
            <a:extLst>
              <a:ext uri="{FF2B5EF4-FFF2-40B4-BE49-F238E27FC236}">
                <a16:creationId xmlns:a16="http://schemas.microsoft.com/office/drawing/2014/main" id="{8C06C38C-3F59-AB47-A4C4-F1B853720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41" r="16336" b="-1"/>
          <a:stretch/>
        </p:blipFill>
        <p:spPr bwMode="auto">
          <a:xfrm>
            <a:off x="6176433" y="643500"/>
            <a:ext cx="5372100" cy="557100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38">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9 Cách tái chế giấy độc đáo thành đồ dùng ĐẸP MẮT">
            <a:extLst>
              <a:ext uri="{FF2B5EF4-FFF2-40B4-BE49-F238E27FC236}">
                <a16:creationId xmlns:a16="http://schemas.microsoft.com/office/drawing/2014/main" id="{E5BF9AAA-2043-1147-8B4D-9F80B0F23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3" r="2" b="2"/>
          <a:stretch/>
        </p:blipFill>
        <p:spPr bwMode="auto">
          <a:xfrm>
            <a:off x="643466" y="643481"/>
            <a:ext cx="5372099" cy="557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75109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847391FC-F7F6-684D-AE65-E78E3BAF0908}"/>
              </a:ext>
            </a:extLst>
          </p:cNvPr>
          <p:cNvSpPr/>
          <p:nvPr/>
        </p:nvSpPr>
        <p:spPr>
          <a:xfrm rot="21343768" flipH="1">
            <a:off x="1510374" y="615762"/>
            <a:ext cx="6390607" cy="3425536"/>
          </a:xfrm>
          <a:prstGeom prst="cloudCallout">
            <a:avLst>
              <a:gd name="adj1" fmla="val -50076"/>
              <a:gd name="adj2" fmla="val 59839"/>
            </a:avLst>
          </a:prstGeom>
          <a:ln>
            <a:solidFill>
              <a:srgbClr val="FF93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i="1" dirty="0">
                <a:latin typeface="Times New Roman" panose="02020603050405020304" pitchFamily="18" charset="0"/>
                <a:cs typeface="Times New Roman" panose="02020603050405020304" pitchFamily="18" charset="0"/>
              </a:rPr>
              <a:t>Có phải tờ giấy rách là tờ giấy bỏ đi không? Vậy thì đứng trước những lỗi lầm, ta cần phải có thái độ như thế nào?</a:t>
            </a:r>
            <a:endParaRPr lang="en-VN" sz="2800" dirty="0">
              <a:latin typeface="Times New Roman" panose="02020603050405020304" pitchFamily="18" charset="0"/>
              <a:cs typeface="Times New Roman" panose="02020603050405020304" pitchFamily="18" charset="0"/>
            </a:endParaRPr>
          </a:p>
        </p:txBody>
      </p:sp>
      <p:pic>
        <p:nvPicPr>
          <p:cNvPr id="5" name="Picture 4" descr="22858PICdbgea5Gz679dY_PIC2018.png">
            <a:extLst>
              <a:ext uri="{FF2B5EF4-FFF2-40B4-BE49-F238E27FC236}">
                <a16:creationId xmlns:a16="http://schemas.microsoft.com/office/drawing/2014/main" id="{7BB2446C-3353-8947-B540-E627A1F59418}"/>
              </a:ext>
            </a:extLst>
          </p:cNvPr>
          <p:cNvPicPr>
            <a:picLocks noChangeAspect="1"/>
          </p:cNvPicPr>
          <p:nvPr/>
        </p:nvPicPr>
        <p:blipFill>
          <a:blip r:embed="rId2" cstate="print"/>
          <a:stretch>
            <a:fillRect/>
          </a:stretch>
        </p:blipFill>
        <p:spPr>
          <a:xfrm>
            <a:off x="7076174" y="2604508"/>
            <a:ext cx="4253492" cy="4253492"/>
          </a:xfrm>
          <a:prstGeom prst="rect">
            <a:avLst/>
          </a:prstGeom>
        </p:spPr>
      </p:pic>
    </p:spTree>
    <p:extLst>
      <p:ext uri="{BB962C8B-B14F-4D97-AF65-F5344CB8AC3E}">
        <p14:creationId xmlns:p14="http://schemas.microsoft.com/office/powerpoint/2010/main" val="148248251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809898" y="-1"/>
            <a:ext cx="13820503" cy="6635931"/>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1861456" y="1492152"/>
            <a:ext cx="8477794"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7</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 Đặc</a:t>
            </a:r>
            <a:r>
              <a:rPr kumimoji="0" lang="en-US" sz="5400" b="0" i="0" u="none" strike="noStrike" kern="1200" cap="none" spc="0" normalizeH="0" noProof="0" smtClean="0">
                <a:ln>
                  <a:noFill/>
                </a:ln>
                <a:solidFill>
                  <a:srgbClr val="262626"/>
                </a:solidFill>
                <a:effectLst/>
                <a:uLnTx/>
                <a:uFillTx/>
                <a:latin typeface="Times New Roman" panose="02020603050405020304" pitchFamily="18" charset="0"/>
                <a:cs typeface="Times New Roman" panose="02020603050405020304" pitchFamily="18" charset="0"/>
              </a:rPr>
              <a:t> điểm của truyện đồng thoại</a:t>
            </a:r>
            <a:r>
              <a:rPr kumimoji="0" lang="en-US" sz="54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en-VN" sz="5400" b="0" i="0"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2733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Isosceles Triangle 79">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Diagram&#10;&#10;Description automatically generated">
            <a:extLst>
              <a:ext uri="{FF2B5EF4-FFF2-40B4-BE49-F238E27FC236}">
                <a16:creationId xmlns:a16="http://schemas.microsoft.com/office/drawing/2014/main" id="{6CCF1974-88EE-084A-B4DF-568B930ABCC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291370" y="643467"/>
            <a:ext cx="7609259" cy="557106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82" name="Isosceles Triangle 81">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01E83EAA-303E-CD40-A03B-79726AAA8245}"/>
              </a:ext>
            </a:extLst>
          </p:cNvPr>
          <p:cNvSpPr>
            <a:spLocks noChangeArrowheads="1"/>
          </p:cNvSpPr>
          <p:nvPr/>
        </p:nvSpPr>
        <p:spPr bwMode="auto">
          <a:xfrm>
            <a:off x="0" y="-1"/>
            <a:ext cx="44862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Tree>
    <p:extLst>
      <p:ext uri="{BB962C8B-B14F-4D97-AF65-F5344CB8AC3E}">
        <p14:creationId xmlns:p14="http://schemas.microsoft.com/office/powerpoint/2010/main" val="405161756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3" name="Freeform: Shape 72">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Diagram&#10;&#10;Description automatically generated">
            <a:extLst>
              <a:ext uri="{FF2B5EF4-FFF2-40B4-BE49-F238E27FC236}">
                <a16:creationId xmlns:a16="http://schemas.microsoft.com/office/drawing/2014/main" id="{8C1FDBA9-1EFB-2A42-8A8E-E994C5D9AB6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161097" y="643467"/>
            <a:ext cx="7869805" cy="557106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CA8AAA4-8E7B-9C43-8B40-65F2372C19BE}"/>
              </a:ext>
            </a:extLst>
          </p:cNvPr>
          <p:cNvSpPr>
            <a:spLocks noChangeArrowheads="1"/>
          </p:cNvSpPr>
          <p:nvPr/>
        </p:nvSpPr>
        <p:spPr bwMode="auto">
          <a:xfrm>
            <a:off x="0" y="0"/>
            <a:ext cx="12192000" cy="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Tree>
    <p:extLst>
      <p:ext uri="{BB962C8B-B14F-4D97-AF65-F5344CB8AC3E}">
        <p14:creationId xmlns:p14="http://schemas.microsoft.com/office/powerpoint/2010/main" val="427791633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BE12D-0185-4D43-8CC1-9868C25DA556}"/>
              </a:ext>
            </a:extLst>
          </p:cNvPr>
          <p:cNvSpPr/>
          <p:nvPr/>
        </p:nvSpPr>
        <p:spPr>
          <a:xfrm>
            <a:off x="5451566" y="2371967"/>
            <a:ext cx="6187440" cy="3046988"/>
          </a:xfrm>
          <a:prstGeom prst="rect">
            <a:avLst/>
          </a:prstGeom>
        </p:spPr>
        <p:txBody>
          <a:bodyPr wrap="square">
            <a:spAutoFit/>
          </a:bodyPr>
          <a:lstStyle/>
          <a:p>
            <a:pPr marL="457200" algn="just">
              <a:lnSpc>
                <a:spcPct val="150000"/>
              </a:lnSpc>
            </a:pPr>
            <a:r>
              <a:rPr lang="en-US" sz="3200" smtClean="0">
                <a:latin typeface="Times New Roman" panose="02020603050405020304" pitchFamily="18" charset="0"/>
                <a:ea typeface="SimSun" panose="02010600030101010101" pitchFamily="2" charset="-122"/>
              </a:rPr>
              <a:t>Vì </a:t>
            </a:r>
            <a:r>
              <a:rPr lang="en-US" sz="3200" dirty="0" err="1">
                <a:latin typeface="Times New Roman" panose="02020603050405020304" pitchFamily="18" charset="0"/>
                <a:ea typeface="SimSun" panose="02010600030101010101" pitchFamily="2" charset="-122"/>
              </a:rPr>
              <a:t>thế</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chúng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vừa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phản</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ánh</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đặc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điểm</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sinh</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hoạt</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loài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vật</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vừa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thể</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hiện</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những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đặc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điểm</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con </a:t>
            </a:r>
            <a:r>
              <a:rPr lang="en-US" sz="3200" dirty="0" err="1">
                <a:latin typeface="Times New Roman" panose="02020603050405020304" pitchFamily="18" charset="0"/>
                <a:ea typeface="SimSun" panose="02010600030101010101" pitchFamily="2" charset="-122"/>
              </a:rPr>
              <a:t>người</a:t>
            </a:r>
            <a:r>
              <a:rPr lang="en-US" sz="3200" dirty="0">
                <a:latin typeface="Times New Roman" panose="02020603050405020304" pitchFamily="18" charset="0"/>
                <a:ea typeface="SimSun" panose="02010600030101010101" pitchFamily="2" charset="-122"/>
              </a:rPr>
              <a:t>.</a:t>
            </a:r>
            <a:endParaRPr lang="en-VN" sz="3200" dirty="0">
              <a:effectLst/>
              <a:latin typeface="Times New Roman" panose="02020603050405020304" pitchFamily="18" charset="0"/>
              <a:ea typeface="SimSun" panose="02010600030101010101" pitchFamily="2" charset="-122"/>
            </a:endParaRPr>
          </a:p>
        </p:txBody>
      </p:sp>
      <p:pic>
        <p:nvPicPr>
          <p:cNvPr id="6" name="Picture 5">
            <a:extLst>
              <a:ext uri="{FF2B5EF4-FFF2-40B4-BE49-F238E27FC236}">
                <a16:creationId xmlns:a16="http://schemas.microsoft.com/office/drawing/2014/main" id="{117ED27F-E788-8746-9F15-7C38A98F6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00" y="88604"/>
            <a:ext cx="4620931" cy="6273196"/>
          </a:xfrm>
          <a:prstGeom prst="rect">
            <a:avLst/>
          </a:prstGeom>
        </p:spPr>
      </p:pic>
      <p:sp>
        <p:nvSpPr>
          <p:cNvPr id="4" name="Rectangle 3"/>
          <p:cNvSpPr/>
          <p:nvPr/>
        </p:nvSpPr>
        <p:spPr>
          <a:xfrm>
            <a:off x="5804263" y="541050"/>
            <a:ext cx="6096000" cy="1569660"/>
          </a:xfrm>
          <a:prstGeom prst="rect">
            <a:avLst/>
          </a:prstGeom>
        </p:spPr>
        <p:txBody>
          <a:bodyPr>
            <a:spAutoFit/>
          </a:bodyPr>
          <a:lstStyle/>
          <a:p>
            <a:r>
              <a:rPr lang="en-US" sz="3200">
                <a:solidFill>
                  <a:srgbClr val="262626"/>
                </a:solidFill>
                <a:latin typeface="Times New Roman" panose="02020603050405020304" pitchFamily="18" charset="0"/>
                <a:ea typeface="SimSun" panose="02010600030101010101" pitchFamily="2" charset="-122"/>
              </a:rPr>
              <a:t>Nhân vật trong truyện đồng thoại thường là các đồ vật, loài vật được nhân cách hóa. </a:t>
            </a:r>
            <a:endParaRPr lang="en-US"/>
          </a:p>
        </p:txBody>
      </p:sp>
    </p:spTree>
    <p:extLst>
      <p:ext uri="{BB962C8B-B14F-4D97-AF65-F5344CB8AC3E}">
        <p14:creationId xmlns:p14="http://schemas.microsoft.com/office/powerpoint/2010/main" val="248603786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2D78E1B-12B3-49CC-A8C9-72A28CFA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9" name="图片 8">
            <a:extLst>
              <a:ext uri="{FF2B5EF4-FFF2-40B4-BE49-F238E27FC236}">
                <a16:creationId xmlns:a16="http://schemas.microsoft.com/office/drawing/2014/main" id="{84C3A739-C2CE-42E9-9BC2-EEE676A5A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 y="3305664"/>
            <a:ext cx="5466085" cy="3551095"/>
          </a:xfrm>
          <a:prstGeom prst="rect">
            <a:avLst/>
          </a:prstGeom>
        </p:spPr>
      </p:pic>
      <p:pic>
        <p:nvPicPr>
          <p:cNvPr id="10" name="图片 9">
            <a:extLst>
              <a:ext uri="{FF2B5EF4-FFF2-40B4-BE49-F238E27FC236}">
                <a16:creationId xmlns:a16="http://schemas.microsoft.com/office/drawing/2014/main" id="{C050152E-65DA-482F-8A08-301B98E4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786" y="2246137"/>
            <a:ext cx="5440012" cy="4611864"/>
          </a:xfrm>
          <a:prstGeom prst="rect">
            <a:avLst/>
          </a:prstGeom>
        </p:spPr>
      </p:pic>
      <p:sp>
        <p:nvSpPr>
          <p:cNvPr id="11" name="梯形 10">
            <a:extLst>
              <a:ext uri="{FF2B5EF4-FFF2-40B4-BE49-F238E27FC236}">
                <a16:creationId xmlns:a16="http://schemas.microsoft.com/office/drawing/2014/main" id="{B6EEF865-0D08-4EFE-BC81-7F4ACD248FEC}"/>
              </a:ext>
            </a:extLst>
          </p:cNvPr>
          <p:cNvSpPr/>
          <p:nvPr/>
        </p:nvSpPr>
        <p:spPr>
          <a:xfrm>
            <a:off x="3504543" y="2534280"/>
            <a:ext cx="6064450" cy="1540283"/>
          </a:xfrm>
          <a:prstGeom prst="trapezoid">
            <a:avLst>
              <a:gd name="adj" fmla="val 0"/>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3999" b="0" i="0" u="none" strike="noStrike" kern="1200" cap="none" spc="0" normalizeH="0" baseline="0" noProof="0">
                <a:ln>
                  <a:noFill/>
                </a:ln>
                <a:solidFill>
                  <a:srgbClr val="FFFFFF"/>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III. TỔNG KẾT:</a:t>
            </a:r>
            <a:endParaRPr kumimoji="0" lang="zh-CN" altLang="en-US" sz="3999" b="0" i="0" u="none" strike="noStrike" kern="1200" cap="none" spc="0" normalizeH="0" baseline="0" noProof="0">
              <a:ln>
                <a:noFill/>
              </a:ln>
              <a:solidFill>
                <a:srgbClr val="FFFFFF"/>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spTree>
    <p:extLst>
      <p:ext uri="{BB962C8B-B14F-4D97-AF65-F5344CB8AC3E}">
        <p14:creationId xmlns:p14="http://schemas.microsoft.com/office/powerpoint/2010/main" val="40600670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53184" y="1167357"/>
          <a:ext cx="9885631" cy="4429760"/>
        </p:xfrm>
        <a:graphic>
          <a:graphicData uri="http://schemas.openxmlformats.org/drawingml/2006/table">
            <a:tbl>
              <a:tblPr/>
              <a:tblGrid>
                <a:gridCol w="5411418">
                  <a:extLst>
                    <a:ext uri="{9D8B030D-6E8A-4147-A177-3AD203B41FA5}">
                      <a16:colId xmlns:a16="http://schemas.microsoft.com/office/drawing/2014/main" val="3241678182"/>
                    </a:ext>
                  </a:extLst>
                </a:gridCol>
                <a:gridCol w="4474213">
                  <a:extLst>
                    <a:ext uri="{9D8B030D-6E8A-4147-A177-3AD203B41FA5}">
                      <a16:colId xmlns:a16="http://schemas.microsoft.com/office/drawing/2014/main" val="2339087937"/>
                    </a:ext>
                  </a:extLst>
                </a:gridCol>
              </a:tblGrid>
              <a:tr h="1199896">
                <a:tc>
                  <a:txBody>
                    <a:bodyPr/>
                    <a:lstStyle/>
                    <a:p>
                      <a:pPr marL="0" marR="0" algn="ctr">
                        <a:lnSpc>
                          <a:spcPct val="150000"/>
                        </a:lnSpc>
                        <a:spcBef>
                          <a:spcPts val="0"/>
                        </a:spcBef>
                        <a:spcAft>
                          <a:spcPts val="80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điều em nhận biết và làm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80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điều em còn </a:t>
                      </a:r>
                    </a:p>
                    <a:p>
                      <a:pPr marL="0" marR="0" algn="ctr">
                        <a:lnSpc>
                          <a:spcPct val="150000"/>
                        </a:lnSpc>
                        <a:spcBef>
                          <a:spcPts val="0"/>
                        </a:spcBef>
                        <a:spcAft>
                          <a:spcPts val="80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băn khoăn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96924683"/>
                  </a:ext>
                </a:extLst>
              </a:tr>
              <a:tr h="2796020">
                <a:tc>
                  <a:txBody>
                    <a:bodyPr/>
                    <a:lstStyle/>
                    <a:p>
                      <a:pPr marL="0" marR="0" algn="ctr">
                        <a:lnSpc>
                          <a:spcPct val="150000"/>
                        </a:lnSpc>
                        <a:spcBef>
                          <a:spcPts val="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algn="ctr">
                        <a:lnSpc>
                          <a:spcPct val="150000"/>
                        </a:lnSpc>
                        <a:spcBef>
                          <a:spcPts val="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61898730"/>
                  </a:ext>
                </a:extLst>
              </a:tr>
            </a:tbl>
          </a:graphicData>
        </a:graphic>
      </p:graphicFrame>
    </p:spTree>
    <p:extLst>
      <p:ext uri="{BB962C8B-B14F-4D97-AF65-F5344CB8AC3E}">
        <p14:creationId xmlns:p14="http://schemas.microsoft.com/office/powerpoint/2010/main" val="1473028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868" y="221912"/>
            <a:ext cx="6091415" cy="3427861"/>
          </a:xfrm>
          <a:prstGeom prst="rect">
            <a:avLst/>
          </a:prstGeom>
        </p:spPr>
        <p:txBody>
          <a:bodyPr>
            <a:spAutoFit/>
          </a:bodyPr>
          <a:lstStyle/>
          <a:p>
            <a:pPr marL="514350" marR="0" lvl="0" indent="-514350" algn="just" defTabSz="914217" rtl="0" eaLnBrk="1" fontAlgn="auto" latinLnBrk="0" hangingPunct="1">
              <a:lnSpc>
                <a:spcPct val="107000"/>
              </a:lnSpc>
              <a:spcBef>
                <a:spcPts val="0"/>
              </a:spcBef>
              <a:spcAft>
                <a:spcPts val="0"/>
              </a:spcAft>
              <a:buClrTx/>
              <a:buSzTx/>
              <a:buFontTx/>
              <a:buAutoNum type="arabicPeriod"/>
              <a:tabLst/>
              <a:defRPr/>
            </a:pPr>
            <a:r>
              <a:rPr kumimoji="0" lang="fr-FR" sz="3199"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Nghệ thuật</a:t>
            </a:r>
          </a:p>
          <a:p>
            <a:pPr marL="0" marR="0" lvl="0" indent="0" algn="just" defTabSz="914217" rtl="0" eaLnBrk="1" fontAlgn="auto" latinLnBrk="0" hangingPunct="1">
              <a:lnSpc>
                <a:spcPct val="107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Truyện đồng thoại với nội dung hấp dẫn, sinh động.</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Kể chuyện kết hợp với miêu tả. </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-Xây dựng hình tượng nhân vật Dế Mèn gần gũi với trẻ thơ, miêu tả loài vật chính xác, sinh động</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Các phép tu từ . </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098382" y="3629975"/>
            <a:ext cx="6091415" cy="2835071"/>
          </a:xfrm>
          <a:prstGeom prst="rect">
            <a:avLst/>
          </a:prstGeom>
        </p:spPr>
        <p:txBody>
          <a:bodyPr>
            <a:spAutoFit/>
          </a:bodyPr>
          <a:lstStyle/>
          <a:p>
            <a:pPr marL="0" marR="0" lvl="0" indent="0" algn="just" defTabSz="914217" rtl="0" eaLnBrk="1" fontAlgn="auto" latinLnBrk="0" hangingPunct="1">
              <a:lnSpc>
                <a:spcPct val="107000"/>
              </a:lnSpc>
              <a:spcBef>
                <a:spcPts val="0"/>
              </a:spcBef>
              <a:spcAft>
                <a:spcPts val="0"/>
              </a:spcAft>
              <a:buClrTx/>
              <a:buSzTx/>
              <a:buFontTx/>
              <a:buNone/>
              <a:tabLst/>
              <a:defRPr/>
            </a:pPr>
            <a:r>
              <a:rPr kumimoji="0" lang="fr-FR" sz="3199"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2. Nội dung</a:t>
            </a:r>
            <a:endParaRPr kumimoji="0" lang="en-US" sz="3199"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Vẻ đẹp cường tráng của Dế Mèn. Dế Mèn kiêu căng, xốc nổi gây ra cái chết  của Dế Choắt. </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Bài học về lối sống thân ái, chan hòa; yêu thương giúp đỡ bạn bè; cách ứng xử lễ độ, khiêm nhường; sự tự chủ; ăn năn hối lỗi trước cử chỉ sai lầm...</a:t>
            </a: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Hình ảnh dế mèn đẹp">
            <a:extLst>
              <a:ext uri="{FF2B5EF4-FFF2-40B4-BE49-F238E27FC236}">
                <a16:creationId xmlns:a16="http://schemas.microsoft.com/office/drawing/2014/main" id="{A623040F-77D2-4A1E-AE5B-D10202E99FB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4157" y="0"/>
            <a:ext cx="3617843" cy="3427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id="{D7E10B18-9880-4C4C-BE8E-B3C148BD53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799" y="3191461"/>
            <a:ext cx="2589497" cy="344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1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6" name="TextBox 5"/>
          <p:cNvSpPr txBox="1"/>
          <p:nvPr/>
        </p:nvSpPr>
        <p:spPr>
          <a:xfrm>
            <a:off x="2272937" y="822960"/>
            <a:ext cx="21573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rPr>
              <a:t>TIẾT: 1,2</a:t>
            </a:r>
            <a:endParaRPr kumimoji="0" lang="en-US" sz="3600" b="1" i="0" u="none" strike="noStrike" kern="1200" cap="none" spc="0" normalizeH="0" baseline="0" noProof="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966651" y="2129247"/>
            <a:ext cx="883447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rPr>
              <a:t>DẾ MÈN PHIÊU LƯU KÍ</a:t>
            </a:r>
            <a:endParaRPr kumimoji="0" lang="en-US" sz="6000" b="1" i="0" u="none" strike="noStrike" kern="1200" cap="none" spc="0" normalizeH="0" baseline="0" noProof="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5383886" y="3522227"/>
            <a:ext cx="21980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rPr>
              <a:t>TÔ HOÀI</a:t>
            </a:r>
            <a:endParaRPr kumimoji="0" lang="en-US" sz="3600" b="1" i="0" u="none" strike="noStrike" kern="1200" cap="none" spc="0" normalizeH="0" baseline="0" noProof="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3353642" y="4545876"/>
            <a:ext cx="28309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rPr>
              <a:t>GIÁO VIÊN:</a:t>
            </a:r>
            <a:endParaRPr kumimoji="0" lang="en-US" sz="3600" b="1" i="0" u="none" strike="noStrike" kern="1200" cap="none" spc="0" normalizeH="0" baseline="0" noProof="0">
              <a:ln w="6600">
                <a:solidFill>
                  <a:srgbClr val="FF8587"/>
                </a:solidFill>
                <a:prstDash val="solid"/>
              </a:ln>
              <a:solidFill>
                <a:srgbClr val="FFFFFF"/>
              </a:solidFill>
              <a:effectLst>
                <a:outerShdw dist="38100" dir="2700000" algn="tl" rotWithShape="0">
                  <a:srgbClr val="FF8587"/>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25019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6"/>
                                        </p:tgtEl>
                                        <p:attrNameLst>
                                          <p:attrName>ppt_x</p:attrName>
                                          <p:attrName>ppt_y</p:attrName>
                                        </p:attrNameLst>
                                      </p:cBhvr>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7"/>
                                        </p:tgtEl>
                                        <p:attrNameLst>
                                          <p:attrName>ppt_x</p:attrName>
                                          <p:attrName>ppt_y</p:attrName>
                                        </p:attrNameLst>
                                      </p:cBhvr>
                                    </p:animMotion>
                                    <p:animRot by="1500000">
                                      <p:cBhvr>
                                        <p:cTn id="19" dur="125" fill="hold">
                                          <p:stCondLst>
                                            <p:cond delay="0"/>
                                          </p:stCondLst>
                                        </p:cTn>
                                        <p:tgtEl>
                                          <p:spTgt spid="7"/>
                                        </p:tgtEl>
                                        <p:attrNameLst>
                                          <p:attrName>r</p:attrName>
                                        </p:attrNameLst>
                                      </p:cBhvr>
                                    </p:animRot>
                                    <p:animRot by="-1500000">
                                      <p:cBhvr>
                                        <p:cTn id="20" dur="125" fill="hold">
                                          <p:stCondLst>
                                            <p:cond delay="125"/>
                                          </p:stCondLst>
                                        </p:cTn>
                                        <p:tgtEl>
                                          <p:spTgt spid="7"/>
                                        </p:tgtEl>
                                        <p:attrNameLst>
                                          <p:attrName>r</p:attrName>
                                        </p:attrNameLst>
                                      </p:cBhvr>
                                    </p:animRot>
                                    <p:animRot by="-1500000">
                                      <p:cBhvr>
                                        <p:cTn id="21" dur="125" fill="hold">
                                          <p:stCondLst>
                                            <p:cond delay="250"/>
                                          </p:stCondLst>
                                        </p:cTn>
                                        <p:tgtEl>
                                          <p:spTgt spid="7"/>
                                        </p:tgtEl>
                                        <p:attrNameLst>
                                          <p:attrName>r</p:attrName>
                                        </p:attrNameLst>
                                      </p:cBhvr>
                                    </p:animRot>
                                    <p:animRot by="1500000">
                                      <p:cBhvr>
                                        <p:cTn id="22" dur="125" fill="hold">
                                          <p:stCondLst>
                                            <p:cond delay="375"/>
                                          </p:stCondLst>
                                        </p:cTn>
                                        <p:tgtEl>
                                          <p:spTgt spid="7"/>
                                        </p:tgtEl>
                                        <p:attrNameLst>
                                          <p:attrName>r</p:attrName>
                                        </p:attrNameLst>
                                      </p:cBhvr>
                                    </p:animRo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9"/>
                                        </p:tgtEl>
                                        <p:attrNameLst>
                                          <p:attrName>ppt_x</p:attrName>
                                          <p:attrName>ppt_y</p:attrName>
                                        </p:attrNameLst>
                                      </p:cBhvr>
                                    </p:animMotion>
                                    <p:animRot by="1500000">
                                      <p:cBhvr>
                                        <p:cTn id="25" dur="125" fill="hold">
                                          <p:stCondLst>
                                            <p:cond delay="0"/>
                                          </p:stCondLst>
                                        </p:cTn>
                                        <p:tgtEl>
                                          <p:spTgt spid="9"/>
                                        </p:tgtEl>
                                        <p:attrNameLst>
                                          <p:attrName>r</p:attrName>
                                        </p:attrNameLst>
                                      </p:cBhvr>
                                    </p:animRot>
                                    <p:animRot by="-1500000">
                                      <p:cBhvr>
                                        <p:cTn id="26" dur="125" fill="hold">
                                          <p:stCondLst>
                                            <p:cond delay="125"/>
                                          </p:stCondLst>
                                        </p:cTn>
                                        <p:tgtEl>
                                          <p:spTgt spid="9"/>
                                        </p:tgtEl>
                                        <p:attrNameLst>
                                          <p:attrName>r</p:attrName>
                                        </p:attrNameLst>
                                      </p:cBhvr>
                                    </p:animRot>
                                    <p:animRot by="-1500000">
                                      <p:cBhvr>
                                        <p:cTn id="27" dur="125" fill="hold">
                                          <p:stCondLst>
                                            <p:cond delay="250"/>
                                          </p:stCondLst>
                                        </p:cTn>
                                        <p:tgtEl>
                                          <p:spTgt spid="9"/>
                                        </p:tgtEl>
                                        <p:attrNameLst>
                                          <p:attrName>r</p:attrName>
                                        </p:attrNameLst>
                                      </p:cBhvr>
                                    </p:animRot>
                                    <p:animRot by="1500000">
                                      <p:cBhvr>
                                        <p:cTn id="2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5013662" y="27511"/>
            <a:ext cx="4211409"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7200" b="1" i="0" u="none" strike="noStrike" kern="1200" cap="none" spc="0" normalizeH="0" baseline="0" noProof="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17559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1" i="0" u="none" strike="noStrike" kern="1200" cap="none" spc="0" normalizeH="0" baseline="0" noProof="0" dirty="0">
              <a:ln>
                <a:noFill/>
              </a:ln>
              <a:solidFill>
                <a:srgbClr val="17559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MH_Other_5">
            <a:extLst>
              <a:ext uri="{FF2B5EF4-FFF2-40B4-BE49-F238E27FC236}">
                <a16:creationId xmlns:a16="http://schemas.microsoft.com/office/drawing/2014/main" id="{AD05198F-6E83-4F37-98EE-74371D5640D5}"/>
              </a:ext>
            </a:extLst>
          </p:cNvPr>
          <p:cNvSpPr/>
          <p:nvPr>
            <p:custDataLst>
              <p:tags r:id="rId2"/>
            </p:custDataLst>
          </p:nvPr>
        </p:nvSpPr>
        <p:spPr>
          <a:xfrm>
            <a:off x="5784450" y="2834056"/>
            <a:ext cx="2658115" cy="578898"/>
          </a:xfrm>
          <a:custGeom>
            <a:avLst/>
            <a:gdLst>
              <a:gd name="connsiteX0" fmla="*/ 0 w 1980000"/>
              <a:gd name="connsiteY0" fmla="*/ 0 h 982134"/>
              <a:gd name="connsiteX1" fmla="*/ 1980000 w 1980000"/>
              <a:gd name="connsiteY1" fmla="*/ 0 h 982134"/>
              <a:gd name="connsiteX2" fmla="*/ 990000 w 1980000"/>
              <a:gd name="connsiteY2" fmla="*/ 982134 h 982134"/>
            </a:gdLst>
            <a:ahLst/>
            <a:cxnLst>
              <a:cxn ang="0">
                <a:pos x="connsiteX0" y="connsiteY0"/>
              </a:cxn>
              <a:cxn ang="0">
                <a:pos x="connsiteX1" y="connsiteY1"/>
              </a:cxn>
              <a:cxn ang="0">
                <a:pos x="connsiteX2" y="connsiteY2"/>
              </a:cxn>
            </a:cxnLst>
            <a:rect l="l" t="t" r="r" b="b"/>
            <a:pathLst>
              <a:path w="1980000" h="982134">
                <a:moveTo>
                  <a:pt x="0" y="0"/>
                </a:moveTo>
                <a:lnTo>
                  <a:pt x="1980000" y="0"/>
                </a:lnTo>
                <a:lnTo>
                  <a:pt x="990000" y="982134"/>
                </a:lnTo>
                <a:close/>
              </a:path>
            </a:pathLst>
          </a:custGeom>
          <a:solidFill>
            <a:srgbClr val="F29A5B">
              <a:alpha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1">
            <a:extLst>
              <a:ext uri="{FF2B5EF4-FFF2-40B4-BE49-F238E27FC236}">
                <a16:creationId xmlns:a16="http://schemas.microsoft.com/office/drawing/2014/main" id="{3ABCA2AB-FB22-49BA-9E87-449F4BD5B8F2}"/>
              </a:ext>
            </a:extLst>
          </p:cNvPr>
          <p:cNvSpPr txBox="1"/>
          <p:nvPr/>
        </p:nvSpPr>
        <p:spPr>
          <a:xfrm>
            <a:off x="7113508" y="616347"/>
            <a:ext cx="18473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4379304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38" presetClass="entr" presetSubtype="0" accel="50000" fill="hold" grpId="0" nodeType="afterEffect">
                                  <p:stCondLst>
                                    <p:cond delay="0"/>
                                  </p:stCondLst>
                                  <p:iterate type="lt">
                                    <p:tmPct val="15000"/>
                                  </p:iterate>
                                  <p:childTnLst>
                                    <p:set>
                                      <p:cBhvr>
                                        <p:cTn id="32" dur="1" fill="hold">
                                          <p:stCondLst>
                                            <p:cond delay="0"/>
                                          </p:stCondLst>
                                        </p:cTn>
                                        <p:tgtEl>
                                          <p:spTgt spid="12"/>
                                        </p:tgtEl>
                                        <p:attrNameLst>
                                          <p:attrName>style.visibility</p:attrName>
                                        </p:attrNameLst>
                                      </p:cBhvr>
                                      <p:to>
                                        <p:strVal val="visible"/>
                                      </p:to>
                                    </p:set>
                                    <p:set>
                                      <p:cBhvr>
                                        <p:cTn id="33" dur="455" fill="hold">
                                          <p:stCondLst>
                                            <p:cond delay="0"/>
                                          </p:stCondLst>
                                        </p:cTn>
                                        <p:tgtEl>
                                          <p:spTgt spid="12"/>
                                        </p:tgtEl>
                                        <p:attrNameLst>
                                          <p:attrName>style.rotation</p:attrName>
                                        </p:attrNameLst>
                                      </p:cBhvr>
                                      <p:to>
                                        <p:strVal val="-45.0"/>
                                      </p:to>
                                    </p:set>
                                    <p:anim calcmode="lin" valueType="num">
                                      <p:cBhvr>
                                        <p:cTn id="34"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5050"/>
                            </p:stCondLst>
                            <p:childTnLst>
                              <p:par>
                                <p:cTn id="39" presetID="38" presetClass="entr" presetSubtype="0" accel="50000" fill="hold" grpId="0" nodeType="afterEffect" nodePh="1">
                                  <p:stCondLst>
                                    <p:cond delay="0"/>
                                  </p:stCondLst>
                                  <p:endCondLst>
                                    <p:cond evt="begin" delay="0">
                                      <p:tn val="39"/>
                                    </p:cond>
                                  </p:endCondLst>
                                  <p:iterate type="lt">
                                    <p:tmPct val="15000"/>
                                  </p:iterate>
                                  <p:childTnLst>
                                    <p:set>
                                      <p:cBhvr>
                                        <p:cTn id="40" dur="1" fill="hold">
                                          <p:stCondLst>
                                            <p:cond delay="0"/>
                                          </p:stCondLst>
                                        </p:cTn>
                                        <p:tgtEl>
                                          <p:spTgt spid="11"/>
                                        </p:tgtEl>
                                        <p:attrNameLst>
                                          <p:attrName>style.visibility</p:attrName>
                                        </p:attrNameLst>
                                      </p:cBhvr>
                                      <p:to>
                                        <p:strVal val="visible"/>
                                      </p:to>
                                    </p:set>
                                    <p:set>
                                      <p:cBhvr>
                                        <p:cTn id="41" dur="455" fill="hold">
                                          <p:stCondLst>
                                            <p:cond delay="0"/>
                                          </p:stCondLst>
                                        </p:cTn>
                                        <p:tgtEl>
                                          <p:spTgt spid="11"/>
                                        </p:tgtEl>
                                        <p:attrNameLst>
                                          <p:attrName>style.rotation</p:attrName>
                                        </p:attrNameLst>
                                      </p:cBhvr>
                                      <p:to>
                                        <p:strVal val="-45.0"/>
                                      </p:to>
                                    </p:set>
                                    <p:anim calcmode="lin" valueType="num">
                                      <p:cBhvr>
                                        <p:cTn id="42"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3"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4"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5"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3" y="3751249"/>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2.</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Đoạn trích Bài học đường đời đầu tiên được trích từ tác phẩm nào?</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07026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phiêu lưu kí</a:t>
            </a: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Thầy thuốc giỏi cốt nhất ở tấm lòng</a:t>
            </a:r>
          </a:p>
        </p:txBody>
      </p:sp>
      <p:sp>
        <p:nvSpPr>
          <p:cNvPr id="31" name="bang a">
            <a:extLst>
              <a:ext uri="{FF2B5EF4-FFF2-40B4-BE49-F238E27FC236}">
                <a16:creationId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6464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Đất rừng phương Nam</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Những năm tháng cuộc đời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806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1550" y="-41059"/>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2532" y="3711420"/>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Câu 3</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Hai nhân vật chính trong đoạn trích trên là ai?</a:t>
            </a:r>
          </a:p>
        </p:txBody>
      </p:sp>
      <p:sp>
        <p:nvSpPr>
          <p:cNvPr id="15" name="bang c">
            <a:extLst>
              <a:ext uri="{FF2B5EF4-FFF2-40B4-BE49-F238E27FC236}">
                <a16:creationId xmlns:a16="http://schemas.microsoft.com/office/drawing/2014/main" id="{D0E6AFB4-275F-4728-9A13-27E00F9EA3A2}"/>
              </a:ext>
            </a:extLst>
          </p:cNvPr>
          <p:cNvSpPr/>
          <p:nvPr/>
        </p:nvSpPr>
        <p:spPr>
          <a:xfrm flipH="1">
            <a:off x="659905" y="5878758"/>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và Dế Choắt</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7789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và chị Cốc</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7789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Mẹ Dế Mèn và Dế Mèn </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Chị Cốc và Dế Choắt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008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4" y="3625895"/>
            <a:ext cx="93836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Câu 4.</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Câu nào dưới đây không nói về tác phẩm Dế Mèn phiêu lưu kí?</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Tác phẩm viết dành tặng cho các bậc cha mẹ.</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69311" y="509114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Tác phẩm được in lần đầu tiên năm 1941.</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6" y="4980904"/>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Đây là tác phẩm đặc sắc và nổi bật nhất của của Tô Hoài viết về loài vật.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5848392"/>
            <a:ext cx="473020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Tác phẩm gồm có 10 chương, kể về những chuyến phiêu lưu đầy thú vị của Dế Mèn qua thế giới những loài vật nhỏ bé.</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67624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5" y="3652075"/>
            <a:ext cx="97217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Đoạn trích Bài học đường đời đầu tiên là của tác giả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Tô Hoài </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Nguyễn Tuân</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Thạch Lam</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Võ Quảng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9514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5" y="3701398"/>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5.</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Đoạn trích Bài học đường đời đầu tiên được kể lại theo lời</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1978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Dế Choắt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276244" y="5063680"/>
            <a:ext cx="551258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Chị Cốc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Tác giả</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9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726223"/>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6.</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Tác giả đã khắc họa vẻ ngoài của Dế Mèn như thế nào?</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07026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Khỏe mạnh, cường tráng và đẹp đẽ.</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Mập mạp, xấu xí và thô kệch</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64642"/>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Ốm yếu, gầy gò và xanh xao.</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Thân hình bình thường như bao con dế khác.</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704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654890"/>
            <a:ext cx="938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7</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Tính cách của Dế Mèn trong đoạn trích Bài học đường đời đầu tiên như thế nào?</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Hung hăng, kiêu ngạo, xem thường các con vật khác.</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77894"/>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Khiêm tốn, đối xử hòa nhã với tất cả các con vật chung quanh</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4" y="4998522"/>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Hiền lành, tốt bụng và thích giúp đỡ người khác.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Hiền lành và ngại va chạm với mọi người.</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930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25891" y="3744623"/>
            <a:ext cx="938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8.</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Bài học đường đời đầu tiên mà Dế Mèn rút ra được qua cái chết của Dế Choắt là gì?</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861644"/>
            <a:ext cx="465041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Ở đời mà có thói hung hăng bậy bạ, có óc mà không biết nghĩ, sớm muộn rồi cũng mang vạ vào thân.</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69311" y="5011633"/>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Cần đối xử với mọi người thân thiện, hòa nhã, tránh thái độ xem thường người khác.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6" y="4997444"/>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Không nên trêu ghẹo những con vật khác, nhất là họ hàng nhà Cốc.</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5835140"/>
            <a:ext cx="465041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Nếu có ai nhờ mình giúp đỡ thì phải nhiệt tâm thực hiện, nếu không có ngày mình cần thì sẽ không có ai giúp đỡ.</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42366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7403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2532" y="3630628"/>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Câu 9</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Trước khi chết, Dế Choắt đã khuyên Dế Mèn những gì?</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824957"/>
            <a:ext cx="4650419"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Ở đời mà có thói hung hăng bậy bạ, có óc mà không biết nghĩ, sớm muộn rồi cũng mang vạ vào mình đấy.</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77894"/>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Cần phải báo thù cho Choắt.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6105"/>
            <a:ext cx="4650419"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Ở đời không nên xem thường người khác, cần tôn trọng người khác như chính bản thân mình</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Không nên trên ghẹo người khác.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6105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6" name="组合 75"/>
          <p:cNvGrpSpPr/>
          <p:nvPr/>
        </p:nvGrpSpPr>
        <p:grpSpPr>
          <a:xfrm rot="691748">
            <a:off x="8659028" y="5246838"/>
            <a:ext cx="949387" cy="9319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文本框 83"/>
          <p:cNvSpPr txBox="1"/>
          <p:nvPr/>
        </p:nvSpPr>
        <p:spPr>
          <a:xfrm>
            <a:off x="1102862" y="1505937"/>
            <a:ext cx="9778839" cy="2092881"/>
          </a:xfrm>
          <a:prstGeom prst="rect">
            <a:avLst/>
          </a:prstGeom>
          <a:noFill/>
        </p:spPr>
        <p:txBody>
          <a:bodyPr wrap="square" rtlCol="0">
            <a:spAutoFit/>
          </a:bodyPr>
          <a:lstStyle/>
          <a:p>
            <a:pPr algn="ctr"/>
            <a:r>
              <a:rPr lang="en-US" altLang="zh-CN" sz="65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 </a:t>
            </a:r>
            <a:r>
              <a:rPr lang="vi-VN" altLang="zh-CN" sz="65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TRẢI </a:t>
            </a:r>
            <a:r>
              <a:rPr lang="vi-VN" altLang="zh-CN"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NGHIỆM </a:t>
            </a:r>
          </a:p>
          <a:p>
            <a:pPr algn="ctr"/>
            <a:r>
              <a:rPr lang="vi-VN" altLang="zh-CN"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CÙNG </a:t>
            </a:r>
            <a:r>
              <a:rPr lang="vi-VN" altLang="zh-CN" sz="650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VĂN </a:t>
            </a:r>
            <a:r>
              <a:rPr lang="vi-VN" altLang="zh-CN" sz="65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r>
              <a:rPr lang="en-US" altLang="zh-CN" sz="650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54197699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5400000">
                                      <p:cBhvr>
                                        <p:cTn id="12" dur="2000" fill="hold"/>
                                        <p:tgtEl>
                                          <p:spTgt spid="76"/>
                                        </p:tgtEl>
                                        <p:attrNameLst>
                                          <p:attrName>r</p:attrName>
                                        </p:attrNameLst>
                                      </p:cBhvr>
                                    </p:animRot>
                                  </p:childTnLst>
                                </p:cTn>
                              </p:par>
                            </p:childTnLst>
                          </p:cTn>
                        </p:par>
                        <p:par>
                          <p:cTn id="13" fill="hold">
                            <p:stCondLst>
                              <p:cond delay="2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4"/>
                                        </p:tgtEl>
                                        <p:attrNameLst>
                                          <p:attrName>ppt_y</p:attrName>
                                        </p:attrNameLst>
                                      </p:cBhvr>
                                      <p:tavLst>
                                        <p:tav tm="0">
                                          <p:val>
                                            <p:strVal val="#ppt_y"/>
                                          </p:val>
                                        </p:tav>
                                        <p:tav tm="100000">
                                          <p:val>
                                            <p:strVal val="#ppt_y"/>
                                          </p:val>
                                        </p:tav>
                                      </p:tavLst>
                                    </p:anim>
                                    <p:anim calcmode="lin" valueType="num">
                                      <p:cBhvr>
                                        <p:cTn id="18"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4" y="3744623"/>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10.</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Giá trị nghệ thuật của đoạn trích trên thể hiện ở điểm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735247" y="6080780"/>
            <a:ext cx="4650419"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Cả ba câu A, B và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69311" y="509114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Ngôn ngữ chính xác, giàu tính tạo hình.</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39748" y="5091146"/>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Nghệ thuật miêu tả loài vật sinh động.</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Cách kể chuyện theo ngôi thứ nhất tự nhiên, hấp dẫn.</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277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extBox 3"/>
          <p:cNvSpPr txBox="1"/>
          <p:nvPr/>
        </p:nvSpPr>
        <p:spPr>
          <a:xfrm>
            <a:off x="2168434" y="940526"/>
            <a:ext cx="7471954" cy="1107996"/>
          </a:xfrm>
          <a:prstGeom prst="rect">
            <a:avLst/>
          </a:prstGeom>
          <a:noFill/>
        </p:spPr>
        <p:txBody>
          <a:bodyPr wrap="square" rtlCol="0">
            <a:spAutoFit/>
          </a:bodyPr>
          <a:lstStyle/>
          <a:p>
            <a:pPr algn="ctr"/>
            <a:r>
              <a:rPr lang="en-US" sz="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TRÒ CHƠI</a:t>
            </a:r>
            <a:endPar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168434" y="2194560"/>
            <a:ext cx="7471954" cy="2123658"/>
          </a:xfrm>
          <a:prstGeom prst="rect">
            <a:avLst/>
          </a:prstGeom>
          <a:noFill/>
        </p:spPr>
        <p:txBody>
          <a:bodyPr wrap="square" rtlCol="0">
            <a:spAutoFit/>
          </a:bodyPr>
          <a:lstStyle/>
          <a:p>
            <a:pPr algn="ctr"/>
            <a:r>
              <a:rPr lang="en-US" sz="66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PHIÊU LƯU CÙNG DẾ MÈN</a:t>
            </a:r>
            <a:endPar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78403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79167E-6 -4.07407E-6 L -4.79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4.79167E-6 1.48148E-6 L -4.79167E-6 -0.07222 " pathEditMode="relative" rAng="0" ptsTypes="AA">
                                      <p:cBhvr>
                                        <p:cTn id="14" dur="250" accel="50000" decel="50000" autoRev="1" fill="hold">
                                          <p:stCondLst>
                                            <p:cond delay="0"/>
                                          </p:stCondLst>
                                        </p:cTn>
                                        <p:tgtEl>
                                          <p:spTgt spid="6"/>
                                        </p:tgtEl>
                                        <p:attrNameLst>
                                          <p:attrName>ppt_x</p:attrName>
                                          <p:attrName>ppt_y</p:attrName>
                                        </p:attrNameLst>
                                      </p:cBhvr>
                                      <p:rCtr x="0" y="-3611"/>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851889" y="1013166"/>
            <a:ext cx="6488222" cy="1323439"/>
          </a:xfrm>
          <a:prstGeom prst="rect">
            <a:avLst/>
          </a:prstGeom>
          <a:noFill/>
        </p:spPr>
        <p:txBody>
          <a:bodyPr wrap="square" rtlCol="0">
            <a:spAutoFit/>
          </a:bodyPr>
          <a:lstStyle/>
          <a:p>
            <a:pPr lvl="0"/>
            <a:r>
              <a:rPr lang="vi-VN" sz="4000" b="1">
                <a:solidFill>
                  <a:srgbClr val="0000FF"/>
                </a:solidFill>
                <a:latin typeface="Times New Roman" panose="02020603050405020304" pitchFamily="18" charset="0"/>
                <a:cs typeface="Times New Roman" panose="02020603050405020304" pitchFamily="18" charset="0"/>
              </a:rPr>
              <a:t>Câu 1. Bài học đường đời đầu tiên của tác giả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Tố</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Hữu</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Tô</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Hoài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Duy Khán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Trần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Đăng Khoa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2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34089" y="866035"/>
            <a:ext cx="5255703" cy="1938992"/>
          </a:xfrm>
          <a:prstGeom prst="rect">
            <a:avLst/>
          </a:prstGeom>
          <a:noFill/>
        </p:spPr>
        <p:txBody>
          <a:bodyPr wrap="square" rtlCol="0">
            <a:spAutoFit/>
          </a:bodyPr>
          <a:lstStyle/>
          <a:p>
            <a:pPr lvl="0" algn="just"/>
            <a:r>
              <a:rPr lang="en-US" sz="4000" b="1">
                <a:solidFill>
                  <a:srgbClr val="0000FF"/>
                </a:solidFill>
                <a:latin typeface="Times New Roman" panose="02020603050405020304" pitchFamily="18" charset="0"/>
                <a:cs typeface="Times New Roman" panose="02020603050405020304" pitchFamily="18" charset="0"/>
              </a:rPr>
              <a:t>Câu 3. Qua đoạn trích, nhận định đúng nhất về Dế Mèn?</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A. Tự tin, dũng cảm</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Kiêu</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căng, xốc nổi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D. Hung hăng, xốc nổi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8000"/>
                </a:solidFill>
                <a:latin typeface="Times New Roman" panose="02020603050405020304" pitchFamily="18" charset="0"/>
                <a:cs typeface="Times New Roman" panose="02020603050405020304" pitchFamily="18" charset="0"/>
              </a:rPr>
              <a:t>C. Khệnh khạng, xem thường mọi người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55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76174" y="585273"/>
            <a:ext cx="7017268" cy="2554545"/>
          </a:xfrm>
          <a:prstGeom prst="rect">
            <a:avLst/>
          </a:prstGeom>
          <a:noFill/>
        </p:spPr>
        <p:txBody>
          <a:bodyPr wrap="square" rtlCol="0">
            <a:spAutoFit/>
          </a:bodyPr>
          <a:lstStyle/>
          <a:p>
            <a:pPr lvl="0" algn="just"/>
            <a:r>
              <a:rPr lang="vi-VN" sz="4000" b="1">
                <a:solidFill>
                  <a:srgbClr val="0000FF"/>
                </a:solidFill>
                <a:latin typeface="Times New Roman" panose="02020603050405020304" pitchFamily="18" charset="0"/>
                <a:cs typeface="Times New Roman" panose="02020603050405020304" pitchFamily="18" charset="0"/>
              </a:rPr>
              <a:t>Câu 4. Nhận định nào dưới đây, em thấy không đúng về truyện Bài học đường đời đầu tiên?</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12264" y="5032444"/>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viết cho loài vật.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34835" y="3831288"/>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viết cho thiếu nhi.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chế giễu con người.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gây cười.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10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90567" y="1077619"/>
            <a:ext cx="5142748" cy="1938992"/>
          </a:xfrm>
          <a:prstGeom prst="rect">
            <a:avLst/>
          </a:prstGeom>
          <a:noFill/>
        </p:spPr>
        <p:txBody>
          <a:bodyPr wrap="square" rtlCol="0">
            <a:spAutoFit/>
          </a:bodyPr>
          <a:lstStyle/>
          <a:p>
            <a:pPr lvl="0" algn="just"/>
            <a:r>
              <a:rPr lang="vi-VN" sz="4000" b="1">
                <a:solidFill>
                  <a:srgbClr val="0000FF"/>
                </a:solidFill>
                <a:latin typeface="Times New Roman" panose="02020603050405020304" pitchFamily="18" charset="0"/>
                <a:cs typeface="Times New Roman" panose="02020603050405020304" pitchFamily="18" charset="0"/>
              </a:rPr>
              <a:t>Câu 5. Truyện được kể theo ngôi thứ mấy?</a:t>
            </a:r>
          </a:p>
          <a:p>
            <a:pPr lvl="0" algn="just"/>
            <a:endParaRPr lang="vi-VN" sz="4000" b="1" dirty="0" err="1">
              <a:solidFill>
                <a:srgbClr val="0000FF"/>
              </a:solidFill>
              <a:latin typeface="Calibri"/>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A. </a:t>
            </a:r>
            <a:r>
              <a:rPr lang="en-US" sz="3600">
                <a:solidFill>
                  <a:srgbClr val="008000"/>
                </a:solidFill>
                <a:latin typeface="Times New Roman" panose="02020603050405020304" pitchFamily="18" charset="0"/>
                <a:cs typeface="Times New Roman" panose="02020603050405020304" pitchFamily="18" charset="0"/>
              </a:rPr>
              <a:t>Ngôi thứ ba (Dế Choắt)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Ngôi thứ nhất (Dế Mèn)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C. Ngôi thứ ba (chị Cốc)</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B. Ngôi thứ nhất (Dế Choắt)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13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7" y="-134830"/>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03355" y="374262"/>
            <a:ext cx="6304574" cy="1938992"/>
          </a:xfrm>
          <a:prstGeom prst="rect">
            <a:avLst/>
          </a:prstGeom>
          <a:noFill/>
        </p:spPr>
        <p:txBody>
          <a:bodyPr wrap="square" rtlCol="0">
            <a:spAutoFit/>
          </a:bodyPr>
          <a:lstStyle/>
          <a:p>
            <a:pPr lvl="0" algn="just"/>
            <a:r>
              <a:rPr lang="vi-VN" sz="4000" b="1">
                <a:solidFill>
                  <a:srgbClr val="0000FF"/>
                </a:solidFill>
                <a:latin typeface="+mj-lt"/>
              </a:rPr>
              <a:t>Câu 6. Chi tiết thể hiện được vẻ đẹp cường tráng của Dế Mèn?</a:t>
            </a:r>
            <a:endParaRPr kumimoji="0" lang="en-US" sz="4000" b="1" i="0" u="none" strike="noStrike" kern="1200" cap="none" spc="0" normalizeH="0" baseline="0" noProof="0" dirty="0">
              <a:ln>
                <a:noFill/>
              </a:ln>
              <a:solidFill>
                <a:srgbClr val="0000FF"/>
              </a:solidFill>
              <a:effectLst/>
              <a:uLnTx/>
              <a:uFillTx/>
              <a:latin typeface="+mj-lt"/>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A. </a:t>
            </a:r>
            <a:r>
              <a:rPr lang="en-US" sz="3600">
                <a:solidFill>
                  <a:srgbClr val="008000"/>
                </a:solidFill>
                <a:latin typeface="Times New Roman" panose="02020603050405020304" pitchFamily="18" charset="0"/>
                <a:cs typeface="Times New Roman" panose="02020603050405020304" pitchFamily="18" charset="0"/>
              </a:rPr>
              <a:t>Nằm khểnh bắt chân chữ ngũ</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46429" y="4990523"/>
            <a:ext cx="4815512" cy="165496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smtClean="0">
                <a:solidFill>
                  <a:srgbClr val="008000"/>
                </a:solidFill>
                <a:latin typeface="Times New Roman" panose="02020603050405020304" pitchFamily="18" charset="0"/>
                <a:cs typeface="Times New Roman" panose="02020603050405020304" pitchFamily="18" charset="0"/>
              </a:rPr>
              <a:t>C. </a:t>
            </a:r>
            <a:r>
              <a:rPr lang="en-US" sz="3600">
                <a:solidFill>
                  <a:srgbClr val="008000"/>
                </a:solidFill>
                <a:latin typeface="Times New Roman" panose="02020603050405020304" pitchFamily="18" charset="0"/>
                <a:cs typeface="Times New Roman" panose="02020603050405020304" pitchFamily="18" charset="0"/>
              </a:rPr>
              <a:t>Đôi càng bóng mẫm với những chiếc vuốt nhọn hoắt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285179" y="5020871"/>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D</a:t>
            </a:r>
            <a:r>
              <a:rPr lang="vi-VN" sz="3600" smtClean="0">
                <a:solidFill>
                  <a:srgbClr val="008000"/>
                </a:solidFill>
                <a:latin typeface="Times New Roman" panose="02020603050405020304" pitchFamily="18" charset="0"/>
                <a:cs typeface="Times New Roman" panose="02020603050405020304" pitchFamily="18" charset="0"/>
              </a:rPr>
              <a:t>. </a:t>
            </a:r>
            <a:r>
              <a:rPr lang="vi-VN" sz="3600">
                <a:solidFill>
                  <a:srgbClr val="008000"/>
                </a:solidFill>
                <a:latin typeface="Times New Roman" panose="02020603050405020304" pitchFamily="18" charset="0"/>
                <a:cs typeface="Times New Roman" panose="02020603050405020304" pitchFamily="18" charset="0"/>
              </a:rPr>
              <a:t>Cái đầu nổi từng tảng rất bướng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457575"/>
            <a:ext cx="4815512" cy="1349118"/>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a:solidFill>
                  <a:srgbClr val="008000"/>
                </a:solidFill>
                <a:latin typeface="Times New Roman" panose="02020603050405020304" pitchFamily="18" charset="0"/>
                <a:cs typeface="Times New Roman" panose="02020603050405020304" pitchFamily="18" charset="0"/>
              </a:rPr>
              <a:t>B. Hai cái răng đen nhánh cứ nhai ngoàm ngoạp</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0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141396" y="828782"/>
            <a:ext cx="6237735" cy="1938992"/>
          </a:xfrm>
          <a:prstGeom prst="rect">
            <a:avLst/>
          </a:prstGeom>
          <a:noFill/>
        </p:spPr>
        <p:txBody>
          <a:bodyPr wrap="square" rtlCol="0">
            <a:spAutoFit/>
          </a:bodyPr>
          <a:lstStyle/>
          <a:p>
            <a:pPr lvl="0"/>
            <a:r>
              <a:rPr lang="en-US" sz="4000" b="1">
                <a:solidFill>
                  <a:srgbClr val="0000FF"/>
                </a:solidFill>
                <a:latin typeface="Times New Roman" panose="02020603050405020304" pitchFamily="18" charset="0"/>
                <a:cs typeface="Times New Roman" panose="02020603050405020304" pitchFamily="18" charset="0"/>
              </a:rPr>
              <a:t>Câu </a:t>
            </a:r>
            <a:r>
              <a:rPr lang="en-US" sz="4000" b="1" smtClean="0">
                <a:solidFill>
                  <a:srgbClr val="0000FF"/>
                </a:solidFill>
                <a:latin typeface="Times New Roman" panose="02020603050405020304" pitchFamily="18" charset="0"/>
                <a:cs typeface="Times New Roman" panose="02020603050405020304" pitchFamily="18" charset="0"/>
              </a:rPr>
              <a:t>7. </a:t>
            </a:r>
            <a:r>
              <a:rPr lang="en-US" sz="4000" b="1">
                <a:solidFill>
                  <a:srgbClr val="0000FF"/>
                </a:solidFill>
                <a:latin typeface="Times New Roman" panose="02020603050405020304" pitchFamily="18" charset="0"/>
                <a:cs typeface="Times New Roman" panose="02020603050405020304" pitchFamily="18" charset="0"/>
              </a:rPr>
              <a:t>Đoạn trích sử dụng biện pháp nghệ thuật gì đặc sắc?</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Nghệ</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thuật kể chuyện.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thuật miêu tả.</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Nghệ thuật sử dụng từ.</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Nghệ</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thuật tả người.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43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191355" y="866035"/>
            <a:ext cx="6748327" cy="1323439"/>
          </a:xfrm>
          <a:prstGeom prst="rect">
            <a:avLst/>
          </a:prstGeom>
          <a:noFill/>
        </p:spPr>
        <p:txBody>
          <a:bodyPr wrap="square" rtlCol="0">
            <a:spAutoFit/>
          </a:bodyPr>
          <a:lstStyle/>
          <a:p>
            <a:pPr lvl="0"/>
            <a:r>
              <a:rPr lang="en-US" sz="4000" b="1">
                <a:solidFill>
                  <a:srgbClr val="0000FF"/>
                </a:solidFill>
                <a:latin typeface="Times New Roman" panose="02020603050405020304" pitchFamily="18" charset="0"/>
                <a:cs typeface="Times New Roman" panose="02020603050405020304" pitchFamily="18" charset="0"/>
              </a:rPr>
              <a:t>Câu </a:t>
            </a:r>
            <a:r>
              <a:rPr lang="en-US" sz="4000" b="1" smtClean="0">
                <a:solidFill>
                  <a:srgbClr val="0000FF"/>
                </a:solidFill>
                <a:latin typeface="Times New Roman" panose="02020603050405020304" pitchFamily="18" charset="0"/>
                <a:cs typeface="Times New Roman" panose="02020603050405020304" pitchFamily="18" charset="0"/>
              </a:rPr>
              <a:t>8. Dế Mèn phiêu lưu kí thuộc thể loại nào?</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Thơ</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smtClean="0">
                <a:solidFill>
                  <a:srgbClr val="008000"/>
                </a:solidFill>
                <a:latin typeface="Times New Roman" panose="02020603050405020304" pitchFamily="18" charset="0"/>
                <a:cs typeface="Times New Roman" panose="02020603050405020304" pitchFamily="18" charset="0"/>
              </a:rPr>
              <a:t>Kí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dân gian.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Truyện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3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5239" y="1141166"/>
            <a:ext cx="6100830" cy="1938992"/>
          </a:xfrm>
          <a:prstGeom prst="rect">
            <a:avLst/>
          </a:prstGeom>
          <a:noFill/>
        </p:spPr>
        <p:txBody>
          <a:bodyPr wrap="square" rtlCol="0">
            <a:spAutoFit/>
          </a:bodyPr>
          <a:lstStyle/>
          <a:p>
            <a:pPr lvl="0" algn="just"/>
            <a:r>
              <a:rPr lang="en-US" sz="4000" b="1">
                <a:solidFill>
                  <a:srgbClr val="0000FF"/>
                </a:solidFill>
                <a:latin typeface="Times New Roman" panose="02020603050405020304" pitchFamily="18" charset="0"/>
                <a:cs typeface="Times New Roman" panose="02020603050405020304" pitchFamily="18" charset="0"/>
              </a:rPr>
              <a:t>Câu </a:t>
            </a:r>
            <a:r>
              <a:rPr lang="en-US" sz="4000" b="1" smtClean="0">
                <a:solidFill>
                  <a:srgbClr val="0000FF"/>
                </a:solidFill>
                <a:latin typeface="Times New Roman" panose="02020603050405020304" pitchFamily="18" charset="0"/>
                <a:cs typeface="Times New Roman" panose="02020603050405020304" pitchFamily="18" charset="0"/>
              </a:rPr>
              <a:t>9. Nhân vật trong truyện đồng thoại thường  là</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312264" y="5032444"/>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Người</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nghèo.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34835" y="3831288"/>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Đồ</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vật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Con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người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Ông</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0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2" name="TextBox 1">
            <a:extLst>
              <a:ext uri="{FF2B5EF4-FFF2-40B4-BE49-F238E27FC236}">
                <a16:creationId xmlns:a16="http://schemas.microsoft.com/office/drawing/2014/main" id="{572D01FD-5B6E-BB4E-84B2-9ED75122FABA}"/>
              </a:ext>
            </a:extLst>
          </p:cNvPr>
          <p:cNvSpPr txBox="1"/>
          <p:nvPr/>
        </p:nvSpPr>
        <p:spPr>
          <a:xfrm>
            <a:off x="255645" y="1557905"/>
            <a:ext cx="4243589" cy="1047377"/>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800" b="1" i="0" u="none" strike="noStrike" kern="1200" cap="none" spc="0" normalizeH="0" baseline="0" noProof="0" dirty="0">
                <a:ln>
                  <a:noFill/>
                </a:ln>
                <a:solidFill>
                  <a:srgbClr val="438742"/>
                </a:solidFill>
                <a:effectLst/>
                <a:uLnTx/>
                <a:uFillTx/>
                <a:latin typeface="Times New Roman" panose="02020603050405020304" pitchFamily="18" charset="0"/>
                <a:cs typeface="Times New Roman" panose="02020603050405020304" pitchFamily="18" charset="0"/>
              </a:rPr>
              <a:t>1</a:t>
            </a:r>
            <a:r>
              <a:rPr kumimoji="0" lang="en-US" sz="6800" b="1" i="0" u="none" strike="noStrike" kern="1200" cap="none" spc="0" normalizeH="0" baseline="0" noProof="0">
                <a:ln>
                  <a:noFill/>
                </a:ln>
                <a:solidFill>
                  <a:srgbClr val="438742"/>
                </a:solidFill>
                <a:effectLst/>
                <a:uLnTx/>
                <a:uFillTx/>
                <a:latin typeface="Times New Roman" panose="02020603050405020304" pitchFamily="18" charset="0"/>
                <a:cs typeface="Times New Roman" panose="02020603050405020304" pitchFamily="18" charset="0"/>
              </a:rPr>
              <a:t>. </a:t>
            </a:r>
            <a:r>
              <a:rPr kumimoji="0" lang="en-US" sz="6800" b="1" i="0" u="none" strike="noStrike" kern="1200" cap="none" spc="0" normalizeH="0" baseline="0" noProof="0" smtClean="0">
                <a:ln>
                  <a:noFill/>
                </a:ln>
                <a:solidFill>
                  <a:srgbClr val="438742"/>
                </a:solidFill>
                <a:effectLst/>
                <a:uLnTx/>
                <a:uFillTx/>
                <a:latin typeface="Times New Roman" panose="02020603050405020304" pitchFamily="18" charset="0"/>
                <a:cs typeface="Times New Roman" panose="02020603050405020304" pitchFamily="18" charset="0"/>
              </a:rPr>
              <a:t>Đọc:</a:t>
            </a:r>
            <a:endParaRPr kumimoji="0" lang="en-US" sz="6800" b="1" i="0" u="none" strike="noStrike" kern="1200" cap="none" spc="0" normalizeH="0" baseline="0" noProof="0" dirty="0">
              <a:ln>
                <a:noFill/>
              </a:ln>
              <a:solidFill>
                <a:srgbClr val="438742"/>
              </a:solidFill>
              <a:effectLst/>
              <a:uLnTx/>
              <a:uFillTx/>
              <a:latin typeface="Times New Roman" panose="02020603050405020304" pitchFamily="18" charset="0"/>
              <a:cs typeface="Times New Roman" panose="02020603050405020304" pitchFamily="18" charset="0"/>
            </a:endParaRPr>
          </a:p>
        </p:txBody>
      </p:sp>
      <p:pic>
        <p:nvPicPr>
          <p:cNvPr id="1026" name="Picture 2" descr="Dế Mèn Phiêu Lưu Ký (Tái Bản 2019) | BookBuy.vn">
            <a:extLst>
              <a:ext uri="{FF2B5EF4-FFF2-40B4-BE49-F238E27FC236}">
                <a16:creationId xmlns:a16="http://schemas.microsoft.com/office/drawing/2014/main" id="{6ED2F6C6-E5EF-C044-9161-9605E86665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34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0548" y="2705717"/>
            <a:ext cx="4881154" cy="418576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62626"/>
                </a:solidFill>
                <a:effectLst/>
                <a:uLnTx/>
                <a:uFillTx/>
                <a:latin typeface="Times New Roman" panose="02020603050405020304" pitchFamily="18" charset="0"/>
                <a:cs typeface="Times New Roman" panose="02020603050405020304" pitchFamily="18" charset="0"/>
              </a:rPr>
              <a:t>Khác với các truyện dân gian hoặc truyện trung đại, Dế Mèn phiêu lưu kí có cách viết hiện đại với các tình tiết phong phú, phức tạp, các nhân vật được miêu tả kĩ lưỡng với các chi tiết về ngoại hình, hành động, đặc điểm tâm lí</a:t>
            </a:r>
            <a:r>
              <a:rPr kumimoji="0" lang="vi-VN" sz="2800" b="0" i="0" u="none" strike="noStrike" kern="1200" cap="none" spc="0" normalizeH="0" baseline="0" noProof="0" smtClean="0">
                <a:ln>
                  <a:noFill/>
                </a:ln>
                <a:solidFill>
                  <a:srgbClr val="262626"/>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26262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10242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9616"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979163" y="725783"/>
            <a:ext cx="5968894" cy="2554545"/>
          </a:xfrm>
          <a:prstGeom prst="rect">
            <a:avLst/>
          </a:prstGeom>
          <a:noFill/>
        </p:spPr>
        <p:txBody>
          <a:bodyPr wrap="square" rtlCol="0">
            <a:spAutoFit/>
          </a:bodyPr>
          <a:lstStyle/>
          <a:p>
            <a:pPr lvl="0" algn="just"/>
            <a:r>
              <a:rPr lang="en-US" sz="4000" b="1">
                <a:solidFill>
                  <a:srgbClr val="0000FF"/>
                </a:solidFill>
                <a:latin typeface="Times New Roman" panose="02020603050405020304" pitchFamily="18" charset="0"/>
                <a:cs typeface="Times New Roman" panose="02020603050405020304" pitchFamily="18" charset="0"/>
              </a:rPr>
              <a:t>Câu </a:t>
            </a:r>
            <a:r>
              <a:rPr lang="en-US" sz="4000" b="1" smtClean="0">
                <a:solidFill>
                  <a:srgbClr val="0000FF"/>
                </a:solidFill>
                <a:latin typeface="Times New Roman" panose="02020603050405020304" pitchFamily="18" charset="0"/>
                <a:cs typeface="Times New Roman" panose="02020603050405020304" pitchFamily="18" charset="0"/>
              </a:rPr>
              <a:t>10. Nhân vật nào giúp chúng ta hình dung ra chân dung của Dế Choắt?</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Chị</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Cốc</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smtClean="0">
                <a:solidFill>
                  <a:srgbClr val="008000"/>
                </a:solidFill>
                <a:latin typeface="Times New Roman" panose="02020603050405020304" pitchFamily="18" charset="0"/>
                <a:cs typeface="Times New Roman" panose="02020603050405020304" pitchFamily="18" charset="0"/>
              </a:rPr>
              <a:t>Dế Mèn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Cái</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Cò</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Dế</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Trũi</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2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847391FC-F7F6-684D-AE65-E78E3BAF0908}"/>
              </a:ext>
            </a:extLst>
          </p:cNvPr>
          <p:cNvSpPr/>
          <p:nvPr/>
        </p:nvSpPr>
        <p:spPr>
          <a:xfrm flipH="1">
            <a:off x="862334" y="639825"/>
            <a:ext cx="6863605" cy="3425536"/>
          </a:xfrm>
          <a:prstGeom prst="cloudCallout">
            <a:avLst>
              <a:gd name="adj1" fmla="val -50076"/>
              <a:gd name="adj2" fmla="val 59839"/>
            </a:avLst>
          </a:prstGeom>
          <a:ln>
            <a:solidFill>
              <a:srgbClr val="FF93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rPr>
              <a:t>Kể tên một số truyện đồng thoại mà em biết.</a:t>
            </a:r>
            <a:endParaRPr kumimoji="0" lang="en-VN" sz="4500" b="1" i="1" u="none" strike="noStrike" kern="1200" cap="none" spc="0" normalizeH="0" baseline="0" noProof="0" dirty="0">
              <a:ln>
                <a:noFill/>
              </a:ln>
              <a:solidFill>
                <a:srgbClr val="262626"/>
              </a:solidFill>
              <a:effectLst/>
              <a:uLnTx/>
              <a:uFillTx/>
              <a:latin typeface="Times New Roman" panose="02020603050405020304" pitchFamily="18" charset="0"/>
              <a:cs typeface="Times New Roman" panose="02020603050405020304" pitchFamily="18" charset="0"/>
            </a:endParaRPr>
          </a:p>
        </p:txBody>
      </p:sp>
      <p:pic>
        <p:nvPicPr>
          <p:cNvPr id="5" name="Picture 4" descr="22858PICdbgea5Gz679dY_PIC2018.png">
            <a:extLst>
              <a:ext uri="{FF2B5EF4-FFF2-40B4-BE49-F238E27FC236}">
                <a16:creationId xmlns:a16="http://schemas.microsoft.com/office/drawing/2014/main" id="{7BB2446C-3353-8947-B540-E627A1F59418}"/>
              </a:ext>
            </a:extLst>
          </p:cNvPr>
          <p:cNvPicPr>
            <a:picLocks noChangeAspect="1"/>
          </p:cNvPicPr>
          <p:nvPr/>
        </p:nvPicPr>
        <p:blipFill>
          <a:blip r:embed="rId2" cstate="print"/>
          <a:stretch>
            <a:fillRect/>
          </a:stretch>
        </p:blipFill>
        <p:spPr>
          <a:xfrm>
            <a:off x="7076174" y="2604508"/>
            <a:ext cx="4253492" cy="4253492"/>
          </a:xfrm>
          <a:prstGeom prst="rect">
            <a:avLst/>
          </a:prstGeom>
        </p:spPr>
      </p:pic>
    </p:spTree>
    <p:extLst>
      <p:ext uri="{BB962C8B-B14F-4D97-AF65-F5344CB8AC3E}">
        <p14:creationId xmlns:p14="http://schemas.microsoft.com/office/powerpoint/2010/main" val="320870165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C9B3B3-67CC-3240-86ED-215FB6B03D37}"/>
              </a:ext>
            </a:extLst>
          </p:cNvPr>
          <p:cNvGraphicFramePr>
            <a:graphicFrameLocks noGrp="1"/>
          </p:cNvGraphicFramePr>
          <p:nvPr>
            <p:extLst>
              <p:ext uri="{D42A27DB-BD31-4B8C-83A1-F6EECF244321}">
                <p14:modId xmlns:p14="http://schemas.microsoft.com/office/powerpoint/2010/main" val="791403837"/>
              </p:ext>
            </p:extLst>
          </p:nvPr>
        </p:nvGraphicFramePr>
        <p:xfrm>
          <a:off x="895978" y="1311176"/>
          <a:ext cx="10400044" cy="4130006"/>
        </p:xfrm>
        <a:graphic>
          <a:graphicData uri="http://schemas.openxmlformats.org/drawingml/2006/table">
            <a:tbl>
              <a:tblPr>
                <a:tableStyleId>{638B1855-1B75-4FBE-930C-398BA8C253C6}</a:tableStyleId>
              </a:tblPr>
              <a:tblGrid>
                <a:gridCol w="5269321">
                  <a:extLst>
                    <a:ext uri="{9D8B030D-6E8A-4147-A177-3AD203B41FA5}">
                      <a16:colId xmlns:a16="http://schemas.microsoft.com/office/drawing/2014/main" val="2160671895"/>
                    </a:ext>
                  </a:extLst>
                </a:gridCol>
                <a:gridCol w="5130723">
                  <a:extLst>
                    <a:ext uri="{9D8B030D-6E8A-4147-A177-3AD203B41FA5}">
                      <a16:colId xmlns:a16="http://schemas.microsoft.com/office/drawing/2014/main" val="857576923"/>
                    </a:ext>
                  </a:extLst>
                </a:gridCol>
              </a:tblGrid>
              <a:tr h="929606">
                <a:tc>
                  <a:txBody>
                    <a:bodyPr/>
                    <a:lstStyle/>
                    <a:p>
                      <a:pPr algn="ctr">
                        <a:lnSpc>
                          <a:spcPct val="150000"/>
                        </a:lnSpc>
                        <a:spcAft>
                          <a:spcPts val="0"/>
                        </a:spcAft>
                      </a:pPr>
                      <a:r>
                        <a:rPr lang="en-US" sz="3500" kern="100" dirty="0" err="1">
                          <a:solidFill>
                            <a:schemeClr val="tx1"/>
                          </a:solidFill>
                          <a:effectLst/>
                          <a:latin typeface="Times New Roman" panose="02020603050405020304" pitchFamily="18" charset="0"/>
                          <a:cs typeface="Times New Roman" panose="02020603050405020304" pitchFamily="18" charset="0"/>
                        </a:rPr>
                        <a:t>Những</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điều</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em</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nắm</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chắc</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1653" marR="161653"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3500" kern="100" dirty="0" err="1">
                          <a:solidFill>
                            <a:schemeClr val="tx1"/>
                          </a:solidFill>
                          <a:effectLst/>
                          <a:latin typeface="Times New Roman" panose="02020603050405020304" pitchFamily="18" charset="0"/>
                          <a:cs typeface="Times New Roman" panose="02020603050405020304" pitchFamily="18" charset="0"/>
                        </a:rPr>
                        <a:t>Những</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điều</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em</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băn</a:t>
                      </a:r>
                      <a:r>
                        <a:rPr lang="en-US" sz="3500" kern="100" dirty="0">
                          <a:solidFill>
                            <a:schemeClr val="tx1"/>
                          </a:solidFill>
                          <a:effectLst/>
                          <a:latin typeface="Times New Roman" panose="02020603050405020304" pitchFamily="18" charset="0"/>
                          <a:cs typeface="Times New Roman" panose="02020603050405020304" pitchFamily="18" charset="0"/>
                        </a:rPr>
                        <a:t> </a:t>
                      </a:r>
                      <a:r>
                        <a:rPr lang="en-US" sz="3500" kern="100" dirty="0" err="1">
                          <a:solidFill>
                            <a:schemeClr val="tx1"/>
                          </a:solidFill>
                          <a:effectLst/>
                          <a:latin typeface="Times New Roman" panose="02020603050405020304" pitchFamily="18" charset="0"/>
                          <a:cs typeface="Times New Roman" panose="02020603050405020304" pitchFamily="18" charset="0"/>
                        </a:rPr>
                        <a:t>khoăn</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1653" marR="161653"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128311211"/>
                  </a:ext>
                </a:extLst>
              </a:tr>
              <a:tr h="3012882">
                <a:tc>
                  <a:txBody>
                    <a:bodyPr/>
                    <a:lstStyle/>
                    <a:p>
                      <a:pPr algn="ctr">
                        <a:lnSpc>
                          <a:spcPct val="150000"/>
                        </a:lnSpc>
                        <a:spcAft>
                          <a:spcPts val="0"/>
                        </a:spcAft>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1653" marR="161653"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spcAft>
                          <a:spcPts val="0"/>
                        </a:spcAft>
                      </a:pPr>
                      <a:r>
                        <a:rPr lang="en-US" sz="3500" kern="100" dirty="0">
                          <a:solidFill>
                            <a:schemeClr val="tx1"/>
                          </a:solidFill>
                          <a:effectLst/>
                          <a:latin typeface="Times New Roman" panose="02020603050405020304" pitchFamily="18" charset="0"/>
                          <a:cs typeface="Times New Roman" panose="02020603050405020304" pitchFamily="18" charset="0"/>
                        </a:rPr>
                        <a:t> </a:t>
                      </a:r>
                      <a:endParaRPr lang="en-VN" sz="350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61653" marR="161653"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376303828"/>
                  </a:ext>
                </a:extLst>
              </a:tr>
            </a:tbl>
          </a:graphicData>
        </a:graphic>
      </p:graphicFrame>
    </p:spTree>
    <p:extLst>
      <p:ext uri="{BB962C8B-B14F-4D97-AF65-F5344CB8AC3E}">
        <p14:creationId xmlns:p14="http://schemas.microsoft.com/office/powerpoint/2010/main" val="5825691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6" descr="未 标题 -1">
            <a:extLst>
              <a:ext uri="{FF2B5EF4-FFF2-40B4-BE49-F238E27FC236}">
                <a16:creationId xmlns:a16="http://schemas.microsoft.com/office/drawing/2014/main" id="{C5AFA211-71BF-4347-9AFE-004F2D730C99}"/>
              </a:ext>
            </a:extLst>
          </p:cNvPr>
          <p:cNvPicPr>
            <a:picLocks noChangeAspect="1"/>
          </p:cNvPicPr>
          <p:nvPr/>
        </p:nvPicPr>
        <p:blipFill>
          <a:blip r:embed="rId2" cstate="print"/>
          <a:stretch>
            <a:fillRect/>
          </a:stretch>
        </p:blipFill>
        <p:spPr>
          <a:xfrm>
            <a:off x="484523" y="242521"/>
            <a:ext cx="2521585" cy="2212340"/>
          </a:xfrm>
          <a:prstGeom prst="rect">
            <a:avLst/>
          </a:prstGeom>
        </p:spPr>
      </p:pic>
      <p:pic>
        <p:nvPicPr>
          <p:cNvPr id="24" name="图片 27">
            <a:extLst>
              <a:ext uri="{FF2B5EF4-FFF2-40B4-BE49-F238E27FC236}">
                <a16:creationId xmlns:a16="http://schemas.microsoft.com/office/drawing/2014/main" id="{CFB7A6CB-F2FD-2C4D-976F-EBDF88C7EE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59" t="32871" r="9613" b="46559"/>
          <a:stretch/>
        </p:blipFill>
        <p:spPr>
          <a:xfrm>
            <a:off x="0" y="0"/>
            <a:ext cx="1373892" cy="1676400"/>
          </a:xfrm>
          <a:prstGeom prst="rect">
            <a:avLst/>
          </a:prstGeom>
        </p:spPr>
      </p:pic>
      <p:pic>
        <p:nvPicPr>
          <p:cNvPr id="25" name="图片 44">
            <a:extLst>
              <a:ext uri="{FF2B5EF4-FFF2-40B4-BE49-F238E27FC236}">
                <a16:creationId xmlns:a16="http://schemas.microsoft.com/office/drawing/2014/main" id="{7B608855-D00C-6B4A-86E5-3FD4CD13C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135" y="540492"/>
            <a:ext cx="8250621" cy="5353495"/>
          </a:xfrm>
          <a:prstGeom prst="rect">
            <a:avLst/>
          </a:prstGeom>
        </p:spPr>
      </p:pic>
      <p:sp>
        <p:nvSpPr>
          <p:cNvPr id="26" name="文本框 45">
            <a:extLst>
              <a:ext uri="{FF2B5EF4-FFF2-40B4-BE49-F238E27FC236}">
                <a16:creationId xmlns:a16="http://schemas.microsoft.com/office/drawing/2014/main" id="{C22FC95B-4B10-4E47-8286-1CD9D314DD3E}"/>
              </a:ext>
            </a:extLst>
          </p:cNvPr>
          <p:cNvSpPr txBox="1"/>
          <p:nvPr/>
        </p:nvSpPr>
        <p:spPr>
          <a:xfrm>
            <a:off x="3101223" y="2256279"/>
            <a:ext cx="6542444" cy="2462213"/>
          </a:xfrm>
          <a:prstGeom prst="rect">
            <a:avLst/>
          </a:prstGeom>
          <a:noFill/>
        </p:spPr>
        <p:txBody>
          <a:bodyPr wrap="square" rtlCol="0">
            <a:spAutoFit/>
          </a:bodyPr>
          <a:lstStyle/>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IV.</a:t>
            </a:r>
          </a:p>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VẬN DỤNG</a:t>
            </a:r>
            <a:endParaRPr lang="zh-CN" altLang="en-US"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endParaRPr>
          </a:p>
        </p:txBody>
      </p:sp>
    </p:spTree>
    <p:extLst>
      <p:ext uri="{BB962C8B-B14F-4D97-AF65-F5344CB8AC3E}">
        <p14:creationId xmlns:p14="http://schemas.microsoft.com/office/powerpoint/2010/main" val="415687270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1353965" y="757645"/>
            <a:ext cx="7525520" cy="4510545"/>
          </a:xfrm>
          <a:prstGeom prst="rect">
            <a:avLst/>
          </a:prstGeom>
        </p:spPr>
      </p:pic>
      <p:sp>
        <p:nvSpPr>
          <p:cNvPr id="5" name="TextBox 4">
            <a:extLst>
              <a:ext uri="{FF2B5EF4-FFF2-40B4-BE49-F238E27FC236}">
                <a16:creationId xmlns:a16="http://schemas.microsoft.com/office/drawing/2014/main" id="{E352B832-B31C-324C-952F-08B19F5835F8}"/>
              </a:ext>
            </a:extLst>
          </p:cNvPr>
          <p:cNvSpPr txBox="1"/>
          <p:nvPr/>
        </p:nvSpPr>
        <p:spPr>
          <a:xfrm>
            <a:off x="2739522" y="2312428"/>
            <a:ext cx="4388645" cy="1938992"/>
          </a:xfrm>
          <a:prstGeom prst="rect">
            <a:avLst/>
          </a:prstGeom>
          <a:noFill/>
        </p:spPr>
        <p:txBody>
          <a:bodyPr wrap="square" rtlCol="0">
            <a:spAutoFit/>
          </a:bodyPr>
          <a:lstStyle/>
          <a:p>
            <a:pPr algn="just"/>
            <a:r>
              <a:rPr lang="vi-VN" sz="4000" i="1" smtClean="0">
                <a:latin typeface="Times New Roman" panose="02020603050405020304" pitchFamily="18" charset="0"/>
                <a:cs typeface="Times New Roman" panose="02020603050405020304" pitchFamily="18" charset="0"/>
              </a:rPr>
              <a:t>Hình </a:t>
            </a:r>
            <a:r>
              <a:rPr lang="vi-VN" sz="4000" i="1" dirty="0">
                <a:latin typeface="Times New Roman" panose="02020603050405020304" pitchFamily="18" charset="0"/>
                <a:cs typeface="Times New Roman" panose="02020603050405020304" pitchFamily="18" charset="0"/>
              </a:rPr>
              <a:t>dung và vẽ lại tranh về Dế Mèn hoặc Dế Choắt</a:t>
            </a:r>
            <a:endParaRPr lang="en-VN" sz="4000" dirty="0">
              <a:latin typeface="Times New Roman" panose="02020603050405020304" pitchFamily="18" charset="0"/>
              <a:cs typeface="Times New Roman" panose="02020603050405020304" pitchFamily="18" charset="0"/>
            </a:endParaRPr>
          </a:p>
        </p:txBody>
      </p:sp>
      <p:pic>
        <p:nvPicPr>
          <p:cNvPr id="6" name="Picture 5" descr="c0f27f09977f3a249bb988b4986ed5f9.png">
            <a:extLst>
              <a:ext uri="{FF2B5EF4-FFF2-40B4-BE49-F238E27FC236}">
                <a16:creationId xmlns:a16="http://schemas.microsoft.com/office/drawing/2014/main" id="{BFA4D39E-3284-7B48-BBB4-9E0270F5E642}"/>
              </a:ext>
            </a:extLst>
          </p:cNvPr>
          <p:cNvPicPr>
            <a:picLocks noChangeAspect="1"/>
          </p:cNvPicPr>
          <p:nvPr/>
        </p:nvPicPr>
        <p:blipFill>
          <a:blip r:embed="rId3" cstate="print"/>
          <a:stretch>
            <a:fillRect/>
          </a:stretch>
        </p:blipFill>
        <p:spPr>
          <a:xfrm>
            <a:off x="8437201" y="2729415"/>
            <a:ext cx="3207761" cy="4415458"/>
          </a:xfrm>
          <a:prstGeom prst="rect">
            <a:avLst/>
          </a:prstGeom>
        </p:spPr>
      </p:pic>
    </p:spTree>
    <p:extLst>
      <p:ext uri="{BB962C8B-B14F-4D97-AF65-F5344CB8AC3E}">
        <p14:creationId xmlns:p14="http://schemas.microsoft.com/office/powerpoint/2010/main" val="36908503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4482413" y="1899923"/>
            <a:ext cx="3954788" cy="2227940"/>
          </a:xfrm>
          <a:prstGeom prst="rect">
            <a:avLst/>
          </a:prstGeom>
        </p:spPr>
      </p:pic>
      <p:pic>
        <p:nvPicPr>
          <p:cNvPr id="6" name="Picture 5" descr="c0f27f09977f3a249bb988b4986ed5f9.png">
            <a:extLst>
              <a:ext uri="{FF2B5EF4-FFF2-40B4-BE49-F238E27FC236}">
                <a16:creationId xmlns:a16="http://schemas.microsoft.com/office/drawing/2014/main" id="{BFA4D39E-3284-7B48-BBB4-9E0270F5E642}"/>
              </a:ext>
            </a:extLst>
          </p:cNvPr>
          <p:cNvPicPr>
            <a:picLocks noChangeAspect="1"/>
          </p:cNvPicPr>
          <p:nvPr/>
        </p:nvPicPr>
        <p:blipFill>
          <a:blip r:embed="rId3" cstate="print"/>
          <a:stretch>
            <a:fillRect/>
          </a:stretch>
        </p:blipFill>
        <p:spPr>
          <a:xfrm>
            <a:off x="8437201" y="2729415"/>
            <a:ext cx="3207761" cy="4415458"/>
          </a:xfrm>
          <a:prstGeom prst="rect">
            <a:avLst/>
          </a:prstGeom>
        </p:spPr>
      </p:pic>
      <p:pic>
        <p:nvPicPr>
          <p:cNvPr id="7"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247893" y="1715350"/>
            <a:ext cx="3954788" cy="2537579"/>
          </a:xfrm>
          <a:prstGeom prst="rect">
            <a:avLst/>
          </a:prstGeom>
        </p:spPr>
      </p:pic>
      <p:pic>
        <p:nvPicPr>
          <p:cNvPr id="8"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8202698" y="1325157"/>
            <a:ext cx="3954788" cy="1658983"/>
          </a:xfrm>
          <a:prstGeom prst="rect">
            <a:avLst/>
          </a:prstGeom>
        </p:spPr>
      </p:pic>
      <p:sp>
        <p:nvSpPr>
          <p:cNvPr id="9" name="TextBox 8">
            <a:extLst>
              <a:ext uri="{FF2B5EF4-FFF2-40B4-BE49-F238E27FC236}">
                <a16:creationId xmlns:a16="http://schemas.microsoft.com/office/drawing/2014/main" id="{E352B832-B31C-324C-952F-08B19F5835F8}"/>
              </a:ext>
            </a:extLst>
          </p:cNvPr>
          <p:cNvSpPr txBox="1"/>
          <p:nvPr/>
        </p:nvSpPr>
        <p:spPr>
          <a:xfrm>
            <a:off x="895930" y="2173911"/>
            <a:ext cx="2644104" cy="1384995"/>
          </a:xfrm>
          <a:prstGeom prst="rect">
            <a:avLst/>
          </a:prstGeom>
          <a:noFill/>
        </p:spPr>
        <p:txBody>
          <a:bodyPr wrap="square" rtlCol="0">
            <a:spAutoFit/>
          </a:bodyPr>
          <a:lstStyle/>
          <a:p>
            <a:pPr algn="just"/>
            <a:r>
              <a:rPr lang="en-US" sz="2800" i="1" smtClean="0">
                <a:latin typeface="Times New Roman" panose="02020603050405020304" pitchFamily="18" charset="0"/>
                <a:cs typeface="Times New Roman" panose="02020603050405020304" pitchFamily="18" charset="0"/>
              </a:rPr>
              <a:t>Khái quát bài học bằng sơ đồ tưu duy.</a:t>
            </a:r>
            <a:endParaRPr lang="en-VN"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352B832-B31C-324C-952F-08B19F5835F8}"/>
              </a:ext>
            </a:extLst>
          </p:cNvPr>
          <p:cNvSpPr txBox="1"/>
          <p:nvPr/>
        </p:nvSpPr>
        <p:spPr>
          <a:xfrm>
            <a:off x="5137755" y="2291641"/>
            <a:ext cx="2644104" cy="954107"/>
          </a:xfrm>
          <a:prstGeom prst="rect">
            <a:avLst/>
          </a:prstGeom>
          <a:noFill/>
        </p:spPr>
        <p:txBody>
          <a:bodyPr wrap="square" rtlCol="0">
            <a:spAutoFit/>
          </a:bodyPr>
          <a:lstStyle/>
          <a:p>
            <a:pPr algn="just"/>
            <a:r>
              <a:rPr lang="en-US" sz="2800" i="1" smtClean="0">
                <a:latin typeface="Times New Roman" panose="02020603050405020304" pitchFamily="18" charset="0"/>
                <a:cs typeface="Times New Roman" panose="02020603050405020304" pitchFamily="18" charset="0"/>
              </a:rPr>
              <a:t>Vẽ tranh theo yêu cầu.</a:t>
            </a:r>
            <a:endParaRPr lang="en-VN"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352B832-B31C-324C-952F-08B19F5835F8}"/>
              </a:ext>
            </a:extLst>
          </p:cNvPr>
          <p:cNvSpPr txBox="1"/>
          <p:nvPr/>
        </p:nvSpPr>
        <p:spPr>
          <a:xfrm>
            <a:off x="8858040" y="1568937"/>
            <a:ext cx="2644104" cy="954107"/>
          </a:xfrm>
          <a:prstGeom prst="rect">
            <a:avLst/>
          </a:prstGeom>
          <a:noFill/>
        </p:spPr>
        <p:txBody>
          <a:bodyPr wrap="square" rtlCol="0">
            <a:spAutoFit/>
          </a:bodyPr>
          <a:lstStyle/>
          <a:p>
            <a:pPr algn="just"/>
            <a:r>
              <a:rPr lang="en-US" sz="2800" i="1" smtClean="0">
                <a:latin typeface="Times New Roman" panose="02020603050405020304" pitchFamily="18" charset="0"/>
                <a:cs typeface="Times New Roman" panose="02020603050405020304" pitchFamily="18" charset="0"/>
              </a:rPr>
              <a:t>Chuẩn bị bài: Giọt sương đêm</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57127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0CDE10C-51A8-024D-B2EB-2663EFCF9A9E}"/>
              </a:ext>
            </a:extLst>
          </p:cNvPr>
          <p:cNvPicPr>
            <a:picLocks noChangeAspect="1"/>
          </p:cNvPicPr>
          <p:nvPr/>
        </p:nvPicPr>
        <p:blipFill>
          <a:blip r:embed="rId2"/>
          <a:stretch>
            <a:fillRect/>
          </a:stretch>
        </p:blipFill>
        <p:spPr>
          <a:xfrm>
            <a:off x="2551010" y="509954"/>
            <a:ext cx="7089979" cy="4953000"/>
          </a:xfrm>
          <a:prstGeom prst="rect">
            <a:avLst/>
          </a:prstGeom>
        </p:spPr>
      </p:pic>
    </p:spTree>
    <p:extLst>
      <p:ext uri="{BB962C8B-B14F-4D97-AF65-F5344CB8AC3E}">
        <p14:creationId xmlns:p14="http://schemas.microsoft.com/office/powerpoint/2010/main" val="340716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2" name="TextBox 1">
            <a:extLst>
              <a:ext uri="{FF2B5EF4-FFF2-40B4-BE49-F238E27FC236}">
                <a16:creationId xmlns:a16="http://schemas.microsoft.com/office/drawing/2014/main" id="{572D01FD-5B6E-BB4E-84B2-9ED75122FABA}"/>
              </a:ext>
            </a:extLst>
          </p:cNvPr>
          <p:cNvSpPr txBox="1"/>
          <p:nvPr/>
        </p:nvSpPr>
        <p:spPr>
          <a:xfrm>
            <a:off x="255645" y="1557905"/>
            <a:ext cx="4243589" cy="1047377"/>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6800" b="1" i="0" u="none" strike="noStrike" kern="1200" cap="none" spc="0" normalizeH="0" baseline="0" noProof="0" dirty="0">
                <a:ln>
                  <a:noFill/>
                </a:ln>
                <a:solidFill>
                  <a:srgbClr val="438742"/>
                </a:solidFill>
                <a:effectLst/>
                <a:uLnTx/>
                <a:uFillTx/>
                <a:latin typeface="Times New Roman" panose="02020603050405020304" pitchFamily="18" charset="0"/>
                <a:cs typeface="Times New Roman" panose="02020603050405020304" pitchFamily="18" charset="0"/>
              </a:rPr>
              <a:t>1</a:t>
            </a:r>
            <a:r>
              <a:rPr kumimoji="0" lang="en-US" sz="6800" b="1" i="0" u="none" strike="noStrike" kern="1200" cap="none" spc="0" normalizeH="0" baseline="0" noProof="0">
                <a:ln>
                  <a:noFill/>
                </a:ln>
                <a:solidFill>
                  <a:srgbClr val="438742"/>
                </a:solidFill>
                <a:effectLst/>
                <a:uLnTx/>
                <a:uFillTx/>
                <a:latin typeface="Times New Roman" panose="02020603050405020304" pitchFamily="18" charset="0"/>
                <a:cs typeface="Times New Roman" panose="02020603050405020304" pitchFamily="18" charset="0"/>
              </a:rPr>
              <a:t>. </a:t>
            </a:r>
            <a:r>
              <a:rPr kumimoji="0" lang="en-US" sz="6800" b="1" i="0" u="none" strike="noStrike" kern="1200" cap="none" spc="0" normalizeH="0" baseline="0" noProof="0" smtClean="0">
                <a:ln>
                  <a:noFill/>
                </a:ln>
                <a:solidFill>
                  <a:srgbClr val="438742"/>
                </a:solidFill>
                <a:effectLst/>
                <a:uLnTx/>
                <a:uFillTx/>
                <a:latin typeface="Times New Roman" panose="02020603050405020304" pitchFamily="18" charset="0"/>
                <a:cs typeface="Times New Roman" panose="02020603050405020304" pitchFamily="18" charset="0"/>
              </a:rPr>
              <a:t>Đọc:</a:t>
            </a:r>
            <a:endParaRPr kumimoji="0" lang="en-US" sz="6800" b="1" i="0" u="none" strike="noStrike" kern="1200" cap="none" spc="0" normalizeH="0" baseline="0" noProof="0" dirty="0">
              <a:ln>
                <a:noFill/>
              </a:ln>
              <a:solidFill>
                <a:srgbClr val="438742"/>
              </a:solidFill>
              <a:effectLst/>
              <a:uLnTx/>
              <a:uFillTx/>
              <a:latin typeface="Times New Roman" panose="02020603050405020304" pitchFamily="18" charset="0"/>
              <a:cs typeface="Times New Roman" panose="02020603050405020304" pitchFamily="18" charset="0"/>
            </a:endParaRPr>
          </a:p>
        </p:txBody>
      </p:sp>
      <p:pic>
        <p:nvPicPr>
          <p:cNvPr id="1026" name="Picture 2" descr="Dế Mèn Phiêu Lưu Ký (Tái Bản 2019) | BookBuy.vn">
            <a:extLst>
              <a:ext uri="{FF2B5EF4-FFF2-40B4-BE49-F238E27FC236}">
                <a16:creationId xmlns:a16="http://schemas.microsoft.com/office/drawing/2014/main" id="{6ED2F6C6-E5EF-C044-9161-9605E86665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34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887682"/>
            <a:ext cx="4019006"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262626"/>
                </a:solidFill>
                <a:effectLst/>
                <a:uLnTx/>
                <a:uFillTx/>
                <a:latin typeface="Times New Roman" panose="02020603050405020304" pitchFamily="18" charset="0"/>
                <a:cs typeface="Times New Roman" panose="02020603050405020304" pitchFamily="18" charset="0"/>
              </a:rPr>
              <a:t>Đọc diễn cảm đoạn văn này cần chú ý giọng điệu, thái độ của tác giả khi miêu tả, diễn biến tâm lí của các nhân vật: </a:t>
            </a:r>
            <a:r>
              <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00" cap="none" spc="0" normalizeH="0" baseline="0" noProof="0">
              <a:ln>
                <a:noFill/>
              </a:ln>
              <a:solidFill>
                <a:srgbClr val="262626"/>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75678811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可爱幼儿园教育儿童小学生PPT课件"/>
</p:tagLst>
</file>

<file path=ppt/tags/tag2.xml><?xml version="1.0" encoding="utf-8"?>
<p:tagLst xmlns:a="http://schemas.openxmlformats.org/drawingml/2006/main" xmlns:r="http://schemas.openxmlformats.org/officeDocument/2006/relationships" xmlns:p="http://schemas.openxmlformats.org/presentationml/2006/main">
  <p:tag name="MH" val="20160305155515"/>
  <p:tag name="MH_LIBRARY" val="GRAPHIC"/>
  <p:tag name="MH_TYPE" val="Other"/>
  <p:tag name="MH_ORDER" val="5"/>
</p:tagLst>
</file>

<file path=ppt/theme/theme1.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panose="020F0302020204030204"/>
        <a:ea typeface="张海山锐谐体"/>
        <a:cs typeface=""/>
      </a:majorFont>
      <a:minorFont>
        <a:latin typeface="Arial" panose="020F0502020204030204"/>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5402</TotalTime>
  <Words>3372</Words>
  <Application>Microsoft Office PowerPoint</Application>
  <PresentationFormat>Widescreen</PresentationFormat>
  <Paragraphs>324</Paragraphs>
  <Slides>86</Slides>
  <Notes>4</Notes>
  <HiddenSlides>0</HiddenSlides>
  <MMClips>40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86</vt:i4>
      </vt:variant>
    </vt:vector>
  </HeadingPairs>
  <TitlesOfParts>
    <vt:vector size="115" baseType="lpstr">
      <vt:lpstr>Arial Unicode MS</vt:lpstr>
      <vt:lpstr>微软雅黑</vt:lpstr>
      <vt:lpstr>Calibri</vt:lpstr>
      <vt:lpstr>ITC Avant Garde Std Bk</vt:lpstr>
      <vt:lpstr>汉仪综艺体简</vt:lpstr>
      <vt:lpstr>Times New Roman</vt:lpstr>
      <vt:lpstr>Calibri Light</vt:lpstr>
      <vt:lpstr>张海山锐谐体</vt:lpstr>
      <vt:lpstr>Arial</vt:lpstr>
      <vt:lpstr>华康海报体W12(P)</vt:lpstr>
      <vt:lpstr>SimSun</vt:lpstr>
      <vt:lpstr>等线</vt:lpstr>
      <vt:lpstr>Montserrat</vt:lpstr>
      <vt:lpstr>Montserrat Light</vt:lpstr>
      <vt:lpstr>SimSun</vt:lpstr>
      <vt:lpstr>Wingdings</vt:lpstr>
      <vt:lpstr>Tahoma</vt:lpstr>
      <vt:lpstr>黑体</vt:lpstr>
      <vt:lpstr>Office 主题</vt:lpstr>
      <vt:lpstr>Office Theme</vt:lpstr>
      <vt:lpstr>1_Office Theme</vt:lpstr>
      <vt:lpstr>2_Office Theme</vt:lpstr>
      <vt:lpstr>3_Office Theme</vt:lpstr>
      <vt:lpstr>1_Office 主题</vt:lpstr>
      <vt:lpstr>5_Office Theme</vt:lpstr>
      <vt:lpstr>6_Office Theme</vt:lpstr>
      <vt:lpstr>7_Office Theme</vt:lpstr>
      <vt:lpstr>4_Office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卡通可爱幼儿园教育儿童小学生PPT课件</dc:title>
  <dc:creator>Windows User</dc:creator>
  <cp:lastModifiedBy>Admin</cp:lastModifiedBy>
  <cp:revision>288</cp:revision>
  <dcterms:created xsi:type="dcterms:W3CDTF">2017-03-09T01:41:16Z</dcterms:created>
  <dcterms:modified xsi:type="dcterms:W3CDTF">2021-09-20T16:34:15Z</dcterms:modified>
</cp:coreProperties>
</file>