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59" r:id="rId4"/>
    <p:sldId id="265" r:id="rId5"/>
    <p:sldId id="283" r:id="rId6"/>
    <p:sldId id="267" r:id="rId7"/>
    <p:sldId id="284" r:id="rId8"/>
    <p:sldId id="281" r:id="rId9"/>
    <p:sldId id="262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581"/>
    <a:srgbClr val="D6E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9" autoAdjust="0"/>
    <p:restoredTop sz="94654"/>
  </p:normalViewPr>
  <p:slideViewPr>
    <p:cSldViewPr snapToGrid="0">
      <p:cViewPr varScale="1">
        <p:scale>
          <a:sx n="104" d="100"/>
          <a:sy n="104" d="100"/>
        </p:scale>
        <p:origin x="1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70号-灵悦黑体" panose="00000500000000000000" pitchFamily="2" charset="-122"/>
                <a:ea typeface="字魂70号-灵悦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70号-灵悦黑体" panose="00000500000000000000" pitchFamily="2" charset="-122"/>
                <a:ea typeface="字魂70号-灵悦黑体" panose="00000500000000000000" pitchFamily="2" charset="-122"/>
              </a:defRPr>
            </a:lvl1pPr>
          </a:lstStyle>
          <a:p>
            <a:fld id="{8D5CE7FE-B7CF-4A41-8421-F719FD9E0B68}" type="datetimeFigureOut">
              <a:rPr lang="zh-CN" altLang="en-US" smtClean="0"/>
              <a:pPr/>
              <a:t>2021/7/31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70号-灵悦黑体" panose="00000500000000000000" pitchFamily="2" charset="-122"/>
                <a:ea typeface="字魂70号-灵悦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70号-灵悦黑体" panose="00000500000000000000" pitchFamily="2" charset="-122"/>
                <a:ea typeface="字魂70号-灵悦黑体" panose="00000500000000000000" pitchFamily="2" charset="-122"/>
              </a:defRPr>
            </a:lvl1pPr>
          </a:lstStyle>
          <a:p>
            <a:fld id="{8566B1F7-3021-45EA-8BD8-58BF7D653DE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63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70号-灵悦黑体" panose="00000500000000000000" pitchFamily="2" charset="-122"/>
        <a:ea typeface="字魂70号-灵悦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70号-灵悦黑体" panose="00000500000000000000" pitchFamily="2" charset="-122"/>
        <a:ea typeface="字魂70号-灵悦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70号-灵悦黑体" panose="00000500000000000000" pitchFamily="2" charset="-122"/>
        <a:ea typeface="字魂70号-灵悦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70号-灵悦黑体" panose="00000500000000000000" pitchFamily="2" charset="-122"/>
        <a:ea typeface="字魂70号-灵悦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70号-灵悦黑体" panose="00000500000000000000" pitchFamily="2" charset="-122"/>
        <a:ea typeface="字魂70号-灵悦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6B1F7-3021-45EA-8BD8-58BF7D653DE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249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6B1F7-3021-45EA-8BD8-58BF7D653DE9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9869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6B1F7-3021-45EA-8BD8-58BF7D653DE9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261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6B1F7-3021-45EA-8BD8-58BF7D653DE9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0795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6B1F7-3021-45EA-8BD8-58BF7D653DE9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8560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6B1F7-3021-45EA-8BD8-58BF7D653DE9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2256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6B1F7-3021-45EA-8BD8-58BF7D653DE9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7009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6B1F7-3021-45EA-8BD8-58BF7D653DE9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8015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6B1F7-3021-45EA-8BD8-58BF7D653DE9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839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903DB76-30C4-4720-B253-289AC9936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646DB4F-9445-47D1-B565-1C2C141FBE7C}"/>
              </a:ext>
            </a:extLst>
          </p:cNvPr>
          <p:cNvGrpSpPr/>
          <p:nvPr userDrawn="1"/>
        </p:nvGrpSpPr>
        <p:grpSpPr>
          <a:xfrm>
            <a:off x="2313320" y="1513482"/>
            <a:ext cx="7565360" cy="3101180"/>
            <a:chOff x="3100251" y="1601912"/>
            <a:chExt cx="7565360" cy="310118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02EE1CCC-E485-4DC4-BA28-2F3E83BD1E6B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BABF6A00-01BF-4B9F-8A63-534A0CDA5875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4" name="图片 3" descr="图片包含 物体, 时钟&#10;&#10;描述已自动生成">
            <a:extLst>
              <a:ext uri="{FF2B5EF4-FFF2-40B4-BE49-F238E27FC236}">
                <a16:creationId xmlns:a16="http://schemas.microsoft.com/office/drawing/2014/main" id="{6099520C-3C65-424E-96CE-39DD9650BB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8" y="394184"/>
            <a:ext cx="1356349" cy="1392160"/>
          </a:xfrm>
          <a:prstGeom prst="rect">
            <a:avLst/>
          </a:prstGeom>
        </p:spPr>
      </p:pic>
      <p:pic>
        <p:nvPicPr>
          <p:cNvPr id="8" name="图片 7" descr="图片包含 玩具, LEGO&#10;&#10;描述已自动生成">
            <a:extLst>
              <a:ext uri="{FF2B5EF4-FFF2-40B4-BE49-F238E27FC236}">
                <a16:creationId xmlns:a16="http://schemas.microsoft.com/office/drawing/2014/main" id="{6AAD9AB6-64DF-4326-AD51-14AACB891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411612" y="3637950"/>
            <a:ext cx="4640192" cy="30319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BDF95A9-A903-4CE7-BCCC-4F4D71713E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187" y="3701862"/>
            <a:ext cx="1773982" cy="193648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3C327DB-3B6C-424D-8382-46C26CC494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37" y="4567904"/>
            <a:ext cx="1243193" cy="1264752"/>
          </a:xfrm>
          <a:prstGeom prst="rect">
            <a:avLst/>
          </a:prstGeom>
        </p:spPr>
      </p:pic>
      <p:pic>
        <p:nvPicPr>
          <p:cNvPr id="16" name="图片 15" descr="图片包含 玩具, LEGO&#10;&#10;描述已自动生成">
            <a:extLst>
              <a:ext uri="{FF2B5EF4-FFF2-40B4-BE49-F238E27FC236}">
                <a16:creationId xmlns:a16="http://schemas.microsoft.com/office/drawing/2014/main" id="{97672051-B3FB-4DD2-9966-403692C9DA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5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&#10;&#10;描述已自动生成">
            <a:extLst>
              <a:ext uri="{FF2B5EF4-FFF2-40B4-BE49-F238E27FC236}">
                <a16:creationId xmlns:a16="http://schemas.microsoft.com/office/drawing/2014/main" id="{0919D8C2-4805-4CB3-AA2C-B9529C681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4" y="2914650"/>
            <a:ext cx="2788628" cy="288035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D2665C0-00FF-47E3-B4E0-0FBB1B5B8B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9273" y="3304267"/>
            <a:ext cx="3895757" cy="80478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35417FE-BB98-4CC3-9A20-3B51D571E8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45" y="4471944"/>
            <a:ext cx="1403589" cy="15321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37A9D97-35AF-4DE0-85DB-91728533F1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096" y="5197734"/>
            <a:ext cx="983624" cy="1000682"/>
          </a:xfrm>
          <a:prstGeom prst="rect">
            <a:avLst/>
          </a:prstGeom>
        </p:spPr>
      </p:pic>
      <p:pic>
        <p:nvPicPr>
          <p:cNvPr id="32" name="图片 31" descr="图片包含 玩具, LEGO&#10;&#10;描述已自动生成">
            <a:extLst>
              <a:ext uri="{FF2B5EF4-FFF2-40B4-BE49-F238E27FC236}">
                <a16:creationId xmlns:a16="http://schemas.microsoft.com/office/drawing/2014/main" id="{157A67A9-988C-4C18-8935-8D4D6BE40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7A9C0ECC-301A-45B7-B17A-C3B2094ADEF1}"/>
              </a:ext>
            </a:extLst>
          </p:cNvPr>
          <p:cNvGrpSpPr/>
          <p:nvPr userDrawn="1"/>
        </p:nvGrpSpPr>
        <p:grpSpPr>
          <a:xfrm>
            <a:off x="4123562" y="1456562"/>
            <a:ext cx="3944875" cy="3944875"/>
            <a:chOff x="4123562" y="1456562"/>
            <a:chExt cx="3944875" cy="394487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3A78654-C0A3-4741-810A-25651264DFC9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B53080D-899F-496C-B15C-51EA06CACCA2}"/>
                </a:ext>
              </a:extLst>
            </p:cNvPr>
            <p:cNvSpPr/>
            <p:nvPr userDrawn="1"/>
          </p:nvSpPr>
          <p:spPr>
            <a:xfrm>
              <a:off x="4251842" y="1584842"/>
              <a:ext cx="3688316" cy="36883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2FAE264-EC23-41E5-8FB2-F49663E401EA}"/>
              </a:ext>
            </a:extLst>
          </p:cNvPr>
          <p:cNvGrpSpPr/>
          <p:nvPr userDrawn="1"/>
        </p:nvGrpSpPr>
        <p:grpSpPr>
          <a:xfrm>
            <a:off x="3599009" y="2854182"/>
            <a:ext cx="1177387" cy="1177387"/>
            <a:chOff x="4123562" y="1456562"/>
            <a:chExt cx="3944875" cy="394487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1E1A704-CD63-4A9B-A9B7-6A1985E5315A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620CE39-AD85-417E-A27F-E1DA8FE5D6AC}"/>
                </a:ext>
              </a:extLst>
            </p:cNvPr>
            <p:cNvSpPr/>
            <p:nvPr userDrawn="1"/>
          </p:nvSpPr>
          <p:spPr>
            <a:xfrm>
              <a:off x="4493206" y="1863116"/>
              <a:ext cx="3205586" cy="320558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28" name="图片 27" descr="图片包含 玩具, LEGO&#10;&#10;描述已自动生成">
            <a:extLst>
              <a:ext uri="{FF2B5EF4-FFF2-40B4-BE49-F238E27FC236}">
                <a16:creationId xmlns:a16="http://schemas.microsoft.com/office/drawing/2014/main" id="{8372BA2D-4DF1-4385-905C-AB29D60CD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691146" y="3510507"/>
            <a:ext cx="4640192" cy="3031991"/>
          </a:xfrm>
          <a:prstGeom prst="rect">
            <a:avLst/>
          </a:prstGeom>
        </p:spPr>
      </p:pic>
      <p:pic>
        <p:nvPicPr>
          <p:cNvPr id="29" name="图片 28" descr="图片包含 玩具, LEGO&#10;&#10;描述已自动生成">
            <a:extLst>
              <a:ext uri="{FF2B5EF4-FFF2-40B4-BE49-F238E27FC236}">
                <a16:creationId xmlns:a16="http://schemas.microsoft.com/office/drawing/2014/main" id="{8B25FF9B-2100-45E8-86AB-14C4F91A8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7056120" y="3682007"/>
            <a:ext cx="4855513" cy="286049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F1E6C12-7758-4B4F-9D18-D55464001E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pic>
        <p:nvPicPr>
          <p:cNvPr id="33" name="图片 32" descr="图片包含 物体, 时钟&#10;&#10;描述已自动生成">
            <a:extLst>
              <a:ext uri="{FF2B5EF4-FFF2-40B4-BE49-F238E27FC236}">
                <a16:creationId xmlns:a16="http://schemas.microsoft.com/office/drawing/2014/main" id="{0B7BEBE0-B8D8-4C32-881C-F10A6A5A18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58" y="545185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4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266DD722-7334-447E-A3BB-88F3F56E23DF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9DECD499-9C9F-46C6-A875-547AC6C295E0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04AEEB12-3553-49C5-83D6-D17092C96578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5CF76007-E712-40E1-88D5-3C706D4CC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423" y="4536252"/>
            <a:ext cx="1773982" cy="19364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3D21F5D-0243-499E-823D-A868055CDE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73" y="5402294"/>
            <a:ext cx="1243193" cy="126475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288A148-9236-42E0-920F-EE45BE1DFD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93" y="4977824"/>
            <a:ext cx="3895757" cy="8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DC63CEE8-DD9B-4D0E-A9FE-C0F81049ACF0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  <a:solidFill>
            <a:schemeClr val="bg1"/>
          </a:solidFill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0CA630B1-E004-45A9-B0F1-5F3952E3E7CB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grpFill/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83051174-1D5E-4166-8D0E-3D8C70BC0690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8" name="图片 7" descr="图片包含 玩具, LEGO&#10;&#10;描述已自动生成">
            <a:extLst>
              <a:ext uri="{FF2B5EF4-FFF2-40B4-BE49-F238E27FC236}">
                <a16:creationId xmlns:a16="http://schemas.microsoft.com/office/drawing/2014/main" id="{4493FE3A-0258-471A-8BCF-2F371B0F6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262890" y="4311213"/>
            <a:ext cx="3897630" cy="2546787"/>
          </a:xfrm>
          <a:prstGeom prst="rect">
            <a:avLst/>
          </a:prstGeom>
        </p:spPr>
      </p:pic>
      <p:pic>
        <p:nvPicPr>
          <p:cNvPr id="9" name="图片 8" descr="图片包含 物体, 时钟&#10;&#10;描述已自动生成">
            <a:extLst>
              <a:ext uri="{FF2B5EF4-FFF2-40B4-BE49-F238E27FC236}">
                <a16:creationId xmlns:a16="http://schemas.microsoft.com/office/drawing/2014/main" id="{EF4F1E68-20F9-4545-A9CC-493AA784F4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4" y="212812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1B442A1A-032D-4F29-8E1F-B3D6ED842D05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ADE57B7-B10C-4AB3-87BE-2532D78C36F1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6D80B60-529E-44D5-BC72-E13907C196EE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0" name="图片 9" descr="图片包含 玩具, LEGO&#10;&#10;描述已自动生成">
            <a:extLst>
              <a:ext uri="{FF2B5EF4-FFF2-40B4-BE49-F238E27FC236}">
                <a16:creationId xmlns:a16="http://schemas.microsoft.com/office/drawing/2014/main" id="{8C51D42B-F54E-43DE-875A-B249AA758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7715250" y="4387683"/>
            <a:ext cx="4367833" cy="2573188"/>
          </a:xfrm>
          <a:prstGeom prst="rect">
            <a:avLst/>
          </a:prstGeom>
        </p:spPr>
      </p:pic>
      <p:pic>
        <p:nvPicPr>
          <p:cNvPr id="15" name="图片 14" descr="图片包含 物体&#10;&#10;描述已自动生成">
            <a:extLst>
              <a:ext uri="{FF2B5EF4-FFF2-40B4-BE49-F238E27FC236}">
                <a16:creationId xmlns:a16="http://schemas.microsoft.com/office/drawing/2014/main" id="{DAC4B86C-B7ED-42B8-9BC3-852B4EFCAF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64" y="4894418"/>
            <a:ext cx="1510046" cy="155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6B22876C-940D-4978-A719-A3FCCDF49E7B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  <a:solidFill>
            <a:schemeClr val="bg1"/>
          </a:solidFill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E7425F8A-3993-4A80-92C4-81ABF0C870D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grpFill/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7E6F9F50-86ED-4404-AEAE-971C6EEE19E2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875D3F49-DB4F-4084-8565-DA4376066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4873" y="4977824"/>
            <a:ext cx="3895757" cy="804782"/>
          </a:xfrm>
          <a:prstGeom prst="rect">
            <a:avLst/>
          </a:prstGeom>
        </p:spPr>
      </p:pic>
      <p:pic>
        <p:nvPicPr>
          <p:cNvPr id="10" name="图片 9" descr="图片包含 物体, 时钟&#10;&#10;描述已自动生成">
            <a:extLst>
              <a:ext uri="{FF2B5EF4-FFF2-40B4-BE49-F238E27FC236}">
                <a16:creationId xmlns:a16="http://schemas.microsoft.com/office/drawing/2014/main" id="{1A2424D6-18A8-4A42-8CB2-EFA69E0869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8" y="212812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5380029-6425-476E-B9C9-F6FA3C94C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FDE12D3-1D69-4EE5-AC77-A3301F2DB807}"/>
              </a:ext>
            </a:extLst>
          </p:cNvPr>
          <p:cNvGrpSpPr/>
          <p:nvPr userDrawn="1"/>
        </p:nvGrpSpPr>
        <p:grpSpPr>
          <a:xfrm>
            <a:off x="2313320" y="1513482"/>
            <a:ext cx="7565360" cy="3101180"/>
            <a:chOff x="3100251" y="1601912"/>
            <a:chExt cx="7565360" cy="310118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7634BAF-53B3-42CC-8554-9C1721D4D4D5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5E6A5978-10E0-457A-BBF6-B43CDE6A207A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6" name="图片 15" descr="图片包含 物体, 时钟&#10;&#10;描述已自动生成">
            <a:extLst>
              <a:ext uri="{FF2B5EF4-FFF2-40B4-BE49-F238E27FC236}">
                <a16:creationId xmlns:a16="http://schemas.microsoft.com/office/drawing/2014/main" id="{19E79891-31CC-4F68-8C95-664B860ABA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8" y="394184"/>
            <a:ext cx="1356349" cy="1392160"/>
          </a:xfrm>
          <a:prstGeom prst="rect">
            <a:avLst/>
          </a:prstGeom>
        </p:spPr>
      </p:pic>
      <p:pic>
        <p:nvPicPr>
          <p:cNvPr id="17" name="图片 16" descr="图片包含 玩具, LEGO&#10;&#10;描述已自动生成">
            <a:extLst>
              <a:ext uri="{FF2B5EF4-FFF2-40B4-BE49-F238E27FC236}">
                <a16:creationId xmlns:a16="http://schemas.microsoft.com/office/drawing/2014/main" id="{1ABFF7FE-E17F-4A20-9368-A6D6E2177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411612" y="3637950"/>
            <a:ext cx="4640192" cy="30319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F9BF441-762C-4DFA-88F4-49314A67B4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187" y="3701862"/>
            <a:ext cx="1773982" cy="193648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2DA72C8-1EDA-4C06-B5B7-6878653832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37" y="4567904"/>
            <a:ext cx="1243193" cy="1264752"/>
          </a:xfrm>
          <a:prstGeom prst="rect">
            <a:avLst/>
          </a:prstGeom>
        </p:spPr>
      </p:pic>
      <p:pic>
        <p:nvPicPr>
          <p:cNvPr id="30" name="图片 29" descr="图片包含 玩具, LEGO&#10;&#10;描述已自动生成">
            <a:extLst>
              <a:ext uri="{FF2B5EF4-FFF2-40B4-BE49-F238E27FC236}">
                <a16:creationId xmlns:a16="http://schemas.microsoft.com/office/drawing/2014/main" id="{DE4AA913-C646-4095-9A7E-2A1E74134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0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D91CD95-A808-4CFC-B533-63C99CF2CCF5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05AD78FE-9F2E-4152-A5A3-9F937C5A0456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B340E57-B743-4EE5-9CF2-A9D13BAB5EAF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6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BDD030-1960-41AC-A92D-15D0629DB1D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"/>
            <a:ext cx="12192000" cy="68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3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16A68FE-9A09-41D8-A547-85BD584AFFB6}"/>
              </a:ext>
            </a:extLst>
          </p:cNvPr>
          <p:cNvSpPr/>
          <p:nvPr/>
        </p:nvSpPr>
        <p:spPr>
          <a:xfrm>
            <a:off x="3050473" y="1739466"/>
            <a:ext cx="6017160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600" spc="-300" dirty="0">
                <a:solidFill>
                  <a:srgbClr val="002060"/>
                </a:solidFill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ĐỌC MỞ RỘNG</a:t>
            </a:r>
          </a:p>
          <a:p>
            <a:pPr algn="ctr"/>
            <a:r>
              <a:rPr lang="en-US" altLang="zh-CN" sz="6600" spc="-300" dirty="0">
                <a:solidFill>
                  <a:srgbClr val="002060"/>
                </a:solidFill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THEO THỂ LOẠI</a:t>
            </a:r>
            <a:endParaRPr lang="zh-CN" altLang="en-US" sz="6600" spc="-300" dirty="0">
              <a:solidFill>
                <a:srgbClr val="002060"/>
              </a:solidFill>
              <a:latin typeface="Times New Roman" panose="02020603050405020304" pitchFamily="18" charset="0"/>
              <a:ea typeface="字魂70号-灵悦黑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913C25C-8122-4B09-90F5-E546B80B0568}"/>
              </a:ext>
            </a:extLst>
          </p:cNvPr>
          <p:cNvGrpSpPr/>
          <p:nvPr/>
        </p:nvGrpSpPr>
        <p:grpSpPr>
          <a:xfrm>
            <a:off x="5246255" y="4056705"/>
            <a:ext cx="1699489" cy="480291"/>
            <a:chOff x="4996873" y="3528289"/>
            <a:chExt cx="1699489" cy="480291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ACBAFF9C-6265-4F36-B1B9-83792E5396AC}"/>
                </a:ext>
              </a:extLst>
            </p:cNvPr>
            <p:cNvSpPr/>
            <p:nvPr/>
          </p:nvSpPr>
          <p:spPr>
            <a:xfrm>
              <a:off x="4996873" y="3528289"/>
              <a:ext cx="480291" cy="48029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6</a:t>
              </a:r>
              <a:endParaRPr lang="zh-CN" altLang="en-US" sz="2800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168203CC-A153-4885-976D-BEBFD9736A3B}"/>
                </a:ext>
              </a:extLst>
            </p:cNvPr>
            <p:cNvSpPr/>
            <p:nvPr/>
          </p:nvSpPr>
          <p:spPr>
            <a:xfrm>
              <a:off x="5403272" y="3528289"/>
              <a:ext cx="480291" cy="48029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A</a:t>
              </a:r>
              <a:endParaRPr lang="zh-CN" altLang="en-US" sz="2800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6F057E16-B99A-42FE-A41B-ED04C10EE401}"/>
                </a:ext>
              </a:extLst>
            </p:cNvPr>
            <p:cNvSpPr/>
            <p:nvPr/>
          </p:nvSpPr>
          <p:spPr>
            <a:xfrm>
              <a:off x="5809671" y="3528289"/>
              <a:ext cx="480291" cy="48029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1</a:t>
              </a:r>
              <a:endParaRPr lang="zh-CN" altLang="en-US" sz="2800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18578E28-1CD9-4111-BFEA-D1C75BBB43BC}"/>
                </a:ext>
              </a:extLst>
            </p:cNvPr>
            <p:cNvSpPr/>
            <p:nvPr/>
          </p:nvSpPr>
          <p:spPr>
            <a:xfrm>
              <a:off x="6216071" y="3528289"/>
              <a:ext cx="480291" cy="48029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latin typeface="字魂70号-灵悦黑体" panose="00000500000000000000" pitchFamily="2" charset="-122"/>
                  <a:ea typeface="字魂70号-灵悦黑体" panose="00000500000000000000" pitchFamily="2" charset="-122"/>
                </a:rPr>
                <a:t>3</a:t>
              </a:r>
              <a:endParaRPr lang="zh-CN" altLang="en-US" sz="2800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9" name="动感节奏鼓点合成背景音乐_1分44秒">
            <a:hlinkClick r:id="" action="ppaction://media"/>
            <a:extLst>
              <a:ext uri="{FF2B5EF4-FFF2-40B4-BE49-F238E27FC236}">
                <a16:creationId xmlns:a16="http://schemas.microsoft.com/office/drawing/2014/main" id="{68CEA2D0-A8F5-49BE-B8BA-5350728DE3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4527" y="7009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63CF74CA-C7D7-4BA7-BD74-2EFC80EA3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078" y="5620572"/>
            <a:ext cx="784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endParaRPr lang="zh-CN" altLang="en-US" sz="1800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6" name="AutoShape 27">
            <a:extLst>
              <a:ext uri="{FF2B5EF4-FFF2-40B4-BE49-F238E27FC236}">
                <a16:creationId xmlns:a16="http://schemas.microsoft.com/office/drawing/2014/main" id="{1F9F43A5-D286-41C1-BA3E-46FE694EB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9441" y="1334764"/>
            <a:ext cx="4513118" cy="2530654"/>
          </a:xfrm>
          <a:prstGeom prst="wedgeRoundRectCallout">
            <a:avLst>
              <a:gd name="adj1" fmla="val -52592"/>
              <a:gd name="adj2" fmla="val 74925"/>
              <a:gd name="adj3" fmla="val 16667"/>
            </a:avLst>
          </a:prstGeom>
          <a:solidFill>
            <a:srgbClr val="FFFF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Chia </a:t>
            </a:r>
            <a:r>
              <a:rPr lang="en-US" altLang="zh-CN" sz="3200" dirty="0" err="1"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sẻ</a:t>
            </a:r>
            <a:r>
              <a:rPr lang="en-US" altLang="zh-CN" sz="3200" dirty="0"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dirty="0"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 san / video / </a:t>
            </a:r>
            <a:r>
              <a:rPr lang="en-US" altLang="zh-CN" sz="3200" dirty="0" err="1"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inforgraphic</a:t>
            </a:r>
            <a:r>
              <a:rPr lang="en-US" altLang="zh-CN" sz="3200" dirty="0"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mà</a:t>
            </a:r>
            <a:r>
              <a:rPr lang="en-US" altLang="zh-CN" sz="3200" dirty="0"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nhóm</a:t>
            </a:r>
            <a:r>
              <a:rPr lang="en-US" altLang="zh-CN" sz="3200" dirty="0"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đã</a:t>
            </a:r>
            <a:r>
              <a:rPr lang="en-US" altLang="zh-CN" sz="3200" dirty="0"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chuẩn</a:t>
            </a:r>
            <a:r>
              <a:rPr lang="en-US" altLang="zh-CN" sz="3200" dirty="0"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bị</a:t>
            </a:r>
            <a:endParaRPr lang="en-US" altLang="zh-CN" sz="3200" dirty="0">
              <a:latin typeface="Times New Roman" panose="02020603050405020304" pitchFamily="18" charset="0"/>
              <a:ea typeface="字魂70号-灵悦黑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F6551B4-8AE5-4E37-8DB3-0A1CAC10671D}"/>
              </a:ext>
            </a:extLst>
          </p:cNvPr>
          <p:cNvSpPr/>
          <p:nvPr/>
        </p:nvSpPr>
        <p:spPr>
          <a:xfrm>
            <a:off x="3810983" y="2844224"/>
            <a:ext cx="71045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000" dirty="0">
                <a:solidFill>
                  <a:srgbClr val="00206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1</a:t>
            </a:r>
            <a:endParaRPr lang="zh-CN" altLang="en-US" sz="7000" dirty="0">
              <a:solidFill>
                <a:srgbClr val="002060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F2380-75E0-3143-A0E4-95FB2B2BE465}"/>
              </a:ext>
            </a:extLst>
          </p:cNvPr>
          <p:cNvSpPr txBox="1"/>
          <p:nvPr/>
        </p:nvSpPr>
        <p:spPr>
          <a:xfrm>
            <a:off x="4687688" y="2151726"/>
            <a:ext cx="32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Đặc điểm thể thơ lục bát được thể hiện qua bài thơ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字魂70号-灵悦黑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43775E9-1393-A142-B665-1395C48AB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791371"/>
              </p:ext>
            </p:extLst>
          </p:nvPr>
        </p:nvGraphicFramePr>
        <p:xfrm>
          <a:off x="1176857" y="1012062"/>
          <a:ext cx="9838286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670">
                  <a:extLst>
                    <a:ext uri="{9D8B030D-6E8A-4147-A177-3AD203B41FA5}">
                      <a16:colId xmlns:a16="http://schemas.microsoft.com/office/drawing/2014/main" val="2913782569"/>
                    </a:ext>
                  </a:extLst>
                </a:gridCol>
                <a:gridCol w="7731616">
                  <a:extLst>
                    <a:ext uri="{9D8B030D-6E8A-4147-A177-3AD203B41FA5}">
                      <a16:colId xmlns:a16="http://schemas.microsoft.com/office/drawing/2014/main" val="2086341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cặp lục bát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3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3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3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6 </a:t>
                      </a:r>
                      <a:r>
                        <a:rPr lang="en-US" sz="23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VN" sz="23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           </a:t>
                      </a:r>
                      <a:r>
                        <a:rPr lang="en-US" sz="23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3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3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23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8 </a:t>
                      </a:r>
                      <a:r>
                        <a:rPr lang="en-US" sz="23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3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VN" sz="23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04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VN" sz="2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ề cách gieo vần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bìm-tìm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ngư-hờ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sai-vài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dim-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gầy-đầy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tơ-nhờ</a:t>
                      </a:r>
                      <a:endParaRPr lang="en-VN" sz="2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thơ-ngơ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gai-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-dim,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mây-gầy</a:t>
                      </a:r>
                      <a:endParaRPr lang="en-VN" sz="2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406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 ngắt nhịp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chẵn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2/2/2,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4/4</a:t>
                      </a:r>
                      <a:endParaRPr lang="en-VN" sz="2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702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3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 thanh điệu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phối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2,4,6,8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tuân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chẽ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trắc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VN" sz="2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132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2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F6551B4-8AE5-4E37-8DB3-0A1CAC10671D}"/>
              </a:ext>
            </a:extLst>
          </p:cNvPr>
          <p:cNvSpPr/>
          <p:nvPr/>
        </p:nvSpPr>
        <p:spPr>
          <a:xfrm>
            <a:off x="3810983" y="2844224"/>
            <a:ext cx="71045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000" dirty="0">
                <a:solidFill>
                  <a:srgbClr val="00206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2</a:t>
            </a:r>
            <a:endParaRPr lang="zh-CN" altLang="en-US" sz="7000" dirty="0">
              <a:solidFill>
                <a:srgbClr val="002060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F2380-75E0-3143-A0E4-95FB2B2BE465}"/>
              </a:ext>
            </a:extLst>
          </p:cNvPr>
          <p:cNvSpPr txBox="1"/>
          <p:nvPr/>
        </p:nvSpPr>
        <p:spPr>
          <a:xfrm>
            <a:off x="4687688" y="2459503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Tình cảm của tác giả với quê hương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字魂70号-灵悦黑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30E66C1-BC43-F345-89A3-9F581F5EA892}"/>
              </a:ext>
            </a:extLst>
          </p:cNvPr>
          <p:cNvSpPr txBox="1"/>
          <p:nvPr/>
        </p:nvSpPr>
        <p:spPr>
          <a:xfrm>
            <a:off x="1371600" y="831274"/>
            <a:ext cx="59643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diết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ranh phong cảnh quê hương em Cổng đình Amia TSD 411">
            <a:extLst>
              <a:ext uri="{FF2B5EF4-FFF2-40B4-BE49-F238E27FC236}">
                <a16:creationId xmlns:a16="http://schemas.microsoft.com/office/drawing/2014/main" id="{C22D4C8D-1168-3745-B2A1-79F64D931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594">
            <a:off x="7497035" y="1334981"/>
            <a:ext cx="4356866" cy="289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7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F6551B4-8AE5-4E37-8DB3-0A1CAC10671D}"/>
              </a:ext>
            </a:extLst>
          </p:cNvPr>
          <p:cNvSpPr/>
          <p:nvPr/>
        </p:nvSpPr>
        <p:spPr>
          <a:xfrm>
            <a:off x="3810983" y="2844224"/>
            <a:ext cx="71045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000" dirty="0">
                <a:solidFill>
                  <a:srgbClr val="002060"/>
                </a:solidFill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3</a:t>
            </a:r>
            <a:endParaRPr lang="zh-CN" altLang="en-US" sz="7000" dirty="0">
              <a:solidFill>
                <a:srgbClr val="002060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F2380-75E0-3143-A0E4-95FB2B2BE465}"/>
              </a:ext>
            </a:extLst>
          </p:cNvPr>
          <p:cNvSpPr txBox="1"/>
          <p:nvPr/>
        </p:nvSpPr>
        <p:spPr>
          <a:xfrm>
            <a:off x="4687688" y="3075056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Nghệ thuật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字魂70号-灵悦黑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96AD9E-E0C0-9844-8796-30699B2475DE}"/>
              </a:ext>
            </a:extLst>
          </p:cNvPr>
          <p:cNvSpPr txBox="1"/>
          <p:nvPr/>
        </p:nvSpPr>
        <p:spPr>
          <a:xfrm>
            <a:off x="1305791" y="935183"/>
            <a:ext cx="958041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thơ lục bát, ngôn ngữ bình dị thể hiện nét gần gũi với cuộc sống thôn quê.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Điệp từ “có” + biện pháp liệt kê: gợi nhắc những hình ảnh thân thuộc gắn bó với tuổi thơ.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Khắc hoạ khung cảnh thiên nhiên thân thuộc, gần gũi, sống động, bộc lộc nỗi nhớ quê hương tuổi thơ.</a:t>
            </a:r>
            <a:endParaRPr lang="en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AFA1DDE-F7D5-47D9-BDD2-9C8CB4F16C14}"/>
              </a:ext>
            </a:extLst>
          </p:cNvPr>
          <p:cNvSpPr/>
          <p:nvPr/>
        </p:nvSpPr>
        <p:spPr>
          <a:xfrm>
            <a:off x="3023684" y="1786603"/>
            <a:ext cx="6144632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8800" b="1" i="1" spc="-300" dirty="0">
                <a:solidFill>
                  <a:srgbClr val="002060"/>
                </a:solidFill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Chúc các em </a:t>
            </a:r>
          </a:p>
          <a:p>
            <a:pPr algn="ctr"/>
            <a:r>
              <a:rPr lang="vi-VN" altLang="zh-CN" sz="8800" b="1" i="1" spc="-300" dirty="0">
                <a:solidFill>
                  <a:srgbClr val="002060"/>
                </a:solidFill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học tốt nhé!</a:t>
            </a:r>
            <a:endParaRPr lang="zh-CN" altLang="en-US" sz="8800" b="1" i="1" spc="-300" dirty="0">
              <a:solidFill>
                <a:srgbClr val="002060"/>
              </a:solidFill>
              <a:latin typeface="Times New Roman" panose="02020603050405020304" pitchFamily="18" charset="0"/>
              <a:ea typeface="字魂70号-灵悦黑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322</Words>
  <Application>Microsoft Macintosh PowerPoint</Application>
  <PresentationFormat>Widescreen</PresentationFormat>
  <Paragraphs>38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Wingdings</vt:lpstr>
      <vt:lpstr>字魂70号-灵悦黑体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Olivia Fung</dc:creator>
  <cp:lastModifiedBy>office014</cp:lastModifiedBy>
  <cp:revision>140</cp:revision>
  <dcterms:created xsi:type="dcterms:W3CDTF">2019-06-09T03:21:54Z</dcterms:created>
  <dcterms:modified xsi:type="dcterms:W3CDTF">2021-07-30T18:24:34Z</dcterms:modified>
</cp:coreProperties>
</file>