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19"/>
  </p:notesMasterIdLst>
  <p:sldIdLst>
    <p:sldId id="411" r:id="rId3"/>
    <p:sldId id="387" r:id="rId4"/>
    <p:sldId id="298" r:id="rId5"/>
    <p:sldId id="266" r:id="rId6"/>
    <p:sldId id="405" r:id="rId7"/>
    <p:sldId id="394" r:id="rId8"/>
    <p:sldId id="404" r:id="rId9"/>
    <p:sldId id="388" r:id="rId10"/>
    <p:sldId id="395" r:id="rId11"/>
    <p:sldId id="418" r:id="rId12"/>
    <p:sldId id="417" r:id="rId13"/>
    <p:sldId id="416" r:id="rId14"/>
    <p:sldId id="415" r:id="rId15"/>
    <p:sldId id="412" r:id="rId16"/>
    <p:sldId id="414" r:id="rId17"/>
    <p:sldId id="419"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99FF"/>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autoAdjust="0"/>
    <p:restoredTop sz="94704" autoAdjust="0"/>
  </p:normalViewPr>
  <p:slideViewPr>
    <p:cSldViewPr snapToGrid="0">
      <p:cViewPr varScale="1">
        <p:scale>
          <a:sx n="76" d="100"/>
          <a:sy n="76" d="100"/>
        </p:scale>
        <p:origin x="-120" y="-6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pPr/>
              <a:t>2025/5/3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pPr/>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3</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308113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vi-VN" sz="1200" dirty="0" smtClean="0">
                <a:latin typeface="+mn-lt"/>
                <a:ea typeface="Calibri" panose="020F0502020204030204" pitchFamily="34" charset="0"/>
                <a:cs typeface="Arial" panose="020B0604020202020204" pitchFamily="34" charset="0"/>
              </a:rPr>
              <a:t>Cây cầu vượt biển dài nhất thế giới Trung Quốc nối Hồng Kông – Chu Hải – Ma Cao: hơn 55 km.</a:t>
            </a:r>
            <a:r>
              <a:rPr lang="en-US" sz="1200" dirty="0" smtClean="0">
                <a:latin typeface="Arial" panose="020B0604020202020204" pitchFamily="34" charset="0"/>
                <a:ea typeface="Calibri" panose="020F0502020204030204" pitchFamily="34" charset="0"/>
                <a:cs typeface="Arial" panose="020B0604020202020204" pitchFamily="34" charset="0"/>
              </a:rPr>
              <a:t> </a:t>
            </a:r>
            <a:r>
              <a:rPr lang="vi-VN" sz="1200" dirty="0" smtClean="0">
                <a:latin typeface="+mn-lt"/>
                <a:ea typeface="Calibri" panose="020F0502020204030204" pitchFamily="34" charset="0"/>
                <a:cs typeface="Arial" panose="020B0604020202020204" pitchFamily="34" charset="0"/>
              </a:rPr>
              <a:t> Xa lộ dài nhất thế giới (con đường ô tô) Liên Mỹ kết hợp 17 quốc gia với chiều dài 48000 km.  Vạn lí trường thành dài 21196km. </a:t>
            </a:r>
            <a:endParaRPr lang="en-US" sz="1200" dirty="0" smtClean="0">
              <a:latin typeface="Arial" panose="020B0604020202020204" pitchFamily="34" charset="0"/>
              <a:cs typeface="Arial" panose="020B0604020202020204" pitchFamily="34" charset="0"/>
            </a:endParaRPr>
          </a:p>
          <a:p>
            <a:pPr algn="just">
              <a:lnSpc>
                <a:spcPct val="115000"/>
              </a:lnSpc>
            </a:pP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6307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2025/5/3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F61A69-B6BF-46D2-B6C6-0100665733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60EA5E0-EA33-49E8-9107-822F39DFC5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652F91-261C-4FF2-91B5-FBD7498FE59F}"/>
              </a:ext>
            </a:extLst>
          </p:cNvPr>
          <p:cNvSpPr>
            <a:spLocks noGrp="1"/>
          </p:cNvSpPr>
          <p:nvPr>
            <p:ph type="dt" sz="half" idx="10"/>
          </p:nvPr>
        </p:nvSpPr>
        <p:spPr>
          <a:xfrm>
            <a:off x="838200" y="6356351"/>
            <a:ext cx="2743200" cy="365125"/>
          </a:xfrm>
          <a:prstGeom prst="rect">
            <a:avLst/>
          </a:prstGeom>
        </p:spPr>
        <p:txBody>
          <a:bodyPr/>
          <a:lstStyle/>
          <a:p>
            <a:fld id="{C29C64D2-274B-45A3-8200-54197C530B48}" type="datetimeFigureOut">
              <a:rPr lang="zh-CN" altLang="en-US" smtClean="0"/>
              <a:pPr/>
              <a:t>2025/5/3</a:t>
            </a:fld>
            <a:endParaRPr lang="zh-CN" altLang="en-US"/>
          </a:p>
        </p:txBody>
      </p:sp>
      <p:sp>
        <p:nvSpPr>
          <p:cNvPr id="5" name="页脚占位符 4">
            <a:extLst>
              <a:ext uri="{FF2B5EF4-FFF2-40B4-BE49-F238E27FC236}">
                <a16:creationId xmlns:a16="http://schemas.microsoft.com/office/drawing/2014/main" xmlns="" id="{32C083FA-CE2B-40B0-B091-5AD493EDFE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566D68D-8614-4748-881C-39842A82EC99}"/>
              </a:ext>
            </a:extLst>
          </p:cNvPr>
          <p:cNvSpPr>
            <a:spLocks noGrp="1"/>
          </p:cNvSpPr>
          <p:nvPr>
            <p:ph type="sldNum" sz="quarter" idx="12"/>
          </p:nvPr>
        </p:nvSpPr>
        <p:spPr>
          <a:xfrm>
            <a:off x="8610600" y="6356351"/>
            <a:ext cx="2743200" cy="365125"/>
          </a:xfrm>
          <a:prstGeom prst="rect">
            <a:avLst/>
          </a:prstGeom>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69697373"/>
      </p:ext>
    </p:extLst>
  </p:cSld>
  <p:clrMapOvr>
    <a:masterClrMapping/>
  </p:clrMapOvr>
  <p:transition spd="slow" advClick="0" advTm="2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2025/5/3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xml"/><Relationship Id="rId7" Type="http://schemas.openxmlformats.org/officeDocument/2006/relationships/image" Target="../media/image1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 Box 6"/>
          <p:cNvSpPr txBox="1">
            <a:spLocks noChangeArrowheads="1"/>
          </p:cNvSpPr>
          <p:nvPr/>
        </p:nvSpPr>
        <p:spPr bwMode="auto">
          <a:xfrm>
            <a:off x="1747157" y="1578070"/>
            <a:ext cx="6767252" cy="830997"/>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4800" b="1" dirty="0" err="1" smtClean="0">
                <a:solidFill>
                  <a:srgbClr val="C00000"/>
                </a:solidFill>
                <a:latin typeface="Arial" panose="020B0604020202020204" pitchFamily="34" charset="0"/>
                <a:cs typeface="Arial" panose="020B0604020202020204" pitchFamily="34" charset="0"/>
              </a:rPr>
              <a:t>Bài</a:t>
            </a:r>
            <a:r>
              <a:rPr lang="en-US" sz="4800" b="1" dirty="0" smtClean="0">
                <a:solidFill>
                  <a:srgbClr val="C00000"/>
                </a:solidFill>
                <a:latin typeface="Arial" panose="020B0604020202020204" pitchFamily="34" charset="0"/>
                <a:cs typeface="Arial" panose="020B0604020202020204" pitchFamily="34" charset="0"/>
              </a:rPr>
              <a:t> 4: ĐO CHIỀU DÀI</a:t>
            </a:r>
          </a:p>
        </p:txBody>
      </p:sp>
      <p:sp>
        <p:nvSpPr>
          <p:cNvPr id="4" name="Text Box 6"/>
          <p:cNvSpPr txBox="1">
            <a:spLocks noChangeArrowheads="1"/>
          </p:cNvSpPr>
          <p:nvPr/>
        </p:nvSpPr>
        <p:spPr bwMode="auto">
          <a:xfrm>
            <a:off x="2535792" y="794297"/>
            <a:ext cx="5488760" cy="5847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200" b="1" dirty="0">
                <a:latin typeface="Arial" panose="020B0604020202020204" pitchFamily="34" charset="0"/>
                <a:cs typeface="Arial" panose="020B0604020202020204" pitchFamily="34" charset="0"/>
              </a:rPr>
              <a:t>CHỦ ĐỀ </a:t>
            </a:r>
            <a:r>
              <a:rPr lang="vi-VN" sz="3200" b="1" dirty="0">
                <a:latin typeface="Arial" panose="020B0604020202020204" pitchFamily="34" charset="0"/>
                <a:cs typeface="Arial" panose="020B0604020202020204" pitchFamily="34" charset="0"/>
              </a:rPr>
              <a:t>1</a:t>
            </a:r>
            <a:r>
              <a:rPr lang="en-US" sz="3200" b="1" dirty="0">
                <a:latin typeface="Arial" panose="020B0604020202020204" pitchFamily="34" charset="0"/>
                <a:cs typeface="Arial" panose="020B0604020202020204" pitchFamily="34" charset="0"/>
              </a:rPr>
              <a:t>: CÁC PHÉP </a:t>
            </a:r>
            <a:r>
              <a:rPr lang="en-US" sz="3200" b="1" dirty="0" smtClean="0">
                <a:latin typeface="Arial" panose="020B0604020202020204" pitchFamily="34" charset="0"/>
                <a:cs typeface="Arial" panose="020B0604020202020204" pitchFamily="34" charset="0"/>
              </a:rPr>
              <a:t>ĐO</a:t>
            </a:r>
          </a:p>
        </p:txBody>
      </p:sp>
    </p:spTree>
    <p:extLst>
      <p:ext uri="{BB962C8B-B14F-4D97-AF65-F5344CB8AC3E}">
        <p14:creationId xmlns:p14="http://schemas.microsoft.com/office/powerpoint/2010/main" val="41846312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174" y="2652278"/>
            <a:ext cx="6484027" cy="1815882"/>
          </a:xfrm>
          <a:prstGeom prst="rect">
            <a:avLst/>
          </a:prstGeom>
          <a:ln>
            <a:solidFill>
              <a:srgbClr val="0000FF"/>
            </a:solidFill>
          </a:ln>
        </p:spPr>
        <p:txBody>
          <a:bodyPr wrap="square">
            <a:spAutoFit/>
          </a:bodyPr>
          <a:lstStyle/>
          <a:p>
            <a:pPr indent="457200"/>
            <a:r>
              <a:rPr lang="vi-VN" sz="2800" b="1" dirty="0"/>
              <a:t>Quan sát hình 4.3 và cho biết cách đo chiều dài trong trường hợp nào nhanh và cho kết quả chính xác hơn? Tại sao?</a:t>
            </a:r>
            <a:endParaRPr lang="en-US" sz="2800" b="1" dirty="0">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8" name="文本框 147"/>
          <p:cNvSpPr txBox="1"/>
          <p:nvPr/>
        </p:nvSpPr>
        <p:spPr>
          <a:xfrm>
            <a:off x="1407319" y="743794"/>
            <a:ext cx="6461435" cy="523220"/>
          </a:xfrm>
          <a:prstGeom prst="rect">
            <a:avLst/>
          </a:prstGeom>
          <a:noFill/>
        </p:spPr>
        <p:txBody>
          <a:bodyPr wrap="square" rtlCol="0">
            <a:spAutoFit/>
          </a:bodyPr>
          <a:lstStyle/>
          <a:p>
            <a:r>
              <a:rPr lang="en-US" altLang="zh-CN" sz="28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2/ THỰC HÀNH ĐO CHIỀU DÀI</a:t>
            </a:r>
            <a:endParaRPr lang="zh-CN" altLang="en-US" sz="28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Rectangle 15"/>
          <p:cNvSpPr/>
          <p:nvPr/>
        </p:nvSpPr>
        <p:spPr>
          <a:xfrm>
            <a:off x="6215598" y="4932767"/>
            <a:ext cx="5886728" cy="1815882"/>
          </a:xfrm>
          <a:prstGeom prst="rect">
            <a:avLst/>
          </a:prstGeom>
          <a:solidFill>
            <a:schemeClr val="bg1"/>
          </a:solidFill>
          <a:ln>
            <a:solidFill>
              <a:srgbClr val="0000FF"/>
            </a:solidFill>
          </a:ln>
        </p:spPr>
        <p:txBody>
          <a:bodyPr wrap="square">
            <a:spAutoFit/>
          </a:bodyPr>
          <a:lstStyle/>
          <a:p>
            <a:r>
              <a:rPr lang="vi-VN" sz="2800" b="1" dirty="0">
                <a:solidFill>
                  <a:srgbClr val="0000FF"/>
                </a:solidFill>
              </a:rPr>
              <a:t>Bàn học có chiều dài lớn nên cần dùng thước dây (như hình a) có GHĐ lớn, ta chỉ cần đo 1 lần, thời gian đo nhanh và chính xác </a:t>
            </a:r>
            <a:r>
              <a:rPr lang="vi-VN" sz="2800" b="1" dirty="0" smtClean="0">
                <a:solidFill>
                  <a:srgbClr val="0000FF"/>
                </a:solidFill>
              </a:rPr>
              <a:t>hơn</a:t>
            </a:r>
            <a:r>
              <a:rPr lang="en-US" sz="2800" b="1" dirty="0" smtClean="0">
                <a:solidFill>
                  <a:srgbClr val="0000FF"/>
                </a:solidFill>
              </a:rPr>
              <a:t>.</a:t>
            </a:r>
            <a:endParaRPr lang="vi-VN" sz="2800" b="1" dirty="0">
              <a:solidFill>
                <a:srgbClr val="0000FF"/>
              </a:solidFill>
            </a:endParaRPr>
          </a:p>
        </p:txBody>
      </p:sp>
      <p:grpSp>
        <p:nvGrpSpPr>
          <p:cNvPr id="2" name="Group 1"/>
          <p:cNvGrpSpPr/>
          <p:nvPr/>
        </p:nvGrpSpPr>
        <p:grpSpPr>
          <a:xfrm>
            <a:off x="7205472" y="2298265"/>
            <a:ext cx="4914900" cy="1871399"/>
            <a:chOff x="7205472" y="2298265"/>
            <a:chExt cx="4914900" cy="1871399"/>
          </a:xfrm>
        </p:grpSpPr>
        <p:pic>
          <p:nvPicPr>
            <p:cNvPr id="2050" name="Picture 2" descr="Bài 4: Đo chiều dài"/>
            <p:cNvPicPr>
              <a:picLocks noChangeAspect="1" noChangeArrowheads="1"/>
            </p:cNvPicPr>
            <p:nvPr/>
          </p:nvPicPr>
          <p:blipFill rotWithShape="1">
            <a:blip r:embed="rId2">
              <a:extLst>
                <a:ext uri="{28A0092B-C50C-407E-A947-70E740481C1C}">
                  <a14:useLocalDpi xmlns:a14="http://schemas.microsoft.com/office/drawing/2010/main" val="0"/>
                </a:ext>
              </a:extLst>
            </a:blip>
            <a:srcRect b="25478"/>
            <a:stretch/>
          </p:blipFill>
          <p:spPr bwMode="auto">
            <a:xfrm>
              <a:off x="7205472" y="2298265"/>
              <a:ext cx="4914900" cy="18713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68754" y="2821555"/>
              <a:ext cx="1094795" cy="523220"/>
            </a:xfrm>
            <a:prstGeom prst="rect">
              <a:avLst/>
            </a:prstGeom>
            <a:noFill/>
            <a:ln>
              <a:noFill/>
            </a:ln>
          </p:spPr>
          <p:txBody>
            <a:bodyPr wrap="square">
              <a:spAutoFit/>
            </a:bodyPr>
            <a:lstStyle/>
            <a:p>
              <a:pPr indent="457200"/>
              <a:r>
                <a:rPr lang="en-US" sz="2800" b="1" dirty="0" smtClean="0">
                  <a:solidFill>
                    <a:srgbClr val="C00000"/>
                  </a:solidFill>
                </a:rPr>
                <a:t>a</a:t>
              </a:r>
              <a:endParaRPr lang="en-US" sz="28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0380306" y="2942064"/>
              <a:ext cx="1094795" cy="523220"/>
            </a:xfrm>
            <a:prstGeom prst="rect">
              <a:avLst/>
            </a:prstGeom>
            <a:noFill/>
            <a:ln>
              <a:noFill/>
            </a:ln>
          </p:spPr>
          <p:txBody>
            <a:bodyPr wrap="square">
              <a:spAutoFit/>
            </a:bodyPr>
            <a:lstStyle/>
            <a:p>
              <a:pPr indent="457200"/>
              <a:r>
                <a:rPr lang="en-US" sz="2800" b="1" dirty="0" smtClean="0">
                  <a:solidFill>
                    <a:srgbClr val="C00000"/>
                  </a:solidFill>
                </a:rPr>
                <a:t>b</a:t>
              </a:r>
              <a:endParaRPr lang="en-US" sz="28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320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267982"/>
            <a:ext cx="12102326" cy="523220"/>
          </a:xfrm>
          <a:prstGeom prst="rect">
            <a:avLst/>
          </a:prstGeom>
          <a:ln>
            <a:solidFill>
              <a:srgbClr val="0000FF"/>
            </a:solidFill>
          </a:ln>
        </p:spPr>
        <p:txBody>
          <a:bodyPr wrap="square">
            <a:spAutoFit/>
          </a:bodyPr>
          <a:lstStyle/>
          <a:p>
            <a:r>
              <a:rPr lang="vi-VN" sz="2800" b="1" dirty="0"/>
              <a:t>Quan sát hình </a:t>
            </a:r>
            <a:r>
              <a:rPr lang="vi-VN" sz="2800" b="1" dirty="0" smtClean="0"/>
              <a:t>4.</a:t>
            </a:r>
            <a:r>
              <a:rPr lang="en-US" sz="2800" b="1" dirty="0" smtClean="0"/>
              <a:t>4</a:t>
            </a:r>
            <a:r>
              <a:rPr lang="vi-VN" sz="2800" b="1" dirty="0" smtClean="0"/>
              <a:t> </a:t>
            </a:r>
            <a:r>
              <a:rPr lang="en-US" sz="2800" b="1" dirty="0" smtClean="0"/>
              <a:t>, 4.5, </a:t>
            </a:r>
            <a:r>
              <a:rPr lang="en-US" sz="2800" b="1" dirty="0" err="1" smtClean="0"/>
              <a:t>chọn</a:t>
            </a:r>
            <a:r>
              <a:rPr lang="en-US" sz="2800" b="1" dirty="0" smtClean="0"/>
              <a:t> </a:t>
            </a:r>
            <a:r>
              <a:rPr lang="en-US" sz="2800" b="1" dirty="0" err="1" smtClean="0"/>
              <a:t>câu</a:t>
            </a:r>
            <a:r>
              <a:rPr lang="en-US" sz="2800" b="1" dirty="0" smtClean="0"/>
              <a:t> </a:t>
            </a:r>
            <a:r>
              <a:rPr lang="en-US" sz="2800" b="1" dirty="0" err="1" smtClean="0"/>
              <a:t>trả</a:t>
            </a:r>
            <a:r>
              <a:rPr lang="en-US" sz="2800" b="1" dirty="0" smtClean="0"/>
              <a:t> </a:t>
            </a:r>
            <a:r>
              <a:rPr lang="en-US" sz="2800" b="1" dirty="0" err="1" smtClean="0"/>
              <a:t>lời</a:t>
            </a:r>
            <a:r>
              <a:rPr lang="en-US" sz="2800" b="1" dirty="0" smtClean="0"/>
              <a:t> </a:t>
            </a:r>
            <a:r>
              <a:rPr lang="en-US" sz="2800" b="1" dirty="0" err="1" smtClean="0"/>
              <a:t>đúng</a:t>
            </a:r>
            <a:r>
              <a:rPr lang="en-US" sz="2800" b="1" dirty="0"/>
              <a:t>.</a:t>
            </a:r>
            <a:endParaRPr lang="vi-VN" sz="2800" b="1" dirty="0"/>
          </a:p>
        </p:txBody>
      </p:sp>
      <p:grpSp>
        <p:nvGrpSpPr>
          <p:cNvPr id="22" name="Group 1"/>
          <p:cNvGrpSpPr>
            <a:grpSpLocks/>
          </p:cNvGrpSpPr>
          <p:nvPr/>
        </p:nvGrpSpPr>
        <p:grpSpPr bwMode="auto">
          <a:xfrm>
            <a:off x="1977035" y="96407"/>
            <a:ext cx="3363460" cy="1171575"/>
            <a:chOff x="-206363" y="2482759"/>
            <a:chExt cx="2667000" cy="2080042"/>
          </a:xfrm>
        </p:grpSpPr>
        <p:sp>
          <p:nvSpPr>
            <p:cNvPr id="23"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24"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smtClean="0"/>
                <a:t>      </a:t>
              </a:r>
              <a:r>
                <a:rPr lang="en-US" altLang="en-US" sz="2600" b="1" dirty="0" err="1" smtClean="0"/>
                <a:t>Thảo</a:t>
              </a:r>
              <a:r>
                <a:rPr lang="en-US" altLang="en-US" sz="2600" b="1" dirty="0" smtClean="0"/>
                <a:t> </a:t>
              </a:r>
              <a:r>
                <a:rPr lang="en-US" altLang="en-US" sz="2600" b="1" dirty="0" err="1" smtClean="0"/>
                <a:t>luận</a:t>
              </a:r>
              <a:endParaRPr lang="en-US" altLang="en-US" sz="2600" b="1" dirty="0"/>
            </a:p>
          </p:txBody>
        </p:sp>
      </p:grpSp>
      <p:pic>
        <p:nvPicPr>
          <p:cNvPr id="4" name="Picture 3"/>
          <p:cNvPicPr>
            <a:picLocks noChangeAspect="1"/>
          </p:cNvPicPr>
          <p:nvPr/>
        </p:nvPicPr>
        <p:blipFill>
          <a:blip r:embed="rId2"/>
          <a:stretch>
            <a:fillRect/>
          </a:stretch>
        </p:blipFill>
        <p:spPr>
          <a:xfrm>
            <a:off x="0" y="1881576"/>
            <a:ext cx="5340495" cy="2324509"/>
          </a:xfrm>
          <a:prstGeom prst="rect">
            <a:avLst/>
          </a:prstGeom>
        </p:spPr>
      </p:pic>
      <p:pic>
        <p:nvPicPr>
          <p:cNvPr id="6" name="Picture 5"/>
          <p:cNvPicPr>
            <a:picLocks noChangeAspect="1"/>
          </p:cNvPicPr>
          <p:nvPr/>
        </p:nvPicPr>
        <p:blipFill>
          <a:blip r:embed="rId3"/>
          <a:stretch>
            <a:fillRect/>
          </a:stretch>
        </p:blipFill>
        <p:spPr>
          <a:xfrm>
            <a:off x="6277232" y="2439557"/>
            <a:ext cx="5746690" cy="1518110"/>
          </a:xfrm>
          <a:prstGeom prst="rect">
            <a:avLst/>
          </a:prstGeom>
        </p:spPr>
      </p:pic>
      <p:pic>
        <p:nvPicPr>
          <p:cNvPr id="2056" name="Picture 8" descr="Bài 4: Đo chiều dà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141" y="4346337"/>
            <a:ext cx="7084181" cy="2561541"/>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471477" y="3080550"/>
            <a:ext cx="416291" cy="467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Oval 30"/>
          <p:cNvSpPr/>
          <p:nvPr/>
        </p:nvSpPr>
        <p:spPr>
          <a:xfrm>
            <a:off x="11028506" y="3547947"/>
            <a:ext cx="416291" cy="46739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31"/>
          <p:cNvSpPr/>
          <p:nvPr/>
        </p:nvSpPr>
        <p:spPr>
          <a:xfrm>
            <a:off x="157867" y="4133117"/>
            <a:ext cx="3481978" cy="523220"/>
          </a:xfrm>
          <a:prstGeom prst="rect">
            <a:avLst/>
          </a:prstGeom>
          <a:ln>
            <a:solidFill>
              <a:srgbClr val="0000FF"/>
            </a:solidFill>
          </a:ln>
        </p:spPr>
        <p:txBody>
          <a:bodyPr wrap="square">
            <a:spAutoFit/>
          </a:bodyPr>
          <a:lstStyle/>
          <a:p>
            <a:r>
              <a:rPr lang="en-US" sz="2800" b="1" dirty="0" err="1" smtClean="0"/>
              <a:t>Đọc</a:t>
            </a:r>
            <a:r>
              <a:rPr lang="en-US" sz="2800" b="1" dirty="0" smtClean="0"/>
              <a:t> </a:t>
            </a:r>
            <a:r>
              <a:rPr lang="en-US" sz="2800" b="1" dirty="0" err="1" smtClean="0"/>
              <a:t>kết</a:t>
            </a:r>
            <a:r>
              <a:rPr lang="en-US" sz="2800" b="1" dirty="0" smtClean="0"/>
              <a:t> </a:t>
            </a:r>
            <a:r>
              <a:rPr lang="en-US" sz="2800" b="1" dirty="0" err="1" smtClean="0"/>
              <a:t>quả</a:t>
            </a:r>
            <a:r>
              <a:rPr lang="en-US" sz="2800" b="1" dirty="0" smtClean="0"/>
              <a:t> </a:t>
            </a:r>
            <a:r>
              <a:rPr lang="en-US" sz="2800" b="1" dirty="0" err="1" smtClean="0"/>
              <a:t>hình</a:t>
            </a:r>
            <a:r>
              <a:rPr lang="en-US" sz="2800" b="1" dirty="0" smtClean="0"/>
              <a:t> 4.6</a:t>
            </a:r>
            <a:endParaRPr lang="vi-VN" sz="2800" b="1" dirty="0"/>
          </a:p>
        </p:txBody>
      </p:sp>
      <p:sp>
        <p:nvSpPr>
          <p:cNvPr id="35" name="Oval 34"/>
          <p:cNvSpPr/>
          <p:nvPr/>
        </p:nvSpPr>
        <p:spPr>
          <a:xfrm>
            <a:off x="2561681" y="4965662"/>
            <a:ext cx="1747006" cy="7655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rPr>
              <a:t>6,8 cm</a:t>
            </a:r>
            <a:endParaRPr lang="en-SG" sz="2800" dirty="0">
              <a:solidFill>
                <a:srgbClr val="0000FF"/>
              </a:solidFill>
            </a:endParaRPr>
          </a:p>
        </p:txBody>
      </p:sp>
      <p:sp>
        <p:nvSpPr>
          <p:cNvPr id="36" name="Oval 35"/>
          <p:cNvSpPr/>
          <p:nvPr/>
        </p:nvSpPr>
        <p:spPr>
          <a:xfrm>
            <a:off x="8708202" y="4252663"/>
            <a:ext cx="1348864" cy="71299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rPr>
              <a:t> 7cm</a:t>
            </a:r>
            <a:endParaRPr lang="en-SG" sz="2800" dirty="0">
              <a:solidFill>
                <a:srgbClr val="0000FF"/>
              </a:solidFill>
            </a:endParaRPr>
          </a:p>
        </p:txBody>
      </p:sp>
    </p:spTree>
    <p:extLst>
      <p:ext uri="{BB962C8B-B14F-4D97-AF65-F5344CB8AC3E}">
        <p14:creationId xmlns:p14="http://schemas.microsoft.com/office/powerpoint/2010/main" val="3976615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 calcmode="lin" valueType="num">
                                      <p:cBhvr>
                                        <p:cTn id="18" dur="1000" fill="hold"/>
                                        <p:tgtEl>
                                          <p:spTgt spid="26"/>
                                        </p:tgtEl>
                                        <p:attrNameLst>
                                          <p:attrName>style.rotation</p:attrName>
                                        </p:attrNameLst>
                                      </p:cBhvr>
                                      <p:tavLst>
                                        <p:tav tm="0">
                                          <p:val>
                                            <p:fltVal val="90"/>
                                          </p:val>
                                        </p:tav>
                                        <p:tav tm="100000">
                                          <p:val>
                                            <p:fltVal val="0"/>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style.rotation</p:attrName>
                                        </p:attrNameLst>
                                      </p:cBhvr>
                                      <p:tavLst>
                                        <p:tav tm="0">
                                          <p:val>
                                            <p:fltVal val="90"/>
                                          </p:val>
                                        </p:tav>
                                        <p:tav tm="100000">
                                          <p:val>
                                            <p:fltVal val="0"/>
                                          </p:val>
                                        </p:tav>
                                      </p:tavLst>
                                    </p:anim>
                                    <p:animEffect transition="in" filter="fade">
                                      <p:cBhvr>
                                        <p:cTn id="27" dur="1000"/>
                                        <p:tgtEl>
                                          <p:spTgt spid="31"/>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xEl>
                                              <p:pRg st="0" end="0"/>
                                            </p:txEl>
                                          </p:spTgt>
                                        </p:tgtEl>
                                        <p:attrNameLst>
                                          <p:attrName>style.visibility</p:attrName>
                                        </p:attrNameLst>
                                      </p:cBhvr>
                                      <p:to>
                                        <p:strVal val="visible"/>
                                      </p:to>
                                    </p:set>
                                    <p:animEffect transition="in" filter="barn(inVertical)">
                                      <p:cBhvr>
                                        <p:cTn id="30" dur="500"/>
                                        <p:tgtEl>
                                          <p:spTgt spid="3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fltVal val="0"/>
                                          </p:val>
                                        </p:tav>
                                        <p:tav tm="100000">
                                          <p:val>
                                            <p:strVal val="#ppt_w"/>
                                          </p:val>
                                        </p:tav>
                                      </p:tavLst>
                                    </p:anim>
                                    <p:anim calcmode="lin" valueType="num">
                                      <p:cBhvr>
                                        <p:cTn id="36" dur="1000" fill="hold"/>
                                        <p:tgtEl>
                                          <p:spTgt spid="35"/>
                                        </p:tgtEl>
                                        <p:attrNameLst>
                                          <p:attrName>ppt_h</p:attrName>
                                        </p:attrNameLst>
                                      </p:cBhvr>
                                      <p:tavLst>
                                        <p:tav tm="0">
                                          <p:val>
                                            <p:fltVal val="0"/>
                                          </p:val>
                                        </p:tav>
                                        <p:tav tm="100000">
                                          <p:val>
                                            <p:strVal val="#ppt_h"/>
                                          </p:val>
                                        </p:tav>
                                      </p:tavLst>
                                    </p:anim>
                                    <p:anim calcmode="lin" valueType="num">
                                      <p:cBhvr>
                                        <p:cTn id="37" dur="1000" fill="hold"/>
                                        <p:tgtEl>
                                          <p:spTgt spid="35"/>
                                        </p:tgtEl>
                                        <p:attrNameLst>
                                          <p:attrName>style.rotation</p:attrName>
                                        </p:attrNameLst>
                                      </p:cBhvr>
                                      <p:tavLst>
                                        <p:tav tm="0">
                                          <p:val>
                                            <p:fltVal val="90"/>
                                          </p:val>
                                        </p:tav>
                                        <p:tav tm="100000">
                                          <p:val>
                                            <p:fltVal val="0"/>
                                          </p:val>
                                        </p:tav>
                                      </p:tavLst>
                                    </p:anim>
                                    <p:animEffect transition="in" filter="fade">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1000" fill="hold"/>
                                        <p:tgtEl>
                                          <p:spTgt spid="36"/>
                                        </p:tgtEl>
                                        <p:attrNameLst>
                                          <p:attrName>ppt_w</p:attrName>
                                        </p:attrNameLst>
                                      </p:cBhvr>
                                      <p:tavLst>
                                        <p:tav tm="0">
                                          <p:val>
                                            <p:fltVal val="0"/>
                                          </p:val>
                                        </p:tav>
                                        <p:tav tm="100000">
                                          <p:val>
                                            <p:strVal val="#ppt_w"/>
                                          </p:val>
                                        </p:tav>
                                      </p:tavLst>
                                    </p:anim>
                                    <p:anim calcmode="lin" valueType="num">
                                      <p:cBhvr>
                                        <p:cTn id="44" dur="1000" fill="hold"/>
                                        <p:tgtEl>
                                          <p:spTgt spid="36"/>
                                        </p:tgtEl>
                                        <p:attrNameLst>
                                          <p:attrName>ppt_h</p:attrName>
                                        </p:attrNameLst>
                                      </p:cBhvr>
                                      <p:tavLst>
                                        <p:tav tm="0">
                                          <p:val>
                                            <p:fltVal val="0"/>
                                          </p:val>
                                        </p:tav>
                                        <p:tav tm="100000">
                                          <p:val>
                                            <p:strVal val="#ppt_h"/>
                                          </p:val>
                                        </p:tav>
                                      </p:tavLst>
                                    </p:anim>
                                    <p:anim calcmode="lin" valueType="num">
                                      <p:cBhvr>
                                        <p:cTn id="45" dur="1000" fill="hold"/>
                                        <p:tgtEl>
                                          <p:spTgt spid="36"/>
                                        </p:tgtEl>
                                        <p:attrNameLst>
                                          <p:attrName>style.rotation</p:attrName>
                                        </p:attrNameLst>
                                      </p:cBhvr>
                                      <p:tavLst>
                                        <p:tav tm="0">
                                          <p:val>
                                            <p:fltVal val="90"/>
                                          </p:val>
                                        </p:tav>
                                        <p:tav tm="100000">
                                          <p:val>
                                            <p:fltVal val="0"/>
                                          </p:val>
                                        </p:tav>
                                      </p:tavLst>
                                    </p:anim>
                                    <p:animEffect transition="in" filter="fade">
                                      <p:cBhvr>
                                        <p:cTn id="4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106"/>
          <p:cNvSpPr>
            <a:spLocks noChangeAspect="1"/>
          </p:cNvSpPr>
          <p:nvPr/>
        </p:nvSpPr>
        <p:spPr>
          <a:xfrm>
            <a:off x="1985378" y="163504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 name="椭圆 107"/>
          <p:cNvSpPr>
            <a:spLocks noChangeAspect="1"/>
          </p:cNvSpPr>
          <p:nvPr/>
        </p:nvSpPr>
        <p:spPr>
          <a:xfrm>
            <a:off x="1985378" y="1635042"/>
            <a:ext cx="2520000" cy="2520000"/>
          </a:xfrm>
          <a:prstGeom prst="ellipse">
            <a:avLst/>
          </a:prstGeom>
          <a:solidFill>
            <a:srgbClr val="0000FF"/>
          </a:solidFill>
          <a:ln>
            <a:solidFill>
              <a:srgbClr val="0000FF"/>
            </a:solid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 name="椭圆 108"/>
          <p:cNvSpPr>
            <a:spLocks noChangeAspect="1"/>
          </p:cNvSpPr>
          <p:nvPr/>
        </p:nvSpPr>
        <p:spPr>
          <a:xfrm>
            <a:off x="2265378" y="191504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3" name="任意多边形 109"/>
          <p:cNvSpPr/>
          <p:nvPr/>
        </p:nvSpPr>
        <p:spPr>
          <a:xfrm>
            <a:off x="3160564" y="2111042"/>
            <a:ext cx="6688286"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4" name="椭圆 110"/>
          <p:cNvSpPr>
            <a:spLocks noChangeAspect="1"/>
          </p:cNvSpPr>
          <p:nvPr/>
        </p:nvSpPr>
        <p:spPr>
          <a:xfrm>
            <a:off x="2461378" y="211104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6" name="文本框 111"/>
          <p:cNvSpPr txBox="1"/>
          <p:nvPr/>
        </p:nvSpPr>
        <p:spPr>
          <a:xfrm>
            <a:off x="2773993" y="2401614"/>
            <a:ext cx="1040670" cy="1015663"/>
          </a:xfrm>
          <a:prstGeom prst="rect">
            <a:avLst/>
          </a:prstGeom>
          <a:noFill/>
        </p:spPr>
        <p:txBody>
          <a:bodyPr wrap="none" rtlCol="0">
            <a:spAutoFit/>
          </a:bodyPr>
          <a:lstStyle/>
          <a:p>
            <a:r>
              <a:rPr lang="en-US" altLang="zh-CN" sz="6000" b="1" dirty="0" smtClean="0">
                <a:solidFill>
                  <a:srgbClr val="0000FF"/>
                </a:solidFill>
                <a:latin typeface="Arial" panose="020B0604020202020204" pitchFamily="34" charset="0"/>
                <a:cs typeface="Arial" panose="020B0604020202020204" pitchFamily="34" charset="0"/>
              </a:rPr>
              <a:t>03</a:t>
            </a:r>
            <a:endParaRPr lang="zh-CN" altLang="en-US" sz="6000" b="1" dirty="0">
              <a:solidFill>
                <a:srgbClr val="0000FF"/>
              </a:solidFill>
              <a:latin typeface="Arial" panose="020B0604020202020204" pitchFamily="34" charset="0"/>
              <a:cs typeface="Arial" panose="020B0604020202020204" pitchFamily="34" charset="0"/>
            </a:endParaRPr>
          </a:p>
        </p:txBody>
      </p:sp>
      <p:sp>
        <p:nvSpPr>
          <p:cNvPr id="17" name="文本框 112"/>
          <p:cNvSpPr txBox="1"/>
          <p:nvPr/>
        </p:nvSpPr>
        <p:spPr>
          <a:xfrm>
            <a:off x="4313721" y="2567943"/>
            <a:ext cx="5148141" cy="584775"/>
          </a:xfrm>
          <a:prstGeom prst="rect">
            <a:avLst/>
          </a:prstGeom>
          <a:noFill/>
        </p:spPr>
        <p:txBody>
          <a:bodyPr wrap="none" rtlCol="0">
            <a:spAutoFit/>
          </a:bodyPr>
          <a:lstStyle/>
          <a:p>
            <a:pPr algn="ctr"/>
            <a:r>
              <a:rPr lang="en-US" altLang="zh-CN" sz="3200" b="1"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7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2"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329462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
                                        <p:tgtEl>
                                          <p:spTgt spid="11"/>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300"/>
                                        <p:tgtEl>
                                          <p:spTgt spid="13"/>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300"/>
                                        <p:tgtEl>
                                          <p:spTgt spid="14"/>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2100"/>
                            </p:stCondLst>
                            <p:childTnLst>
                              <p:par>
                                <p:cTn id="33" presetID="26" presetClass="emph" presetSubtype="0" fill="hold" grpId="1" nodeType="after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par>
                          <p:cTn id="36" fill="hold">
                            <p:stCondLst>
                              <p:cond delay="26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17">
                                            <p:txEl>
                                              <p:pRg st="0" end="0"/>
                                            </p:txEl>
                                          </p:spTgt>
                                        </p:tgtEl>
                                        <p:attrNameLst>
                                          <p:attrName>style.visibility</p:attrName>
                                        </p:attrNameLst>
                                      </p:cBhvr>
                                      <p:to>
                                        <p:strVal val="visible"/>
                                      </p:to>
                                    </p:set>
                                    <p:anim calcmode="lin" valueType="num">
                                      <p:cBhvr>
                                        <p:cTn id="39"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7">
                                            <p:txEl>
                                              <p:pRg st="0" end="0"/>
                                            </p:txEl>
                                          </p:spTgt>
                                        </p:tgtEl>
                                      </p:cBhvr>
                                    </p:animEffect>
                                  </p:childTnLst>
                                </p:cTn>
                              </p:par>
                            </p:childTnLst>
                          </p:cTn>
                        </p:par>
                        <p:par>
                          <p:cTn id="44" fill="hold">
                            <p:stCondLst>
                              <p:cond delay="3850"/>
                            </p:stCondLst>
                            <p:childTnLst>
                              <p:par>
                                <p:cTn id="45" presetID="42"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485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4" grpId="1"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7225" y="3571875"/>
            <a:ext cx="1500188" cy="328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217178" y="-133947"/>
            <a:ext cx="11974822" cy="6910546"/>
          </a:xfrm>
          <a:prstGeom prst="rect">
            <a:avLst/>
          </a:prstGeom>
          <a:solidFill>
            <a:schemeClr val="bg1"/>
          </a:solidFill>
        </p:spPr>
        <p:txBody>
          <a:bodyPr wrap="square">
            <a:spAutoFit/>
          </a:bodyPr>
          <a:lstStyle/>
          <a:p>
            <a:pPr indent="457200" algn="ctr">
              <a:lnSpc>
                <a:spcPct val="107000"/>
              </a:lnSpc>
              <a:spcAft>
                <a:spcPts val="800"/>
              </a:spcAft>
            </a:pPr>
            <a:r>
              <a:rPr lang="en-US" altLang="zh-CN" sz="2400" b="1" dirty="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24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a:p>
            <a:pPr indent="457200">
              <a:lnSpc>
                <a:spcPct val="107000"/>
              </a:lnSpc>
              <a:spcAft>
                <a:spcPts val="800"/>
              </a:spcAft>
            </a:pPr>
            <a:r>
              <a:rPr lang="en-US" sz="24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400" b="1" dirty="0" err="1" smtClean="0">
                <a:latin typeface="Arial" panose="020B0604020202020204" pitchFamily="34" charset="0"/>
                <a:ea typeface="Calibri" panose="020F0502020204030204" pitchFamily="34" charset="0"/>
                <a:cs typeface="Arial" panose="020B0604020202020204" pitchFamily="34" charset="0"/>
              </a:rPr>
              <a:t>Hãy</a:t>
            </a:r>
            <a:r>
              <a:rPr lang="en-US" sz="2400" b="1" dirty="0" smtClean="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cho</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biết</a:t>
            </a:r>
            <a:r>
              <a:rPr lang="en-US" sz="2400" b="1" dirty="0">
                <a:latin typeface="Arial" panose="020B0604020202020204" pitchFamily="34" charset="0"/>
                <a:ea typeface="Calibri" panose="020F0502020204030204" pitchFamily="34" charset="0"/>
                <a:cs typeface="Arial" panose="020B0604020202020204" pitchFamily="34" charset="0"/>
              </a:rPr>
              <a:t> GHĐ </a:t>
            </a:r>
            <a:r>
              <a:rPr lang="en-US" sz="2400" b="1" dirty="0" err="1">
                <a:latin typeface="Arial" panose="020B0604020202020204" pitchFamily="34" charset="0"/>
                <a:ea typeface="Calibri" panose="020F0502020204030204" pitchFamily="34" charset="0"/>
                <a:cs typeface="Arial" panose="020B0604020202020204" pitchFamily="34" charset="0"/>
              </a:rPr>
              <a:t>và</a:t>
            </a:r>
            <a:r>
              <a:rPr lang="en-US" sz="2400" b="1" dirty="0">
                <a:latin typeface="Arial" panose="020B0604020202020204" pitchFamily="34" charset="0"/>
                <a:ea typeface="Calibri" panose="020F0502020204030204" pitchFamily="34" charset="0"/>
                <a:cs typeface="Arial" panose="020B0604020202020204" pitchFamily="34" charset="0"/>
              </a:rPr>
              <a:t> ĐCNN </a:t>
            </a:r>
            <a:r>
              <a:rPr lang="en-US" sz="2400" b="1" dirty="0" err="1">
                <a:latin typeface="Arial" panose="020B0604020202020204" pitchFamily="34" charset="0"/>
                <a:ea typeface="Calibri" panose="020F0502020204030204" pitchFamily="34" charset="0"/>
                <a:cs typeface="Arial" panose="020B0604020202020204" pitchFamily="34" charset="0"/>
              </a:rPr>
              <a:t>của</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thước</a:t>
            </a:r>
            <a:r>
              <a:rPr lang="en-US" sz="2400" b="1" dirty="0">
                <a:latin typeface="Arial" panose="020B0604020202020204" pitchFamily="34" charset="0"/>
                <a:ea typeface="Calibri" panose="020F0502020204030204" pitchFamily="34" charset="0"/>
                <a:cs typeface="Arial" panose="020B0604020202020204" pitchFamily="34" charset="0"/>
              </a:rPr>
              <a:t> ở </a:t>
            </a:r>
            <a:r>
              <a:rPr lang="en-US" sz="2400" b="1" dirty="0" err="1">
                <a:latin typeface="Arial" panose="020B0604020202020204" pitchFamily="34" charset="0"/>
                <a:ea typeface="Calibri" panose="020F0502020204030204" pitchFamily="34" charset="0"/>
                <a:cs typeface="Arial" panose="020B0604020202020204" pitchFamily="34" charset="0"/>
              </a:rPr>
              <a:t>hình</a:t>
            </a:r>
            <a:r>
              <a:rPr lang="en-US" sz="2400" b="1" dirty="0">
                <a:latin typeface="Arial" panose="020B0604020202020204" pitchFamily="34" charset="0"/>
                <a:ea typeface="Calibri" panose="020F0502020204030204" pitchFamily="34" charset="0"/>
                <a:cs typeface="Arial" panose="020B0604020202020204" pitchFamily="34" charset="0"/>
              </a:rPr>
              <a:t> 4.2a </a:t>
            </a:r>
            <a:r>
              <a:rPr lang="en-US" sz="2400" b="1" dirty="0" err="1">
                <a:latin typeface="Arial" panose="020B0604020202020204" pitchFamily="34" charset="0"/>
                <a:ea typeface="Calibri" panose="020F0502020204030204" pitchFamily="34" charset="0"/>
                <a:cs typeface="Arial" panose="020B0604020202020204" pitchFamily="34" charset="0"/>
              </a:rPr>
              <a:t>và</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thước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kẻ</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mà</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em</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đang</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sử</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Calibri" panose="020F0502020204030204" pitchFamily="34" charset="0"/>
                <a:cs typeface="Arial" panose="020B0604020202020204" pitchFamily="34" charset="0"/>
              </a:rPr>
              <a:t>dụng</a:t>
            </a:r>
            <a:r>
              <a:rPr lang="en-US" sz="2400" b="1" dirty="0" smtClean="0">
                <a:latin typeface="Arial" panose="020B0604020202020204" pitchFamily="34" charset="0"/>
                <a:ea typeface="Calibri" panose="020F0502020204030204" pitchFamily="34" charset="0"/>
                <a:cs typeface="Arial" panose="020B0604020202020204" pitchFamily="34" charset="0"/>
              </a:rPr>
              <a:t>.</a:t>
            </a:r>
          </a:p>
          <a:p>
            <a:pPr indent="457200">
              <a:lnSpc>
                <a:spcPct val="107000"/>
              </a:lnSpc>
              <a:spcAft>
                <a:spcPts val="800"/>
              </a:spcAft>
            </a:pPr>
            <a:endParaRPr lang="en-US" sz="2400" b="1" dirty="0">
              <a:effectLst/>
              <a:latin typeface="Arial" panose="020B0604020202020204" pitchFamily="34" charset="0"/>
              <a:ea typeface="Calibri" panose="020F0502020204030204" pitchFamily="34" charset="0"/>
              <a:cs typeface="Arial" panose="020B0604020202020204" pitchFamily="34" charset="0"/>
            </a:endParaRPr>
          </a:p>
          <a:p>
            <a:pPr indent="540000" algn="just"/>
            <a:r>
              <a:rPr lang="en-US" sz="2400" b="1" dirty="0" err="1">
                <a:solidFill>
                  <a:srgbClr val="0000FF"/>
                </a:solidFill>
                <a:latin typeface="Arial" panose="020B0604020202020204" pitchFamily="34" charset="0"/>
                <a:cs typeface="Arial" panose="020B0604020202020204" pitchFamily="34" charset="0"/>
              </a:rPr>
              <a:t>Câu</a:t>
            </a:r>
            <a:r>
              <a:rPr lang="en-US" sz="2400" b="1" dirty="0">
                <a:solidFill>
                  <a:srgbClr val="0000FF"/>
                </a:solidFill>
                <a:latin typeface="Arial" panose="020B0604020202020204" pitchFamily="34" charset="0"/>
                <a:cs typeface="Arial" panose="020B0604020202020204" pitchFamily="34" charset="0"/>
              </a:rPr>
              <a:t> 2</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luôn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GHĐ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ĐCNN.</a:t>
            </a:r>
          </a:p>
          <a:p>
            <a:pPr indent="540000" algn="just"/>
            <a:r>
              <a:rPr lang="en-US" sz="2400" b="1" dirty="0">
                <a:latin typeface="Arial" panose="020B0604020202020204" pitchFamily="34" charset="0"/>
                <a:cs typeface="Arial" panose="020B0604020202020204" pitchFamily="34" charset="0"/>
              </a:rPr>
              <a:t>- GHĐ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a:t>
            </a:r>
            <a:r>
              <a:rPr lang="en-US" sz="2400" b="1" dirty="0" err="1">
                <a:latin typeface="Arial" panose="020B0604020202020204" pitchFamily="34" charset="0"/>
                <a:cs typeface="Arial" panose="020B0604020202020204" pitchFamily="34" charset="0"/>
              </a:rPr>
              <a:t>ghi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trước</a:t>
            </a:r>
            <a:endParaRPr lang="en-US" sz="2400" b="1" dirty="0">
              <a:latin typeface="Arial" panose="020B0604020202020204" pitchFamily="34" charset="0"/>
              <a:cs typeface="Arial" panose="020B0604020202020204" pitchFamily="34" charset="0"/>
            </a:endParaRPr>
          </a:p>
          <a:p>
            <a:pPr indent="540000" algn="just"/>
            <a:r>
              <a:rPr lang="en-US" sz="2400" b="1" dirty="0">
                <a:latin typeface="Arial" panose="020B0604020202020204" pitchFamily="34" charset="0"/>
                <a:cs typeface="Arial" panose="020B0604020202020204" pitchFamily="34" charset="0"/>
              </a:rPr>
              <a:t>- ĐCNN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  chia </a:t>
            </a:r>
            <a:r>
              <a:rPr lang="en-US" sz="2400" b="1" dirty="0" err="1">
                <a:latin typeface="Arial" panose="020B0604020202020204" pitchFamily="34" charset="0"/>
                <a:cs typeface="Arial" panose="020B0604020202020204" pitchFamily="34" charset="0"/>
              </a:rPr>
              <a:t>liên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thước</a:t>
            </a:r>
            <a:endParaRPr lang="en-US" sz="2400" b="1" dirty="0">
              <a:latin typeface="Arial" panose="020B0604020202020204" pitchFamily="34" charset="0"/>
              <a:cs typeface="Arial" panose="020B0604020202020204" pitchFamily="34" charset="0"/>
            </a:endParaRPr>
          </a:p>
          <a:p>
            <a:pPr indent="457200">
              <a:lnSpc>
                <a:spcPct val="107000"/>
              </a:lnSpc>
              <a:spcAft>
                <a:spcPts val="800"/>
              </a:spcAft>
            </a:pPr>
            <a:endParaRPr lang="en-US" sz="2400" b="1" dirty="0" smtClean="0">
              <a:effectLst/>
              <a:latin typeface="Arial" panose="020B0604020202020204" pitchFamily="34" charset="0"/>
              <a:ea typeface="Calibri" panose="020F0502020204030204" pitchFamily="34" charset="0"/>
              <a:cs typeface="Arial" panose="020B0604020202020204" pitchFamily="34" charset="0"/>
            </a:endParaRPr>
          </a:p>
          <a:p>
            <a:pPr algn="just"/>
            <a:r>
              <a:rPr lang="vi-VN" sz="2400" b="1" dirty="0">
                <a:solidFill>
                  <a:srgbClr val="0000FF"/>
                </a:solidFill>
              </a:rPr>
              <a:t>Câu </a:t>
            </a:r>
            <a:r>
              <a:rPr lang="en-US" sz="2400" b="1" dirty="0">
                <a:solidFill>
                  <a:srgbClr val="0000FF"/>
                </a:solidFill>
              </a:rPr>
              <a:t>3</a:t>
            </a:r>
            <a:r>
              <a:rPr lang="vi-VN" sz="2400" b="1" dirty="0">
                <a:solidFill>
                  <a:srgbClr val="0000FF"/>
                </a:solidFill>
              </a:rPr>
              <a:t>.</a:t>
            </a:r>
            <a:r>
              <a:rPr lang="vi-VN" sz="2400" b="1" dirty="0"/>
              <a:t> Cách đổi đơn vị nào sau đây là đúng</a:t>
            </a:r>
            <a:r>
              <a:rPr lang="vi-VN" sz="2400" b="1" dirty="0" smtClean="0"/>
              <a:t>?</a:t>
            </a:r>
            <a:endParaRPr lang="vi-VN" sz="2400" b="1" dirty="0"/>
          </a:p>
          <a:p>
            <a:pPr algn="just"/>
            <a:r>
              <a:rPr lang="vi-VN" sz="2400" b="1" dirty="0"/>
              <a:t>A. 1 m = 0,1 cm          </a:t>
            </a:r>
            <a:r>
              <a:rPr lang="vi-VN" sz="2400" b="1" dirty="0" smtClean="0"/>
              <a:t>B</a:t>
            </a:r>
            <a:r>
              <a:rPr lang="vi-VN" sz="2400" b="1" dirty="0"/>
              <a:t>. 1 km = 100 </a:t>
            </a:r>
            <a:r>
              <a:rPr lang="vi-VN" sz="2400" b="1" dirty="0" smtClean="0"/>
              <a:t>m</a:t>
            </a:r>
            <a:r>
              <a:rPr lang="en-US" sz="2400" b="1" dirty="0" smtClean="0"/>
              <a:t>         </a:t>
            </a:r>
            <a:r>
              <a:rPr lang="vi-VN" sz="2400" b="1" dirty="0" smtClean="0"/>
              <a:t>C</a:t>
            </a:r>
            <a:r>
              <a:rPr lang="vi-VN" sz="2400" b="1" dirty="0"/>
              <a:t>. 1 mm = 0, 01 dm           </a:t>
            </a:r>
            <a:r>
              <a:rPr lang="vi-VN" sz="2400" b="1" dirty="0" smtClean="0"/>
              <a:t>D</a:t>
            </a:r>
            <a:r>
              <a:rPr lang="vi-VN" sz="2400" b="1" dirty="0"/>
              <a:t>. 1 dm = 10 </a:t>
            </a:r>
            <a:r>
              <a:rPr lang="vi-VN" sz="2400" b="1" dirty="0" smtClean="0"/>
              <a:t>m</a:t>
            </a:r>
            <a:endParaRPr lang="en-US" sz="2400" b="1" dirty="0" smtClean="0"/>
          </a:p>
          <a:p>
            <a:pPr algn="just"/>
            <a:endParaRPr lang="en-US" sz="2400" b="1" dirty="0"/>
          </a:p>
          <a:p>
            <a:pPr algn="just"/>
            <a:r>
              <a:rPr lang="vi-VN" sz="2400" b="1" dirty="0">
                <a:solidFill>
                  <a:srgbClr val="0000FF"/>
                </a:solidFill>
              </a:rPr>
              <a:t>Câu </a:t>
            </a:r>
            <a:r>
              <a:rPr lang="en-US" sz="2400" b="1" dirty="0">
                <a:solidFill>
                  <a:srgbClr val="0000FF"/>
                </a:solidFill>
              </a:rPr>
              <a:t>4</a:t>
            </a:r>
            <a:r>
              <a:rPr lang="vi-VN" sz="2400" b="1" dirty="0">
                <a:solidFill>
                  <a:srgbClr val="0000FF"/>
                </a:solidFill>
              </a:rPr>
              <a:t>.</a:t>
            </a:r>
            <a:r>
              <a:rPr lang="vi-VN" sz="2400" b="1" dirty="0">
                <a:solidFill>
                  <a:srgbClr val="008000"/>
                </a:solidFill>
              </a:rPr>
              <a:t> </a:t>
            </a:r>
            <a:r>
              <a:rPr lang="vi-VN" sz="2400" b="1" dirty="0">
                <a:solidFill>
                  <a:srgbClr val="000000"/>
                </a:solidFill>
              </a:rPr>
              <a:t>Một thước có 61 vạch chia thành 60 khoảng đều nhau, vạch đầu tiên ghi số 0, vạch cuối cùng ghi số 30 kèm theo đơn vị cm. Thông tin đúng của thước là:</a:t>
            </a:r>
          </a:p>
          <a:p>
            <a:pPr algn="just">
              <a:lnSpc>
                <a:spcPct val="150000"/>
              </a:lnSpc>
            </a:pPr>
            <a:r>
              <a:rPr lang="vi-VN" sz="2400" b="1" dirty="0">
                <a:solidFill>
                  <a:srgbClr val="000000"/>
                </a:solidFill>
              </a:rPr>
              <a:t>A. GHĐ và ĐCNN là 60 cm và 2 </a:t>
            </a:r>
            <a:r>
              <a:rPr lang="vi-VN" sz="2400" b="1" dirty="0" smtClean="0">
                <a:solidFill>
                  <a:srgbClr val="000000"/>
                </a:solidFill>
              </a:rPr>
              <a:t>cm</a:t>
            </a:r>
            <a:r>
              <a:rPr lang="en-US" sz="2400" b="1" dirty="0" smtClean="0">
                <a:solidFill>
                  <a:srgbClr val="000000"/>
                </a:solidFill>
              </a:rPr>
              <a:t>		</a:t>
            </a:r>
            <a:r>
              <a:rPr lang="vi-VN" sz="2400" b="1" dirty="0" smtClean="0">
                <a:solidFill>
                  <a:srgbClr val="000000"/>
                </a:solidFill>
              </a:rPr>
              <a:t>B</a:t>
            </a:r>
            <a:r>
              <a:rPr lang="vi-VN" sz="2400" b="1" dirty="0">
                <a:solidFill>
                  <a:srgbClr val="000000"/>
                </a:solidFill>
              </a:rPr>
              <a:t>. GHĐ và ĐCNN là 30 cm và 2 cm</a:t>
            </a:r>
          </a:p>
          <a:p>
            <a:pPr algn="just">
              <a:lnSpc>
                <a:spcPct val="150000"/>
              </a:lnSpc>
            </a:pPr>
            <a:r>
              <a:rPr lang="vi-VN" sz="2400" b="1" dirty="0">
                <a:solidFill>
                  <a:srgbClr val="000000"/>
                </a:solidFill>
              </a:rPr>
              <a:t>C. GHĐ và ĐCNN là 60 cm và 0,5 </a:t>
            </a:r>
            <a:r>
              <a:rPr lang="vi-VN" sz="2400" b="1" dirty="0" smtClean="0">
                <a:solidFill>
                  <a:srgbClr val="000000"/>
                </a:solidFill>
              </a:rPr>
              <a:t>cm</a:t>
            </a:r>
            <a:r>
              <a:rPr lang="en-US" sz="2400" b="1" dirty="0" smtClean="0">
                <a:solidFill>
                  <a:srgbClr val="000000"/>
                </a:solidFill>
              </a:rPr>
              <a:t>		</a:t>
            </a:r>
            <a:r>
              <a:rPr lang="vi-VN" sz="2400" b="1" dirty="0" smtClean="0">
                <a:solidFill>
                  <a:srgbClr val="000000"/>
                </a:solidFill>
              </a:rPr>
              <a:t>D</a:t>
            </a:r>
            <a:r>
              <a:rPr lang="vi-VN" sz="2400" b="1" dirty="0">
                <a:solidFill>
                  <a:srgbClr val="000000"/>
                </a:solidFill>
              </a:rPr>
              <a:t>. GHĐ và ĐCNN là 30 cm và 0,5 </a:t>
            </a:r>
            <a:r>
              <a:rPr lang="vi-VN" sz="2400" b="1" dirty="0" smtClean="0">
                <a:solidFill>
                  <a:srgbClr val="000000"/>
                </a:solidFill>
              </a:rPr>
              <a:t>cm</a:t>
            </a:r>
            <a:endParaRPr lang="vi-VN" sz="2400" b="1" dirty="0">
              <a:solidFill>
                <a:srgbClr val="000000"/>
              </a:solidFill>
            </a:endParaRPr>
          </a:p>
        </p:txBody>
      </p:sp>
    </p:spTree>
    <p:extLst>
      <p:ext uri="{BB962C8B-B14F-4D97-AF65-F5344CB8AC3E}">
        <p14:creationId xmlns:p14="http://schemas.microsoft.com/office/powerpoint/2010/main" val="1387914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9575" y="1971675"/>
            <a:ext cx="1500188" cy="328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p:cNvSpPr/>
          <p:nvPr/>
        </p:nvSpPr>
        <p:spPr>
          <a:xfrm>
            <a:off x="147632" y="1169643"/>
            <a:ext cx="11476332" cy="1014380"/>
          </a:xfrm>
          <a:prstGeom prst="rect">
            <a:avLst/>
          </a:prstGeom>
        </p:spPr>
        <p:txBody>
          <a:bodyPr wrap="square">
            <a:spAutoFit/>
          </a:bodyPr>
          <a:lstStyle/>
          <a:p>
            <a:pPr indent="457200">
              <a:lnSpc>
                <a:spcPct val="107000"/>
              </a:lnSpc>
              <a:spcAft>
                <a:spcPts val="800"/>
              </a:spcAft>
            </a:pPr>
            <a:r>
              <a:rPr lang="en-US" sz="2800" b="1" dirty="0" err="1" smtClean="0">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sz="28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 1. </a:t>
            </a:r>
            <a:r>
              <a:rPr lang="en-US" sz="2800" dirty="0" err="1" smtClean="0">
                <a:latin typeface="Arial" panose="020B0604020202020204" pitchFamily="34" charset="0"/>
                <a:ea typeface="Calibri" panose="020F0502020204030204" pitchFamily="34" charset="0"/>
                <a:cs typeface="Arial" panose="020B0604020202020204" pitchFamily="34" charset="0"/>
              </a:rPr>
              <a:t>Hãy</a:t>
            </a:r>
            <a:r>
              <a:rPr lang="en-US" sz="2800" dirty="0" smtClean="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cho</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biết</a:t>
            </a:r>
            <a:r>
              <a:rPr lang="en-US" sz="2800" dirty="0">
                <a:latin typeface="Arial" panose="020B0604020202020204" pitchFamily="34" charset="0"/>
                <a:ea typeface="Calibri" panose="020F0502020204030204" pitchFamily="34" charset="0"/>
                <a:cs typeface="Arial" panose="020B0604020202020204" pitchFamily="34" charset="0"/>
              </a:rPr>
              <a:t> GHĐ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ĐCNN </a:t>
            </a:r>
            <a:r>
              <a:rPr lang="en-US" sz="2800" dirty="0" err="1">
                <a:latin typeface="Arial" panose="020B0604020202020204" pitchFamily="34" charset="0"/>
                <a:ea typeface="Calibri" panose="020F0502020204030204" pitchFamily="34" charset="0"/>
                <a:cs typeface="Arial" panose="020B0604020202020204" pitchFamily="34" charset="0"/>
              </a:rPr>
              <a:t>của</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thước</a:t>
            </a:r>
            <a:r>
              <a:rPr lang="en-US" sz="2800" dirty="0">
                <a:latin typeface="Arial" panose="020B0604020202020204" pitchFamily="34" charset="0"/>
                <a:ea typeface="Calibri" panose="020F0502020204030204" pitchFamily="34" charset="0"/>
                <a:cs typeface="Arial" panose="020B0604020202020204" pitchFamily="34" charset="0"/>
              </a:rPr>
              <a:t> ở </a:t>
            </a:r>
            <a:r>
              <a:rPr lang="en-US" sz="2800" dirty="0" err="1">
                <a:latin typeface="Arial" panose="020B0604020202020204" pitchFamily="34" charset="0"/>
                <a:ea typeface="Calibri" panose="020F0502020204030204" pitchFamily="34" charset="0"/>
                <a:cs typeface="Arial" panose="020B0604020202020204" pitchFamily="34" charset="0"/>
              </a:rPr>
              <a:t>hình</a:t>
            </a:r>
            <a:r>
              <a:rPr lang="en-US" sz="2800" dirty="0">
                <a:latin typeface="Arial" panose="020B0604020202020204" pitchFamily="34" charset="0"/>
                <a:ea typeface="Calibri" panose="020F0502020204030204" pitchFamily="34" charset="0"/>
                <a:cs typeface="Arial" panose="020B0604020202020204" pitchFamily="34" charset="0"/>
              </a:rPr>
              <a:t> 4.2a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thước</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kẻ</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mà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em</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đang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sử</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dụng</a:t>
            </a:r>
            <a:r>
              <a:rPr lang="en-US"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文本框 112"/>
          <p:cNvSpPr txBox="1"/>
          <p:nvPr/>
        </p:nvSpPr>
        <p:spPr>
          <a:xfrm>
            <a:off x="3559377" y="0"/>
            <a:ext cx="5148141" cy="584775"/>
          </a:xfrm>
          <a:prstGeom prst="rect">
            <a:avLst/>
          </a:prstGeom>
          <a:noFill/>
        </p:spPr>
        <p:txBody>
          <a:bodyPr wrap="none" rtlCol="0">
            <a:spAutoFit/>
          </a:bodyPr>
          <a:lstStyle/>
          <a:p>
            <a:pPr algn="ctr"/>
            <a:r>
              <a:rPr lang="en-US" altLang="zh-CN" sz="3200" b="1"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17"/>
          <p:cNvSpPr/>
          <p:nvPr/>
        </p:nvSpPr>
        <p:spPr>
          <a:xfrm>
            <a:off x="151810" y="3095319"/>
            <a:ext cx="11673601" cy="2246769"/>
          </a:xfrm>
          <a:prstGeom prst="rect">
            <a:avLst/>
          </a:prstGeom>
          <a:ln>
            <a:noFill/>
          </a:ln>
        </p:spPr>
        <p:txBody>
          <a:bodyPr wrap="square">
            <a:spAutoFit/>
          </a:bodyPr>
          <a:lstStyle/>
          <a:p>
            <a:pPr indent="540000" algn="just"/>
            <a:r>
              <a:rPr lang="en-US" sz="2800" b="1" dirty="0" err="1" smtClean="0">
                <a:solidFill>
                  <a:srgbClr val="0000FF"/>
                </a:solidFill>
                <a:latin typeface="Arial" panose="020B0604020202020204" pitchFamily="34" charset="0"/>
                <a:cs typeface="Arial" panose="020B0604020202020204" pitchFamily="34" charset="0"/>
              </a:rPr>
              <a:t>Câu</a:t>
            </a:r>
            <a:r>
              <a:rPr lang="en-US" sz="2800" b="1" dirty="0" smtClean="0">
                <a:solidFill>
                  <a:srgbClr val="0000FF"/>
                </a:solidFill>
                <a:latin typeface="Arial" panose="020B0604020202020204" pitchFamily="34" charset="0"/>
                <a:cs typeface="Arial" panose="020B0604020202020204" pitchFamily="34" charset="0"/>
              </a:rPr>
              <a:t> 2</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Dụng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cụ</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đo</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vật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  . </a:t>
            </a:r>
            <a:r>
              <a:rPr lang="en-US" sz="2800" b="1" dirty="0" err="1" smtClean="0">
                <a:latin typeface="Arial" panose="020B0604020202020204" pitchFamily="34" charset="0"/>
                <a:cs typeface="Arial" panose="020B0604020202020204" pitchFamily="34" charset="0"/>
              </a:rPr>
              <a:t>Một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thước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luôn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biết</a:t>
            </a:r>
            <a:r>
              <a:rPr lang="en-US" sz="2800" b="1" dirty="0" smtClean="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ĐCNN.</a:t>
            </a:r>
          </a:p>
          <a:p>
            <a:pPr indent="540000" algn="just"/>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ghi</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trước</a:t>
            </a:r>
            <a:endParaRPr lang="en-US" sz="2800" b="1" dirty="0">
              <a:latin typeface="Arial" panose="020B0604020202020204" pitchFamily="34" charset="0"/>
              <a:cs typeface="Arial" panose="020B0604020202020204" pitchFamily="34" charset="0"/>
            </a:endParaRPr>
          </a:p>
          <a:p>
            <a:pPr indent="540000" algn="just"/>
            <a:r>
              <a:rPr lang="en-US" sz="2800" b="1" dirty="0">
                <a:latin typeface="Arial" panose="020B0604020202020204" pitchFamily="34" charset="0"/>
                <a:cs typeface="Arial" panose="020B0604020202020204" pitchFamily="34" charset="0"/>
              </a:rPr>
              <a:t>- ĐCNN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chia </a:t>
            </a:r>
            <a:r>
              <a:rPr lang="en-US" sz="2800" b="1" dirty="0" err="1">
                <a:latin typeface="Arial" panose="020B0604020202020204" pitchFamily="34" charset="0"/>
                <a:cs typeface="Arial" panose="020B0604020202020204" pitchFamily="34" charset="0"/>
              </a:rPr>
              <a:t>liên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trên</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thước</a:t>
            </a:r>
            <a:endParaRPr lang="en-US" sz="2800" b="1" dirty="0">
              <a:latin typeface="Arial" panose="020B0604020202020204" pitchFamily="34" charset="0"/>
              <a:cs typeface="Arial" panose="020B0604020202020204" pitchFamily="34" charset="0"/>
            </a:endParaRPr>
          </a:p>
        </p:txBody>
      </p:sp>
      <p:sp>
        <p:nvSpPr>
          <p:cNvPr id="19" name="Rectangle 18"/>
          <p:cNvSpPr/>
          <p:nvPr/>
        </p:nvSpPr>
        <p:spPr>
          <a:xfrm>
            <a:off x="7675931" y="3095319"/>
            <a:ext cx="123944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th</a:t>
            </a:r>
            <a:r>
              <a:rPr lang="vi-VN" sz="2800" b="1" dirty="0">
                <a:solidFill>
                  <a:srgbClr val="FF0000"/>
                </a:solidFill>
                <a:cs typeface="Arial" panose="020B0604020202020204" pitchFamily="34" charset="0"/>
              </a:rPr>
              <a:t>ước</a:t>
            </a:r>
            <a:endParaRPr lang="en-SG" sz="2800" dirty="0"/>
          </a:p>
        </p:txBody>
      </p:sp>
      <p:sp>
        <p:nvSpPr>
          <p:cNvPr id="20" name="Rectangle 19"/>
          <p:cNvSpPr/>
          <p:nvPr/>
        </p:nvSpPr>
        <p:spPr>
          <a:xfrm>
            <a:off x="4301289" y="3979006"/>
            <a:ext cx="337464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chiều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lớn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nhất</a:t>
            </a:r>
            <a:r>
              <a:rPr lang="en-US" sz="2800" b="1" dirty="0">
                <a:solidFill>
                  <a:srgbClr val="FF0000"/>
                </a:solidFill>
                <a:latin typeface="Arial" panose="020B0604020202020204" pitchFamily="34" charset="0"/>
                <a:cs typeface="Arial" panose="020B0604020202020204" pitchFamily="34" charset="0"/>
              </a:rPr>
              <a:t> </a:t>
            </a:r>
            <a:endParaRPr lang="en-SG" sz="2800" dirty="0"/>
          </a:p>
        </p:txBody>
      </p:sp>
      <p:sp>
        <p:nvSpPr>
          <p:cNvPr id="21" name="Rectangle 20"/>
          <p:cNvSpPr/>
          <p:nvPr/>
        </p:nvSpPr>
        <p:spPr>
          <a:xfrm>
            <a:off x="4663239" y="4398937"/>
            <a:ext cx="3944941" cy="523220"/>
          </a:xfrm>
          <a:prstGeom prst="rect">
            <a:avLst/>
          </a:prstGeom>
        </p:spPr>
        <p:txBody>
          <a:bodyPr wrap="square">
            <a:spAutoFit/>
          </a:bodyPr>
          <a:lstStyle/>
          <a:p>
            <a:r>
              <a:rPr lang="en-US" sz="2800" b="1" dirty="0" err="1">
                <a:solidFill>
                  <a:srgbClr val="FF0000"/>
                </a:solidFill>
                <a:latin typeface="Arial" panose="020B0604020202020204" pitchFamily="34" charset="0"/>
                <a:cs typeface="Arial" panose="020B0604020202020204" pitchFamily="34" charset="0"/>
              </a:rPr>
              <a:t>chiều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giữa</a:t>
            </a:r>
            <a:r>
              <a:rPr lang="en-US" sz="2800" b="1" dirty="0">
                <a:solidFill>
                  <a:srgbClr val="FF0000"/>
                </a:solidFill>
                <a:latin typeface="Arial" panose="020B0604020202020204" pitchFamily="34" charset="0"/>
                <a:cs typeface="Arial" panose="020B0604020202020204" pitchFamily="34" charset="0"/>
              </a:rPr>
              <a:t> 2 </a:t>
            </a:r>
            <a:r>
              <a:rPr lang="en-US" sz="2800" b="1" dirty="0" err="1">
                <a:solidFill>
                  <a:srgbClr val="FF0000"/>
                </a:solidFill>
                <a:latin typeface="Arial" panose="020B0604020202020204" pitchFamily="34" charset="0"/>
                <a:cs typeface="Arial" panose="020B0604020202020204" pitchFamily="34" charset="0"/>
              </a:rPr>
              <a:t>vạch</a:t>
            </a:r>
            <a:r>
              <a:rPr lang="en-US" sz="2800" b="1" dirty="0">
                <a:solidFill>
                  <a:srgbClr val="FF0000"/>
                </a:solidFill>
                <a:latin typeface="Arial" panose="020B0604020202020204" pitchFamily="34" charset="0"/>
                <a:cs typeface="Arial" panose="020B0604020202020204" pitchFamily="34" charset="0"/>
              </a:rPr>
              <a:t> </a:t>
            </a:r>
            <a:endParaRPr lang="en-SG" sz="2800" dirty="0"/>
          </a:p>
        </p:txBody>
      </p:sp>
    </p:spTree>
    <p:extLst>
      <p:ext uri="{BB962C8B-B14F-4D97-AF65-F5344CB8AC3E}">
        <p14:creationId xmlns:p14="http://schemas.microsoft.com/office/powerpoint/2010/main" val="3723489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p:cTn id="11"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circle(in)">
                                      <p:cBhvr>
                                        <p:cTn id="20" dur="20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barn(inVertical)">
                                      <p:cBhvr>
                                        <p:cTn id="25" dur="500"/>
                                        <p:tgtEl>
                                          <p:spTgt spid="18">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barn(inVertical)">
                                      <p:cBhvr>
                                        <p:cTn id="28" dur="500"/>
                                        <p:tgtEl>
                                          <p:spTgt spid="18">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barn(inVertical)">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1" y="928153"/>
            <a:ext cx="11633449" cy="1815882"/>
          </a:xfrm>
          <a:prstGeom prst="rect">
            <a:avLst/>
          </a:prstGeom>
        </p:spPr>
        <p:txBody>
          <a:bodyPr wrap="square">
            <a:spAutoFit/>
          </a:bodyPr>
          <a:lstStyle/>
          <a:p>
            <a:pPr algn="just"/>
            <a:r>
              <a:rPr lang="en-US" sz="2800" b="1" dirty="0" smtClean="0">
                <a:solidFill>
                  <a:srgbClr val="0000FF"/>
                </a:solidFill>
              </a:rPr>
              <a:t>      </a:t>
            </a:r>
            <a:r>
              <a:rPr lang="vi-VN" sz="2800" b="1" dirty="0" smtClean="0">
                <a:solidFill>
                  <a:srgbClr val="0000FF"/>
                </a:solidFill>
              </a:rPr>
              <a:t>Câu </a:t>
            </a:r>
            <a:r>
              <a:rPr lang="en-US" sz="2800" b="1" dirty="0" smtClean="0">
                <a:solidFill>
                  <a:srgbClr val="0000FF"/>
                </a:solidFill>
              </a:rPr>
              <a:t>3</a:t>
            </a:r>
            <a:r>
              <a:rPr lang="vi-VN" sz="2800" b="1" dirty="0" smtClean="0">
                <a:solidFill>
                  <a:srgbClr val="0000FF"/>
                </a:solidFill>
              </a:rPr>
              <a:t>.</a:t>
            </a:r>
            <a:r>
              <a:rPr lang="vi-VN" sz="2800" b="1" dirty="0"/>
              <a:t> Cách đổi đơn vị nào sau đây là đúng</a:t>
            </a:r>
            <a:r>
              <a:rPr lang="vi-VN" sz="2800" b="1" dirty="0" smtClean="0"/>
              <a:t>?</a:t>
            </a:r>
            <a:endParaRPr lang="en-US" sz="2800" b="1" dirty="0" smtClean="0"/>
          </a:p>
          <a:p>
            <a:pPr algn="just"/>
            <a:endParaRPr lang="vi-VN" sz="2800" b="1" dirty="0"/>
          </a:p>
          <a:p>
            <a:pPr algn="just"/>
            <a:r>
              <a:rPr lang="en-US" sz="2800" b="1" dirty="0" smtClean="0"/>
              <a:t>	</a:t>
            </a:r>
            <a:r>
              <a:rPr lang="vi-VN" sz="2800" b="1" dirty="0" smtClean="0"/>
              <a:t>A</a:t>
            </a:r>
            <a:r>
              <a:rPr lang="vi-VN" sz="2800" b="1" dirty="0"/>
              <a:t>. 1 m = 0,1 cm                    </a:t>
            </a:r>
            <a:r>
              <a:rPr lang="en-US" sz="2800" b="1" dirty="0" smtClean="0"/>
              <a:t> </a:t>
            </a:r>
            <a:r>
              <a:rPr lang="vi-VN" sz="2800" b="1" dirty="0"/>
              <a:t>   </a:t>
            </a:r>
            <a:r>
              <a:rPr lang="vi-VN" sz="2800" b="1" dirty="0" smtClean="0"/>
              <a:t>B</a:t>
            </a:r>
            <a:r>
              <a:rPr lang="vi-VN" sz="2800" b="1" dirty="0"/>
              <a:t>. 1 km = 100 m</a:t>
            </a:r>
          </a:p>
          <a:p>
            <a:pPr algn="just"/>
            <a:r>
              <a:rPr lang="en-US" sz="2800" b="1" dirty="0" smtClean="0"/>
              <a:t>	</a:t>
            </a:r>
            <a:r>
              <a:rPr lang="vi-VN" sz="2800" b="1" dirty="0" smtClean="0"/>
              <a:t>C</a:t>
            </a:r>
            <a:r>
              <a:rPr lang="vi-VN" sz="2800" b="1" dirty="0"/>
              <a:t>. 1 mm = 0, 01 dm                 </a:t>
            </a:r>
            <a:r>
              <a:rPr lang="vi-VN" sz="2800" b="1" dirty="0" smtClean="0"/>
              <a:t>D</a:t>
            </a:r>
            <a:r>
              <a:rPr lang="vi-VN" sz="2800" b="1" dirty="0"/>
              <a:t>. 1 dm = 10 m</a:t>
            </a:r>
            <a:endParaRPr lang="vi-VN" sz="2800" b="1" i="0" dirty="0">
              <a:effectLst/>
            </a:endParaRPr>
          </a:p>
        </p:txBody>
      </p:sp>
      <p:sp>
        <p:nvSpPr>
          <p:cNvPr id="12" name="文本框 112"/>
          <p:cNvSpPr txBox="1"/>
          <p:nvPr/>
        </p:nvSpPr>
        <p:spPr>
          <a:xfrm>
            <a:off x="2942121" y="186693"/>
            <a:ext cx="5148141" cy="584775"/>
          </a:xfrm>
          <a:prstGeom prst="rect">
            <a:avLst/>
          </a:prstGeom>
          <a:noFill/>
        </p:spPr>
        <p:txBody>
          <a:bodyPr wrap="none" rtlCol="0">
            <a:spAutoFit/>
          </a:bodyPr>
          <a:lstStyle/>
          <a:p>
            <a:pPr algn="ctr"/>
            <a:r>
              <a:rPr lang="en-US" altLang="zh-CN" sz="3200" b="1"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LUYỆN TẬP – VẬN DỤNG</a:t>
            </a:r>
            <a:endParaRPr lang="zh-CN" altLang="en-US" sz="3200" b="1"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Rectangle 12"/>
          <p:cNvSpPr/>
          <p:nvPr/>
        </p:nvSpPr>
        <p:spPr>
          <a:xfrm>
            <a:off x="177551" y="2900720"/>
            <a:ext cx="11328649" cy="3970318"/>
          </a:xfrm>
          <a:prstGeom prst="rect">
            <a:avLst/>
          </a:prstGeom>
        </p:spPr>
        <p:txBody>
          <a:bodyPr wrap="square">
            <a:spAutoFit/>
          </a:bodyPr>
          <a:lstStyle/>
          <a:p>
            <a:pPr algn="just"/>
            <a:r>
              <a:rPr lang="en-US" sz="2800" b="1" dirty="0" smtClean="0">
                <a:solidFill>
                  <a:srgbClr val="0000FF"/>
                </a:solidFill>
              </a:rPr>
              <a:t>    </a:t>
            </a:r>
            <a:r>
              <a:rPr lang="vi-VN" sz="2800" b="1" dirty="0" smtClean="0">
                <a:solidFill>
                  <a:srgbClr val="0000FF"/>
                </a:solidFill>
              </a:rPr>
              <a:t>Câu </a:t>
            </a:r>
            <a:r>
              <a:rPr lang="en-US" sz="2800" b="1" dirty="0" smtClean="0">
                <a:solidFill>
                  <a:srgbClr val="0000FF"/>
                </a:solidFill>
              </a:rPr>
              <a:t>4</a:t>
            </a:r>
            <a:r>
              <a:rPr lang="vi-VN" sz="2800" b="1" dirty="0" smtClean="0">
                <a:solidFill>
                  <a:srgbClr val="0000FF"/>
                </a:solidFill>
              </a:rPr>
              <a:t>.</a:t>
            </a:r>
            <a:r>
              <a:rPr lang="vi-VN" sz="2800" b="1" dirty="0">
                <a:solidFill>
                  <a:srgbClr val="008000"/>
                </a:solidFill>
              </a:rPr>
              <a:t> </a:t>
            </a:r>
            <a:r>
              <a:rPr lang="vi-VN" sz="2800" b="1" dirty="0">
                <a:solidFill>
                  <a:srgbClr val="000000"/>
                </a:solidFill>
              </a:rPr>
              <a:t>Một thước có 61 vạch chia thành 60 khoảng đều nhau, vạch đầu tiên ghi số 0, vạch cuối cùng ghi số 30 kèm theo đơn vị cm. Thông tin đúng của thước là:</a:t>
            </a:r>
          </a:p>
          <a:p>
            <a:pPr algn="just">
              <a:lnSpc>
                <a:spcPct val="150000"/>
              </a:lnSpc>
            </a:pPr>
            <a:r>
              <a:rPr lang="en-US" sz="2800" b="1" dirty="0" smtClean="0">
                <a:solidFill>
                  <a:srgbClr val="000000"/>
                </a:solidFill>
              </a:rPr>
              <a:t>	</a:t>
            </a:r>
            <a:r>
              <a:rPr lang="vi-VN" sz="2800" b="1" dirty="0" smtClean="0">
                <a:solidFill>
                  <a:srgbClr val="000000"/>
                </a:solidFill>
              </a:rPr>
              <a:t>A</a:t>
            </a:r>
            <a:r>
              <a:rPr lang="vi-VN" sz="2800" b="1" dirty="0">
                <a:solidFill>
                  <a:srgbClr val="000000"/>
                </a:solidFill>
              </a:rPr>
              <a:t>. GHĐ và ĐCNN là 60 cm và 2 </a:t>
            </a:r>
            <a:r>
              <a:rPr lang="vi-VN" sz="2800" b="1" dirty="0" smtClean="0">
                <a:solidFill>
                  <a:srgbClr val="000000"/>
                </a:solidFill>
              </a:rPr>
              <a:t>cm</a:t>
            </a:r>
          </a:p>
          <a:p>
            <a:pPr algn="just">
              <a:lnSpc>
                <a:spcPct val="150000"/>
              </a:lnSpc>
            </a:pPr>
            <a:r>
              <a:rPr lang="en-US" sz="2800" b="1" dirty="0" smtClean="0">
                <a:solidFill>
                  <a:srgbClr val="000000"/>
                </a:solidFill>
              </a:rPr>
              <a:t>	</a:t>
            </a:r>
            <a:r>
              <a:rPr lang="vi-VN" sz="2800" b="1" dirty="0" smtClean="0">
                <a:solidFill>
                  <a:srgbClr val="000000"/>
                </a:solidFill>
              </a:rPr>
              <a:t>B. GHĐ và ĐCNN là 30 cm và 2 cm</a:t>
            </a:r>
          </a:p>
          <a:p>
            <a:pPr algn="just">
              <a:lnSpc>
                <a:spcPct val="150000"/>
              </a:lnSpc>
            </a:pPr>
            <a:r>
              <a:rPr lang="en-US" sz="2800" b="1" dirty="0" smtClean="0">
                <a:solidFill>
                  <a:srgbClr val="000000"/>
                </a:solidFill>
              </a:rPr>
              <a:t>	</a:t>
            </a:r>
            <a:r>
              <a:rPr lang="vi-VN" sz="2800" b="1" dirty="0" smtClean="0">
                <a:solidFill>
                  <a:srgbClr val="000000"/>
                </a:solidFill>
              </a:rPr>
              <a:t>C</a:t>
            </a:r>
            <a:r>
              <a:rPr lang="vi-VN" sz="2800" b="1" dirty="0">
                <a:solidFill>
                  <a:srgbClr val="000000"/>
                </a:solidFill>
              </a:rPr>
              <a:t>. GHĐ và ĐCNN là 60 cm và 0,5 cm</a:t>
            </a:r>
          </a:p>
          <a:p>
            <a:pPr algn="just">
              <a:lnSpc>
                <a:spcPct val="150000"/>
              </a:lnSpc>
            </a:pPr>
            <a:r>
              <a:rPr lang="en-US" sz="2800" b="1" dirty="0" smtClean="0">
                <a:solidFill>
                  <a:srgbClr val="000000"/>
                </a:solidFill>
              </a:rPr>
              <a:t>	</a:t>
            </a:r>
            <a:r>
              <a:rPr lang="vi-VN" sz="2800" b="1" dirty="0" smtClean="0">
                <a:solidFill>
                  <a:srgbClr val="000000"/>
                </a:solidFill>
              </a:rPr>
              <a:t>D</a:t>
            </a:r>
            <a:r>
              <a:rPr lang="vi-VN" sz="2800" b="1" dirty="0">
                <a:solidFill>
                  <a:srgbClr val="000000"/>
                </a:solidFill>
              </a:rPr>
              <a:t>. GHĐ và ĐCNN là 30 cm và 0,5 cm</a:t>
            </a:r>
            <a:endParaRPr lang="vi-VN" sz="2800" b="1" i="0" dirty="0">
              <a:solidFill>
                <a:srgbClr val="000000"/>
              </a:solidFill>
              <a:effectLst/>
            </a:endParaRPr>
          </a:p>
        </p:txBody>
      </p:sp>
    </p:spTree>
    <p:extLst>
      <p:ext uri="{BB962C8B-B14F-4D97-AF65-F5344CB8AC3E}">
        <p14:creationId xmlns:p14="http://schemas.microsoft.com/office/powerpoint/2010/main" val="169280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par>
                          <p:cTn id="8" fill="hold">
                            <p:stCondLst>
                              <p:cond delay="3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p:cTn id="11"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mtClean="0"/>
          </a:p>
        </p:txBody>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mtClean="0"/>
          </a:p>
        </p:txBody>
      </p:sp>
      <p:pic>
        <p:nvPicPr>
          <p:cNvPr id="16388" name="Picture 4" descr="Pict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p:cNvSpPr txBox="1">
            <a:spLocks noChangeArrowheads="1"/>
          </p:cNvSpPr>
          <p:nvPr/>
        </p:nvSpPr>
        <p:spPr bwMode="auto">
          <a:xfrm>
            <a:off x="4267201" y="2422179"/>
            <a:ext cx="52482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spcBef>
                <a:spcPct val="50000"/>
              </a:spcBef>
              <a:buFontTx/>
              <a:buAutoNum type="arabicPeriod"/>
              <a:defRPr/>
            </a:pPr>
            <a:r>
              <a:rPr lang="en-US" altLang="en-US" sz="2400" b="1" dirty="0" err="1">
                <a:solidFill>
                  <a:srgbClr val="0000FF"/>
                </a:solidFill>
                <a:latin typeface="Times New Roman" panose="02020603050405020304" pitchFamily="18" charset="0"/>
              </a:rPr>
              <a:t>Tìm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hiểu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phần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tiếp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theo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phần</a:t>
            </a:r>
            <a:r>
              <a:rPr lang="en-US" altLang="en-US" sz="2400" b="1" dirty="0">
                <a:solidFill>
                  <a:srgbClr val="0000FF"/>
                </a:solidFill>
                <a:latin typeface="Times New Roman" panose="02020603050405020304" pitchFamily="18" charset="0"/>
              </a:rPr>
              <a:t> </a:t>
            </a:r>
            <a:r>
              <a:rPr lang="en-US" altLang="en-US" sz="2400" b="1" dirty="0" smtClean="0">
                <a:solidFill>
                  <a:srgbClr val="0000FF"/>
                </a:solidFill>
                <a:latin typeface="Times New Roman" panose="02020603050405020304" pitchFamily="18" charset="0"/>
              </a:rPr>
              <a:t>2</a:t>
            </a:r>
            <a:endParaRPr lang="en-US" altLang="en-US" sz="2400" b="1" dirty="0">
              <a:solidFill>
                <a:srgbClr val="0000FF"/>
              </a:solidFill>
              <a:latin typeface="Times New Roman" panose="02020603050405020304" pitchFamily="18" charset="0"/>
            </a:endParaRPr>
          </a:p>
          <a:p>
            <a:pPr marL="514350" indent="-514350">
              <a:spcBef>
                <a:spcPct val="50000"/>
              </a:spcBef>
              <a:buFontTx/>
              <a:buAutoNum type="arabicPeriod"/>
              <a:defRPr/>
            </a:pPr>
            <a:r>
              <a:rPr lang="en-US" altLang="en-US" sz="2400" b="1" dirty="0" err="1" smtClean="0">
                <a:solidFill>
                  <a:srgbClr val="0000FF"/>
                </a:solidFill>
                <a:latin typeface="Times New Roman" panose="02020603050405020304" pitchFamily="18" charset="0"/>
              </a:rPr>
              <a:t>Thực</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hiện</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chiều</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dài</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bằng</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thước</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cái</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bàn</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học</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quyển</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sách</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đo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chiều</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cao</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cơ</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thể</a:t>
            </a:r>
            <a:r>
              <a:rPr lang="en-US" altLang="en-US" sz="2400" b="1" dirty="0" smtClean="0">
                <a:solidFill>
                  <a:srgbClr val="0000FF"/>
                </a:solidFill>
                <a:latin typeface="Times New Roman" panose="02020603050405020304" pitchFamily="18" charset="0"/>
              </a:rPr>
              <a:t>.</a:t>
            </a:r>
          </a:p>
          <a:p>
            <a:pPr marL="514350" indent="-514350">
              <a:spcBef>
                <a:spcPct val="50000"/>
              </a:spcBef>
              <a:buFontTx/>
              <a:buAutoNum type="arabicPeriod"/>
              <a:defRPr/>
            </a:pPr>
            <a:r>
              <a:rPr lang="en-US" altLang="en-US" sz="2400" b="1" dirty="0" err="1" smtClean="0">
                <a:solidFill>
                  <a:srgbClr val="0000FF"/>
                </a:solidFill>
                <a:latin typeface="Times New Roman" panose="02020603050405020304" pitchFamily="18" charset="0"/>
              </a:rPr>
              <a:t>Làm</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bài</a:t>
            </a:r>
            <a:r>
              <a:rPr lang="en-US" altLang="en-US" sz="2400" b="1" dirty="0" smtClean="0">
                <a:solidFill>
                  <a:srgbClr val="0000FF"/>
                </a:solidFill>
                <a:latin typeface="Times New Roman" panose="02020603050405020304" pitchFamily="18" charset="0"/>
              </a:rPr>
              <a:t> </a:t>
            </a:r>
            <a:r>
              <a:rPr lang="en-US" altLang="en-US" sz="2400" b="1" dirty="0" err="1" smtClean="0">
                <a:solidFill>
                  <a:srgbClr val="0000FF"/>
                </a:solidFill>
                <a:latin typeface="Times New Roman" panose="02020603050405020304" pitchFamily="18" charset="0"/>
              </a:rPr>
              <a:t>tập</a:t>
            </a:r>
            <a:r>
              <a:rPr lang="en-US" altLang="en-US" sz="2400" b="1" dirty="0" smtClean="0">
                <a:solidFill>
                  <a:srgbClr val="0000FF"/>
                </a:solidFill>
                <a:latin typeface="Times New Roman" panose="02020603050405020304" pitchFamily="18" charset="0"/>
              </a:rPr>
              <a:t> SGK 1 </a:t>
            </a:r>
            <a:r>
              <a:rPr lang="en-US" altLang="en-US" sz="2400" b="1" dirty="0" err="1" smtClean="0">
                <a:solidFill>
                  <a:srgbClr val="0000FF"/>
                </a:solidFill>
                <a:latin typeface="Times New Roman" panose="02020603050405020304" pitchFamily="18" charset="0"/>
              </a:rPr>
              <a:t>đến</a:t>
            </a:r>
            <a:r>
              <a:rPr lang="en-US" altLang="en-US" sz="2400" b="1" smtClean="0">
                <a:solidFill>
                  <a:srgbClr val="0000FF"/>
                </a:solidFill>
                <a:latin typeface="Times New Roman" panose="02020603050405020304" pitchFamily="18" charset="0"/>
              </a:rPr>
              <a:t> 4.</a:t>
            </a:r>
            <a:endParaRPr lang="en-US" altLang="en-US" sz="2400" b="1" dirty="0">
              <a:solidFill>
                <a:srgbClr val="0000FF"/>
              </a:solidFill>
              <a:latin typeface="Times New Roman" panose="02020603050405020304" pitchFamily="18" charset="0"/>
            </a:endParaRPr>
          </a:p>
        </p:txBody>
      </p:sp>
      <p:pic>
        <p:nvPicPr>
          <p:cNvPr id="16390" name="Picture 7" descr="1">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6172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Oval 2"/>
          <p:cNvSpPr>
            <a:spLocks noChangeArrowheads="1"/>
          </p:cNvSpPr>
          <p:nvPr/>
        </p:nvSpPr>
        <p:spPr bwMode="auto">
          <a:xfrm>
            <a:off x="2009775" y="274638"/>
            <a:ext cx="560388" cy="646112"/>
          </a:xfrm>
          <a:prstGeom prst="ellipse">
            <a:avLst/>
          </a:prstGeom>
          <a:gradFill rotWithShape="1">
            <a:gsLst>
              <a:gs pos="0">
                <a:schemeClr val="folHlink"/>
              </a:gs>
              <a:gs pos="100000">
                <a:srgbClr val="FF0000">
                  <a:alpha val="76999"/>
                </a:srgbClr>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52245" name="WordArt 21"/>
          <p:cNvSpPr>
            <a:spLocks noChangeArrowheads="1" noChangeShapeType="1" noTextEdit="1"/>
          </p:cNvSpPr>
          <p:nvPr/>
        </p:nvSpPr>
        <p:spPr bwMode="auto">
          <a:xfrm>
            <a:off x="4448175" y="995363"/>
            <a:ext cx="4298950" cy="647700"/>
          </a:xfrm>
          <a:prstGeom prst="rect">
            <a:avLst/>
          </a:prstGeom>
        </p:spPr>
        <p:txBody>
          <a:bodyPr wrap="none" fromWordArt="1">
            <a:prstTxWarp prst="textPlain">
              <a:avLst>
                <a:gd name="adj" fmla="val 50000"/>
              </a:avLst>
            </a:prstTxWarp>
          </a:bodyPr>
          <a:lstStyle/>
          <a:p>
            <a:pPr algn="ctr"/>
            <a:r>
              <a:rPr lang="vi-VN" sz="3600" kern="10">
                <a:ln w="9525">
                  <a:solidFill>
                    <a:srgbClr val="000000"/>
                  </a:solidFill>
                  <a:round/>
                  <a:headEnd/>
                  <a:tailEnd/>
                </a:ln>
                <a:solidFill>
                  <a:srgbClr val="C00000"/>
                </a:solidFill>
              </a:rPr>
              <a:t>Hướng dẫn tự học</a:t>
            </a:r>
            <a:endParaRPr lang="en-SG" sz="3600" kern="10">
              <a:ln w="9525">
                <a:solidFill>
                  <a:srgbClr val="000000"/>
                </a:solidFill>
                <a:round/>
                <a:headEnd/>
                <a:tailEnd/>
              </a:ln>
              <a:solidFill>
                <a:srgbClr val="C00000"/>
              </a:solidFill>
            </a:endParaRPr>
          </a:p>
        </p:txBody>
      </p:sp>
    </p:spTree>
    <p:extLst>
      <p:ext uri="{BB962C8B-B14F-4D97-AF65-F5344CB8AC3E}">
        <p14:creationId xmlns:p14="http://schemas.microsoft.com/office/powerpoint/2010/main" val="2807983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anim calcmode="lin" valueType="num">
                                      <p:cBhvr>
                                        <p:cTn id="7" dur="500" fill="hold"/>
                                        <p:tgtEl>
                                          <p:spTgt spid="100357"/>
                                        </p:tgtEl>
                                        <p:attrNameLst>
                                          <p:attrName>ppt_w</p:attrName>
                                        </p:attrNameLst>
                                      </p:cBhvr>
                                      <p:tavLst>
                                        <p:tav tm="0">
                                          <p:val>
                                            <p:fltVal val="0"/>
                                          </p:val>
                                        </p:tav>
                                        <p:tav tm="100000">
                                          <p:val>
                                            <p:strVal val="#ppt_w"/>
                                          </p:val>
                                        </p:tav>
                                      </p:tavLst>
                                    </p:anim>
                                    <p:anim calcmode="lin" valueType="num">
                                      <p:cBhvr>
                                        <p:cTn id="8" dur="500" fill="hold"/>
                                        <p:tgtEl>
                                          <p:spTgt spid="100357"/>
                                        </p:tgtEl>
                                        <p:attrNameLst>
                                          <p:attrName>ppt_h</p:attrName>
                                        </p:attrNameLst>
                                      </p:cBhvr>
                                      <p:tavLst>
                                        <p:tav tm="0">
                                          <p:val>
                                            <p:fltVal val="0"/>
                                          </p:val>
                                        </p:tav>
                                        <p:tav tm="100000">
                                          <p:val>
                                            <p:strVal val="#ppt_h"/>
                                          </p:val>
                                        </p:tav>
                                      </p:tavLst>
                                    </p:anim>
                                    <p:animEffect transition="in" filter="fade">
                                      <p:cBhvr>
                                        <p:cTn id="9" dur="500"/>
                                        <p:tgtEl>
                                          <p:spTgt spid="10035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52245"/>
                                        </p:tgtEl>
                                        <p:attrNameLst>
                                          <p:attrName>style.visibility</p:attrName>
                                        </p:attrNameLst>
                                      </p:cBhvr>
                                      <p:to>
                                        <p:strVal val="visible"/>
                                      </p:to>
                                    </p:set>
                                    <p:animEffect transition="in" filter="fade">
                                      <p:cBhvr>
                                        <p:cTn id="14" dur="192" decel="100000"/>
                                        <p:tgtEl>
                                          <p:spTgt spid="52245"/>
                                        </p:tgtEl>
                                      </p:cBhvr>
                                    </p:animEffect>
                                    <p:animScale>
                                      <p:cBhvr>
                                        <p:cTn id="15" dur="192" decel="100000"/>
                                        <p:tgtEl>
                                          <p:spTgt spid="52245"/>
                                        </p:tgtEl>
                                      </p:cBhvr>
                                      <p:from x="10000" y="10000"/>
                                      <p:to x="200000" y="450000"/>
                                    </p:animScale>
                                    <p:animScale>
                                      <p:cBhvr>
                                        <p:cTn id="16" dur="308" accel="100000" fill="hold">
                                          <p:stCondLst>
                                            <p:cond delay="192"/>
                                          </p:stCondLst>
                                        </p:cTn>
                                        <p:tgtEl>
                                          <p:spTgt spid="52245"/>
                                        </p:tgtEl>
                                      </p:cBhvr>
                                      <p:from x="200000" y="450000"/>
                                      <p:to x="100000" y="100000"/>
                                    </p:animScale>
                                    <p:set>
                                      <p:cBhvr>
                                        <p:cTn id="17" dur="192" fill="hold"/>
                                        <p:tgtEl>
                                          <p:spTgt spid="52245"/>
                                        </p:tgtEl>
                                        <p:attrNameLst>
                                          <p:attrName>ppt_x</p:attrName>
                                        </p:attrNameLst>
                                      </p:cBhvr>
                                      <p:to>
                                        <p:strVal val="(0.5)"/>
                                      </p:to>
                                    </p:set>
                                    <p:anim from="(0.5)" to="(#ppt_x)" calcmode="lin" valueType="num">
                                      <p:cBhvr>
                                        <p:cTn id="18" dur="308" accel="100000" fill="hold">
                                          <p:stCondLst>
                                            <p:cond delay="192"/>
                                          </p:stCondLst>
                                        </p:cTn>
                                        <p:tgtEl>
                                          <p:spTgt spid="52245"/>
                                        </p:tgtEl>
                                        <p:attrNameLst>
                                          <p:attrName>ppt_x</p:attrName>
                                        </p:attrNameLst>
                                      </p:cBhvr>
                                    </p:anim>
                                    <p:set>
                                      <p:cBhvr>
                                        <p:cTn id="19" dur="192" fill="hold"/>
                                        <p:tgtEl>
                                          <p:spTgt spid="52245"/>
                                        </p:tgtEl>
                                        <p:attrNameLst>
                                          <p:attrName>ppt_y</p:attrName>
                                        </p:attrNameLst>
                                      </p:cBhvr>
                                      <p:to>
                                        <p:strVal val="(#ppt_y+0.4)"/>
                                      </p:to>
                                    </p:set>
                                    <p:anim from="(#ppt_y+0.4)" to="(#ppt_y)" calcmode="lin" valueType="num">
                                      <p:cBhvr>
                                        <p:cTn id="20" dur="308" accel="100000" fill="hold">
                                          <p:stCondLst>
                                            <p:cond delay="192"/>
                                          </p:stCondLst>
                                        </p:cTn>
                                        <p:tgtEl>
                                          <p:spTgt spid="52245"/>
                                        </p:tgtEl>
                                        <p:attrNameLst>
                                          <p:attrName>ppt_y</p:attrName>
                                        </p:attrNameLst>
                                      </p:cBhvr>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panose="020B0604020202020204" pitchFamily="34" charset="0"/>
              <a:cs typeface="Arial" panose="020B0604020202020204" pitchFamily="34" charset="0"/>
            </a:endParaRPr>
          </a:p>
        </p:txBody>
      </p:sp>
      <p:sp>
        <p:nvSpPr>
          <p:cNvPr id="112" name="文本框 111"/>
          <p:cNvSpPr txBox="1"/>
          <p:nvPr/>
        </p:nvSpPr>
        <p:spPr>
          <a:xfrm>
            <a:off x="3574093" y="1582464"/>
            <a:ext cx="1040670" cy="1015663"/>
          </a:xfrm>
          <a:prstGeom prst="rect">
            <a:avLst/>
          </a:prstGeom>
          <a:noFill/>
        </p:spPr>
        <p:txBody>
          <a:bodyPr wrap="none" rtlCol="0">
            <a:spAutoFit/>
          </a:bodyPr>
          <a:lstStyle/>
          <a:p>
            <a:r>
              <a:rPr lang="en-US" altLang="zh-CN" sz="6000" b="1" dirty="0" smtClean="0">
                <a:solidFill>
                  <a:schemeClr val="accent3">
                    <a:lumMod val="75000"/>
                  </a:schemeClr>
                </a:solidFill>
                <a:latin typeface="Arial" panose="020B0604020202020204" pitchFamily="34" charset="0"/>
                <a:cs typeface="Arial" panose="020B0604020202020204" pitchFamily="34" charset="0"/>
              </a:rPr>
              <a:t>02</a:t>
            </a:r>
            <a:endParaRPr lang="zh-CN" altLang="en-US" sz="6000" b="1" dirty="0">
              <a:solidFill>
                <a:schemeClr val="accent3">
                  <a:lumMod val="75000"/>
                </a:schemeClr>
              </a:solidFill>
              <a:latin typeface="Arial" panose="020B0604020202020204" pitchFamily="34" charset="0"/>
              <a:cs typeface="Arial" panose="020B0604020202020204" pitchFamily="34" charset="0"/>
            </a:endParaRPr>
          </a:p>
        </p:txBody>
      </p:sp>
      <p:sp>
        <p:nvSpPr>
          <p:cNvPr id="113" name="文本框 112"/>
          <p:cNvSpPr txBox="1"/>
          <p:nvPr/>
        </p:nvSpPr>
        <p:spPr>
          <a:xfrm>
            <a:off x="5417903" y="1596395"/>
            <a:ext cx="2852063" cy="1077218"/>
          </a:xfrm>
          <a:prstGeom prst="rect">
            <a:avLst/>
          </a:prstGeom>
          <a:noFill/>
        </p:spPr>
        <p:txBody>
          <a:bodyPr wrap="none" rtlCol="0">
            <a:spAutoFit/>
          </a:bodyPr>
          <a:lstStyle/>
          <a:p>
            <a:pPr algn="ctr"/>
            <a:r>
              <a:rPr lang="en-US" altLang="zh-CN" sz="3200" b="1" dirty="0" smtClean="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rPr>
              <a:t>HÌNH THÀNH </a:t>
            </a:r>
          </a:p>
          <a:p>
            <a:pPr algn="ctr"/>
            <a:r>
              <a:rPr lang="en-US" altLang="zh-CN" sz="3200" b="1" dirty="0" smtClean="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rPr>
              <a:t>KIẾN THỨC</a:t>
            </a:r>
            <a:endParaRPr lang="zh-CN" altLang="en-US" sz="3200" b="1" dirty="0">
              <a:solidFill>
                <a:schemeClr val="accent3">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22" name="组合 121"/>
          <p:cNvGrpSpPr/>
          <p:nvPr/>
        </p:nvGrpSpPr>
        <p:grpSpPr>
          <a:xfrm>
            <a:off x="6068109" y="3810961"/>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nvGrpSpPr>
          <p:cNvPr id="130" name="组合 129"/>
          <p:cNvGrpSpPr/>
          <p:nvPr/>
        </p:nvGrpSpPr>
        <p:grpSpPr>
          <a:xfrm>
            <a:off x="1094439" y="4685127"/>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46" name="文本框 145"/>
          <p:cNvSpPr txBox="1"/>
          <p:nvPr/>
        </p:nvSpPr>
        <p:spPr>
          <a:xfrm>
            <a:off x="1873278" y="3949866"/>
            <a:ext cx="3669000" cy="461665"/>
          </a:xfrm>
          <a:prstGeom prst="rect">
            <a:avLst/>
          </a:prstGeom>
          <a:noFill/>
        </p:spPr>
        <p:txBody>
          <a:bodyPr wrap="square" rtlCol="0">
            <a:spAutoFit/>
          </a:bodyPr>
          <a:lstStyle/>
          <a:p>
            <a:r>
              <a:rPr lang="en-US" altLang="zh-CN" sz="2400" b="1"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ĐƠN VỊ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7" name="文本框 146"/>
          <p:cNvSpPr txBox="1"/>
          <p:nvPr/>
        </p:nvSpPr>
        <p:spPr>
          <a:xfrm>
            <a:off x="1873279" y="4769686"/>
            <a:ext cx="4104182" cy="461665"/>
          </a:xfrm>
          <a:prstGeom prst="rect">
            <a:avLst/>
          </a:prstGeom>
          <a:noFill/>
        </p:spPr>
        <p:txBody>
          <a:bodyPr wrap="square" rtlCol="0">
            <a:spAutoFit/>
          </a:bodyPr>
          <a:lstStyle/>
          <a:p>
            <a:r>
              <a:rPr lang="en-US" altLang="zh-CN" sz="2400" b="1"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CÁC BƯỚC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8" name="文本框 147"/>
          <p:cNvSpPr txBox="1"/>
          <p:nvPr/>
        </p:nvSpPr>
        <p:spPr>
          <a:xfrm>
            <a:off x="6990601" y="3928235"/>
            <a:ext cx="4051177" cy="461665"/>
          </a:xfrm>
          <a:prstGeom prst="rect">
            <a:avLst/>
          </a:prstGeom>
          <a:noFill/>
        </p:spPr>
        <p:txBody>
          <a:bodyPr wrap="square" rtlCol="0">
            <a:spAutoFit/>
          </a:bodyPr>
          <a:lstStyle/>
          <a:p>
            <a:r>
              <a:rPr lang="en-US" altLang="zh-CN" sz="2400" b="1" dirty="0" smtClean="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DỤNG CỤ ĐO CHIỀU DÀI</a:t>
            </a:r>
            <a:endParaRPr lang="zh-CN" altLang="en-US" sz="2400" b="1"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par>
                          <p:cTn id="122" fill="hold">
                            <p:stCondLst>
                              <p:cond delay="8750"/>
                            </p:stCondLst>
                            <p:childTnLst>
                              <p:par>
                                <p:cTn id="123" presetID="41" presetClass="entr" presetSubtype="0" fill="hold" grpId="0" nodeType="afterEffect">
                                  <p:stCondLst>
                                    <p:cond delay="0"/>
                                  </p:stCondLst>
                                  <p:iterate type="lt">
                                    <p:tmPct val="10000"/>
                                  </p:iterate>
                                  <p:childTnLst>
                                    <p:set>
                                      <p:cBhvr>
                                        <p:cTn id="124" dur="1" fill="hold">
                                          <p:stCondLst>
                                            <p:cond delay="0"/>
                                          </p:stCondLst>
                                        </p:cTn>
                                        <p:tgtEl>
                                          <p:spTgt spid="146"/>
                                        </p:tgtEl>
                                        <p:attrNameLst>
                                          <p:attrName>style.visibility</p:attrName>
                                        </p:attrNameLst>
                                      </p:cBhvr>
                                      <p:to>
                                        <p:strVal val="visible"/>
                                      </p:to>
                                    </p:set>
                                    <p:anim calcmode="lin" valueType="num">
                                      <p:cBhvr>
                                        <p:cTn id="125"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26" dur="300" fill="hold"/>
                                        <p:tgtEl>
                                          <p:spTgt spid="146"/>
                                        </p:tgtEl>
                                        <p:attrNameLst>
                                          <p:attrName>ppt_y</p:attrName>
                                        </p:attrNameLst>
                                      </p:cBhvr>
                                      <p:tavLst>
                                        <p:tav tm="0">
                                          <p:val>
                                            <p:strVal val="#ppt_y"/>
                                          </p:val>
                                        </p:tav>
                                        <p:tav tm="100000">
                                          <p:val>
                                            <p:strVal val="#ppt_y"/>
                                          </p:val>
                                        </p:tav>
                                      </p:tavLst>
                                    </p:anim>
                                    <p:anim calcmode="lin" valueType="num">
                                      <p:cBhvr>
                                        <p:cTn id="127"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28"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300" tmFilter="0,0; .5, 1; 1, 1"/>
                                        <p:tgtEl>
                                          <p:spTgt spid="146"/>
                                        </p:tgtEl>
                                      </p:cBhvr>
                                    </p:animEffect>
                                  </p:childTnLst>
                                </p:cTn>
                              </p:par>
                            </p:childTnLst>
                          </p:cTn>
                        </p:par>
                        <p:par>
                          <p:cTn id="130" fill="hold">
                            <p:stCondLst>
                              <p:cond delay="9470"/>
                            </p:stCondLst>
                            <p:childTnLst>
                              <p:par>
                                <p:cTn id="131" presetID="41" presetClass="entr" presetSubtype="0" fill="hold" grpId="0" nodeType="afterEffect">
                                  <p:stCondLst>
                                    <p:cond delay="0"/>
                                  </p:stCondLst>
                                  <p:iterate type="lt">
                                    <p:tmPct val="10000"/>
                                  </p:iterate>
                                  <p:childTnLst>
                                    <p:set>
                                      <p:cBhvr>
                                        <p:cTn id="132" dur="1" fill="hold">
                                          <p:stCondLst>
                                            <p:cond delay="0"/>
                                          </p:stCondLst>
                                        </p:cTn>
                                        <p:tgtEl>
                                          <p:spTgt spid="148"/>
                                        </p:tgtEl>
                                        <p:attrNameLst>
                                          <p:attrName>style.visibility</p:attrName>
                                        </p:attrNameLst>
                                      </p:cBhvr>
                                      <p:to>
                                        <p:strVal val="visible"/>
                                      </p:to>
                                    </p:set>
                                    <p:anim calcmode="lin" valueType="num">
                                      <p:cBhvr>
                                        <p:cTn id="13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4" dur="300" fill="hold"/>
                                        <p:tgtEl>
                                          <p:spTgt spid="148"/>
                                        </p:tgtEl>
                                        <p:attrNameLst>
                                          <p:attrName>ppt_y</p:attrName>
                                        </p:attrNameLst>
                                      </p:cBhvr>
                                      <p:tavLst>
                                        <p:tav tm="0">
                                          <p:val>
                                            <p:strVal val="#ppt_y"/>
                                          </p:val>
                                        </p:tav>
                                        <p:tav tm="100000">
                                          <p:val>
                                            <p:strVal val="#ppt_y"/>
                                          </p:val>
                                        </p:tav>
                                      </p:tavLst>
                                    </p:anim>
                                    <p:anim calcmode="lin" valueType="num">
                                      <p:cBhvr>
                                        <p:cTn id="13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3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37" dur="300" tmFilter="0,0; .5, 1; 1, 1"/>
                                        <p:tgtEl>
                                          <p:spTgt spid="148"/>
                                        </p:tgtEl>
                                      </p:cBhvr>
                                    </p:animEffect>
                                  </p:childTnLst>
                                </p:cTn>
                              </p:par>
                            </p:childTnLst>
                          </p:cTn>
                        </p:par>
                        <p:par>
                          <p:cTn id="138" fill="hold">
                            <p:stCondLst>
                              <p:cond delay="10220"/>
                            </p:stCondLst>
                            <p:childTnLst>
                              <p:par>
                                <p:cTn id="139" presetID="41" presetClass="entr" presetSubtype="0" fill="hold" grpId="0" nodeType="afterEffect">
                                  <p:stCondLst>
                                    <p:cond delay="0"/>
                                  </p:stCondLst>
                                  <p:iterate type="lt">
                                    <p:tmPct val="10000"/>
                                  </p:iterate>
                                  <p:childTnLst>
                                    <p:set>
                                      <p:cBhvr>
                                        <p:cTn id="140" dur="1" fill="hold">
                                          <p:stCondLst>
                                            <p:cond delay="0"/>
                                          </p:stCondLst>
                                        </p:cTn>
                                        <p:tgtEl>
                                          <p:spTgt spid="147"/>
                                        </p:tgtEl>
                                        <p:attrNameLst>
                                          <p:attrName>style.visibility</p:attrName>
                                        </p:attrNameLst>
                                      </p:cBhvr>
                                      <p:to>
                                        <p:strVal val="visible"/>
                                      </p:to>
                                    </p:set>
                                    <p:anim calcmode="lin" valueType="num">
                                      <p:cBhvr>
                                        <p:cTn id="141"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142" dur="300" fill="hold"/>
                                        <p:tgtEl>
                                          <p:spTgt spid="147"/>
                                        </p:tgtEl>
                                        <p:attrNameLst>
                                          <p:attrName>ppt_y</p:attrName>
                                        </p:attrNameLst>
                                      </p:cBhvr>
                                      <p:tavLst>
                                        <p:tav tm="0">
                                          <p:val>
                                            <p:strVal val="#ppt_y"/>
                                          </p:val>
                                        </p:tav>
                                        <p:tav tm="100000">
                                          <p:val>
                                            <p:strVal val="#ppt_y"/>
                                          </p:val>
                                        </p:tav>
                                      </p:tavLst>
                                    </p:anim>
                                    <p:anim calcmode="lin" valueType="num">
                                      <p:cBhvr>
                                        <p:cTn id="143"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144"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300" tmFilter="0,0; .5, 1; 1, 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7" grpId="0"/>
      <p:bldP spid="1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useBgFill="1">
        <p:nvSpPr>
          <p:cNvPr id="18" name="圆角矩形 17"/>
          <p:cNvSpPr/>
          <p:nvPr/>
        </p:nvSpPr>
        <p:spPr>
          <a:xfrm>
            <a:off x="1280563" y="1519476"/>
            <a:ext cx="516371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latin typeface="Arial" panose="020B0604020202020204" pitchFamily="34" charset="0"/>
                  <a:cs typeface="Arial" panose="020B0604020202020204" pitchFamily="34" charset="0"/>
                </a:endParaRPr>
              </a:p>
            </p:txBody>
          </p:sp>
        </p:grpSp>
      </p:grpSp>
      <p:sp>
        <p:nvSpPr>
          <p:cNvPr id="66" name="任意多边形 65"/>
          <p:cNvSpPr/>
          <p:nvPr/>
        </p:nvSpPr>
        <p:spPr>
          <a:xfrm>
            <a:off x="645386" y="1796462"/>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70" name="文本框 69"/>
          <p:cNvSpPr txBox="1"/>
          <p:nvPr/>
        </p:nvSpPr>
        <p:spPr>
          <a:xfrm>
            <a:off x="1109953" y="2036157"/>
            <a:ext cx="592650" cy="523220"/>
          </a:xfrm>
          <a:prstGeom prst="rect">
            <a:avLst/>
          </a:prstGeom>
          <a:noFill/>
        </p:spPr>
        <p:txBody>
          <a:bodyPr wrap="square" rtlCol="0">
            <a:spAutoFit/>
          </a:bodyPr>
          <a:lstStyle/>
          <a:p>
            <a:r>
              <a:rPr lang="en-US" altLang="zh-CN" sz="2800" b="1" dirty="0" smtClean="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01</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78" name="文本框 77"/>
          <p:cNvSpPr txBox="1"/>
          <p:nvPr/>
        </p:nvSpPr>
        <p:spPr>
          <a:xfrm>
            <a:off x="2471682" y="1897977"/>
            <a:ext cx="3771956" cy="1107996"/>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Cảm nhận của em về chiều dài đoạn thẳng AB so với chiều dài đoạn thẳng CD </a:t>
            </a:r>
            <a:r>
              <a:rPr lang="en-US" sz="2400" dirty="0" smtClean="0">
                <a:latin typeface="Arial" panose="020B0604020202020204" pitchFamily="34" charset="0"/>
                <a:cs typeface="Arial" panose="020B0604020202020204" pitchFamily="34" charset="0"/>
              </a:rPr>
              <a:t>?</a:t>
            </a:r>
            <a:endParaRPr lang="zh-CN" altLang="en-US" sz="24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sym typeface="+mn-lt"/>
            </a:endParaRPr>
          </a:p>
        </p:txBody>
      </p:sp>
      <p:sp>
        <p:nvSpPr>
          <p:cNvPr id="67" name="任意多边形 66"/>
          <p:cNvSpPr/>
          <p:nvPr/>
        </p:nvSpPr>
        <p:spPr>
          <a:xfrm>
            <a:off x="645386" y="3124138"/>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71" name="文本框 70"/>
          <p:cNvSpPr txBox="1"/>
          <p:nvPr/>
        </p:nvSpPr>
        <p:spPr>
          <a:xfrm>
            <a:off x="1081900" y="3363831"/>
            <a:ext cx="642624" cy="523220"/>
          </a:xfrm>
          <a:prstGeom prst="rect">
            <a:avLst/>
          </a:prstGeom>
          <a:noFill/>
        </p:spPr>
        <p:txBody>
          <a:bodyPr wrap="square" rtlCol="0">
            <a:spAutoFit/>
          </a:bodyPr>
          <a:lstStyle/>
          <a:p>
            <a:r>
              <a:rPr lang="en-US" altLang="zh-CN" sz="2800" b="1" dirty="0" smtClean="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02</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80" name="文本框 79"/>
          <p:cNvSpPr txBox="1"/>
          <p:nvPr/>
        </p:nvSpPr>
        <p:spPr>
          <a:xfrm>
            <a:off x="2448891" y="3372994"/>
            <a:ext cx="3837616" cy="738664"/>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Hãy ước lượng chiều dài hai đoạn thẳng đó? </a:t>
            </a:r>
            <a:endParaRPr lang="zh-CN" altLang="en-US" sz="2400" dirty="0">
              <a:solidFill>
                <a:schemeClr val="tx1">
                  <a:lumMod val="75000"/>
                  <a:lumOff val="25000"/>
                </a:schemeClr>
              </a:solidFill>
              <a:latin typeface="Arial" panose="020B0604020202020204" pitchFamily="34" charset="0"/>
              <a:ea typeface="方正正中黑简体" panose="02000000000000000000" pitchFamily="2" charset="-122"/>
              <a:cs typeface="Arial" panose="020B0604020202020204" pitchFamily="34" charset="0"/>
              <a:sym typeface="+mn-lt"/>
            </a:endParaRPr>
          </a:p>
        </p:txBody>
      </p:sp>
      <p:sp>
        <p:nvSpPr>
          <p:cNvPr id="94" name="任意多边形 93"/>
          <p:cNvSpPr/>
          <p:nvPr/>
        </p:nvSpPr>
        <p:spPr>
          <a:xfrm>
            <a:off x="602522" y="4544502"/>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latin typeface="Arial" panose="020B0604020202020204" pitchFamily="34" charset="0"/>
              <a:cs typeface="Arial" panose="020B0604020202020204" pitchFamily="34" charset="0"/>
            </a:endParaRPr>
          </a:p>
        </p:txBody>
      </p:sp>
      <p:sp>
        <p:nvSpPr>
          <p:cNvPr id="95" name="文本框 94"/>
          <p:cNvSpPr txBox="1"/>
          <p:nvPr/>
        </p:nvSpPr>
        <p:spPr>
          <a:xfrm>
            <a:off x="1181916" y="4841346"/>
            <a:ext cx="655580" cy="523220"/>
          </a:xfrm>
          <a:prstGeom prst="rect">
            <a:avLst/>
          </a:prstGeom>
          <a:noFill/>
        </p:spPr>
        <p:txBody>
          <a:bodyPr wrap="square" rtlCol="0">
            <a:spAutoFit/>
          </a:bodyPr>
          <a:lstStyle/>
          <a:p>
            <a:r>
              <a:rPr lang="en-US" altLang="zh-CN" sz="2800" b="1" dirty="0" smtClean="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rPr>
              <a:t>03</a:t>
            </a:r>
            <a:endParaRPr lang="zh-CN" altLang="en-US" sz="2800" b="1" dirty="0">
              <a:solidFill>
                <a:schemeClr val="bg1"/>
              </a:solidFill>
              <a:effectLst>
                <a:innerShdw blurRad="25400" dist="12700" dir="13500000">
                  <a:prstClr val="black">
                    <a:alpha val="50000"/>
                  </a:prstClr>
                </a:innerShdw>
              </a:effectLst>
              <a:latin typeface="Arial" panose="020B0604020202020204" pitchFamily="34" charset="0"/>
              <a:cs typeface="Arial" panose="020B0604020202020204" pitchFamily="34" charset="0"/>
            </a:endParaRPr>
          </a:p>
        </p:txBody>
      </p:sp>
      <p:sp>
        <p:nvSpPr>
          <p:cNvPr id="96" name="文本框 95"/>
          <p:cNvSpPr txBox="1"/>
          <p:nvPr/>
        </p:nvSpPr>
        <p:spPr>
          <a:xfrm>
            <a:off x="2417291" y="4544502"/>
            <a:ext cx="3726334" cy="1107996"/>
          </a:xfrm>
          <a:prstGeom prst="rect">
            <a:avLst/>
          </a:prstGeom>
          <a:noFill/>
        </p:spPr>
        <p:txBody>
          <a:bodyPr wrap="square" lIns="0" tIns="0" rIns="0" bIns="0" rtlCol="0">
            <a:spAutoFit/>
          </a:bodyPr>
          <a:lstStyle/>
          <a:p>
            <a:r>
              <a:rPr lang="vi-VN" sz="2400" dirty="0">
                <a:latin typeface="Arial" panose="020B0604020202020204" pitchFamily="34" charset="0"/>
                <a:cs typeface="Arial" panose="020B0604020202020204" pitchFamily="34" charset="0"/>
              </a:rPr>
              <a:t>Muốn biết kết quả ước lượng có chính xác hay không ta phải làm thế nào?</a:t>
            </a:r>
            <a:endParaRPr lang="en-US" sz="2400" dirty="0">
              <a:latin typeface="Arial" panose="020B0604020202020204" pitchFamily="34" charset="0"/>
              <a:cs typeface="Arial" panose="020B0604020202020204" pitchFamily="34" charset="0"/>
            </a:endParaRPr>
          </a:p>
        </p:txBody>
      </p:sp>
      <p:pic>
        <p:nvPicPr>
          <p:cNvPr id="64" name="Picture 6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550" y="2175158"/>
            <a:ext cx="4987518" cy="2590800"/>
          </a:xfrm>
          <a:prstGeom prst="rect">
            <a:avLst/>
          </a:prstGeom>
          <a:noFill/>
          <a:ln>
            <a:noFill/>
          </a:ln>
        </p:spPr>
      </p:pic>
      <p:sp>
        <p:nvSpPr>
          <p:cNvPr id="44"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45" name="文本框 147"/>
          <p:cNvSpPr txBox="1"/>
          <p:nvPr/>
        </p:nvSpPr>
        <p:spPr>
          <a:xfrm>
            <a:off x="1263419" y="629891"/>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500"/>
                                        <p:tgtEl>
                                          <p:spTgt spid="105"/>
                                        </p:tgtEl>
                                      </p:cBhvr>
                                    </p:animEffect>
                                  </p:childTnLst>
                                </p:cTn>
                              </p:par>
                              <p:par>
                                <p:cTn id="12" presetID="16" presetClass="entr" presetSubtype="21"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barn(inVertical)">
                                      <p:cBhvr>
                                        <p:cTn id="14" dur="500"/>
                                        <p:tgtEl>
                                          <p:spTgt spid="6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1000"/>
                                        <p:tgtEl>
                                          <p:spTgt spid="70"/>
                                        </p:tgtEl>
                                      </p:cBhvr>
                                    </p:animEffect>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1000"/>
                                        <p:tgtEl>
                                          <p:spTgt spid="67"/>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1000"/>
                                        <p:tgtEl>
                                          <p:spTgt spid="71"/>
                                        </p:tgtEl>
                                      </p:cBhvr>
                                    </p:animEffect>
                                  </p:childTnLst>
                                </p:cTn>
                              </p:par>
                            </p:childTnLst>
                          </p:cTn>
                        </p:par>
                        <p:par>
                          <p:cTn id="31" fill="hold">
                            <p:stCondLst>
                              <p:cond delay="5000"/>
                            </p:stCondLst>
                            <p:childTnLst>
                              <p:par>
                                <p:cTn id="32" presetID="22" presetClass="entr" presetSubtype="8" fill="hold" grpId="0"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1000"/>
                                        <p:tgtEl>
                                          <p:spTgt spid="94"/>
                                        </p:tgtEl>
                                      </p:cBhvr>
                                    </p:animEffect>
                                  </p:childTnLst>
                                </p:cTn>
                              </p:par>
                            </p:childTnLst>
                          </p:cTn>
                        </p:par>
                        <p:par>
                          <p:cTn id="35" fill="hold">
                            <p:stCondLst>
                              <p:cond delay="6000"/>
                            </p:stCondLst>
                            <p:childTnLst>
                              <p:par>
                                <p:cTn id="36" presetID="22" presetClass="entr" presetSubtype="8" fill="hold" grpId="0"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wipe(left)">
                                      <p:cBhvr>
                                        <p:cTn id="38" dur="1000"/>
                                        <p:tgtEl>
                                          <p:spTgt spid="95"/>
                                        </p:tgtEl>
                                      </p:cBhvr>
                                    </p:animEffect>
                                  </p:childTnLst>
                                </p:cTn>
                              </p:par>
                            </p:childTnLst>
                          </p:cTn>
                        </p:par>
                        <p:par>
                          <p:cTn id="39" fill="hold">
                            <p:stCondLst>
                              <p:cond delay="70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7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45"/>
                                        </p:tgtEl>
                                        <p:attrNameLst>
                                          <p:attrName>style.visibility</p:attrName>
                                        </p:attrNameLst>
                                      </p:cBhvr>
                                      <p:to>
                                        <p:strVal val="visible"/>
                                      </p:to>
                                    </p:set>
                                    <p:anim calcmode="lin" valueType="num">
                                      <p:cBhvr>
                                        <p:cTn id="46" dur="3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47" dur="300" fill="hold"/>
                                        <p:tgtEl>
                                          <p:spTgt spid="45"/>
                                        </p:tgtEl>
                                        <p:attrNameLst>
                                          <p:attrName>ppt_y</p:attrName>
                                        </p:attrNameLst>
                                      </p:cBhvr>
                                      <p:tavLst>
                                        <p:tav tm="0">
                                          <p:val>
                                            <p:strVal val="#ppt_y"/>
                                          </p:val>
                                        </p:tav>
                                        <p:tav tm="100000">
                                          <p:val>
                                            <p:strVal val="#ppt_y"/>
                                          </p:val>
                                        </p:tav>
                                      </p:tavLst>
                                    </p:anim>
                                    <p:anim calcmode="lin" valueType="num">
                                      <p:cBhvr>
                                        <p:cTn id="48" dur="3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49" dur="3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300" tmFilter="0,0; .5, 1; 1, 1"/>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300"/>
                                        <p:tgtEl>
                                          <p:spTgt spid="78"/>
                                        </p:tgtEl>
                                      </p:cBhvr>
                                    </p:animEffect>
                                    <p:anim calcmode="lin" valueType="num">
                                      <p:cBhvr>
                                        <p:cTn id="56" dur="300" fill="hold"/>
                                        <p:tgtEl>
                                          <p:spTgt spid="78"/>
                                        </p:tgtEl>
                                        <p:attrNameLst>
                                          <p:attrName>ppt_x</p:attrName>
                                        </p:attrNameLst>
                                      </p:cBhvr>
                                      <p:tavLst>
                                        <p:tav tm="0">
                                          <p:val>
                                            <p:strVal val="#ppt_x"/>
                                          </p:val>
                                        </p:tav>
                                        <p:tav tm="100000">
                                          <p:val>
                                            <p:strVal val="#ppt_x"/>
                                          </p:val>
                                        </p:tav>
                                      </p:tavLst>
                                    </p:anim>
                                    <p:anim calcmode="lin" valueType="num">
                                      <p:cBhvr>
                                        <p:cTn id="57"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300"/>
                                        <p:tgtEl>
                                          <p:spTgt spid="80"/>
                                        </p:tgtEl>
                                      </p:cBhvr>
                                    </p:animEffect>
                                    <p:anim calcmode="lin" valueType="num">
                                      <p:cBhvr>
                                        <p:cTn id="63" dur="300" fill="hold"/>
                                        <p:tgtEl>
                                          <p:spTgt spid="80"/>
                                        </p:tgtEl>
                                        <p:attrNameLst>
                                          <p:attrName>ppt_x</p:attrName>
                                        </p:attrNameLst>
                                      </p:cBhvr>
                                      <p:tavLst>
                                        <p:tav tm="0">
                                          <p:val>
                                            <p:strVal val="#ppt_x"/>
                                          </p:val>
                                        </p:tav>
                                        <p:tav tm="100000">
                                          <p:val>
                                            <p:strVal val="#ppt_x"/>
                                          </p:val>
                                        </p:tav>
                                      </p:tavLst>
                                    </p:anim>
                                    <p:anim calcmode="lin" valueType="num">
                                      <p:cBhvr>
                                        <p:cTn id="64" dur="3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fade">
                                      <p:cBhvr>
                                        <p:cTn id="69" dur="300"/>
                                        <p:tgtEl>
                                          <p:spTgt spid="96"/>
                                        </p:tgtEl>
                                      </p:cBhvr>
                                    </p:animEffect>
                                    <p:anim calcmode="lin" valueType="num">
                                      <p:cBhvr>
                                        <p:cTn id="70" dur="300" fill="hold"/>
                                        <p:tgtEl>
                                          <p:spTgt spid="96"/>
                                        </p:tgtEl>
                                        <p:attrNameLst>
                                          <p:attrName>ppt_x</p:attrName>
                                        </p:attrNameLst>
                                      </p:cBhvr>
                                      <p:tavLst>
                                        <p:tav tm="0">
                                          <p:val>
                                            <p:strVal val="#ppt_x"/>
                                          </p:val>
                                        </p:tav>
                                        <p:tav tm="100000">
                                          <p:val>
                                            <p:strVal val="#ppt_x"/>
                                          </p:val>
                                        </p:tav>
                                      </p:tavLst>
                                    </p:anim>
                                    <p:anim calcmode="lin" valueType="num">
                                      <p:cBhvr>
                                        <p:cTn id="71" dur="3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70" grpId="0"/>
      <p:bldP spid="78" grpId="0"/>
      <p:bldP spid="67" grpId="0" animBg="1"/>
      <p:bldP spid="71" grpId="0"/>
      <p:bldP spid="80" grpId="0"/>
      <p:bldP spid="94" grpId="0" animBg="1"/>
      <p:bldP spid="95" grpId="0"/>
      <p:bldP spid="96"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551" y="1614879"/>
            <a:ext cx="5130549" cy="954107"/>
          </a:xfrm>
          <a:prstGeom prst="rect">
            <a:avLst/>
          </a:prstGeom>
          <a:ln w="28575">
            <a:solidFill>
              <a:schemeClr val="tx1"/>
            </a:solidFill>
          </a:ln>
        </p:spPr>
        <p:txBody>
          <a:bodyPr wrap="square">
            <a:spAutoFit/>
          </a:bodyPr>
          <a:lstStyle/>
          <a:p>
            <a:pPr marL="360000" algn="just"/>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Hãy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kể</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tên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những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đơn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vị</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chiều</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dài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em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biết</a:t>
            </a:r>
            <a:r>
              <a:rPr lang="en-US" sz="2800" dirty="0" smtClean="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5" name="Right Arrow 4"/>
          <p:cNvSpPr/>
          <p:nvPr/>
        </p:nvSpPr>
        <p:spPr>
          <a:xfrm>
            <a:off x="5533058" y="1985667"/>
            <a:ext cx="555172"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8"/>
          <p:cNvSpPr/>
          <p:nvPr/>
        </p:nvSpPr>
        <p:spPr>
          <a:xfrm>
            <a:off x="6249188" y="1614879"/>
            <a:ext cx="5462473" cy="954107"/>
          </a:xfrm>
          <a:prstGeom prst="rect">
            <a:avLst/>
          </a:prstGeom>
          <a:ln w="28575">
            <a:solidFill>
              <a:schemeClr val="tx1"/>
            </a:solidFill>
          </a:ln>
        </p:spPr>
        <p:txBody>
          <a:bodyPr wrap="square">
            <a:spAutoFit/>
          </a:bodyPr>
          <a:lstStyle/>
          <a:p>
            <a:pPr marL="360000" algn="just"/>
            <a:r>
              <a:rPr lang="en-US" sz="2800" dirty="0" err="1" smtClean="0">
                <a:latin typeface="Arial" panose="020B0604020202020204" pitchFamily="34" charset="0"/>
                <a:ea typeface="Times New Roman" panose="02020603050405020304" pitchFamily="18" charset="0"/>
                <a:cs typeface="Arial" panose="020B0604020202020204" pitchFamily="34" charset="0"/>
              </a:rPr>
              <a:t>Đơn</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vị</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đo</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chiều</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dài</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của</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latin typeface="Arial" panose="020B0604020202020204" pitchFamily="34" charset="0"/>
                <a:ea typeface="Times New Roman" panose="02020603050405020304" pitchFamily="18" charset="0"/>
                <a:cs typeface="Arial" panose="020B0604020202020204" pitchFamily="34" charset="0"/>
              </a:rPr>
              <a:t> ta </a:t>
            </a:r>
            <a:r>
              <a:rPr lang="en-US" sz="2800" dirty="0" err="1" smtClean="0">
                <a:latin typeface="Arial" panose="020B0604020202020204" pitchFamily="34" charset="0"/>
                <a:ea typeface="Times New Roman" panose="02020603050405020304" pitchFamily="18" charset="0"/>
                <a:cs typeface="Arial" panose="020B0604020202020204" pitchFamily="34" charset="0"/>
              </a:rPr>
              <a:t>là</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mét</a:t>
            </a:r>
            <a:r>
              <a:rPr lang="en-US" sz="2800" dirty="0" smtClean="0">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latin typeface="Arial" panose="020B0604020202020204" pitchFamily="34" charset="0"/>
                <a:ea typeface="Times New Roman" panose="02020603050405020304" pitchFamily="18" charset="0"/>
                <a:cs typeface="Arial" panose="020B0604020202020204" pitchFamily="34" charset="0"/>
              </a:rPr>
              <a:t>kí</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hiệu</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là</a:t>
            </a:r>
            <a:r>
              <a:rPr lang="en-US" sz="2800" dirty="0" smtClean="0">
                <a:latin typeface="Arial" panose="020B0604020202020204" pitchFamily="34" charset="0"/>
                <a:ea typeface="Times New Roman" panose="02020603050405020304" pitchFamily="18" charset="0"/>
                <a:cs typeface="Arial" panose="020B0604020202020204" pitchFamily="34" charset="0"/>
              </a:rPr>
              <a:t> m) </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11" name="Group 1"/>
          <p:cNvGrpSpPr>
            <a:grpSpLocks/>
          </p:cNvGrpSpPr>
          <p:nvPr/>
        </p:nvGrpSpPr>
        <p:grpSpPr bwMode="auto">
          <a:xfrm>
            <a:off x="4833483" y="531023"/>
            <a:ext cx="3363460" cy="1171575"/>
            <a:chOff x="-206363" y="2482759"/>
            <a:chExt cx="2667000" cy="2080042"/>
          </a:xfrm>
        </p:grpSpPr>
        <p:sp>
          <p:nvSpPr>
            <p:cNvPr id="12" name="AutoShape 13"/>
            <p:cNvSpPr>
              <a:spLocks noChangeArrowheads="1"/>
            </p:cNvSpPr>
            <p:nvPr/>
          </p:nvSpPr>
          <p:spPr bwMode="auto">
            <a:xfrm>
              <a:off x="-206363" y="2482759"/>
              <a:ext cx="2667000" cy="2080042"/>
            </a:xfrm>
            <a:prstGeom prst="irregularSeal1">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defRPr/>
              </a:pPr>
              <a:endParaRPr lang="en-US" altLang="en-US" sz="1125" dirty="0">
                <a:latin typeface="Times New Roman" panose="02020603050405020304" pitchFamily="18" charset="0"/>
              </a:endParaRPr>
            </a:p>
          </p:txBody>
        </p:sp>
        <p:sp>
          <p:nvSpPr>
            <p:cNvPr id="13" name="TextBox 2"/>
            <p:cNvSpPr txBox="1">
              <a:spLocks noChangeArrowheads="1"/>
            </p:cNvSpPr>
            <p:nvPr/>
          </p:nvSpPr>
          <p:spPr bwMode="auto">
            <a:xfrm>
              <a:off x="74447" y="3059983"/>
              <a:ext cx="2105377" cy="87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dirty="0" smtClean="0"/>
                <a:t>      </a:t>
              </a:r>
              <a:r>
                <a:rPr lang="en-US" altLang="en-US" sz="2600" b="1" dirty="0" err="1" smtClean="0"/>
                <a:t>Thảo</a:t>
              </a:r>
              <a:r>
                <a:rPr lang="en-US" altLang="en-US" sz="2600" b="1" dirty="0" smtClean="0"/>
                <a:t> </a:t>
              </a:r>
              <a:r>
                <a:rPr lang="en-US" altLang="en-US" sz="2600" b="1" dirty="0" err="1" smtClean="0"/>
                <a:t>luận</a:t>
              </a:r>
              <a:endParaRPr lang="en-US" altLang="en-US" sz="2600" b="1" dirty="0"/>
            </a:p>
          </p:txBody>
        </p:sp>
      </p:grpSp>
      <p:sp>
        <p:nvSpPr>
          <p:cNvPr id="29" name="Rectangle 28"/>
          <p:cNvSpPr/>
          <p:nvPr/>
        </p:nvSpPr>
        <p:spPr>
          <a:xfrm>
            <a:off x="241552" y="2850567"/>
            <a:ext cx="8265634" cy="1720471"/>
          </a:xfrm>
          <a:prstGeom prst="rect">
            <a:avLst/>
          </a:prstGeom>
          <a:ln w="28575">
            <a:solidFill>
              <a:schemeClr val="tx1"/>
            </a:solidFill>
          </a:ln>
        </p:spPr>
        <p:txBody>
          <a:bodyPr wrap="square">
            <a:spAutoFit/>
          </a:bodyPr>
          <a:lstStyle/>
          <a:p>
            <a:pPr marL="457200" algn="just">
              <a:lnSpc>
                <a:spcPct val="120000"/>
              </a:lnSpc>
              <a:spcAft>
                <a:spcPts val="300"/>
              </a:spcAft>
            </a:pPr>
            <a:r>
              <a:rPr lang="en-US" sz="2800" b="1" dirty="0" smtClean="0">
                <a:latin typeface="Arial" panose="020B0604020202020204" pitchFamily="34" charset="0"/>
                <a:ea typeface="Calibri" panose="020F0502020204030204" pitchFamily="34" charset="0"/>
                <a:cs typeface="Arial" panose="020B0604020202020204" pitchFamily="34" charset="0"/>
              </a:rPr>
              <a:t>2</a:t>
            </a:r>
            <a:r>
              <a:rPr lang="en-US" sz="2800" b="1" dirty="0">
                <a:latin typeface="Arial" panose="020B0604020202020204" pitchFamily="34" charset="0"/>
                <a:ea typeface="Calibri" panose="020F0502020204030204" pitchFamily="34" charset="0"/>
                <a:cs typeface="Arial" panose="020B0604020202020204" pitchFamily="34" charset="0"/>
              </a:rPr>
              <a: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Đổi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đơn</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smtClean="0">
                <a:latin typeface="Arial" panose="020B0604020202020204" pitchFamily="34" charset="0"/>
                <a:ea typeface="Calibri" panose="020F0502020204030204" pitchFamily="34" charset="0"/>
                <a:cs typeface="Arial" panose="020B0604020202020204" pitchFamily="34" charset="0"/>
              </a:rPr>
              <a:t>vị</a:t>
            </a:r>
            <a:r>
              <a:rPr lang="en-US" sz="2800" dirty="0" smtClean="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300"/>
              </a:spcAft>
            </a:pPr>
            <a:r>
              <a:rPr lang="en-US" sz="2800" dirty="0" smtClean="0">
                <a:latin typeface="Arial" panose="020B0604020202020204" pitchFamily="34" charset="0"/>
                <a:ea typeface="Calibri" panose="020F0502020204030204" pitchFamily="34" charset="0"/>
                <a:cs typeface="Arial" panose="020B0604020202020204" pitchFamily="34" charset="0"/>
              </a:rPr>
              <a:t>   a</a:t>
            </a:r>
            <a:r>
              <a:rPr lang="en-US" sz="2800" dirty="0">
                <a:latin typeface="Arial" panose="020B0604020202020204" pitchFamily="34" charset="0"/>
                <a:ea typeface="Calibri" panose="020F0502020204030204" pitchFamily="34" charset="0"/>
                <a:cs typeface="Arial" panose="020B0604020202020204" pitchFamily="34" charset="0"/>
              </a:rPr>
              <a:t>. 1,25m </a:t>
            </a:r>
            <a:r>
              <a:rPr lang="en-US" sz="2800" dirty="0" smtClean="0">
                <a:latin typeface="Arial" panose="020B0604020202020204" pitchFamily="34" charset="0"/>
                <a:ea typeface="Calibri" panose="020F0502020204030204" pitchFamily="34" charset="0"/>
                <a:cs typeface="Arial" panose="020B0604020202020204" pitchFamily="34" charset="0"/>
              </a:rPr>
              <a:t> =    ..... </a:t>
            </a:r>
            <a:r>
              <a:rPr lang="en-US" sz="2800" dirty="0" err="1" smtClean="0">
                <a:latin typeface="Arial" panose="020B0604020202020204" pitchFamily="34" charset="0"/>
                <a:ea typeface="Calibri" panose="020F0502020204030204" pitchFamily="34" charset="0"/>
                <a:cs typeface="Arial" panose="020B0604020202020204" pitchFamily="34" charset="0"/>
              </a:rPr>
              <a:t>dm</a:t>
            </a:r>
            <a:r>
              <a:rPr lang="en-US" sz="2800" dirty="0" smtClean="0">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b. 0,1dm = </a:t>
            </a:r>
            <a:r>
              <a:rPr lang="en-US" sz="2800" dirty="0" smtClean="0">
                <a:latin typeface="Arial" panose="020B0604020202020204" pitchFamily="34" charset="0"/>
                <a:ea typeface="Calibri" panose="020F0502020204030204" pitchFamily="34" charset="0"/>
                <a:cs typeface="Arial" panose="020B0604020202020204" pitchFamily="34" charset="0"/>
              </a:rPr>
              <a:t>   ... mm</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300"/>
              </a:spcAft>
            </a:pPr>
            <a:r>
              <a:rPr lang="en-US" sz="2800" dirty="0" smtClean="0">
                <a:latin typeface="Arial" panose="020B0604020202020204" pitchFamily="34" charset="0"/>
                <a:ea typeface="Calibri" panose="020F0502020204030204" pitchFamily="34" charset="0"/>
                <a:cs typeface="Arial" panose="020B0604020202020204" pitchFamily="34" charset="0"/>
              </a:rPr>
              <a:t>   c. .....   mm </a:t>
            </a:r>
            <a:r>
              <a:rPr lang="en-US" sz="2800" dirty="0">
                <a:latin typeface="Arial" panose="020B0604020202020204" pitchFamily="34" charset="0"/>
                <a:ea typeface="Calibri" panose="020F0502020204030204" pitchFamily="34" charset="0"/>
                <a:cs typeface="Arial" panose="020B0604020202020204" pitchFamily="34" charset="0"/>
              </a:rPr>
              <a:t>= 0,1m           </a:t>
            </a:r>
            <a:r>
              <a:rPr lang="en-US" sz="2800" dirty="0" smtClean="0">
                <a:latin typeface="Arial" panose="020B0604020202020204" pitchFamily="34" charset="0"/>
                <a:ea typeface="Calibri" panose="020F0502020204030204" pitchFamily="34" charset="0"/>
                <a:cs typeface="Arial" panose="020B0604020202020204" pitchFamily="34" charset="0"/>
              </a:rPr>
              <a:t> d</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smtClean="0">
                <a:latin typeface="Arial" panose="020B0604020202020204" pitchFamily="34" charset="0"/>
                <a:ea typeface="Calibri" panose="020F0502020204030204" pitchFamily="34" charset="0"/>
                <a:cs typeface="Arial" panose="020B0604020202020204" pitchFamily="34" charset="0"/>
              </a:rPr>
              <a:t>cm  =  0,5 </a:t>
            </a:r>
            <a:r>
              <a:rPr lang="en-US" sz="2800" dirty="0" err="1" smtClean="0">
                <a:latin typeface="Arial" panose="020B0604020202020204" pitchFamily="34" charset="0"/>
                <a:ea typeface="Calibri" panose="020F0502020204030204" pitchFamily="34" charset="0"/>
                <a:cs typeface="Arial" panose="020B0604020202020204" pitchFamily="34" charset="0"/>
              </a:rPr>
              <a:t>dm</a:t>
            </a:r>
            <a:endParaRPr lang="en-US" sz="2800" dirty="0" smtClean="0">
              <a:latin typeface="Arial" panose="020B0604020202020204" pitchFamily="34" charset="0"/>
              <a:ea typeface="Calibri" panose="020F0502020204030204" pitchFamily="34" charset="0"/>
              <a:cs typeface="Arial" panose="020B0604020202020204" pitchFamily="34" charset="0"/>
            </a:endParaRPr>
          </a:p>
        </p:txBody>
      </p:sp>
      <p:sp>
        <p:nvSpPr>
          <p:cNvPr id="30" name="TextBox 29"/>
          <p:cNvSpPr txBox="1"/>
          <p:nvPr/>
        </p:nvSpPr>
        <p:spPr>
          <a:xfrm>
            <a:off x="2449283" y="3405698"/>
            <a:ext cx="960698" cy="523220"/>
          </a:xfrm>
          <a:prstGeom prst="rect">
            <a:avLst/>
          </a:prstGeom>
          <a:solidFill>
            <a:schemeClr val="bg1"/>
          </a:solidFill>
          <a:ln>
            <a:noFill/>
          </a:ln>
        </p:spPr>
        <p:txBody>
          <a:bodyPr wrap="square" rtlCol="0">
            <a:spAutoFit/>
          </a:bodyPr>
          <a:lstStyle/>
          <a:p>
            <a:r>
              <a:rPr lang="en-US" sz="2800" b="1" dirty="0" smtClean="0">
                <a:solidFill>
                  <a:srgbClr val="C00000"/>
                </a:solidFill>
              </a:rPr>
              <a:t>12,5</a:t>
            </a:r>
            <a:endParaRPr lang="en-SG" sz="2800" b="1" dirty="0">
              <a:solidFill>
                <a:srgbClr val="C00000"/>
              </a:solidFill>
            </a:endParaRPr>
          </a:p>
        </p:txBody>
      </p:sp>
      <p:sp>
        <p:nvSpPr>
          <p:cNvPr id="31" name="TextBox 30"/>
          <p:cNvSpPr txBox="1"/>
          <p:nvPr/>
        </p:nvSpPr>
        <p:spPr>
          <a:xfrm>
            <a:off x="870858" y="3998971"/>
            <a:ext cx="843642" cy="523220"/>
          </a:xfrm>
          <a:prstGeom prst="rect">
            <a:avLst/>
          </a:prstGeom>
          <a:solidFill>
            <a:schemeClr val="bg1"/>
          </a:solidFill>
          <a:ln>
            <a:noFill/>
          </a:ln>
        </p:spPr>
        <p:txBody>
          <a:bodyPr wrap="square" rtlCol="0">
            <a:spAutoFit/>
          </a:bodyPr>
          <a:lstStyle/>
          <a:p>
            <a:r>
              <a:rPr lang="en-US" sz="2800" b="1" dirty="0" smtClean="0">
                <a:solidFill>
                  <a:srgbClr val="C00000"/>
                </a:solidFill>
              </a:rPr>
              <a:t> 100</a:t>
            </a:r>
            <a:endParaRPr lang="en-SG" sz="2800" b="1" dirty="0">
              <a:solidFill>
                <a:srgbClr val="C00000"/>
              </a:solidFill>
            </a:endParaRPr>
          </a:p>
        </p:txBody>
      </p:sp>
      <p:sp>
        <p:nvSpPr>
          <p:cNvPr id="32" name="TextBox 31"/>
          <p:cNvSpPr txBox="1"/>
          <p:nvPr/>
        </p:nvSpPr>
        <p:spPr>
          <a:xfrm>
            <a:off x="7023973" y="3405698"/>
            <a:ext cx="606554" cy="523220"/>
          </a:xfrm>
          <a:prstGeom prst="rect">
            <a:avLst/>
          </a:prstGeom>
          <a:solidFill>
            <a:schemeClr val="bg1"/>
          </a:solidFill>
          <a:ln>
            <a:noFill/>
          </a:ln>
        </p:spPr>
        <p:txBody>
          <a:bodyPr wrap="square" rtlCol="0">
            <a:spAutoFit/>
          </a:bodyPr>
          <a:lstStyle/>
          <a:p>
            <a:r>
              <a:rPr lang="en-US" sz="2800" b="1" dirty="0" smtClean="0">
                <a:solidFill>
                  <a:srgbClr val="C00000"/>
                </a:solidFill>
              </a:rPr>
              <a:t>10</a:t>
            </a:r>
            <a:endParaRPr lang="en-SG" sz="2800" b="1" dirty="0">
              <a:solidFill>
                <a:srgbClr val="C00000"/>
              </a:solidFill>
            </a:endParaRPr>
          </a:p>
        </p:txBody>
      </p:sp>
      <p:sp>
        <p:nvSpPr>
          <p:cNvPr id="33" name="TextBox 32"/>
          <p:cNvSpPr txBox="1"/>
          <p:nvPr/>
        </p:nvSpPr>
        <p:spPr>
          <a:xfrm>
            <a:off x="5151620" y="3982649"/>
            <a:ext cx="606554" cy="523220"/>
          </a:xfrm>
          <a:prstGeom prst="rect">
            <a:avLst/>
          </a:prstGeom>
          <a:solidFill>
            <a:schemeClr val="bg1"/>
          </a:solidFill>
          <a:ln>
            <a:noFill/>
          </a:ln>
        </p:spPr>
        <p:txBody>
          <a:bodyPr wrap="square" rtlCol="0">
            <a:spAutoFit/>
          </a:bodyPr>
          <a:lstStyle/>
          <a:p>
            <a:r>
              <a:rPr lang="en-US" sz="2800" b="1" dirty="0" smtClean="0">
                <a:solidFill>
                  <a:srgbClr val="C00000"/>
                </a:solidFill>
              </a:rPr>
              <a:t>5</a:t>
            </a:r>
            <a:endParaRPr lang="en-SG" sz="2800" b="1" dirty="0">
              <a:solidFill>
                <a:srgbClr val="C00000"/>
              </a:solidFill>
            </a:endParaRPr>
          </a:p>
        </p:txBody>
      </p:sp>
      <p:pic>
        <p:nvPicPr>
          <p:cNvPr id="34" name="Picture 2" descr="Bảng đơn vị đo độ dài, cách học đơn vị đo độ dài nhanh, đơn giản |  Lafactoria We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5" t="15275" r="2140" b="13615"/>
          <a:stretch/>
        </p:blipFill>
        <p:spPr bwMode="auto">
          <a:xfrm>
            <a:off x="1911220" y="4616792"/>
            <a:ext cx="5112753" cy="2172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6"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style.rotation</p:attrName>
                                        </p:attrNameLst>
                                      </p:cBhvr>
                                      <p:tavLst>
                                        <p:tav tm="0">
                                          <p:val>
                                            <p:fltVal val="90"/>
                                          </p:val>
                                        </p:tav>
                                        <p:tav tm="100000">
                                          <p:val>
                                            <p:fltVal val="0"/>
                                          </p:val>
                                        </p:tav>
                                      </p:tavLst>
                                    </p:anim>
                                    <p:animEffect transition="in" filter="fade">
                                      <p:cBhvr>
                                        <p:cTn id="27" dur="1000"/>
                                        <p:tgtEl>
                                          <p:spTgt spid="30"/>
                                        </p:tgtEl>
                                      </p:cBhvr>
                                    </p:animEffect>
                                  </p:childTnLst>
                                </p:cTn>
                              </p:par>
                            </p:childTnLst>
                          </p:cTn>
                        </p:par>
                        <p:par>
                          <p:cTn id="28" fill="hold">
                            <p:stCondLst>
                              <p:cond delay="1000"/>
                            </p:stCondLst>
                            <p:childTnLst>
                              <p:par>
                                <p:cTn id="29" presetID="31"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1000" fill="hold"/>
                                        <p:tgtEl>
                                          <p:spTgt spid="32"/>
                                        </p:tgtEl>
                                        <p:attrNameLst>
                                          <p:attrName>ppt_w</p:attrName>
                                        </p:attrNameLst>
                                      </p:cBhvr>
                                      <p:tavLst>
                                        <p:tav tm="0">
                                          <p:val>
                                            <p:fltVal val="0"/>
                                          </p:val>
                                        </p:tav>
                                        <p:tav tm="100000">
                                          <p:val>
                                            <p:strVal val="#ppt_w"/>
                                          </p:val>
                                        </p:tav>
                                      </p:tavLst>
                                    </p:anim>
                                    <p:anim calcmode="lin" valueType="num">
                                      <p:cBhvr>
                                        <p:cTn id="39" dur="1000" fill="hold"/>
                                        <p:tgtEl>
                                          <p:spTgt spid="32"/>
                                        </p:tgtEl>
                                        <p:attrNameLst>
                                          <p:attrName>ppt_h</p:attrName>
                                        </p:attrNameLst>
                                      </p:cBhvr>
                                      <p:tavLst>
                                        <p:tav tm="0">
                                          <p:val>
                                            <p:fltVal val="0"/>
                                          </p:val>
                                        </p:tav>
                                        <p:tav tm="100000">
                                          <p:val>
                                            <p:strVal val="#ppt_h"/>
                                          </p:val>
                                        </p:tav>
                                      </p:tavLst>
                                    </p:anim>
                                    <p:anim calcmode="lin" valueType="num">
                                      <p:cBhvr>
                                        <p:cTn id="40" dur="1000" fill="hold"/>
                                        <p:tgtEl>
                                          <p:spTgt spid="32"/>
                                        </p:tgtEl>
                                        <p:attrNameLst>
                                          <p:attrName>style.rotation</p:attrName>
                                        </p:attrNameLst>
                                      </p:cBhvr>
                                      <p:tavLst>
                                        <p:tav tm="0">
                                          <p:val>
                                            <p:fltVal val="90"/>
                                          </p:val>
                                        </p:tav>
                                        <p:tav tm="100000">
                                          <p:val>
                                            <p:fltVal val="0"/>
                                          </p:val>
                                        </p:tav>
                                      </p:tavLst>
                                    </p:anim>
                                    <p:animEffect transition="in" filter="fade">
                                      <p:cBhvr>
                                        <p:cTn id="41" dur="1000"/>
                                        <p:tgtEl>
                                          <p:spTgt spid="32"/>
                                        </p:tgtEl>
                                      </p:cBhvr>
                                    </p:animEffect>
                                  </p:childTnLst>
                                </p:cTn>
                              </p:par>
                            </p:childTnLst>
                          </p:cTn>
                        </p:par>
                        <p:par>
                          <p:cTn id="42" fill="hold">
                            <p:stCondLst>
                              <p:cond delay="3000"/>
                            </p:stCondLst>
                            <p:childTnLst>
                              <p:par>
                                <p:cTn id="43" presetID="31"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fltVal val="0"/>
                                          </p:val>
                                        </p:tav>
                                        <p:tav tm="100000">
                                          <p:val>
                                            <p:strVal val="#ppt_w"/>
                                          </p:val>
                                        </p:tav>
                                      </p:tavLst>
                                    </p:anim>
                                    <p:anim calcmode="lin" valueType="num">
                                      <p:cBhvr>
                                        <p:cTn id="46" dur="1000" fill="hold"/>
                                        <p:tgtEl>
                                          <p:spTgt spid="33"/>
                                        </p:tgtEl>
                                        <p:attrNameLst>
                                          <p:attrName>ppt_h</p:attrName>
                                        </p:attrNameLst>
                                      </p:cBhvr>
                                      <p:tavLst>
                                        <p:tav tm="0">
                                          <p:val>
                                            <p:fltVal val="0"/>
                                          </p:val>
                                        </p:tav>
                                        <p:tav tm="100000">
                                          <p:val>
                                            <p:strVal val="#ppt_h"/>
                                          </p:val>
                                        </p:tav>
                                      </p:tavLst>
                                    </p:anim>
                                    <p:anim calcmode="lin" valueType="num">
                                      <p:cBhvr>
                                        <p:cTn id="47" dur="1000" fill="hold"/>
                                        <p:tgtEl>
                                          <p:spTgt spid="33"/>
                                        </p:tgtEl>
                                        <p:attrNameLst>
                                          <p:attrName>style.rotation</p:attrName>
                                        </p:attrNameLst>
                                      </p:cBhvr>
                                      <p:tavLst>
                                        <p:tav tm="0">
                                          <p:val>
                                            <p:fltVal val="90"/>
                                          </p:val>
                                        </p:tav>
                                        <p:tav tm="100000">
                                          <p:val>
                                            <p:fltVal val="0"/>
                                          </p:val>
                                        </p:tav>
                                      </p:tavLst>
                                    </p:anim>
                                    <p:animEffect transition="in" filter="fade">
                                      <p:cBhvr>
                                        <p:cTn id="48" dur="1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29" grpId="0" animBg="1"/>
      <p:bldP spid="30"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7755575"/>
              </p:ext>
            </p:extLst>
          </p:nvPr>
        </p:nvGraphicFramePr>
        <p:xfrm>
          <a:off x="1749425" y="1142234"/>
          <a:ext cx="10023479" cy="5622744"/>
        </p:xfrm>
        <a:graphic>
          <a:graphicData uri="http://schemas.openxmlformats.org/drawingml/2006/table">
            <a:tbl>
              <a:tblPr firstRow="1" bandRow="1">
                <a:tableStyleId>{5C22544A-7EE6-4342-B048-85BDC9FD1C3A}</a:tableStyleId>
              </a:tblPr>
              <a:tblGrid>
                <a:gridCol w="1973493">
                  <a:extLst>
                    <a:ext uri="{9D8B030D-6E8A-4147-A177-3AD203B41FA5}">
                      <a16:colId xmlns:a16="http://schemas.microsoft.com/office/drawing/2014/main" xmlns="" val="2109285322"/>
                    </a:ext>
                  </a:extLst>
                </a:gridCol>
                <a:gridCol w="1551214">
                  <a:extLst>
                    <a:ext uri="{9D8B030D-6E8A-4147-A177-3AD203B41FA5}">
                      <a16:colId xmlns:a16="http://schemas.microsoft.com/office/drawing/2014/main" xmlns="" val="2149644913"/>
                    </a:ext>
                  </a:extLst>
                </a:gridCol>
                <a:gridCol w="6498772">
                  <a:extLst>
                    <a:ext uri="{9D8B030D-6E8A-4147-A177-3AD203B41FA5}">
                      <a16:colId xmlns:a16="http://schemas.microsoft.com/office/drawing/2014/main" xmlns="" val="2695132750"/>
                    </a:ext>
                  </a:extLst>
                </a:gridCol>
              </a:tblGrid>
              <a:tr h="622164">
                <a:tc gridSpan="3">
                  <a:txBody>
                    <a:bodyPr/>
                    <a:lstStyle/>
                    <a:p>
                      <a:pPr marL="360000" algn="just"/>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chiều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dài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mét</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kí</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hiệu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m </a:t>
                      </a:r>
                    </a:p>
                    <a:p>
                      <a:pPr marL="360000" algn="just"/>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Ngoài</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còn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phổ</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km,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cm,mm</a:t>
                      </a:r>
                      <a:endPar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60000" algn="just"/>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Bảng</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đổi</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đơn</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vị</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đo</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chiều</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dài</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baseline="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baseline="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m</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72591856"/>
                  </a:ext>
                </a:extLst>
              </a:tr>
              <a:tr h="622164">
                <a:tc>
                  <a:txBody>
                    <a:bodyPr/>
                    <a:lstStyle/>
                    <a:p>
                      <a:pPr algn="ctr"/>
                      <a:r>
                        <a:rPr lang="en-US" sz="2800" dirty="0" err="1" smtClean="0">
                          <a:solidFill>
                            <a:schemeClr val="tx1"/>
                          </a:solidFill>
                        </a:rPr>
                        <a:t>Đơn</a:t>
                      </a:r>
                      <a:r>
                        <a:rPr lang="en-US" sz="2800" baseline="0" dirty="0" smtClean="0">
                          <a:solidFill>
                            <a:schemeClr val="tx1"/>
                          </a:solidFill>
                        </a:rPr>
                        <a:t> </a:t>
                      </a:r>
                      <a:r>
                        <a:rPr lang="en-US" sz="2800" baseline="0" dirty="0" err="1" smtClean="0">
                          <a:solidFill>
                            <a:schemeClr val="tx1"/>
                          </a:solidFill>
                        </a:rPr>
                        <a:t>vị</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smtClean="0">
                          <a:solidFill>
                            <a:schemeClr val="tx1"/>
                          </a:solidFill>
                        </a:rPr>
                        <a:t>Kí</a:t>
                      </a:r>
                      <a:r>
                        <a:rPr lang="en-US" sz="2800" baseline="0" dirty="0" smtClean="0">
                          <a:solidFill>
                            <a:schemeClr val="tx1"/>
                          </a:solidFill>
                        </a:rPr>
                        <a:t> </a:t>
                      </a:r>
                      <a:r>
                        <a:rPr lang="en-US" sz="2800" baseline="0" dirty="0" err="1" smtClean="0">
                          <a:solidFill>
                            <a:schemeClr val="tx1"/>
                          </a:solidFill>
                        </a:rPr>
                        <a:t>hiệu</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smtClean="0">
                          <a:solidFill>
                            <a:schemeClr val="tx1"/>
                          </a:solidFill>
                        </a:rPr>
                        <a:t>Qui </a:t>
                      </a:r>
                      <a:r>
                        <a:rPr lang="en-US" sz="2800" dirty="0" err="1" smtClean="0">
                          <a:solidFill>
                            <a:schemeClr val="tx1"/>
                          </a:solidFill>
                        </a:rPr>
                        <a:t>đổi</a:t>
                      </a:r>
                      <a:r>
                        <a:rPr lang="en-US" sz="2800" baseline="0" dirty="0" smtClean="0">
                          <a:solidFill>
                            <a:schemeClr val="tx1"/>
                          </a:solidFill>
                        </a:rPr>
                        <a:t> </a:t>
                      </a:r>
                      <a:r>
                        <a:rPr lang="en-US" sz="2800" baseline="0" dirty="0" err="1" smtClean="0">
                          <a:solidFill>
                            <a:schemeClr val="tx1"/>
                          </a:solidFill>
                        </a:rPr>
                        <a:t>ra</a:t>
                      </a:r>
                      <a:r>
                        <a:rPr lang="en-US" sz="2800" baseline="0" dirty="0" smtClean="0">
                          <a:solidFill>
                            <a:schemeClr val="tx1"/>
                          </a:solidFill>
                        </a:rPr>
                        <a:t> </a:t>
                      </a:r>
                      <a:r>
                        <a:rPr lang="en-US" sz="2800" baseline="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51583020"/>
                  </a:ext>
                </a:extLst>
              </a:tr>
              <a:tr h="622164">
                <a:tc>
                  <a:txBody>
                    <a:bodyPr/>
                    <a:lstStyle/>
                    <a:p>
                      <a:r>
                        <a:rPr lang="en-US" sz="2800" dirty="0" err="1" smtClean="0">
                          <a:solidFill>
                            <a:schemeClr val="tx1"/>
                          </a:solidFill>
                        </a:rPr>
                        <a:t>Mili</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49085569"/>
                  </a:ext>
                </a:extLst>
              </a:tr>
              <a:tr h="622164">
                <a:tc>
                  <a:txBody>
                    <a:bodyPr/>
                    <a:lstStyle/>
                    <a:p>
                      <a:r>
                        <a:rPr lang="en-US" sz="2800" dirty="0" err="1" smtClean="0">
                          <a:solidFill>
                            <a:schemeClr val="tx1"/>
                          </a:solidFill>
                        </a:rPr>
                        <a:t>Xenti</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54291421"/>
                  </a:ext>
                </a:extLst>
              </a:tr>
              <a:tr h="622164">
                <a:tc>
                  <a:txBody>
                    <a:bodyPr/>
                    <a:lstStyle/>
                    <a:p>
                      <a:r>
                        <a:rPr lang="en-US" sz="2800" dirty="0" err="1" smtClean="0">
                          <a:solidFill>
                            <a:schemeClr val="tx1"/>
                          </a:solidFill>
                        </a:rPr>
                        <a:t>Dexi</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3595331"/>
                  </a:ext>
                </a:extLst>
              </a:tr>
              <a:tr h="622164">
                <a:tc>
                  <a:txBody>
                    <a:bodyPr/>
                    <a:lstStyle/>
                    <a:p>
                      <a:r>
                        <a:rPr lang="en-US" sz="2800" dirty="0" smtClean="0">
                          <a:solidFill>
                            <a:schemeClr val="tx1"/>
                          </a:solidFill>
                        </a:rPr>
                        <a:t>Kilo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41715180"/>
                  </a:ext>
                </a:extLst>
              </a:tr>
              <a:tr h="622164">
                <a:tc>
                  <a:txBody>
                    <a:bodyPr/>
                    <a:lstStyle/>
                    <a:p>
                      <a:r>
                        <a:rPr lang="en-US" sz="2800" dirty="0" err="1" smtClean="0">
                          <a:solidFill>
                            <a:schemeClr val="tx1"/>
                          </a:solidFill>
                        </a:rPr>
                        <a:t>Hecto</a:t>
                      </a:r>
                      <a:r>
                        <a:rPr lang="en-US" sz="2800" dirty="0" smtClean="0">
                          <a:solidFill>
                            <a:schemeClr val="tx1"/>
                          </a:solidFill>
                        </a:rPr>
                        <a:t> </a:t>
                      </a:r>
                      <a:r>
                        <a:rPr lang="en-US" sz="2800" dirty="0" err="1" smtClean="0">
                          <a:solidFill>
                            <a:schemeClr val="tx1"/>
                          </a:solidFill>
                        </a:rPr>
                        <a:t>mét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91776593"/>
                  </a:ext>
                </a:extLst>
              </a:tr>
              <a:tr h="445275">
                <a:tc>
                  <a:txBody>
                    <a:bodyPr/>
                    <a:lstStyle/>
                    <a:p>
                      <a:r>
                        <a:rPr lang="en-US" sz="2800" dirty="0" err="1" smtClean="0">
                          <a:solidFill>
                            <a:schemeClr val="tx1"/>
                          </a:solidFill>
                        </a:rPr>
                        <a:t>Deca</a:t>
                      </a:r>
                      <a:r>
                        <a:rPr lang="en-US" sz="2800" dirty="0" smtClean="0">
                          <a:solidFill>
                            <a:schemeClr val="tx1"/>
                          </a:solidFill>
                        </a:rPr>
                        <a:t> met</a:t>
                      </a:r>
                      <a:endParaRPr lang="en-SG"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30763983"/>
                  </a:ext>
                </a:extLst>
              </a:tr>
            </a:tbl>
          </a:graphicData>
        </a:graphic>
      </p:graphicFrame>
      <p:sp>
        <p:nvSpPr>
          <p:cNvPr id="6" name="TextBox 5"/>
          <p:cNvSpPr txBox="1"/>
          <p:nvPr/>
        </p:nvSpPr>
        <p:spPr>
          <a:xfrm>
            <a:off x="4140083" y="3183971"/>
            <a:ext cx="960698" cy="523220"/>
          </a:xfrm>
          <a:prstGeom prst="rect">
            <a:avLst/>
          </a:prstGeom>
          <a:solidFill>
            <a:schemeClr val="bg1"/>
          </a:solidFill>
          <a:ln>
            <a:noFill/>
          </a:ln>
        </p:spPr>
        <p:txBody>
          <a:bodyPr wrap="square" rtlCol="0">
            <a:spAutoFit/>
          </a:bodyPr>
          <a:lstStyle/>
          <a:p>
            <a:r>
              <a:rPr lang="en-US" sz="2800" b="1" dirty="0" smtClean="0">
                <a:solidFill>
                  <a:srgbClr val="C00000"/>
                </a:solidFill>
              </a:rPr>
              <a:t>mm</a:t>
            </a:r>
            <a:endParaRPr lang="en-SG" sz="2800" b="1" dirty="0">
              <a:solidFill>
                <a:srgbClr val="C00000"/>
              </a:solidFill>
            </a:endParaRPr>
          </a:p>
        </p:txBody>
      </p:sp>
      <p:sp>
        <p:nvSpPr>
          <p:cNvPr id="7" name="TextBox 6"/>
          <p:cNvSpPr txBox="1"/>
          <p:nvPr/>
        </p:nvSpPr>
        <p:spPr>
          <a:xfrm>
            <a:off x="4098639" y="3826463"/>
            <a:ext cx="655898" cy="523220"/>
          </a:xfrm>
          <a:prstGeom prst="rect">
            <a:avLst/>
          </a:prstGeom>
          <a:solidFill>
            <a:schemeClr val="bg1"/>
          </a:solidFill>
          <a:ln>
            <a:noFill/>
          </a:ln>
        </p:spPr>
        <p:txBody>
          <a:bodyPr wrap="square" rtlCol="0">
            <a:spAutoFit/>
          </a:bodyPr>
          <a:lstStyle/>
          <a:p>
            <a:r>
              <a:rPr lang="en-US" sz="2800" b="1" dirty="0" smtClean="0">
                <a:solidFill>
                  <a:srgbClr val="C00000"/>
                </a:solidFill>
              </a:rPr>
              <a:t>cm</a:t>
            </a:r>
            <a:endParaRPr lang="en-SG" sz="2800" b="1" dirty="0">
              <a:solidFill>
                <a:srgbClr val="C00000"/>
              </a:solidFill>
            </a:endParaRPr>
          </a:p>
        </p:txBody>
      </p:sp>
      <p:sp>
        <p:nvSpPr>
          <p:cNvPr id="8" name="TextBox 7"/>
          <p:cNvSpPr txBox="1"/>
          <p:nvPr/>
        </p:nvSpPr>
        <p:spPr>
          <a:xfrm>
            <a:off x="4063550" y="4400594"/>
            <a:ext cx="808298" cy="523220"/>
          </a:xfrm>
          <a:prstGeom prst="rect">
            <a:avLst/>
          </a:prstGeom>
          <a:solidFill>
            <a:schemeClr val="bg1"/>
          </a:solidFill>
          <a:ln>
            <a:noFill/>
          </a:ln>
        </p:spPr>
        <p:txBody>
          <a:bodyPr wrap="square" rtlCol="0">
            <a:spAutoFit/>
          </a:bodyPr>
          <a:lstStyle/>
          <a:p>
            <a:r>
              <a:rPr lang="en-US" sz="2800" b="1" dirty="0" err="1" smtClean="0">
                <a:solidFill>
                  <a:srgbClr val="C00000"/>
                </a:solidFill>
              </a:rPr>
              <a:t>dm</a:t>
            </a:r>
            <a:endParaRPr lang="en-SG" sz="2800" b="1" dirty="0">
              <a:solidFill>
                <a:srgbClr val="C00000"/>
              </a:solidFill>
            </a:endParaRPr>
          </a:p>
        </p:txBody>
      </p:sp>
      <p:sp>
        <p:nvSpPr>
          <p:cNvPr id="9" name="TextBox 8"/>
          <p:cNvSpPr txBox="1"/>
          <p:nvPr/>
        </p:nvSpPr>
        <p:spPr>
          <a:xfrm>
            <a:off x="4098639" y="5012125"/>
            <a:ext cx="655898" cy="523220"/>
          </a:xfrm>
          <a:prstGeom prst="rect">
            <a:avLst/>
          </a:prstGeom>
          <a:solidFill>
            <a:schemeClr val="bg1"/>
          </a:solidFill>
          <a:ln>
            <a:noFill/>
          </a:ln>
        </p:spPr>
        <p:txBody>
          <a:bodyPr wrap="square" rtlCol="0">
            <a:spAutoFit/>
          </a:bodyPr>
          <a:lstStyle/>
          <a:p>
            <a:r>
              <a:rPr lang="en-US" sz="2800" b="1" dirty="0" smtClean="0">
                <a:solidFill>
                  <a:srgbClr val="C00000"/>
                </a:solidFill>
              </a:rPr>
              <a:t>km</a:t>
            </a:r>
            <a:endParaRPr lang="en-SG" sz="2800" b="1" dirty="0">
              <a:solidFill>
                <a:srgbClr val="C00000"/>
              </a:solidFill>
            </a:endParaRPr>
          </a:p>
        </p:txBody>
      </p:sp>
      <p:sp>
        <p:nvSpPr>
          <p:cNvPr id="10" name="TextBox 9"/>
          <p:cNvSpPr txBox="1"/>
          <p:nvPr/>
        </p:nvSpPr>
        <p:spPr>
          <a:xfrm>
            <a:off x="4089289" y="5629119"/>
            <a:ext cx="737543" cy="523220"/>
          </a:xfrm>
          <a:prstGeom prst="rect">
            <a:avLst/>
          </a:prstGeom>
          <a:solidFill>
            <a:schemeClr val="bg1"/>
          </a:solidFill>
          <a:ln>
            <a:noFill/>
          </a:ln>
        </p:spPr>
        <p:txBody>
          <a:bodyPr wrap="square" rtlCol="0">
            <a:spAutoFit/>
          </a:bodyPr>
          <a:lstStyle/>
          <a:p>
            <a:r>
              <a:rPr lang="en-US" sz="2800" b="1" dirty="0" err="1" smtClean="0">
                <a:solidFill>
                  <a:srgbClr val="C00000"/>
                </a:solidFill>
              </a:rPr>
              <a:t>hm</a:t>
            </a:r>
            <a:endParaRPr lang="en-SG" sz="2800" b="1" dirty="0">
              <a:solidFill>
                <a:srgbClr val="C00000"/>
              </a:solidFill>
            </a:endParaRPr>
          </a:p>
        </p:txBody>
      </p:sp>
      <p:sp>
        <p:nvSpPr>
          <p:cNvPr id="11" name="TextBox 10"/>
          <p:cNvSpPr txBox="1"/>
          <p:nvPr/>
        </p:nvSpPr>
        <p:spPr>
          <a:xfrm>
            <a:off x="3997945" y="6240650"/>
            <a:ext cx="857285" cy="523220"/>
          </a:xfrm>
          <a:prstGeom prst="rect">
            <a:avLst/>
          </a:prstGeom>
          <a:solidFill>
            <a:schemeClr val="bg1"/>
          </a:solidFill>
          <a:ln>
            <a:noFill/>
          </a:ln>
        </p:spPr>
        <p:txBody>
          <a:bodyPr wrap="square" rtlCol="0">
            <a:spAutoFit/>
          </a:bodyPr>
          <a:lstStyle/>
          <a:p>
            <a:r>
              <a:rPr lang="en-US" sz="2800" b="1" dirty="0" smtClean="0">
                <a:solidFill>
                  <a:srgbClr val="C00000"/>
                </a:solidFill>
              </a:rPr>
              <a:t>dam</a:t>
            </a:r>
            <a:endParaRPr lang="en-SG" sz="2800" b="1" dirty="0">
              <a:solidFill>
                <a:srgbClr val="C00000"/>
              </a:solidFill>
            </a:endParaRPr>
          </a:p>
        </p:txBody>
      </p:sp>
      <p:sp>
        <p:nvSpPr>
          <p:cNvPr id="13" name="TextBox 12"/>
          <p:cNvSpPr txBox="1"/>
          <p:nvPr/>
        </p:nvSpPr>
        <p:spPr>
          <a:xfrm>
            <a:off x="6084311" y="3146986"/>
            <a:ext cx="4122191" cy="523220"/>
          </a:xfrm>
          <a:prstGeom prst="rect">
            <a:avLst/>
          </a:prstGeom>
          <a:solidFill>
            <a:schemeClr val="bg1"/>
          </a:solidFill>
          <a:ln>
            <a:noFill/>
          </a:ln>
        </p:spPr>
        <p:txBody>
          <a:bodyPr wrap="square" rtlCol="0">
            <a:spAutoFit/>
          </a:bodyPr>
          <a:lstStyle/>
          <a:p>
            <a:r>
              <a:rPr lang="en-US" sz="2800" b="1" dirty="0" smtClean="0"/>
              <a:t>1mm =</a:t>
            </a:r>
            <a:r>
              <a:rPr lang="en-US" sz="2800" b="1" dirty="0" smtClean="0">
                <a:solidFill>
                  <a:srgbClr val="C00000"/>
                </a:solidFill>
              </a:rPr>
              <a:t> 1/ 1000 </a:t>
            </a:r>
            <a:r>
              <a:rPr lang="en-US" sz="2800" b="1" dirty="0" smtClean="0"/>
              <a:t>=</a:t>
            </a:r>
            <a:r>
              <a:rPr lang="en-US" sz="2800" b="1" dirty="0" smtClean="0">
                <a:solidFill>
                  <a:srgbClr val="C00000"/>
                </a:solidFill>
              </a:rPr>
              <a:t> 0,001m</a:t>
            </a:r>
            <a:endParaRPr lang="en-SG" sz="2800" b="1" dirty="0">
              <a:solidFill>
                <a:srgbClr val="C00000"/>
              </a:solidFill>
            </a:endParaRPr>
          </a:p>
        </p:txBody>
      </p:sp>
      <p:sp>
        <p:nvSpPr>
          <p:cNvPr id="17" name="TextBox 16"/>
          <p:cNvSpPr txBox="1"/>
          <p:nvPr/>
        </p:nvSpPr>
        <p:spPr>
          <a:xfrm>
            <a:off x="6078054" y="3810087"/>
            <a:ext cx="4122191" cy="523220"/>
          </a:xfrm>
          <a:prstGeom prst="rect">
            <a:avLst/>
          </a:prstGeom>
          <a:solidFill>
            <a:schemeClr val="bg1"/>
          </a:solidFill>
          <a:ln>
            <a:noFill/>
          </a:ln>
        </p:spPr>
        <p:txBody>
          <a:bodyPr wrap="square" rtlCol="0">
            <a:spAutoFit/>
          </a:bodyPr>
          <a:lstStyle/>
          <a:p>
            <a:r>
              <a:rPr lang="en-US" sz="2800" b="1" dirty="0" smtClean="0"/>
              <a:t>1cm =</a:t>
            </a:r>
            <a:r>
              <a:rPr lang="en-US" sz="2800" b="1" dirty="0" smtClean="0">
                <a:solidFill>
                  <a:srgbClr val="C00000"/>
                </a:solidFill>
              </a:rPr>
              <a:t> 1/ 100 </a:t>
            </a:r>
            <a:r>
              <a:rPr lang="en-US" sz="2800" b="1" dirty="0" smtClean="0"/>
              <a:t>=</a:t>
            </a:r>
            <a:r>
              <a:rPr lang="en-US" sz="2800" b="1" dirty="0" smtClean="0">
                <a:solidFill>
                  <a:srgbClr val="C00000"/>
                </a:solidFill>
              </a:rPr>
              <a:t> 0,01m</a:t>
            </a:r>
            <a:endParaRPr lang="en-SG" sz="2800" b="1" dirty="0">
              <a:solidFill>
                <a:srgbClr val="C00000"/>
              </a:solidFill>
            </a:endParaRPr>
          </a:p>
        </p:txBody>
      </p:sp>
      <p:sp>
        <p:nvSpPr>
          <p:cNvPr id="18" name="TextBox 17"/>
          <p:cNvSpPr txBox="1"/>
          <p:nvPr/>
        </p:nvSpPr>
        <p:spPr>
          <a:xfrm>
            <a:off x="6037959" y="4424201"/>
            <a:ext cx="4122191" cy="523220"/>
          </a:xfrm>
          <a:prstGeom prst="rect">
            <a:avLst/>
          </a:prstGeom>
          <a:solidFill>
            <a:schemeClr val="bg1"/>
          </a:solidFill>
          <a:ln>
            <a:noFill/>
          </a:ln>
        </p:spPr>
        <p:txBody>
          <a:bodyPr wrap="square" rtlCol="0">
            <a:spAutoFit/>
          </a:bodyPr>
          <a:lstStyle/>
          <a:p>
            <a:r>
              <a:rPr lang="en-US" sz="2800" b="1" dirty="0" smtClean="0"/>
              <a:t>1dm =</a:t>
            </a:r>
            <a:r>
              <a:rPr lang="en-US" sz="2800" b="1" dirty="0" smtClean="0">
                <a:solidFill>
                  <a:srgbClr val="C00000"/>
                </a:solidFill>
              </a:rPr>
              <a:t> 1/ 10 </a:t>
            </a:r>
            <a:r>
              <a:rPr lang="en-US" sz="2800" b="1" dirty="0" smtClean="0"/>
              <a:t>=</a:t>
            </a:r>
            <a:r>
              <a:rPr lang="en-US" sz="2800" b="1" dirty="0" smtClean="0">
                <a:solidFill>
                  <a:srgbClr val="C00000"/>
                </a:solidFill>
              </a:rPr>
              <a:t> 0,1m</a:t>
            </a:r>
            <a:endParaRPr lang="en-SG" sz="2800" b="1" dirty="0">
              <a:solidFill>
                <a:srgbClr val="C00000"/>
              </a:solidFill>
            </a:endParaRPr>
          </a:p>
        </p:txBody>
      </p:sp>
      <p:sp>
        <p:nvSpPr>
          <p:cNvPr id="20" name="TextBox 19"/>
          <p:cNvSpPr txBox="1"/>
          <p:nvPr/>
        </p:nvSpPr>
        <p:spPr>
          <a:xfrm>
            <a:off x="6027072" y="5050132"/>
            <a:ext cx="4122191" cy="523220"/>
          </a:xfrm>
          <a:prstGeom prst="rect">
            <a:avLst/>
          </a:prstGeom>
          <a:solidFill>
            <a:schemeClr val="bg1"/>
          </a:solidFill>
          <a:ln>
            <a:noFill/>
          </a:ln>
        </p:spPr>
        <p:txBody>
          <a:bodyPr wrap="square" rtlCol="0">
            <a:spAutoFit/>
          </a:bodyPr>
          <a:lstStyle/>
          <a:p>
            <a:r>
              <a:rPr lang="en-US" sz="2800" b="1" dirty="0" smtClean="0"/>
              <a:t>1km =</a:t>
            </a:r>
            <a:r>
              <a:rPr lang="en-US" sz="2800" b="1" dirty="0" smtClean="0">
                <a:solidFill>
                  <a:srgbClr val="C00000"/>
                </a:solidFill>
              </a:rPr>
              <a:t> 1000 m</a:t>
            </a:r>
            <a:endParaRPr lang="en-SG" sz="2800" b="1" dirty="0">
              <a:solidFill>
                <a:srgbClr val="C00000"/>
              </a:solidFill>
            </a:endParaRPr>
          </a:p>
        </p:txBody>
      </p:sp>
      <p:sp>
        <p:nvSpPr>
          <p:cNvPr id="21" name="TextBox 20"/>
          <p:cNvSpPr txBox="1"/>
          <p:nvPr/>
        </p:nvSpPr>
        <p:spPr>
          <a:xfrm>
            <a:off x="6032511" y="5659738"/>
            <a:ext cx="4122191" cy="523220"/>
          </a:xfrm>
          <a:prstGeom prst="rect">
            <a:avLst/>
          </a:prstGeom>
          <a:solidFill>
            <a:schemeClr val="bg1"/>
          </a:solidFill>
          <a:ln>
            <a:noFill/>
          </a:ln>
        </p:spPr>
        <p:txBody>
          <a:bodyPr wrap="square" rtlCol="0">
            <a:spAutoFit/>
          </a:bodyPr>
          <a:lstStyle/>
          <a:p>
            <a:r>
              <a:rPr lang="en-US" sz="2800" b="1" dirty="0" smtClean="0"/>
              <a:t>1hm =</a:t>
            </a:r>
            <a:r>
              <a:rPr lang="en-US" sz="2800" b="1" dirty="0" smtClean="0">
                <a:solidFill>
                  <a:srgbClr val="C00000"/>
                </a:solidFill>
              </a:rPr>
              <a:t> 100 m</a:t>
            </a:r>
            <a:endParaRPr lang="en-SG" sz="2800" b="1" dirty="0">
              <a:solidFill>
                <a:srgbClr val="C00000"/>
              </a:solidFill>
            </a:endParaRPr>
          </a:p>
        </p:txBody>
      </p:sp>
      <p:sp>
        <p:nvSpPr>
          <p:cNvPr id="22" name="TextBox 21"/>
          <p:cNvSpPr txBox="1"/>
          <p:nvPr/>
        </p:nvSpPr>
        <p:spPr>
          <a:xfrm>
            <a:off x="5967200" y="6263884"/>
            <a:ext cx="4122191" cy="523220"/>
          </a:xfrm>
          <a:prstGeom prst="rect">
            <a:avLst/>
          </a:prstGeom>
          <a:solidFill>
            <a:schemeClr val="bg1"/>
          </a:solidFill>
          <a:ln>
            <a:noFill/>
          </a:ln>
        </p:spPr>
        <p:txBody>
          <a:bodyPr wrap="square" rtlCol="0">
            <a:spAutoFit/>
          </a:bodyPr>
          <a:lstStyle/>
          <a:p>
            <a:r>
              <a:rPr lang="en-US" sz="2800" b="1" dirty="0" smtClean="0"/>
              <a:t>1dam =</a:t>
            </a:r>
            <a:r>
              <a:rPr lang="en-US" sz="2800" b="1" dirty="0" smtClean="0">
                <a:solidFill>
                  <a:srgbClr val="C00000"/>
                </a:solidFill>
              </a:rPr>
              <a:t> 10 m</a:t>
            </a:r>
            <a:endParaRPr lang="en-SG" sz="2800" b="1" dirty="0">
              <a:solidFill>
                <a:srgbClr val="C00000"/>
              </a:solidFill>
            </a:endParaRPr>
          </a:p>
        </p:txBody>
      </p:sp>
      <p:sp>
        <p:nvSpPr>
          <p:cNvPr id="23"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24" name="文本框 147"/>
          <p:cNvSpPr txBox="1"/>
          <p:nvPr/>
        </p:nvSpPr>
        <p:spPr>
          <a:xfrm>
            <a:off x="1263419" y="629891"/>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25" name="Picture 10"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83706" y="-23245"/>
            <a:ext cx="1120550" cy="108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45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 calcmode="lin" valueType="num">
                                      <p:cBhvr>
                                        <p:cTn id="42" dur="1000" fill="hold"/>
                                        <p:tgtEl>
                                          <p:spTgt spid="6"/>
                                        </p:tgtEl>
                                        <p:attrNameLst>
                                          <p:attrName>style.rotation</p:attrName>
                                        </p:attrNameLst>
                                      </p:cBhvr>
                                      <p:tavLst>
                                        <p:tav tm="0">
                                          <p:val>
                                            <p:fltVal val="90"/>
                                          </p:val>
                                        </p:tav>
                                        <p:tav tm="100000">
                                          <p:val>
                                            <p:fltVal val="0"/>
                                          </p:val>
                                        </p:tav>
                                      </p:tavLst>
                                    </p:anim>
                                    <p:animEffect transition="in" filter="fade">
                                      <p:cBhvr>
                                        <p:cTn id="43" dur="1000"/>
                                        <p:tgtEl>
                                          <p:spTgt spid="6"/>
                                        </p:tgtEl>
                                      </p:cBhvr>
                                    </p:animEffect>
                                  </p:childTnLst>
                                </p:cTn>
                              </p:par>
                            </p:childTnLst>
                          </p:cTn>
                        </p:par>
                        <p:par>
                          <p:cTn id="44" fill="hold">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par>
                          <p:cTn id="51" fill="hold">
                            <p:stCondLst>
                              <p:cond delay="2000"/>
                            </p:stCondLst>
                            <p:childTnLst>
                              <p:par>
                                <p:cTn id="52" presetID="31"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000" fill="hold"/>
                                        <p:tgtEl>
                                          <p:spTgt spid="17"/>
                                        </p:tgtEl>
                                        <p:attrNameLst>
                                          <p:attrName>ppt_w</p:attrName>
                                        </p:attrNameLst>
                                      </p:cBhvr>
                                      <p:tavLst>
                                        <p:tav tm="0">
                                          <p:val>
                                            <p:fltVal val="0"/>
                                          </p:val>
                                        </p:tav>
                                        <p:tav tm="100000">
                                          <p:val>
                                            <p:strVal val="#ppt_w"/>
                                          </p:val>
                                        </p:tav>
                                      </p:tavLst>
                                    </p:anim>
                                    <p:anim calcmode="lin" valueType="num">
                                      <p:cBhvr>
                                        <p:cTn id="55" dur="1000" fill="hold"/>
                                        <p:tgtEl>
                                          <p:spTgt spid="17"/>
                                        </p:tgtEl>
                                        <p:attrNameLst>
                                          <p:attrName>ppt_h</p:attrName>
                                        </p:attrNameLst>
                                      </p:cBhvr>
                                      <p:tavLst>
                                        <p:tav tm="0">
                                          <p:val>
                                            <p:fltVal val="0"/>
                                          </p:val>
                                        </p:tav>
                                        <p:tav tm="100000">
                                          <p:val>
                                            <p:strVal val="#ppt_h"/>
                                          </p:val>
                                        </p:tav>
                                      </p:tavLst>
                                    </p:anim>
                                    <p:anim calcmode="lin" valueType="num">
                                      <p:cBhvr>
                                        <p:cTn id="56" dur="1000" fill="hold"/>
                                        <p:tgtEl>
                                          <p:spTgt spid="17"/>
                                        </p:tgtEl>
                                        <p:attrNameLst>
                                          <p:attrName>style.rotation</p:attrName>
                                        </p:attrNameLst>
                                      </p:cBhvr>
                                      <p:tavLst>
                                        <p:tav tm="0">
                                          <p:val>
                                            <p:fltVal val="90"/>
                                          </p:val>
                                        </p:tav>
                                        <p:tav tm="100000">
                                          <p:val>
                                            <p:fltVal val="0"/>
                                          </p:val>
                                        </p:tav>
                                      </p:tavLst>
                                    </p:anim>
                                    <p:animEffect transition="in" filter="fade">
                                      <p:cBhvr>
                                        <p:cTn id="57" dur="1000"/>
                                        <p:tgtEl>
                                          <p:spTgt spid="17"/>
                                        </p:tgtEl>
                                      </p:cBhvr>
                                    </p:animEffect>
                                  </p:childTnLst>
                                </p:cTn>
                              </p:par>
                            </p:childTnLst>
                          </p:cTn>
                        </p:par>
                        <p:par>
                          <p:cTn id="58" fill="hold">
                            <p:stCondLst>
                              <p:cond delay="3000"/>
                            </p:stCondLst>
                            <p:childTnLst>
                              <p:par>
                                <p:cTn id="59" presetID="31"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childTnLst>
                          </p:cTn>
                        </p:par>
                        <p:par>
                          <p:cTn id="65" fill="hold">
                            <p:stCondLst>
                              <p:cond delay="4000"/>
                            </p:stCondLst>
                            <p:childTnLst>
                              <p:par>
                                <p:cTn id="66" presetID="31"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1000" fill="hold"/>
                                        <p:tgtEl>
                                          <p:spTgt spid="20"/>
                                        </p:tgtEl>
                                        <p:attrNameLst>
                                          <p:attrName>ppt_w</p:attrName>
                                        </p:attrNameLst>
                                      </p:cBhvr>
                                      <p:tavLst>
                                        <p:tav tm="0">
                                          <p:val>
                                            <p:fltVal val="0"/>
                                          </p:val>
                                        </p:tav>
                                        <p:tav tm="100000">
                                          <p:val>
                                            <p:strVal val="#ppt_w"/>
                                          </p:val>
                                        </p:tav>
                                      </p:tavLst>
                                    </p:anim>
                                    <p:anim calcmode="lin" valueType="num">
                                      <p:cBhvr>
                                        <p:cTn id="69" dur="1000" fill="hold"/>
                                        <p:tgtEl>
                                          <p:spTgt spid="20"/>
                                        </p:tgtEl>
                                        <p:attrNameLst>
                                          <p:attrName>ppt_h</p:attrName>
                                        </p:attrNameLst>
                                      </p:cBhvr>
                                      <p:tavLst>
                                        <p:tav tm="0">
                                          <p:val>
                                            <p:fltVal val="0"/>
                                          </p:val>
                                        </p:tav>
                                        <p:tav tm="100000">
                                          <p:val>
                                            <p:strVal val="#ppt_h"/>
                                          </p:val>
                                        </p:tav>
                                      </p:tavLst>
                                    </p:anim>
                                    <p:anim calcmode="lin" valueType="num">
                                      <p:cBhvr>
                                        <p:cTn id="70" dur="1000" fill="hold"/>
                                        <p:tgtEl>
                                          <p:spTgt spid="20"/>
                                        </p:tgtEl>
                                        <p:attrNameLst>
                                          <p:attrName>style.rotation</p:attrName>
                                        </p:attrNameLst>
                                      </p:cBhvr>
                                      <p:tavLst>
                                        <p:tav tm="0">
                                          <p:val>
                                            <p:fltVal val="90"/>
                                          </p:val>
                                        </p:tav>
                                        <p:tav tm="100000">
                                          <p:val>
                                            <p:fltVal val="0"/>
                                          </p:val>
                                        </p:tav>
                                      </p:tavLst>
                                    </p:anim>
                                    <p:animEffect transition="in" filter="fade">
                                      <p:cBhvr>
                                        <p:cTn id="71" dur="1000"/>
                                        <p:tgtEl>
                                          <p:spTgt spid="20"/>
                                        </p:tgtEl>
                                      </p:cBhvr>
                                    </p:animEffect>
                                  </p:childTnLst>
                                </p:cTn>
                              </p:par>
                            </p:childTnLst>
                          </p:cTn>
                        </p:par>
                        <p:par>
                          <p:cTn id="72" fill="hold">
                            <p:stCondLst>
                              <p:cond delay="5000"/>
                            </p:stCondLst>
                            <p:childTnLst>
                              <p:par>
                                <p:cTn id="73" presetID="31"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par>
                          <p:cTn id="79" fill="hold">
                            <p:stCondLst>
                              <p:cond delay="6000"/>
                            </p:stCondLst>
                            <p:childTnLst>
                              <p:par>
                                <p:cTn id="80" presetID="31" presetClass="entr" presetSubtype="0"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1000" fill="hold"/>
                                        <p:tgtEl>
                                          <p:spTgt spid="22"/>
                                        </p:tgtEl>
                                        <p:attrNameLst>
                                          <p:attrName>ppt_w</p:attrName>
                                        </p:attrNameLst>
                                      </p:cBhvr>
                                      <p:tavLst>
                                        <p:tav tm="0">
                                          <p:val>
                                            <p:fltVal val="0"/>
                                          </p:val>
                                        </p:tav>
                                        <p:tav tm="100000">
                                          <p:val>
                                            <p:strVal val="#ppt_w"/>
                                          </p:val>
                                        </p:tav>
                                      </p:tavLst>
                                    </p:anim>
                                    <p:anim calcmode="lin" valueType="num">
                                      <p:cBhvr>
                                        <p:cTn id="83" dur="1000" fill="hold"/>
                                        <p:tgtEl>
                                          <p:spTgt spid="22"/>
                                        </p:tgtEl>
                                        <p:attrNameLst>
                                          <p:attrName>ppt_h</p:attrName>
                                        </p:attrNameLst>
                                      </p:cBhvr>
                                      <p:tavLst>
                                        <p:tav tm="0">
                                          <p:val>
                                            <p:fltVal val="0"/>
                                          </p:val>
                                        </p:tav>
                                        <p:tav tm="100000">
                                          <p:val>
                                            <p:strVal val="#ppt_h"/>
                                          </p:val>
                                        </p:tav>
                                      </p:tavLst>
                                    </p:anim>
                                    <p:anim calcmode="lin" valueType="num">
                                      <p:cBhvr>
                                        <p:cTn id="84" dur="1000" fill="hold"/>
                                        <p:tgtEl>
                                          <p:spTgt spid="22"/>
                                        </p:tgtEl>
                                        <p:attrNameLst>
                                          <p:attrName>style.rotation</p:attrName>
                                        </p:attrNameLst>
                                      </p:cBhvr>
                                      <p:tavLst>
                                        <p:tav tm="0">
                                          <p:val>
                                            <p:fltVal val="90"/>
                                          </p:val>
                                        </p:tav>
                                        <p:tav tm="100000">
                                          <p:val>
                                            <p:fltVal val="0"/>
                                          </p:val>
                                        </p:tav>
                                      </p:tavLst>
                                    </p:anim>
                                    <p:animEffect transition="in" filter="fade">
                                      <p:cBhvr>
                                        <p:cTn id="8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7" grpId="0" animBg="1"/>
      <p:bldP spid="18"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5809130" y="3680012"/>
            <a:ext cx="573741" cy="573741"/>
          </a:xfrm>
        </p:spPr>
      </p:pic>
      <p:pic>
        <p:nvPicPr>
          <p:cNvPr id="3" name="Picture 2" descr="Vẻ đẹp của cầu vượt biển dài nhất thế giới ở Trung Quốc - VnExpress">
            <a:extLst>
              <a:ext uri="{FF2B5EF4-FFF2-40B4-BE49-F238E27FC236}">
                <a16:creationId xmlns:a16="http://schemas.microsoft.com/office/drawing/2014/main" xmlns="" id="{25227B83-7B7B-4F92-B454-79BEFCF0EF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06" y="182881"/>
            <a:ext cx="4024474" cy="39692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7">
            <a:extLst>
              <a:ext uri="{FF2B5EF4-FFF2-40B4-BE49-F238E27FC236}">
                <a16:creationId xmlns:a16="http://schemas.microsoft.com/office/drawing/2014/main" xmlns="" id="{02E995FD-E737-496D-82B8-D2049F1EF63B}"/>
              </a:ext>
            </a:extLst>
          </p:cNvPr>
          <p:cNvGrpSpPr/>
          <p:nvPr/>
        </p:nvGrpSpPr>
        <p:grpSpPr>
          <a:xfrm>
            <a:off x="8485695" y="0"/>
            <a:ext cx="3510457" cy="5045738"/>
            <a:chOff x="8485695" y="18230"/>
            <a:chExt cx="3510457" cy="5031554"/>
          </a:xfrm>
        </p:grpSpPr>
        <p:pic>
          <p:nvPicPr>
            <p:cNvPr id="1030" name="Picture 6" descr="Vạn Lý Trường Thành - The Great Wall | Yeudulich">
              <a:extLst>
                <a:ext uri="{FF2B5EF4-FFF2-40B4-BE49-F238E27FC236}">
                  <a16:creationId xmlns:a16="http://schemas.microsoft.com/office/drawing/2014/main" xmlns="" id="{D83E38B2-0C53-44F1-AB65-41E8B51679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5695" y="18230"/>
              <a:ext cx="3510457" cy="4140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4448191D-4539-46AC-9A84-5FF8B9EB63A0}"/>
                </a:ext>
              </a:extLst>
            </p:cNvPr>
            <p:cNvSpPr txBox="1"/>
            <p:nvPr/>
          </p:nvSpPr>
          <p:spPr>
            <a:xfrm>
              <a:off x="8646921" y="4588119"/>
              <a:ext cx="3188003" cy="461665"/>
            </a:xfrm>
            <a:prstGeom prst="rect">
              <a:avLst/>
            </a:prstGeom>
            <a:noFill/>
          </p:spPr>
          <p:txBody>
            <a:bodyPr wrap="square" rtlCol="0">
              <a:spAutoFit/>
            </a:bodyPr>
            <a:lstStyle/>
            <a:p>
              <a:r>
                <a:rPr lang="vi-VN" sz="2400" dirty="0">
                  <a:cs typeface="Times New Roman" pitchFamily="18" charset="0"/>
                </a:rPr>
                <a:t>Vạn lí trường thành</a:t>
              </a:r>
            </a:p>
          </p:txBody>
        </p:sp>
      </p:grpSp>
      <p:grpSp>
        <p:nvGrpSpPr>
          <p:cNvPr id="7" name="Group 6">
            <a:extLst>
              <a:ext uri="{FF2B5EF4-FFF2-40B4-BE49-F238E27FC236}">
                <a16:creationId xmlns:a16="http://schemas.microsoft.com/office/drawing/2014/main" xmlns="" id="{CFBCFB3A-8B01-41F3-846B-76161E7D8B4B}"/>
              </a:ext>
            </a:extLst>
          </p:cNvPr>
          <p:cNvGrpSpPr/>
          <p:nvPr/>
        </p:nvGrpSpPr>
        <p:grpSpPr>
          <a:xfrm>
            <a:off x="4300334" y="1073256"/>
            <a:ext cx="4098740" cy="4746892"/>
            <a:chOff x="4301295" y="1073256"/>
            <a:chExt cx="4218304" cy="4746892"/>
          </a:xfrm>
        </p:grpSpPr>
        <p:pic>
          <p:nvPicPr>
            <p:cNvPr id="1028" name="Picture 4">
              <a:extLst>
                <a:ext uri="{FF2B5EF4-FFF2-40B4-BE49-F238E27FC236}">
                  <a16:creationId xmlns:a16="http://schemas.microsoft.com/office/drawing/2014/main" xmlns="" id="{69586558-A9BC-40EA-BAA9-BABB055E6E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1295" y="1073256"/>
              <a:ext cx="4218304" cy="40708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A3BF4184-67E4-4C28-B8C8-BA0E7116FA20}"/>
                </a:ext>
              </a:extLst>
            </p:cNvPr>
            <p:cNvSpPr txBox="1"/>
            <p:nvPr/>
          </p:nvSpPr>
          <p:spPr>
            <a:xfrm>
              <a:off x="5367973" y="5358483"/>
              <a:ext cx="2794000" cy="461665"/>
            </a:xfrm>
            <a:prstGeom prst="rect">
              <a:avLst/>
            </a:prstGeom>
            <a:noFill/>
          </p:spPr>
          <p:txBody>
            <a:bodyPr wrap="square" rtlCol="0">
              <a:spAutoFit/>
            </a:bodyPr>
            <a:lstStyle/>
            <a:p>
              <a:r>
                <a:rPr lang="vi-VN" sz="2400" dirty="0">
                  <a:cs typeface="Times New Roman" pitchFamily="18" charset="0"/>
                </a:rPr>
                <a:t>Xa lộ Liên Mỹ</a:t>
              </a:r>
            </a:p>
          </p:txBody>
        </p:sp>
      </p:grpSp>
      <p:grpSp>
        <p:nvGrpSpPr>
          <p:cNvPr id="8" name="Group 5">
            <a:extLst>
              <a:ext uri="{FF2B5EF4-FFF2-40B4-BE49-F238E27FC236}">
                <a16:creationId xmlns:a16="http://schemas.microsoft.com/office/drawing/2014/main" xmlns="" id="{64F455C7-6547-488A-9156-459986C4F14C}"/>
              </a:ext>
            </a:extLst>
          </p:cNvPr>
          <p:cNvGrpSpPr/>
          <p:nvPr/>
        </p:nvGrpSpPr>
        <p:grpSpPr>
          <a:xfrm>
            <a:off x="222406" y="81281"/>
            <a:ext cx="4521911" cy="4939192"/>
            <a:chOff x="222406" y="81281"/>
            <a:chExt cx="4521911" cy="4939192"/>
          </a:xfrm>
        </p:grpSpPr>
        <p:sp>
          <p:nvSpPr>
            <p:cNvPr id="5" name="TextBox 4">
              <a:extLst>
                <a:ext uri="{FF2B5EF4-FFF2-40B4-BE49-F238E27FC236}">
                  <a16:creationId xmlns:a16="http://schemas.microsoft.com/office/drawing/2014/main" xmlns="" id="{209BF026-D8E9-4F4D-A8AF-6464411CBEFA}"/>
                </a:ext>
              </a:extLst>
            </p:cNvPr>
            <p:cNvSpPr txBox="1"/>
            <p:nvPr/>
          </p:nvSpPr>
          <p:spPr>
            <a:xfrm>
              <a:off x="331974" y="4558808"/>
              <a:ext cx="4412343" cy="461665"/>
            </a:xfrm>
            <a:prstGeom prst="rect">
              <a:avLst/>
            </a:prstGeom>
            <a:noFill/>
          </p:spPr>
          <p:txBody>
            <a:bodyPr wrap="square" rtlCol="0">
              <a:spAutoFit/>
            </a:bodyPr>
            <a:lstStyle/>
            <a:p>
              <a:r>
                <a:rPr lang="vi-VN" sz="2400" dirty="0">
                  <a:cs typeface="Times New Roman" pitchFamily="18" charset="0"/>
                </a:rPr>
                <a:t>Cầu vượt biển Trung Quốc </a:t>
              </a:r>
            </a:p>
          </p:txBody>
        </p:sp>
        <p:pic>
          <p:nvPicPr>
            <p:cNvPr id="12" name="Picture 11" descr="Vẻ đẹp của cầu vượt biển dài nhất thế giới ở Trung Quốc - VnExpress">
              <a:extLst>
                <a:ext uri="{FF2B5EF4-FFF2-40B4-BE49-F238E27FC236}">
                  <a16:creationId xmlns:a16="http://schemas.microsoft.com/office/drawing/2014/main" xmlns="" id="{1C996FB2-F403-47B9-8E2B-6D094E739D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406" y="81281"/>
              <a:ext cx="4024474" cy="404367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xmlns="" id="{209BF026-D8E9-4F4D-A8AF-6464411CBEFA}"/>
              </a:ext>
            </a:extLst>
          </p:cNvPr>
          <p:cNvSpPr txBox="1"/>
          <p:nvPr/>
        </p:nvSpPr>
        <p:spPr>
          <a:xfrm>
            <a:off x="1130299" y="5066808"/>
            <a:ext cx="2171701" cy="461665"/>
          </a:xfrm>
          <a:prstGeom prst="rect">
            <a:avLst/>
          </a:prstGeom>
          <a:noFill/>
        </p:spPr>
        <p:txBody>
          <a:bodyPr wrap="square" rtlCol="0">
            <a:spAutoFit/>
          </a:bodyPr>
          <a:lstStyle/>
          <a:p>
            <a:pPr algn="ctr"/>
            <a:r>
              <a:rPr lang="vi-VN" sz="2400" smtClean="0">
                <a:cs typeface="Times New Roman" pitchFamily="18" charset="0"/>
              </a:rPr>
              <a:t>55km</a:t>
            </a:r>
            <a:endParaRPr lang="vi-VN" sz="2400" dirty="0">
              <a:cs typeface="Times New Roman" pitchFamily="18" charset="0"/>
            </a:endParaRPr>
          </a:p>
        </p:txBody>
      </p:sp>
      <p:sp>
        <p:nvSpPr>
          <p:cNvPr id="14" name="TextBox 13">
            <a:extLst>
              <a:ext uri="{FF2B5EF4-FFF2-40B4-BE49-F238E27FC236}">
                <a16:creationId xmlns:a16="http://schemas.microsoft.com/office/drawing/2014/main" xmlns="" id="{A3BF4184-67E4-4C28-B8C8-BA0E7116FA20}"/>
              </a:ext>
            </a:extLst>
          </p:cNvPr>
          <p:cNvSpPr txBox="1"/>
          <p:nvPr/>
        </p:nvSpPr>
        <p:spPr>
          <a:xfrm>
            <a:off x="5044678" y="5853783"/>
            <a:ext cx="2714807" cy="461665"/>
          </a:xfrm>
          <a:prstGeom prst="rect">
            <a:avLst/>
          </a:prstGeom>
          <a:noFill/>
        </p:spPr>
        <p:txBody>
          <a:bodyPr wrap="square" rtlCol="0">
            <a:spAutoFit/>
          </a:bodyPr>
          <a:lstStyle/>
          <a:p>
            <a:pPr algn="ctr"/>
            <a:r>
              <a:rPr lang="vi-VN" sz="2400" smtClean="0">
                <a:cs typeface="Times New Roman" pitchFamily="18" charset="0"/>
              </a:rPr>
              <a:t>48000km</a:t>
            </a:r>
            <a:endParaRPr lang="vi-VN" sz="2400" dirty="0">
              <a:cs typeface="Times New Roman" pitchFamily="18" charset="0"/>
            </a:endParaRPr>
          </a:p>
        </p:txBody>
      </p:sp>
      <p:sp>
        <p:nvSpPr>
          <p:cNvPr id="15" name="TextBox 14">
            <a:extLst>
              <a:ext uri="{FF2B5EF4-FFF2-40B4-BE49-F238E27FC236}">
                <a16:creationId xmlns:a16="http://schemas.microsoft.com/office/drawing/2014/main" xmlns="" id="{4448191D-4539-46AC-9A84-5FF8B9EB63A0}"/>
              </a:ext>
            </a:extLst>
          </p:cNvPr>
          <p:cNvSpPr txBox="1"/>
          <p:nvPr/>
        </p:nvSpPr>
        <p:spPr>
          <a:xfrm>
            <a:off x="8545321" y="5128872"/>
            <a:ext cx="3188003" cy="462966"/>
          </a:xfrm>
          <a:prstGeom prst="rect">
            <a:avLst/>
          </a:prstGeom>
          <a:noFill/>
        </p:spPr>
        <p:txBody>
          <a:bodyPr wrap="square" rtlCol="0">
            <a:spAutoFit/>
          </a:bodyPr>
          <a:lstStyle/>
          <a:p>
            <a:pPr algn="ctr"/>
            <a:r>
              <a:rPr lang="vi-VN" sz="2400" smtClean="0">
                <a:cs typeface="Times New Roman" pitchFamily="18" charset="0"/>
              </a:rPr>
              <a:t>21,196km</a:t>
            </a:r>
            <a:endParaRPr lang="vi-VN" sz="2400" dirty="0">
              <a:cs typeface="Times New Roman" pitchFamily="18" charset="0"/>
            </a:endParaRPr>
          </a:p>
        </p:txBody>
      </p:sp>
    </p:spTree>
    <p:extLst>
      <p:ext uri="{BB962C8B-B14F-4D97-AF65-F5344CB8AC3E}">
        <p14:creationId xmlns:p14="http://schemas.microsoft.com/office/powerpoint/2010/main" val="1444962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ÌM HIỂU] Cấu trúc phân tử nước"/>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394" l="0" r="99889">
                        <a14:foregroundMark x1="53889" y1="74848" x2="53889" y2="74848"/>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71152" y="2285128"/>
            <a:ext cx="2623848" cy="19241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quy ước chung trong cách gọi tên các hành tinh trong Hệ Mặt Trờ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10" b="9684"/>
          <a:stretch/>
        </p:blipFill>
        <p:spPr bwMode="auto">
          <a:xfrm>
            <a:off x="2695000" y="635948"/>
            <a:ext cx="9497000" cy="488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665733"/>
      </p:ext>
    </p:extLst>
  </p:cSld>
  <p:clrMapOvr>
    <a:masterClrMapping/>
  </p:clrMapOvr>
  <p:transition spd="slow" advClick="0" advTm="2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689" y="1376643"/>
            <a:ext cx="4596493" cy="2246769"/>
          </a:xfrm>
          <a:prstGeom prst="rect">
            <a:avLst/>
          </a:prstGeom>
          <a:ln>
            <a:solidFill>
              <a:srgbClr val="0000FF"/>
            </a:solidFill>
          </a:ln>
        </p:spPr>
        <p:txBody>
          <a:bodyPr wrap="square">
            <a:spAutoFit/>
          </a:bodyPr>
          <a:lstStyle/>
          <a:p>
            <a:pPr indent="457200" algn="just"/>
            <a:r>
              <a:rPr lang="en-US" sz="2800" b="1" dirty="0" smtClean="0">
                <a:latin typeface="Arial" panose="020B0604020202020204" pitchFamily="34" charset="0"/>
                <a:cs typeface="Arial" panose="020B0604020202020204" pitchFamily="34" charset="0"/>
              </a:rPr>
              <a:t>3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ta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vậy</a:t>
            </a:r>
            <a:r>
              <a:rPr lang="en-US" sz="2800" dirty="0">
                <a:latin typeface="Arial" panose="020B0604020202020204" pitchFamily="34" charset="0"/>
                <a:cs typeface="Arial" panose="020B0604020202020204" pitchFamily="34" charset="0"/>
              </a:rPr>
              <a:t>?</a:t>
            </a:r>
            <a:endParaRPr lang="en-US" sz="2800" dirty="0">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7" name="文本框 147"/>
          <p:cNvSpPr txBox="1"/>
          <p:nvPr/>
        </p:nvSpPr>
        <p:spPr>
          <a:xfrm>
            <a:off x="1263419" y="629891"/>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Right Arrow 7"/>
          <p:cNvSpPr/>
          <p:nvPr/>
        </p:nvSpPr>
        <p:spPr>
          <a:xfrm>
            <a:off x="5550555" y="2250755"/>
            <a:ext cx="555172" cy="342900"/>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9"/>
          <p:cNvSpPr/>
          <p:nvPr/>
        </p:nvSpPr>
        <p:spPr>
          <a:xfrm>
            <a:off x="6648444" y="1619782"/>
            <a:ext cx="5021035" cy="1475404"/>
          </a:xfrm>
          <a:prstGeom prst="rect">
            <a:avLst/>
          </a:prstGeom>
          <a:ln>
            <a:solidFill>
              <a:srgbClr val="0000FF"/>
            </a:solidFill>
          </a:ln>
        </p:spPr>
        <p:txBody>
          <a:bodyPr wrap="square">
            <a:spAutoFit/>
          </a:bodyPr>
          <a:lstStyle/>
          <a:p>
            <a:pPr>
              <a:lnSpc>
                <a:spcPct val="107000"/>
              </a:lnSpc>
              <a:spcAft>
                <a:spcPts val="800"/>
              </a:spcAft>
            </a:pPr>
            <a:r>
              <a:rPr lang="en-US"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Dụng</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cụ</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chiều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kẻ</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thước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cuộn</a:t>
            </a:r>
            <a:r>
              <a:rPr lang="en-US" sz="2800" b="1" dirty="0" smtClean="0">
                <a:solidFill>
                  <a:srgbClr val="C00000"/>
                </a:solidFill>
                <a:latin typeface="Arial" panose="020B0604020202020204" pitchFamily="34" charset="0"/>
                <a:cs typeface="Arial" panose="020B0604020202020204" pitchFamily="34" charset="0"/>
              </a:rPr>
              <a:t>...</a:t>
            </a:r>
          </a:p>
        </p:txBody>
      </p:sp>
      <p:pic>
        <p:nvPicPr>
          <p:cNvPr id="5122" name="Picture 2" descr="Bài 4: Đo chiều dà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95" y="3623412"/>
            <a:ext cx="5648325" cy="308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6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9"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407319" y="1375395"/>
            <a:ext cx="9334500" cy="1384995"/>
          </a:xfrm>
          <a:prstGeom prst="rect">
            <a:avLst/>
          </a:prstGeom>
          <a:ln>
            <a:solidFill>
              <a:srgbClr val="0000FF"/>
            </a:solidFill>
          </a:ln>
        </p:spPr>
        <p:txBody>
          <a:bodyPr wrap="square">
            <a:spAutoFit/>
          </a:bodyPr>
          <a:lstStyle/>
          <a:p>
            <a:pPr indent="457200"/>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ta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dùng</a:t>
            </a:r>
            <a:r>
              <a:rPr lang="en-US" sz="2800" b="1" dirty="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a:t>
            </a:r>
            <a:r>
              <a:rPr lang="vi-VN" sz="2800" b="1" dirty="0" smtClean="0">
                <a:latin typeface="Arial" panose="020B0604020202020204" pitchFamily="34" charset="0"/>
                <a:cs typeface="Arial" panose="020B0604020202020204" pitchFamily="34" charset="0"/>
              </a:rPr>
              <a:t>ước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Trên</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GHĐ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ĐCNN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1819801" y="-23245"/>
            <a:ext cx="7339161" cy="646331"/>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sz="3600" b="1" dirty="0" err="1" smtClean="0">
                <a:latin typeface="Arial" panose="020B0604020202020204" pitchFamily="34" charset="0"/>
                <a:cs typeface="Arial" panose="020B0604020202020204" pitchFamily="34" charset="0"/>
              </a:rPr>
              <a:t>Bài</a:t>
            </a:r>
            <a:r>
              <a:rPr lang="en-US" sz="3600" b="1" dirty="0" smtClean="0">
                <a:latin typeface="Arial" panose="020B0604020202020204" pitchFamily="34" charset="0"/>
                <a:cs typeface="Arial" panose="020B0604020202020204" pitchFamily="34" charset="0"/>
              </a:rPr>
              <a:t> 4: ĐO CHIỀU DÀI</a:t>
            </a:r>
          </a:p>
        </p:txBody>
      </p:sp>
      <p:sp>
        <p:nvSpPr>
          <p:cNvPr id="8" name="文本框 147"/>
          <p:cNvSpPr txBox="1"/>
          <p:nvPr/>
        </p:nvSpPr>
        <p:spPr>
          <a:xfrm>
            <a:off x="1407319" y="743794"/>
            <a:ext cx="6461435" cy="461665"/>
          </a:xfrm>
          <a:prstGeom prst="rect">
            <a:avLst/>
          </a:prstGeom>
          <a:noFill/>
        </p:spPr>
        <p:txBody>
          <a:bodyPr wrap="square" rtlCol="0">
            <a:spAutoFit/>
          </a:bodyPr>
          <a:lstStyle/>
          <a:p>
            <a:r>
              <a:rPr lang="en-US" altLang="zh-CN" sz="24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1/ ĐƠN VỊ VÀ DỤNG CỤ ĐO CHIỀU DÀI</a:t>
            </a:r>
            <a:endParaRPr lang="zh-CN" altLang="en-US" sz="24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10" descr="viet3"/>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11938" y="0"/>
            <a:ext cx="1095381" cy="10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320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1371</TotalTime>
  <Words>794</Words>
  <Application>Microsoft Office PowerPoint</Application>
  <PresentationFormat>Custom</PresentationFormat>
  <Paragraphs>120</Paragraphs>
  <Slides>16</Slides>
  <Notes>5</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21AK22.COM</cp:lastModifiedBy>
  <cp:revision>147</cp:revision>
  <dcterms:created xsi:type="dcterms:W3CDTF">2016-03-16T07:12:00Z</dcterms:created>
  <dcterms:modified xsi:type="dcterms:W3CDTF">2025-05-03T08:35:13Z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