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842" r:id="rId2"/>
    <p:sldId id="786" r:id="rId3"/>
    <p:sldId id="830" r:id="rId4"/>
    <p:sldId id="257" r:id="rId5"/>
    <p:sldId id="810" r:id="rId6"/>
    <p:sldId id="831" r:id="rId7"/>
    <p:sldId id="832" r:id="rId8"/>
    <p:sldId id="833" r:id="rId9"/>
    <p:sldId id="834" r:id="rId10"/>
    <p:sldId id="835" r:id="rId11"/>
    <p:sldId id="812" r:id="rId12"/>
    <p:sldId id="836" r:id="rId13"/>
    <p:sldId id="837" r:id="rId14"/>
    <p:sldId id="838" r:id="rId15"/>
    <p:sldId id="839" r:id="rId16"/>
    <p:sldId id="840" r:id="rId17"/>
    <p:sldId id="813" r:id="rId18"/>
    <p:sldId id="816" r:id="rId19"/>
    <p:sldId id="818" r:id="rId20"/>
    <p:sldId id="841" r:id="rId21"/>
    <p:sldId id="817" r:id="rId22"/>
    <p:sldId id="791" r:id="rId23"/>
    <p:sldId id="792" r:id="rId24"/>
    <p:sldId id="819" r:id="rId25"/>
    <p:sldId id="820" r:id="rId26"/>
    <p:sldId id="821" r:id="rId27"/>
    <p:sldId id="793" r:id="rId28"/>
    <p:sldId id="796" r:id="rId29"/>
    <p:sldId id="822" r:id="rId30"/>
    <p:sldId id="798" r:id="rId31"/>
    <p:sldId id="823" r:id="rId32"/>
    <p:sldId id="799" r:id="rId33"/>
    <p:sldId id="801" r:id="rId34"/>
    <p:sldId id="824" r:id="rId35"/>
    <p:sldId id="803" r:id="rId36"/>
    <p:sldId id="805" r:id="rId37"/>
    <p:sldId id="784" r:id="rId38"/>
    <p:sldId id="825" r:id="rId39"/>
    <p:sldId id="827" r:id="rId40"/>
    <p:sldId id="776" r:id="rId4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7" clrIdx="0"/>
  <p:cmAuthor id="2" name="asus"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6ACE"/>
    <a:srgbClr val="CCECFF"/>
    <a:srgbClr val="33CC33"/>
    <a:srgbClr val="C06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7" d="100"/>
          <a:sy n="67" d="100"/>
        </p:scale>
        <p:origin x="643" y="5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3-29T22:06:49.193"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84935-623E-4566-AE87-5FBD1D72F2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DDDE2B8-7129-4010-A05E-A24079E8EA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5F4FE39C-3210-4DC6-90A8-8002B0298CC5}"/>
              </a:ext>
            </a:extLst>
          </p:cNvPr>
          <p:cNvSpPr>
            <a:spLocks noGrp="1"/>
          </p:cNvSpPr>
          <p:nvPr>
            <p:ph type="dt" sz="half" idx="10"/>
          </p:nvPr>
        </p:nvSpPr>
        <p:spPr/>
        <p:txBody>
          <a:bodyPr/>
          <a:lstStyle/>
          <a:p>
            <a:fld id="{EDADE743-382B-42E5-AA6E-FB8C9D08DE14}" type="datetimeFigureOut">
              <a:rPr lang="vi-VN" smtClean="0"/>
              <a:t>06/03/2025</a:t>
            </a:fld>
            <a:endParaRPr lang="vi-VN"/>
          </a:p>
        </p:txBody>
      </p:sp>
      <p:sp>
        <p:nvSpPr>
          <p:cNvPr id="5" name="Footer Placeholder 4">
            <a:extLst>
              <a:ext uri="{FF2B5EF4-FFF2-40B4-BE49-F238E27FC236}">
                <a16:creationId xmlns:a16="http://schemas.microsoft.com/office/drawing/2014/main" id="{D1F10D10-86BB-4C22-A262-686D9AD9271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BE8A89E-97B9-41C1-9094-EEA5A4548F22}"/>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49030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40652-8441-49BD-A61B-4E9C011B45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4462240-712D-4AC0-A819-3F874E1653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ED39CC-2975-4766-8598-95A37685C7FB}"/>
              </a:ext>
            </a:extLst>
          </p:cNvPr>
          <p:cNvSpPr>
            <a:spLocks noGrp="1"/>
          </p:cNvSpPr>
          <p:nvPr>
            <p:ph type="dt" sz="half" idx="10"/>
          </p:nvPr>
        </p:nvSpPr>
        <p:spPr/>
        <p:txBody>
          <a:bodyPr/>
          <a:lstStyle/>
          <a:p>
            <a:fld id="{EDADE743-382B-42E5-AA6E-FB8C9D08DE14}" type="datetimeFigureOut">
              <a:rPr lang="vi-VN" smtClean="0"/>
              <a:t>06/03/2025</a:t>
            </a:fld>
            <a:endParaRPr lang="vi-VN"/>
          </a:p>
        </p:txBody>
      </p:sp>
      <p:sp>
        <p:nvSpPr>
          <p:cNvPr id="5" name="Footer Placeholder 4">
            <a:extLst>
              <a:ext uri="{FF2B5EF4-FFF2-40B4-BE49-F238E27FC236}">
                <a16:creationId xmlns:a16="http://schemas.microsoft.com/office/drawing/2014/main" id="{AF262871-F703-420D-A518-C9DAB44BE9D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CAB3FBF-4239-4962-9502-DE44E011FBF8}"/>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75853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80D035-32B2-43CF-8BC3-09BC4037DC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3DD1571-80FD-43BC-B237-3B8C679AF7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174D27E-6AE6-48EB-9938-6E8383625303}"/>
              </a:ext>
            </a:extLst>
          </p:cNvPr>
          <p:cNvSpPr>
            <a:spLocks noGrp="1"/>
          </p:cNvSpPr>
          <p:nvPr>
            <p:ph type="dt" sz="half" idx="10"/>
          </p:nvPr>
        </p:nvSpPr>
        <p:spPr/>
        <p:txBody>
          <a:bodyPr/>
          <a:lstStyle/>
          <a:p>
            <a:fld id="{EDADE743-382B-42E5-AA6E-FB8C9D08DE14}" type="datetimeFigureOut">
              <a:rPr lang="vi-VN" smtClean="0"/>
              <a:t>06/03/2025</a:t>
            </a:fld>
            <a:endParaRPr lang="vi-VN"/>
          </a:p>
        </p:txBody>
      </p:sp>
      <p:sp>
        <p:nvSpPr>
          <p:cNvPr id="5" name="Footer Placeholder 4">
            <a:extLst>
              <a:ext uri="{FF2B5EF4-FFF2-40B4-BE49-F238E27FC236}">
                <a16:creationId xmlns:a16="http://schemas.microsoft.com/office/drawing/2014/main" id="{AC37109D-9A18-4F68-A213-D42F2C15FCB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E372E1B-A348-465E-8509-87795109CEAD}"/>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831729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14CC-9588-4B64-BCE0-6C4BA722B64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237FAE7-3705-41E6-98FD-493CE7E652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905BA45-AEE2-4550-B24C-E5EAE431563F}"/>
              </a:ext>
            </a:extLst>
          </p:cNvPr>
          <p:cNvSpPr>
            <a:spLocks noGrp="1"/>
          </p:cNvSpPr>
          <p:nvPr>
            <p:ph type="dt" sz="half" idx="10"/>
          </p:nvPr>
        </p:nvSpPr>
        <p:spPr/>
        <p:txBody>
          <a:bodyPr/>
          <a:lstStyle/>
          <a:p>
            <a:fld id="{EDADE743-382B-42E5-AA6E-FB8C9D08DE14}" type="datetimeFigureOut">
              <a:rPr lang="vi-VN" smtClean="0"/>
              <a:t>06/03/2025</a:t>
            </a:fld>
            <a:endParaRPr lang="vi-VN"/>
          </a:p>
        </p:txBody>
      </p:sp>
      <p:sp>
        <p:nvSpPr>
          <p:cNvPr id="5" name="Footer Placeholder 4">
            <a:extLst>
              <a:ext uri="{FF2B5EF4-FFF2-40B4-BE49-F238E27FC236}">
                <a16:creationId xmlns:a16="http://schemas.microsoft.com/office/drawing/2014/main" id="{7F3E9981-D904-4471-9D3E-311066D165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0C7EE94-2EE9-406C-B1F5-E14B54C8FD75}"/>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56669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749A-F8DF-49C5-BF03-E9E14EE2C8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E4E33B1-570C-4DEC-8EC5-5FDE59C9D8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5BA3C6-902C-4AAC-A691-FBFE3D68E15F}"/>
              </a:ext>
            </a:extLst>
          </p:cNvPr>
          <p:cNvSpPr>
            <a:spLocks noGrp="1"/>
          </p:cNvSpPr>
          <p:nvPr>
            <p:ph type="dt" sz="half" idx="10"/>
          </p:nvPr>
        </p:nvSpPr>
        <p:spPr/>
        <p:txBody>
          <a:bodyPr/>
          <a:lstStyle/>
          <a:p>
            <a:fld id="{EDADE743-382B-42E5-AA6E-FB8C9D08DE14}" type="datetimeFigureOut">
              <a:rPr lang="vi-VN" smtClean="0"/>
              <a:t>06/03/2025</a:t>
            </a:fld>
            <a:endParaRPr lang="vi-VN"/>
          </a:p>
        </p:txBody>
      </p:sp>
      <p:sp>
        <p:nvSpPr>
          <p:cNvPr id="5" name="Footer Placeholder 4">
            <a:extLst>
              <a:ext uri="{FF2B5EF4-FFF2-40B4-BE49-F238E27FC236}">
                <a16:creationId xmlns:a16="http://schemas.microsoft.com/office/drawing/2014/main" id="{847079FC-969E-4D37-90A6-728E9C00547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E44B19D-1812-4ECD-B691-9CD5615ED394}"/>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64922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A096C-EA42-46C4-A953-BBDF7F083B6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10937F7-DDE0-4B76-89C1-89644A6D70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37F1E3A-1EA7-4C97-A123-C55B542CF2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81FF3FF-1F69-4925-BF9A-8818AA4D3A8A}"/>
              </a:ext>
            </a:extLst>
          </p:cNvPr>
          <p:cNvSpPr>
            <a:spLocks noGrp="1"/>
          </p:cNvSpPr>
          <p:nvPr>
            <p:ph type="dt" sz="half" idx="10"/>
          </p:nvPr>
        </p:nvSpPr>
        <p:spPr/>
        <p:txBody>
          <a:bodyPr/>
          <a:lstStyle/>
          <a:p>
            <a:fld id="{EDADE743-382B-42E5-AA6E-FB8C9D08DE14}" type="datetimeFigureOut">
              <a:rPr lang="vi-VN" smtClean="0"/>
              <a:t>06/03/2025</a:t>
            </a:fld>
            <a:endParaRPr lang="vi-VN"/>
          </a:p>
        </p:txBody>
      </p:sp>
      <p:sp>
        <p:nvSpPr>
          <p:cNvPr id="6" name="Footer Placeholder 5">
            <a:extLst>
              <a:ext uri="{FF2B5EF4-FFF2-40B4-BE49-F238E27FC236}">
                <a16:creationId xmlns:a16="http://schemas.microsoft.com/office/drawing/2014/main" id="{8B835AE1-9E74-4978-8023-0A20801F025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9603E15-8B21-4864-B2CF-EDDA1DE73DAE}"/>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119187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019B-A241-44D6-AE58-9D331337FF54}"/>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30093F7-820A-489A-8BAE-6CA709A46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BA25F4-D659-4818-B51E-F74959C79A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4CAC2E72-6785-4237-BA94-CF33C16270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5457CC-EEBA-4051-8432-51C0BBE261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34AF753-84A2-4D69-AB24-989FBAC7CDE1}"/>
              </a:ext>
            </a:extLst>
          </p:cNvPr>
          <p:cNvSpPr>
            <a:spLocks noGrp="1"/>
          </p:cNvSpPr>
          <p:nvPr>
            <p:ph type="dt" sz="half" idx="10"/>
          </p:nvPr>
        </p:nvSpPr>
        <p:spPr/>
        <p:txBody>
          <a:bodyPr/>
          <a:lstStyle/>
          <a:p>
            <a:fld id="{EDADE743-382B-42E5-AA6E-FB8C9D08DE14}" type="datetimeFigureOut">
              <a:rPr lang="vi-VN" smtClean="0"/>
              <a:t>06/03/2025</a:t>
            </a:fld>
            <a:endParaRPr lang="vi-VN"/>
          </a:p>
        </p:txBody>
      </p:sp>
      <p:sp>
        <p:nvSpPr>
          <p:cNvPr id="8" name="Footer Placeholder 7">
            <a:extLst>
              <a:ext uri="{FF2B5EF4-FFF2-40B4-BE49-F238E27FC236}">
                <a16:creationId xmlns:a16="http://schemas.microsoft.com/office/drawing/2014/main" id="{958FA319-9814-4941-B9D0-D58CAAE9B9A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1102167-D5A1-4FBE-9695-02774D414414}"/>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50963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48A1-006C-4844-BFFF-A1D37A5224A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FA3E0AD-D30A-4575-8186-510E27A24904}"/>
              </a:ext>
            </a:extLst>
          </p:cNvPr>
          <p:cNvSpPr>
            <a:spLocks noGrp="1"/>
          </p:cNvSpPr>
          <p:nvPr>
            <p:ph type="dt" sz="half" idx="10"/>
          </p:nvPr>
        </p:nvSpPr>
        <p:spPr/>
        <p:txBody>
          <a:bodyPr/>
          <a:lstStyle/>
          <a:p>
            <a:fld id="{EDADE743-382B-42E5-AA6E-FB8C9D08DE14}" type="datetimeFigureOut">
              <a:rPr lang="vi-VN" smtClean="0"/>
              <a:t>06/03/2025</a:t>
            </a:fld>
            <a:endParaRPr lang="vi-VN"/>
          </a:p>
        </p:txBody>
      </p:sp>
      <p:sp>
        <p:nvSpPr>
          <p:cNvPr id="4" name="Footer Placeholder 3">
            <a:extLst>
              <a:ext uri="{FF2B5EF4-FFF2-40B4-BE49-F238E27FC236}">
                <a16:creationId xmlns:a16="http://schemas.microsoft.com/office/drawing/2014/main" id="{113D2AFE-82FC-42F3-9419-BBC714D9A2C6}"/>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E451725-4EC8-4B8A-B928-6C5FC8FB8589}"/>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4143525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AFD028-60DB-49EB-9E1D-246FEA1EE450}"/>
              </a:ext>
            </a:extLst>
          </p:cNvPr>
          <p:cNvSpPr>
            <a:spLocks noGrp="1"/>
          </p:cNvSpPr>
          <p:nvPr>
            <p:ph type="dt" sz="half" idx="10"/>
          </p:nvPr>
        </p:nvSpPr>
        <p:spPr/>
        <p:txBody>
          <a:bodyPr/>
          <a:lstStyle/>
          <a:p>
            <a:fld id="{EDADE743-382B-42E5-AA6E-FB8C9D08DE14}" type="datetimeFigureOut">
              <a:rPr lang="vi-VN" smtClean="0"/>
              <a:t>06/03/2025</a:t>
            </a:fld>
            <a:endParaRPr lang="vi-VN"/>
          </a:p>
        </p:txBody>
      </p:sp>
      <p:sp>
        <p:nvSpPr>
          <p:cNvPr id="3" name="Footer Placeholder 2">
            <a:extLst>
              <a:ext uri="{FF2B5EF4-FFF2-40B4-BE49-F238E27FC236}">
                <a16:creationId xmlns:a16="http://schemas.microsoft.com/office/drawing/2014/main" id="{515BE51A-9078-42D5-8CBF-EDE56B2D7ED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512134F-87C1-47B1-AE31-117D38ADD469}"/>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05979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083F-5CBC-4531-99E9-560EBDB82D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3556C62-0EA4-4689-B1F4-754D98FC43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3302C969-A565-4247-847E-8845729C4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84E30-C1F5-4E5B-B4ED-A52D2518AE88}"/>
              </a:ext>
            </a:extLst>
          </p:cNvPr>
          <p:cNvSpPr>
            <a:spLocks noGrp="1"/>
          </p:cNvSpPr>
          <p:nvPr>
            <p:ph type="dt" sz="half" idx="10"/>
          </p:nvPr>
        </p:nvSpPr>
        <p:spPr/>
        <p:txBody>
          <a:bodyPr/>
          <a:lstStyle/>
          <a:p>
            <a:fld id="{EDADE743-382B-42E5-AA6E-FB8C9D08DE14}" type="datetimeFigureOut">
              <a:rPr lang="vi-VN" smtClean="0"/>
              <a:t>06/03/2025</a:t>
            </a:fld>
            <a:endParaRPr lang="vi-VN"/>
          </a:p>
        </p:txBody>
      </p:sp>
      <p:sp>
        <p:nvSpPr>
          <p:cNvPr id="6" name="Footer Placeholder 5">
            <a:extLst>
              <a:ext uri="{FF2B5EF4-FFF2-40B4-BE49-F238E27FC236}">
                <a16:creationId xmlns:a16="http://schemas.microsoft.com/office/drawing/2014/main" id="{3E2580D6-EE97-49D4-9C23-C6B7C71AB2D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5C233E9-E37D-49EA-9913-C8B7A04B0EB0}"/>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300362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0CFF-C325-48F4-9D0E-D392F60436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DC132AD3-02A5-4F9D-B20A-878D967CD6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E0A0742-C36A-4AC9-976C-32CE482B8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F7A25-0E6C-4F1C-99A2-6BF300D2AB2C}"/>
              </a:ext>
            </a:extLst>
          </p:cNvPr>
          <p:cNvSpPr>
            <a:spLocks noGrp="1"/>
          </p:cNvSpPr>
          <p:nvPr>
            <p:ph type="dt" sz="half" idx="10"/>
          </p:nvPr>
        </p:nvSpPr>
        <p:spPr/>
        <p:txBody>
          <a:bodyPr/>
          <a:lstStyle/>
          <a:p>
            <a:fld id="{EDADE743-382B-42E5-AA6E-FB8C9D08DE14}" type="datetimeFigureOut">
              <a:rPr lang="vi-VN" smtClean="0"/>
              <a:t>06/03/2025</a:t>
            </a:fld>
            <a:endParaRPr lang="vi-VN"/>
          </a:p>
        </p:txBody>
      </p:sp>
      <p:sp>
        <p:nvSpPr>
          <p:cNvPr id="6" name="Footer Placeholder 5">
            <a:extLst>
              <a:ext uri="{FF2B5EF4-FFF2-40B4-BE49-F238E27FC236}">
                <a16:creationId xmlns:a16="http://schemas.microsoft.com/office/drawing/2014/main" id="{B20C1333-32A5-45DE-B53A-C3A0F7E71C8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4D1D47D-7157-4973-A2C4-C0D628FB02F2}"/>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48246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C02303-E879-4C0D-856C-023DBB00EC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054DF5C-B88E-45EA-AD48-9419C4D15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11D2F02-A6C2-4BBA-9DC2-FA29086601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DE743-382B-42E5-AA6E-FB8C9D08DE14}" type="datetimeFigureOut">
              <a:rPr lang="vi-VN" smtClean="0"/>
              <a:t>06/03/2025</a:t>
            </a:fld>
            <a:endParaRPr lang="vi-VN"/>
          </a:p>
        </p:txBody>
      </p:sp>
      <p:sp>
        <p:nvSpPr>
          <p:cNvPr id="5" name="Footer Placeholder 4">
            <a:extLst>
              <a:ext uri="{FF2B5EF4-FFF2-40B4-BE49-F238E27FC236}">
                <a16:creationId xmlns:a16="http://schemas.microsoft.com/office/drawing/2014/main" id="{734AB2EF-27C1-4457-80C0-54E062249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884C868D-E9CB-4F6D-B6A3-CD2685B02A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CA366-9975-4146-96E3-1AE2AEA6DAD0}" type="slidenum">
              <a:rPr lang="vi-VN" smtClean="0"/>
              <a:t>‹#›</a:t>
            </a:fld>
            <a:endParaRPr lang="vi-VN"/>
          </a:p>
        </p:txBody>
      </p:sp>
    </p:spTree>
    <p:extLst>
      <p:ext uri="{BB962C8B-B14F-4D97-AF65-F5344CB8AC3E}">
        <p14:creationId xmlns:p14="http://schemas.microsoft.com/office/powerpoint/2010/main" val="288509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05C61F-9005-4F14-AAC5-86C48AA5DAAE}"/>
              </a:ext>
            </a:extLst>
          </p:cNvPr>
          <p:cNvSpPr txBox="1">
            <a:spLocks/>
          </p:cNvSpPr>
          <p:nvPr/>
        </p:nvSpPr>
        <p:spPr>
          <a:xfrm>
            <a:off x="1719619" y="2840250"/>
            <a:ext cx="8598088" cy="140571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42: BẢO TOÀN NĂNG L</a:t>
            </a:r>
            <a:r>
              <a:rPr lang="vi-VN" sz="40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40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ỢNG VÀ SỬ DỤNG NĂNG LƯỢNG</a:t>
            </a:r>
            <a:endParaRPr lang="vi-VN" sz="40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778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307975" y="962660"/>
            <a:ext cx="6730365" cy="28505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a:latin typeface="Times New Roman" panose="02020603050405020304" pitchFamily="18" charset="0"/>
                <a:cs typeface="Times New Roman" panose="02020603050405020304" pitchFamily="18" charset="0"/>
              </a:rPr>
              <a:t>? Khi bình nóng lạnh hoạt động, đã có sự chuyển hóa năng lượng từ dạng nào sang dạng nào?</a:t>
            </a:r>
          </a:p>
        </p:txBody>
      </p:sp>
      <p:sp>
        <p:nvSpPr>
          <p:cNvPr id="5" name="Title 1"/>
          <p:cNvSpPr txBox="1"/>
          <p:nvPr/>
        </p:nvSpPr>
        <p:spPr>
          <a:xfrm>
            <a:off x="399415" y="3910965"/>
            <a:ext cx="6907530" cy="27343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b="1" dirty="0">
                <a:solidFill>
                  <a:srgbClr val="FF0000"/>
                </a:solidFill>
                <a:latin typeface="Times New Roman" panose="02020603050405020304" pitchFamily="18" charset="0"/>
                <a:cs typeface="Times New Roman" panose="02020603050405020304" pitchFamily="18" charset="0"/>
              </a:rPr>
              <a:t>Khi </a:t>
            </a:r>
            <a:r>
              <a:rPr lang="en-US" sz="4000" b="1" dirty="0" err="1">
                <a:solidFill>
                  <a:srgbClr val="FF0000"/>
                </a:solidFill>
                <a:latin typeface="Times New Roman" panose="02020603050405020304" pitchFamily="18" charset="0"/>
                <a:cs typeface="Times New Roman" panose="02020603050405020304" pitchFamily="18" charset="0"/>
              </a:rPr>
              <a:t>bình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nóng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lạnh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hoạt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động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đã</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sự</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chuyển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hóa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năng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lượng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cs typeface="Times New Roman" panose="02020603050405020304" pitchFamily="18" charset="0"/>
              </a:rPr>
              <a:t>điện</a:t>
            </a:r>
            <a:r>
              <a:rPr lang="en-US" sz="4000" b="1" u="sng" dirty="0">
                <a:solidFill>
                  <a:srgbClr val="FF0000"/>
                </a:solidFill>
                <a:latin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cs typeface="Times New Roman" panose="02020603050405020304" pitchFamily="18" charset="0"/>
              </a:rPr>
              <a:t>năng</a:t>
            </a:r>
            <a:r>
              <a:rPr lang="en-US" sz="4000" b="1" dirty="0">
                <a:solidFill>
                  <a:srgbClr val="FF0000"/>
                </a:solidFill>
                <a:latin typeface="Times New Roman" panose="02020603050405020304" pitchFamily="18" charset="0"/>
                <a:cs typeface="Times New Roman" panose="02020603050405020304" pitchFamily="18" charset="0"/>
              </a:rPr>
              <a:t> sang </a:t>
            </a:r>
            <a:r>
              <a:rPr lang="en-US" sz="4000" b="1" u="sng" dirty="0" err="1">
                <a:solidFill>
                  <a:srgbClr val="FF0000"/>
                </a:solidFill>
                <a:latin typeface="Times New Roman" panose="02020603050405020304" pitchFamily="18" charset="0"/>
                <a:cs typeface="Times New Roman" panose="02020603050405020304" pitchFamily="18" charset="0"/>
              </a:rPr>
              <a:t>nhiệt</a:t>
            </a:r>
            <a:r>
              <a:rPr lang="en-US" sz="4000" b="1" u="sng" dirty="0">
                <a:solidFill>
                  <a:srgbClr val="FF0000"/>
                </a:solidFill>
                <a:latin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cs typeface="Times New Roman" panose="02020603050405020304" pitchFamily="18" charset="0"/>
              </a:rPr>
              <a:t>năng</a:t>
            </a:r>
            <a:r>
              <a:rPr lang="en-US" sz="4000" b="1" u="sng" dirty="0">
                <a:solidFill>
                  <a:srgbClr val="FF0000"/>
                </a:solidFill>
                <a:latin typeface="Times New Roman" panose="02020603050405020304" pitchFamily="18" charset="0"/>
                <a:cs typeface="Times New Roman" panose="02020603050405020304" pitchFamily="18" charset="0"/>
              </a:rPr>
              <a:t>.</a:t>
            </a:r>
          </a:p>
        </p:txBody>
      </p:sp>
      <p:pic>
        <p:nvPicPr>
          <p:cNvPr id="102" name="Picture 101"/>
          <p:cNvPicPr/>
          <p:nvPr/>
        </p:nvPicPr>
        <p:blipFill>
          <a:blip r:embed="rId2"/>
          <a:stretch>
            <a:fillRect/>
          </a:stretch>
        </p:blipFill>
        <p:spPr>
          <a:xfrm>
            <a:off x="6096000" y="3429000"/>
            <a:ext cx="0" cy="0"/>
          </a:xfrm>
          <a:prstGeom prst="rect">
            <a:avLst/>
          </a:prstGeom>
          <a:noFill/>
          <a:ln w="9525">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800" y="2262908"/>
            <a:ext cx="4442691" cy="3066473"/>
          </a:xfrm>
          <a:prstGeom prst="rect">
            <a:avLst/>
          </a:prstGeom>
        </p:spPr>
      </p:pic>
    </p:spTree>
    <p:extLst>
      <p:ext uri="{BB962C8B-B14F-4D97-AF65-F5344CB8AC3E}">
        <p14:creationId xmlns:p14="http://schemas.microsoft.com/office/powerpoint/2010/main" val="341499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245660"/>
            <a:ext cx="11559654" cy="615731"/>
          </a:xfrm>
        </p:spPr>
        <p:txBody>
          <a:bodyPr>
            <a:noAutofit/>
          </a:bodyPr>
          <a:lstStyle/>
          <a:p>
            <a:pPr marL="0" indent="0">
              <a:buNone/>
            </a:pPr>
            <a:r>
              <a:rPr lang="en-US" b="1" i="1">
                <a:latin typeface="Times New Roman" panose="02020603050405020304" pitchFamily="18" charset="0"/>
                <a:cs typeface="Times New Roman" panose="02020603050405020304" pitchFamily="18" charset="0"/>
              </a:rPr>
              <a:t>b. Tìm hiểu sự chuyển hoá giữa các dạng năng lượng:</a:t>
            </a:r>
            <a:endParaRPr lang="en-US">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81766A2-56D1-430E-B4B6-7BF0B430E4AF}"/>
              </a:ext>
            </a:extLst>
          </p:cNvPr>
          <p:cNvSpPr/>
          <p:nvPr/>
        </p:nvSpPr>
        <p:spPr>
          <a:xfrm>
            <a:off x="272955" y="1745548"/>
            <a:ext cx="11457296" cy="3170099"/>
          </a:xfrm>
          <a:prstGeom prst="rect">
            <a:avLst/>
          </a:prstGeom>
        </p:spPr>
        <p:txBody>
          <a:bodyPr wrap="square">
            <a:spAutoFit/>
          </a:bodyPr>
          <a:lstStyle/>
          <a:p>
            <a:pPr algn="just"/>
            <a:r>
              <a:rPr lang="en-US" sz="4000" dirty="0" err="1">
                <a:solidFill>
                  <a:schemeClr val="accent1"/>
                </a:solidFill>
                <a:latin typeface="Times New Roman" panose="02020603050405020304" pitchFamily="18" charset="0"/>
                <a:cs typeface="Times New Roman" panose="02020603050405020304" pitchFamily="18" charset="0"/>
              </a:rPr>
              <a:t>Năng</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lượng</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có</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thể</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chuyển</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hóa</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từ</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dạng</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này</a:t>
            </a:r>
            <a:r>
              <a:rPr lang="en-US" sz="4000" dirty="0">
                <a:solidFill>
                  <a:schemeClr val="accent1"/>
                </a:solidFill>
                <a:latin typeface="Times New Roman" panose="02020603050405020304" pitchFamily="18" charset="0"/>
                <a:cs typeface="Times New Roman" panose="02020603050405020304" pitchFamily="18" charset="0"/>
              </a:rPr>
              <a:t> sang </a:t>
            </a:r>
            <a:r>
              <a:rPr lang="en-US" sz="4000" dirty="0" err="1">
                <a:solidFill>
                  <a:schemeClr val="accent1"/>
                </a:solidFill>
                <a:latin typeface="Times New Roman" panose="02020603050405020304" pitchFamily="18" charset="0"/>
                <a:cs typeface="Times New Roman" panose="02020603050405020304" pitchFamily="18" charset="0"/>
              </a:rPr>
              <a:t>dạng</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khác</a:t>
            </a:r>
            <a:r>
              <a:rPr lang="en-US" sz="4000" dirty="0">
                <a:solidFill>
                  <a:schemeClr val="accent1"/>
                </a:solidFill>
                <a:latin typeface="Times New Roman" panose="02020603050405020304" pitchFamily="18" charset="0"/>
                <a:cs typeface="Times New Roman" panose="02020603050405020304" pitchFamily="18" charset="0"/>
              </a:rPr>
              <a:t>.</a:t>
            </a:r>
          </a:p>
          <a:p>
            <a:pPr algn="just"/>
            <a:r>
              <a:rPr lang="en-US" sz="4000" dirty="0" err="1">
                <a:solidFill>
                  <a:schemeClr val="accent1"/>
                </a:solidFill>
                <a:latin typeface="Times New Roman" panose="02020603050405020304" pitchFamily="18" charset="0"/>
                <a:cs typeface="Times New Roman" panose="02020603050405020304" pitchFamily="18" charset="0"/>
              </a:rPr>
              <a:t>Ví</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dụ</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điện</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năng</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chuyển</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hóa</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thành</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cơ</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năng</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làm</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cánh</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quạt</a:t>
            </a:r>
            <a:r>
              <a:rPr lang="en-US" sz="4000" dirty="0">
                <a:solidFill>
                  <a:schemeClr val="accent1"/>
                </a:solidFill>
                <a:latin typeface="Times New Roman" panose="02020603050405020304" pitchFamily="18" charset="0"/>
                <a:cs typeface="Times New Roman" panose="02020603050405020304" pitchFamily="18" charset="0"/>
              </a:rPr>
              <a:t> quay, </a:t>
            </a:r>
            <a:r>
              <a:rPr lang="en-US" sz="4000" dirty="0" err="1">
                <a:solidFill>
                  <a:schemeClr val="accent1"/>
                </a:solidFill>
                <a:latin typeface="Times New Roman" panose="02020603050405020304" pitchFamily="18" charset="0"/>
                <a:cs typeface="Times New Roman" panose="02020603050405020304" pitchFamily="18" charset="0"/>
              </a:rPr>
              <a:t>điện</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năng</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chuyển</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hóa</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thành</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quang</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năng</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làm</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bóng</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đèn</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phát</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sáng</a:t>
            </a:r>
            <a:r>
              <a:rPr lang="en-US" sz="4000" dirty="0">
                <a:solidFill>
                  <a:schemeClr val="accent1"/>
                </a:solidFill>
                <a:latin typeface="Times New Roman" panose="02020603050405020304" pitchFamily="18" charset="0"/>
                <a:cs typeface="Times New Roman" panose="02020603050405020304" pitchFamily="18" charset="0"/>
              </a:rPr>
              <a:t>, …</a:t>
            </a:r>
          </a:p>
        </p:txBody>
      </p:sp>
      <p:pic>
        <p:nvPicPr>
          <p:cNvPr id="7" name="Picture 6"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8575611" y="553525"/>
            <a:ext cx="1039091" cy="92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90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502920" y="365125"/>
            <a:ext cx="7669530" cy="27374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trời</a:t>
            </a:r>
            <a:r>
              <a:rPr lang="en-US"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5" name="Title 1"/>
          <p:cNvSpPr txBox="1"/>
          <p:nvPr/>
        </p:nvSpPr>
        <p:spPr>
          <a:xfrm>
            <a:off x="398780" y="3102610"/>
            <a:ext cx="7674610" cy="3429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dirty="0" err="1">
                <a:solidFill>
                  <a:srgbClr val="FF0000"/>
                </a:solidFill>
                <a:latin typeface="Times New Roman" panose="02020603050405020304" pitchFamily="18" charset="0"/>
                <a:cs typeface="Times New Roman" panose="02020603050405020304" pitchFamily="18" charset="0"/>
              </a:rPr>
              <a:t>Điện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từ</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trong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tấm</a:t>
            </a:r>
            <a:r>
              <a:rPr lang="en-US" sz="4000" dirty="0">
                <a:solidFill>
                  <a:srgbClr val="FF0000"/>
                </a:solidFill>
                <a:latin typeface="Times New Roman" panose="02020603050405020304" pitchFamily="18" charset="0"/>
                <a:cs typeface="Times New Roman" panose="02020603050405020304" pitchFamily="18" charset="0"/>
              </a:rPr>
              <a:t> pin </a:t>
            </a:r>
            <a:r>
              <a:rPr lang="en-US" sz="4000" dirty="0" err="1">
                <a:solidFill>
                  <a:srgbClr val="FF0000"/>
                </a:solidFill>
                <a:latin typeface="Times New Roman" panose="02020603050405020304" pitchFamily="18" charset="0"/>
                <a:cs typeface="Times New Roman" panose="02020603050405020304" pitchFamily="18" charset="0"/>
              </a:rPr>
              <a:t>mặt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trời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đèn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hấp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ánh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sáng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mặt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trời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chuyển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hóa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thành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điện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tích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trữ</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trong</a:t>
            </a:r>
            <a:r>
              <a:rPr lang="en-US" sz="4000" dirty="0">
                <a:solidFill>
                  <a:srgbClr val="FF0000"/>
                </a:solidFill>
                <a:latin typeface="Times New Roman" panose="02020603050405020304" pitchFamily="18" charset="0"/>
                <a:cs typeface="Times New Roman" panose="02020603050405020304" pitchFamily="18" charset="0"/>
              </a:rPr>
              <a:t> pin, </a:t>
            </a:r>
            <a:r>
              <a:rPr lang="en-US" sz="4000" u="sng" dirty="0" err="1">
                <a:solidFill>
                  <a:srgbClr val="FF0000"/>
                </a:solidFill>
                <a:latin typeface="Times New Roman" panose="02020603050405020304" pitchFamily="18" charset="0"/>
                <a:cs typeface="Times New Roman" panose="02020603050405020304" pitchFamily="18" charset="0"/>
              </a:rPr>
              <a:t>điện</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này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chuyển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hóa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thành</a:t>
            </a:r>
            <a:r>
              <a:rPr lang="en-US" sz="4000"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quang</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khiến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đèn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phát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sáng</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101" name="Content Placeholder 100"/>
          <p:cNvPicPr>
            <a:picLocks noGrp="1" noChangeAspect="1"/>
          </p:cNvPicPr>
          <p:nvPr>
            <p:ph sz="half" idx="2"/>
          </p:nvPr>
        </p:nvPicPr>
        <p:blipFill>
          <a:blip r:embed="rId2"/>
          <a:stretch>
            <a:fillRect/>
          </a:stretch>
        </p:blipFill>
        <p:spPr>
          <a:xfrm>
            <a:off x="8073390" y="297180"/>
            <a:ext cx="3873500" cy="5880100"/>
          </a:xfrm>
          <a:prstGeom prst="rect">
            <a:avLst/>
          </a:prstGeom>
          <a:noFill/>
          <a:ln w="9525">
            <a:noFill/>
          </a:ln>
        </p:spPr>
      </p:pic>
    </p:spTree>
    <p:extLst>
      <p:ext uri="{BB962C8B-B14F-4D97-AF65-F5344CB8AC3E}">
        <p14:creationId xmlns:p14="http://schemas.microsoft.com/office/powerpoint/2010/main" val="261151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762000"/>
            <a:ext cx="8998585" cy="3046095"/>
          </a:xfrm>
          <a:prstGeom prst="rect">
            <a:avLst/>
          </a:prstGeom>
        </p:spPr>
        <p:txBody>
          <a:bodyPr wrap="square">
            <a:spAutoFit/>
          </a:bodyPr>
          <a:lstStyle/>
          <a:p>
            <a:r>
              <a:rPr lang="vi-VN" sz="3200" b="1" dirty="0">
                <a:latin typeface="Times New Roman" panose="02020603050405020304" pitchFamily="18" charset="0"/>
                <a:cs typeface="Times New Roman" panose="02020603050405020304" pitchFamily="18" charset="0"/>
              </a:rPr>
              <a:t>Câu 1:  Năng lượng mà một vật có được do chuyển động được gọi là …</a:t>
            </a:r>
          </a:p>
          <a:p>
            <a:r>
              <a:rPr lang="vi-VN" sz="3200" b="1" dirty="0">
                <a:latin typeface="Times New Roman" panose="02020603050405020304" pitchFamily="18" charset="0"/>
                <a:cs typeface="Times New Roman" panose="02020603050405020304" pitchFamily="18" charset="0"/>
              </a:rPr>
              <a:t>A. Thế năng.</a:t>
            </a:r>
          </a:p>
          <a:p>
            <a:r>
              <a:rPr lang="vi-VN" sz="3200" b="1" dirty="0">
                <a:latin typeface="Times New Roman" panose="02020603050405020304" pitchFamily="18" charset="0"/>
                <a:cs typeface="Times New Roman" panose="02020603050405020304" pitchFamily="18" charset="0"/>
              </a:rPr>
              <a:t>B. Động năng.</a:t>
            </a:r>
          </a:p>
          <a:p>
            <a:r>
              <a:rPr lang="vi-VN" sz="3200" b="1" dirty="0">
                <a:latin typeface="Times New Roman" panose="02020603050405020304" pitchFamily="18" charset="0"/>
                <a:cs typeface="Times New Roman" panose="02020603050405020304" pitchFamily="18" charset="0"/>
              </a:rPr>
              <a:t>C. Nhiệt năng.</a:t>
            </a:r>
          </a:p>
          <a:p>
            <a:r>
              <a:rPr lang="vi-VN" sz="3200" b="1" dirty="0">
                <a:latin typeface="Times New Roman" panose="02020603050405020304" pitchFamily="18" charset="0"/>
                <a:cs typeface="Times New Roman" panose="02020603050405020304" pitchFamily="18" charset="0"/>
              </a:rPr>
              <a:t>D. Cơ năng.</a:t>
            </a:r>
          </a:p>
        </p:txBody>
      </p:sp>
      <p:sp>
        <p:nvSpPr>
          <p:cNvPr id="3" name="Rectangle 2"/>
          <p:cNvSpPr/>
          <p:nvPr/>
        </p:nvSpPr>
        <p:spPr>
          <a:xfrm>
            <a:off x="1752600" y="3646805"/>
            <a:ext cx="8719185" cy="3046095"/>
          </a:xfrm>
          <a:prstGeom prst="rect">
            <a:avLst/>
          </a:prstGeom>
        </p:spPr>
        <p:txBody>
          <a:bodyPr wrap="square">
            <a:spAutoFit/>
          </a:bodyPr>
          <a:lstStyle/>
          <a:p>
            <a:r>
              <a:rPr lang="vi-VN" sz="3200" b="1" dirty="0">
                <a:latin typeface="Times New Roman" panose="02020603050405020304" pitchFamily="18" charset="0"/>
                <a:cs typeface="Times New Roman" panose="02020603050405020304" pitchFamily="18" charset="0"/>
              </a:rPr>
              <a:t>Câu 2: Vật ở trên cao so với mặt đất có năng lượng gọi là …</a:t>
            </a:r>
          </a:p>
          <a:p>
            <a:r>
              <a:rPr lang="vi-VN" sz="3200" b="1" dirty="0">
                <a:latin typeface="Times New Roman" panose="02020603050405020304" pitchFamily="18" charset="0"/>
                <a:cs typeface="Times New Roman" panose="02020603050405020304" pitchFamily="18" charset="0"/>
              </a:rPr>
              <a:t>A. Nhiệt năng.</a:t>
            </a:r>
          </a:p>
          <a:p>
            <a:r>
              <a:rPr lang="vi-VN" sz="3200" b="1" dirty="0">
                <a:latin typeface="Times New Roman" panose="02020603050405020304" pitchFamily="18" charset="0"/>
                <a:cs typeface="Times New Roman" panose="02020603050405020304" pitchFamily="18" charset="0"/>
              </a:rPr>
              <a:t>B. Thế năng đàn hồi.</a:t>
            </a:r>
          </a:p>
          <a:p>
            <a:r>
              <a:rPr lang="vi-VN" sz="3200" b="1" dirty="0">
                <a:latin typeface="Times New Roman" panose="02020603050405020304" pitchFamily="18" charset="0"/>
                <a:cs typeface="Times New Roman" panose="02020603050405020304" pitchFamily="18" charset="0"/>
              </a:rPr>
              <a:t>C. Thế năng hấp dẫn.</a:t>
            </a:r>
          </a:p>
          <a:p>
            <a:r>
              <a:rPr lang="vi-VN" sz="3200" b="1" dirty="0">
                <a:latin typeface="Times New Roman" panose="02020603050405020304" pitchFamily="18" charset="0"/>
                <a:cs typeface="Times New Roman" panose="02020603050405020304" pitchFamily="18" charset="0"/>
              </a:rPr>
              <a:t>D. Động năng.</a:t>
            </a:r>
          </a:p>
        </p:txBody>
      </p:sp>
      <p:sp>
        <p:nvSpPr>
          <p:cNvPr id="6" name="Title 1"/>
          <p:cNvSpPr txBox="1"/>
          <p:nvPr/>
        </p:nvSpPr>
        <p:spPr>
          <a:xfrm>
            <a:off x="1679575" y="365125"/>
            <a:ext cx="9144000" cy="66103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LUYỆN TẬP</a:t>
            </a:r>
          </a:p>
        </p:txBody>
      </p:sp>
      <p:sp>
        <p:nvSpPr>
          <p:cNvPr id="4" name="Title 1"/>
          <p:cNvSpPr>
            <a:spLocks noGrp="1"/>
          </p:cNvSpPr>
          <p:nvPr/>
        </p:nvSpPr>
        <p:spPr>
          <a:xfrm>
            <a:off x="838200" y="365125"/>
            <a:ext cx="10121265" cy="6327775"/>
          </a:xfrm>
          <a:prstGeom prst="rect">
            <a:avLst/>
          </a:prstGeom>
          <a:ln>
            <a:solidFill>
              <a:srgbClr val="FF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a:latin typeface="Times New Roman" panose="02020603050405020304" pitchFamily="18" charset="0"/>
              <a:cs typeface="Times New Roman" panose="02020603050405020304" pitchFamily="18" charset="0"/>
            </a:endParaRPr>
          </a:p>
        </p:txBody>
      </p:sp>
      <p:sp>
        <p:nvSpPr>
          <p:cNvPr id="5" name="Oval 4"/>
          <p:cNvSpPr/>
          <p:nvPr/>
        </p:nvSpPr>
        <p:spPr>
          <a:xfrm>
            <a:off x="1752874" y="2277598"/>
            <a:ext cx="395785" cy="50496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853204" y="5631668"/>
            <a:ext cx="395785" cy="50496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742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4" grpId="0" bldLvl="0" animBg="1"/>
      <p:bldP spid="5" grpId="0" bldLvl="0" animBg="1"/>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120952" cy="5053036"/>
          </a:xfrm>
          <a:ln>
            <a:solidFill>
              <a:srgbClr val="FF0000"/>
            </a:solidFill>
          </a:ln>
        </p:spPr>
        <p:txBody>
          <a:bodyPr>
            <a:noAutofit/>
          </a:bodyPr>
          <a:lstStyle/>
          <a:p>
            <a:r>
              <a:rPr lang="en-US" altLang="vi-VN" sz="4000" b="1"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LUYỆN TẬP</a:t>
            </a:r>
            <a:b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br>
            <a:r>
              <a:rPr lang="en-US" altLang="vi-VN" sz="4000" noProof="0" dirty="0" err="1">
                <a:solidFill>
                  <a:srgbClr val="7030A0"/>
                </a:solidFill>
                <a:latin typeface="Times New Roman" panose="02020603050405020304" pitchFamily="18" charset="0"/>
                <a:cs typeface="Times New Roman" panose="02020603050405020304" pitchFamily="18" charset="0"/>
              </a:rPr>
              <a:t>Câu</a:t>
            </a:r>
            <a:r>
              <a:rPr lang="en-US" altLang="vi-VN" sz="4000" noProof="0" dirty="0">
                <a:solidFill>
                  <a:srgbClr val="7030A0"/>
                </a:solidFill>
                <a:latin typeface="Times New Roman" panose="02020603050405020304" pitchFamily="18" charset="0"/>
                <a:cs typeface="Times New Roman" panose="02020603050405020304" pitchFamily="18" charset="0"/>
              </a:rPr>
              <a:t> 3</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lò</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sưởi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nhiệt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a:t>
            </a:r>
            <a:br>
              <a:rPr lang="en-US" sz="40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br>
              <a:rPr lang="en-US" sz="40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B.</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br>
              <a:rPr lang="en-US" sz="40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Hóa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br>
              <a:rPr lang="en-US" sz="40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D.</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endParaRPr lang="en-US" sz="4000" dirty="0">
              <a:latin typeface="Times New Roman" panose="02020603050405020304" pitchFamily="18" charset="0"/>
              <a:cs typeface="Times New Roman" panose="02020603050405020304" pitchFamily="18" charset="0"/>
            </a:endParaRPr>
          </a:p>
        </p:txBody>
      </p:sp>
      <p:sp>
        <p:nvSpPr>
          <p:cNvPr id="6" name="Oval 5"/>
          <p:cNvSpPr/>
          <p:nvPr/>
        </p:nvSpPr>
        <p:spPr>
          <a:xfrm>
            <a:off x="914674" y="3176123"/>
            <a:ext cx="395785" cy="50496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5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892" y="368489"/>
            <a:ext cx="11144535" cy="4455302"/>
          </a:xfrm>
        </p:spPr>
        <p:txBody>
          <a:bodyPr>
            <a:noAutofit/>
          </a:bodyPr>
          <a:lstStyle/>
          <a:p>
            <a:pPr algn="just"/>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Khi</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quạt</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điện</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hoạt</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động</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thì</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chuyển</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thành</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làm</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quay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cánh</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quạt</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b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b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Khi</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bật</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công</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tắc</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bóng</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đèn</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sáng</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thì</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đã</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chuyển</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thành</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 </a:t>
            </a:r>
            <a:b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br>
            <a:r>
              <a:rPr lang="en-US" b="1" dirty="0">
                <a:solidFill>
                  <a:srgbClr val="C00000"/>
                </a:solidFill>
                <a:latin typeface="Times New Roman" panose="02020603050405020304" pitchFamily="18" charset="0"/>
                <a:cs typeface="Times New Roman" panose="02020603050405020304" pitchFamily="18" charset="0"/>
              </a:rPr>
              <a:t>=&gt;</a:t>
            </a:r>
            <a:r>
              <a:rPr lang="en-US" b="1" dirty="0" err="1">
                <a:solidFill>
                  <a:srgbClr val="C00000"/>
                </a:solidFill>
                <a:latin typeface="Times New Roman" panose="02020603050405020304" pitchFamily="18" charset="0"/>
                <a:cs typeface="Times New Roman" panose="02020603050405020304" pitchFamily="18" charset="0"/>
              </a:rPr>
              <a:t>Năng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lượng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có</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thể</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chuyển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hóa</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từ</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dạng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này</a:t>
            </a:r>
            <a:r>
              <a:rPr lang="en-US" b="1" dirty="0">
                <a:solidFill>
                  <a:srgbClr val="C00000"/>
                </a:solidFill>
                <a:latin typeface="Times New Roman" panose="02020603050405020304" pitchFamily="18" charset="0"/>
                <a:cs typeface="Times New Roman" panose="02020603050405020304" pitchFamily="18" charset="0"/>
              </a:rPr>
              <a:t> sang </a:t>
            </a:r>
            <a:r>
              <a:rPr lang="en-US" b="1" dirty="0" err="1">
                <a:solidFill>
                  <a:srgbClr val="C00000"/>
                </a:solidFill>
                <a:latin typeface="Times New Roman" panose="02020603050405020304" pitchFamily="18" charset="0"/>
                <a:cs typeface="Times New Roman" panose="02020603050405020304" pitchFamily="18" charset="0"/>
              </a:rPr>
              <a:t>dạng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khác</a:t>
            </a:r>
            <a:r>
              <a:rPr lang="en-US" b="1" dirty="0">
                <a:solidFill>
                  <a:srgbClr val="C00000"/>
                </a:solidFill>
                <a:latin typeface="Times New Roman" panose="02020603050405020304" pitchFamily="18" charset="0"/>
                <a:cs typeface="Times New Roman" panose="02020603050405020304" pitchFamily="18" charset="0"/>
              </a:rPr>
              <a:t>. </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4" name="Title 1"/>
          <p:cNvSpPr txBox="1"/>
          <p:nvPr/>
        </p:nvSpPr>
        <p:spPr>
          <a:xfrm>
            <a:off x="2705735" y="1226820"/>
            <a:ext cx="2259965" cy="8140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b="1">
                <a:latin typeface="Times New Roman" panose="02020603050405020304" pitchFamily="18" charset="0"/>
                <a:cs typeface="Times New Roman" panose="02020603050405020304" pitchFamily="18" charset="0"/>
                <a:sym typeface="+mn-ea"/>
              </a:rPr>
              <a:t>cơ năng</a:t>
            </a:r>
            <a:r>
              <a:rPr lang="en-US" sz="4000">
                <a:solidFill>
                  <a:srgbClr val="FF0000"/>
                </a:solidFill>
                <a:latin typeface="Times New Roman" panose="02020603050405020304" pitchFamily="18" charset="0"/>
                <a:cs typeface="Times New Roman" panose="02020603050405020304" pitchFamily="18" charset="0"/>
              </a:rPr>
              <a:t>	</a:t>
            </a:r>
          </a:p>
        </p:txBody>
      </p:sp>
      <p:sp>
        <p:nvSpPr>
          <p:cNvPr id="3" name="Text Box 2"/>
          <p:cNvSpPr txBox="1"/>
          <p:nvPr/>
        </p:nvSpPr>
        <p:spPr>
          <a:xfrm>
            <a:off x="9282545" y="1846580"/>
            <a:ext cx="1794395" cy="914400"/>
          </a:xfrm>
          <a:prstGeom prst="rect">
            <a:avLst/>
          </a:prstGeom>
        </p:spPr>
        <p:txBody>
          <a:bodyPr vert="horz" wrap="none" lIns="91440" tIns="45720" rIns="91440" bIns="45720" rtlCol="0" anchor="ctr">
            <a:noAutofit/>
          </a:bodyPr>
          <a:lstStyle/>
          <a:p>
            <a:pPr algn="just"/>
            <a:r>
              <a:rPr lang="en-US" sz="4000" b="1" dirty="0" err="1">
                <a:latin typeface="Times New Roman" panose="02020603050405020304" pitchFamily="18" charset="0"/>
                <a:cs typeface="Times New Roman" panose="02020603050405020304" pitchFamily="18" charset="0"/>
                <a:sym typeface="+mn-ea"/>
              </a:rPr>
              <a:t>điện</a:t>
            </a:r>
            <a:r>
              <a:rPr lang="en-US" sz="4000" b="1" dirty="0">
                <a:latin typeface="Times New Roman" panose="02020603050405020304" pitchFamily="18" charset="0"/>
                <a:cs typeface="Times New Roman" panose="02020603050405020304" pitchFamily="18" charset="0"/>
                <a:sym typeface="+mn-ea"/>
              </a:rPr>
              <a:t> </a:t>
            </a:r>
            <a:r>
              <a:rPr lang="en-US" sz="4000" b="1" dirty="0" err="1">
                <a:latin typeface="Times New Roman" panose="02020603050405020304" pitchFamily="18" charset="0"/>
                <a:cs typeface="Times New Roman" panose="02020603050405020304" pitchFamily="18" charset="0"/>
                <a:sym typeface="+mn-ea"/>
              </a:rPr>
              <a:t>năn</a:t>
            </a:r>
            <a:r>
              <a:rPr lang="en-US" sz="4000" dirty="0" err="1">
                <a:latin typeface="Times New Roman" panose="02020603050405020304" pitchFamily="18" charset="0"/>
                <a:cs typeface="Times New Roman" panose="02020603050405020304" pitchFamily="18" charset="0"/>
                <a:sym typeface="+mn-ea"/>
              </a:rPr>
              <a:t>g</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7463155" y="521335"/>
            <a:ext cx="2419985" cy="914400"/>
          </a:xfrm>
          <a:prstGeom prst="rect">
            <a:avLst/>
          </a:prstGeom>
        </p:spPr>
        <p:txBody>
          <a:bodyPr vert="horz" wrap="none" lIns="91440" tIns="45720" rIns="91440" bIns="45720" rtlCol="0" anchor="ctr">
            <a:noAutofit/>
          </a:bodyPr>
          <a:lstStyle/>
          <a:p>
            <a:pPr algn="just"/>
            <a:r>
              <a:rPr lang="en-US" sz="4000" b="1">
                <a:latin typeface="Times New Roman" panose="02020603050405020304" pitchFamily="18" charset="0"/>
                <a:cs typeface="Times New Roman" panose="02020603050405020304" pitchFamily="18" charset="0"/>
                <a:sym typeface="+mn-ea"/>
              </a:rPr>
              <a:t>điện năng</a:t>
            </a:r>
            <a:endParaRPr lang="en-US" sz="4000" b="1">
              <a:solidFill>
                <a:srgbClr val="FF0000"/>
              </a:solidFill>
              <a:latin typeface="Times New Roman" panose="02020603050405020304" pitchFamily="18" charset="0"/>
              <a:cs typeface="Times New Roman" panose="02020603050405020304" pitchFamily="18" charset="0"/>
              <a:sym typeface="+mn-ea"/>
            </a:endParaRPr>
          </a:p>
        </p:txBody>
      </p:sp>
      <p:sp>
        <p:nvSpPr>
          <p:cNvPr id="6" name="Text Box 5"/>
          <p:cNvSpPr txBox="1"/>
          <p:nvPr/>
        </p:nvSpPr>
        <p:spPr>
          <a:xfrm>
            <a:off x="7890626" y="2257425"/>
            <a:ext cx="2610485" cy="914400"/>
          </a:xfrm>
          <a:prstGeom prst="rect">
            <a:avLst/>
          </a:prstGeom>
        </p:spPr>
        <p:txBody>
          <a:bodyPr vert="horz" wrap="none" lIns="91440" tIns="45720" rIns="91440" bIns="45720" rtlCol="0" anchor="ctr">
            <a:noAutofit/>
          </a:bodyPr>
          <a:lstStyle/>
          <a:p>
            <a:pPr algn="just"/>
            <a:r>
              <a:rPr lang="en-US" sz="4000" b="1" dirty="0" err="1">
                <a:latin typeface="Times New Roman" panose="02020603050405020304" pitchFamily="18" charset="0"/>
                <a:cs typeface="Times New Roman" panose="02020603050405020304" pitchFamily="18" charset="0"/>
                <a:sym typeface="+mn-ea"/>
              </a:rPr>
              <a:t>quang</a:t>
            </a:r>
            <a:r>
              <a:rPr lang="en-US" sz="4000" b="1" dirty="0">
                <a:latin typeface="Times New Roman" panose="02020603050405020304" pitchFamily="18" charset="0"/>
                <a:cs typeface="Times New Roman" panose="02020603050405020304" pitchFamily="18" charset="0"/>
                <a:sym typeface="+mn-ea"/>
              </a:rPr>
              <a:t> </a:t>
            </a:r>
            <a:r>
              <a:rPr lang="en-US" sz="4000" b="1" dirty="0" err="1">
                <a:latin typeface="Times New Roman" panose="02020603050405020304" pitchFamily="18" charset="0"/>
                <a:cs typeface="Times New Roman" panose="02020603050405020304" pitchFamily="18" charset="0"/>
                <a:sym typeface="+mn-ea"/>
              </a:rPr>
              <a:t>năng</a:t>
            </a:r>
            <a:endParaRPr lang="en-US" sz="4000" b="1" dirty="0">
              <a:solidFill>
                <a:srgbClr val="FF0000"/>
              </a:solidFill>
              <a:latin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267481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3" grpId="0"/>
      <p:bldP spid="3" grpId="1"/>
      <p:bldP spid="5" grpId="0"/>
      <p:bldP spid="5" grpId="1"/>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24000" y="0"/>
            <a:ext cx="9144000" cy="1351697"/>
          </a:xfrm>
        </p:spPr>
        <p:txBody>
          <a:bodyPr>
            <a:noAutofit/>
          </a:bodyPr>
          <a:lstStyle/>
          <a:p>
            <a:pPr algn="l">
              <a:lnSpc>
                <a:spcPct val="150000"/>
              </a:lnSpc>
            </a:pPr>
            <a:r>
              <a:rPr lang="en-US" sz="3200" b="1" u="sng" dirty="0">
                <a:latin typeface="Times New Roman" panose="02020603050405020304" pitchFamily="18" charset="0"/>
                <a:cs typeface="Times New Roman" panose="02020603050405020304" pitchFamily="18" charset="0"/>
              </a:rPr>
              <a:t>HÓA NĂNG</a:t>
            </a:r>
            <a:r>
              <a:rPr lang="en-US" sz="3200" b="1" dirty="0">
                <a:latin typeface="Times New Roman" panose="02020603050405020304" pitchFamily="18" charset="0"/>
                <a:cs typeface="Times New Roman" panose="02020603050405020304" pitchFamily="18" charset="0"/>
              </a:rPr>
              <a:t> CÓ THỂ CHUYỂN HÓA THÀNH NHỮNG DẠNG NĂNG LƯỢNG NÀO ?</a:t>
            </a:r>
          </a:p>
        </p:txBody>
      </p:sp>
      <p:sp>
        <p:nvSpPr>
          <p:cNvPr id="4" name="Content Placeholder 2"/>
          <p:cNvSpPr>
            <a:spLocks noGrp="1"/>
          </p:cNvSpPr>
          <p:nvPr>
            <p:ph idx="1"/>
          </p:nvPr>
        </p:nvSpPr>
        <p:spPr>
          <a:xfrm>
            <a:off x="1524000" y="1371600"/>
            <a:ext cx="9144000" cy="5050155"/>
          </a:xfrm>
        </p:spPr>
        <p:txBody>
          <a:bodyPr>
            <a:noAutofit/>
          </a:bodyPr>
          <a:lstStyle/>
          <a:p>
            <a:pPr algn="just">
              <a:lnSpc>
                <a:spcPct val="112000"/>
              </a:lnSpc>
              <a:spcBef>
                <a:spcPts val="600"/>
              </a:spcBef>
              <a:spcAft>
                <a:spcPts val="1200"/>
              </a:spcAft>
              <a:buNone/>
            </a:pP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p>
          <a:p>
            <a:pPr algn="just">
              <a:lnSpc>
                <a:spcPct val="112000"/>
              </a:lnSpc>
              <a:spcAft>
                <a:spcPts val="1200"/>
              </a:spcAft>
              <a:buNone/>
            </a:pPr>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a:t>
            </a:r>
          </a:p>
          <a:p>
            <a:pPr marL="0" indent="0" algn="just">
              <a:lnSpc>
                <a:spcPct val="112000"/>
              </a:lnSpc>
              <a:spcBef>
                <a:spcPts val="600"/>
              </a:spcBef>
              <a:spcAft>
                <a:spcPts val="0"/>
              </a:spcAft>
              <a:buNone/>
            </a:pPr>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bay, </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hỏa</a:t>
            </a:r>
            <a:r>
              <a:rPr lang="en-US" sz="3200" dirty="0">
                <a:latin typeface="Times New Roman" panose="02020603050405020304" pitchFamily="18" charset="0"/>
                <a:cs typeface="Times New Roman" panose="02020603050405020304" pitchFamily="18" charset="0"/>
              </a:rPr>
              <a:t>. </a:t>
            </a:r>
          </a:p>
        </p:txBody>
      </p:sp>
      <p:sp>
        <p:nvSpPr>
          <p:cNvPr id="6" name="Rectangle 5"/>
          <p:cNvSpPr/>
          <p:nvPr/>
        </p:nvSpPr>
        <p:spPr>
          <a:xfrm>
            <a:off x="4727575" y="1922780"/>
            <a:ext cx="2103120" cy="583565"/>
          </a:xfrm>
          <a:prstGeom prst="rect">
            <a:avLst/>
          </a:prstGeom>
        </p:spPr>
        <p:txBody>
          <a:bodyPr wrap="none">
            <a:spAutoFit/>
          </a:bodyPr>
          <a:lstStyle/>
          <a:p>
            <a:r>
              <a:rPr lang="en-US" sz="3200" b="1" dirty="0" err="1">
                <a:solidFill>
                  <a:srgbClr val="C00000"/>
                </a:solidFill>
                <a:latin typeface="Times New Roman" panose="02020603050405020304" pitchFamily="18" charset="0"/>
                <a:cs typeface="Times New Roman" panose="02020603050405020304" pitchFamily="18" charset="0"/>
              </a:rPr>
              <a:t>động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năng</a:t>
            </a:r>
            <a:r>
              <a:rPr lang="vi-VN" sz="3200" b="1" dirty="0">
                <a:solidFill>
                  <a:srgbClr val="C00000"/>
                </a:solidFill>
                <a:latin typeface="Times New Roman" panose="02020603050405020304" pitchFamily="18" charset="0"/>
                <a:cs typeface="Times New Roman" panose="02020603050405020304" pitchFamily="18" charset="0"/>
              </a:rPr>
              <a:t> </a:t>
            </a:r>
            <a:endParaRPr lang="en-US" sz="3200" dirty="0">
              <a:solidFill>
                <a:srgbClr val="C00000"/>
              </a:solidFill>
            </a:endParaRPr>
          </a:p>
        </p:txBody>
      </p:sp>
      <p:sp>
        <p:nvSpPr>
          <p:cNvPr id="7" name="Rectangle 6"/>
          <p:cNvSpPr/>
          <p:nvPr/>
        </p:nvSpPr>
        <p:spPr>
          <a:xfrm>
            <a:off x="8413750" y="3226435"/>
            <a:ext cx="2125345" cy="583565"/>
          </a:xfrm>
          <a:prstGeom prst="rect">
            <a:avLst/>
          </a:prstGeom>
        </p:spPr>
        <p:txBody>
          <a:bodyPr wrap="none">
            <a:spAutoFit/>
          </a:bodyPr>
          <a:lstStyle/>
          <a:p>
            <a:r>
              <a:rPr lang="en-US" sz="3200" b="1" dirty="0" err="1">
                <a:solidFill>
                  <a:srgbClr val="002060"/>
                </a:solidFill>
                <a:latin typeface="Times New Roman" panose="02020603050405020304" pitchFamily="18" charset="0"/>
                <a:cs typeface="Times New Roman" panose="02020603050405020304" pitchFamily="18" charset="0"/>
              </a:rPr>
              <a:t>nhiệt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năng</a:t>
            </a:r>
            <a:r>
              <a:rPr lang="vi-VN" sz="3200" b="1" dirty="0">
                <a:solidFill>
                  <a:srgbClr val="002060"/>
                </a:solidFill>
                <a:latin typeface="Times New Roman" panose="02020603050405020304" pitchFamily="18" charset="0"/>
                <a:cs typeface="Times New Roman" panose="02020603050405020304" pitchFamily="18" charset="0"/>
              </a:rPr>
              <a:t> </a:t>
            </a:r>
            <a:endParaRPr lang="en-US" sz="3200" dirty="0">
              <a:solidFill>
                <a:srgbClr val="002060"/>
              </a:solidFill>
            </a:endParaRPr>
          </a:p>
        </p:txBody>
      </p:sp>
      <p:sp>
        <p:nvSpPr>
          <p:cNvPr id="8" name="Rectangle 7"/>
          <p:cNvSpPr/>
          <p:nvPr/>
        </p:nvSpPr>
        <p:spPr>
          <a:xfrm>
            <a:off x="2383155" y="3879850"/>
            <a:ext cx="3803015" cy="583565"/>
          </a:xfrm>
          <a:prstGeom prst="rect">
            <a:avLst/>
          </a:prstGeom>
        </p:spPr>
        <p:txBody>
          <a:bodyPr wrap="none">
            <a:spAutoFit/>
          </a:bodyPr>
          <a:lstStyle/>
          <a:p>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sáng</a:t>
            </a:r>
            <a:endParaRPr lang="en-US" sz="3200" b="1" dirty="0"/>
          </a:p>
        </p:txBody>
      </p:sp>
      <p:sp>
        <p:nvSpPr>
          <p:cNvPr id="9" name="Rectangle 8"/>
          <p:cNvSpPr/>
          <p:nvPr/>
        </p:nvSpPr>
        <p:spPr>
          <a:xfrm>
            <a:off x="6954982" y="5105400"/>
            <a:ext cx="2250440" cy="584775"/>
          </a:xfrm>
          <a:prstGeom prst="rect">
            <a:avLst/>
          </a:prstGeom>
        </p:spPr>
        <p:txBody>
          <a:bodyPr wrap="square">
            <a:spAutoFit/>
          </a:bodyPr>
          <a:lstStyle/>
          <a:p>
            <a:r>
              <a:rPr lang="en-US" sz="3200" b="1" dirty="0" err="1">
                <a:solidFill>
                  <a:srgbClr val="C00000"/>
                </a:solidFill>
                <a:latin typeface="Times New Roman" panose="02020603050405020304" pitchFamily="18" charset="0"/>
                <a:cs typeface="Times New Roman" panose="02020603050405020304" pitchFamily="18" charset="0"/>
              </a:rPr>
              <a:t>động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năng</a:t>
            </a:r>
            <a:endParaRPr lang="en-US" sz="3200" dirty="0">
              <a:solidFill>
                <a:srgbClr val="C00000"/>
              </a:solidFill>
            </a:endParaRPr>
          </a:p>
        </p:txBody>
      </p:sp>
      <p:sp>
        <p:nvSpPr>
          <p:cNvPr id="10" name="Rectangle 9"/>
          <p:cNvSpPr/>
          <p:nvPr/>
        </p:nvSpPr>
        <p:spPr>
          <a:xfrm>
            <a:off x="9205422" y="5060444"/>
            <a:ext cx="1888490" cy="583565"/>
          </a:xfrm>
          <a:prstGeom prst="rect">
            <a:avLst/>
          </a:prstGeom>
        </p:spPr>
        <p:txBody>
          <a:bodyPr wrap="none">
            <a:spAutoFit/>
          </a:bodyPr>
          <a:lstStyle/>
          <a:p>
            <a:r>
              <a:rPr lang="en-US" sz="3200" b="1" dirty="0" err="1">
                <a:solidFill>
                  <a:srgbClr val="002060"/>
                </a:solidFill>
                <a:latin typeface="Times New Roman" panose="02020603050405020304" pitchFamily="18" charset="0"/>
                <a:cs typeface="Times New Roman" panose="02020603050405020304" pitchFamily="18" charset="0"/>
              </a:rPr>
              <a:t>điện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năng</a:t>
            </a:r>
            <a:endParaRPr lang="en-US" sz="3200" dirty="0">
              <a:solidFill>
                <a:srgbClr val="002060"/>
              </a:solidFill>
            </a:endParaRPr>
          </a:p>
        </p:txBody>
      </p:sp>
      <p:sp>
        <p:nvSpPr>
          <p:cNvPr id="11" name="Rectangle 10"/>
          <p:cNvSpPr/>
          <p:nvPr/>
        </p:nvSpPr>
        <p:spPr>
          <a:xfrm>
            <a:off x="2221865" y="5688965"/>
            <a:ext cx="1684655" cy="583565"/>
          </a:xfrm>
          <a:prstGeom prst="rect">
            <a:avLst/>
          </a:prstGeom>
        </p:spPr>
        <p:txBody>
          <a:bodyPr wrap="none">
            <a:spAutoFit/>
          </a:bodyPr>
          <a:lstStyle/>
          <a:p>
            <a:r>
              <a:rPr lang="en-US" sz="3200" b="1" dirty="0" err="1">
                <a:solidFill>
                  <a:srgbClr val="00B050"/>
                </a:solidFill>
                <a:latin typeface="Times New Roman" panose="02020603050405020304" pitchFamily="18" charset="0"/>
                <a:cs typeface="Times New Roman" panose="02020603050405020304" pitchFamily="18" charset="0"/>
              </a:rPr>
              <a:t>thế</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năng</a:t>
            </a:r>
            <a:endParaRPr lang="en-US" sz="3200" dirty="0">
              <a:solidFill>
                <a:srgbClr val="00B050"/>
              </a:solidFill>
            </a:endParaRPr>
          </a:p>
        </p:txBody>
      </p:sp>
    </p:spTree>
    <p:extLst>
      <p:ext uri="{BB962C8B-B14F-4D97-AF65-F5344CB8AC3E}">
        <p14:creationId xmlns:p14="http://schemas.microsoft.com/office/powerpoint/2010/main" val="299504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Bottom)">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Horizontal)">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plus(in)">
                                      <p:cBhvr>
                                        <p:cTn id="23" dur="20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4)">
                                      <p:cBhvr>
                                        <p:cTn id="3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245660"/>
            <a:ext cx="11559654" cy="615731"/>
          </a:xfrm>
        </p:spPr>
        <p:txBody>
          <a:bodyPr>
            <a:noAutofit/>
          </a:bodyPr>
          <a:lstStyle/>
          <a:p>
            <a:pPr marL="0" indent="0">
              <a:buNone/>
            </a:pPr>
            <a:r>
              <a:rPr lang="en-US" b="1" i="1">
                <a:latin typeface="Times New Roman" panose="02020603050405020304" pitchFamily="18" charset="0"/>
                <a:cs typeface="Times New Roman" panose="02020603050405020304" pitchFamily="18" charset="0"/>
              </a:rPr>
              <a:t>c. Tìm hiểu định luật bảo toàn năng lượng:</a:t>
            </a:r>
            <a:endParaRPr lang="en-US">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81383" y="861390"/>
            <a:ext cx="11651226" cy="22855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a:latin typeface="Times New Roman" panose="02020603050405020304" pitchFamily="18" charset="0"/>
                <a:cs typeface="Times New Roman" panose="02020603050405020304" pitchFamily="18" charset="0"/>
              </a:rPr>
              <a:t>?5. Hãy mô tả sự thay đổi động năng và thế năng của viên bi khi viên bi chuyển động từ vị trí A tới vị trí B, từ vị trí B tới vị trí C. So sánh năng lượng của viên bi khi ở vị trí A và khi viên bi ở vị trí C.</a:t>
            </a:r>
          </a:p>
        </p:txBody>
      </p:sp>
      <p:pic>
        <p:nvPicPr>
          <p:cNvPr id="6" name="Picture 5" descr="https://img.loigiaihay.com/picture/question_lgh/2021_41/1622102820-z3f7.jpg"/>
          <p:cNvPicPr/>
          <p:nvPr/>
        </p:nvPicPr>
        <p:blipFill>
          <a:blip r:embed="rId2">
            <a:extLst>
              <a:ext uri="{28A0092B-C50C-407E-A947-70E740481C1C}">
                <a14:useLocalDpi xmlns:a14="http://schemas.microsoft.com/office/drawing/2010/main" val="0"/>
              </a:ext>
            </a:extLst>
          </a:blip>
          <a:srcRect/>
          <a:stretch>
            <a:fillRect/>
          </a:stretch>
        </p:blipFill>
        <p:spPr bwMode="auto">
          <a:xfrm>
            <a:off x="3152633" y="3146895"/>
            <a:ext cx="6073253" cy="3711105"/>
          </a:xfrm>
          <a:prstGeom prst="rect">
            <a:avLst/>
          </a:prstGeom>
          <a:noFill/>
          <a:ln>
            <a:noFill/>
          </a:ln>
        </p:spPr>
      </p:pic>
    </p:spTree>
    <p:extLst>
      <p:ext uri="{BB962C8B-B14F-4D97-AF65-F5344CB8AC3E}">
        <p14:creationId xmlns:p14="http://schemas.microsoft.com/office/powerpoint/2010/main" val="420055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245660"/>
            <a:ext cx="11559654" cy="615731"/>
          </a:xfrm>
        </p:spPr>
        <p:txBody>
          <a:bodyPr>
            <a:noAutofit/>
          </a:bodyPr>
          <a:lstStyle/>
          <a:p>
            <a:pPr marL="0" indent="0">
              <a:buNone/>
            </a:pPr>
            <a:r>
              <a:rPr lang="en-US" b="1" i="1">
                <a:latin typeface="Times New Roman" panose="02020603050405020304" pitchFamily="18" charset="0"/>
                <a:cs typeface="Times New Roman" panose="02020603050405020304" pitchFamily="18" charset="0"/>
              </a:rPr>
              <a:t>c. Tìm hiểu định luật bảo toàn năng lượng:</a:t>
            </a:r>
            <a:endParaRPr lang="en-US">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338424" y="1009934"/>
            <a:ext cx="11428715" cy="53362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dirty="0">
                <a:solidFill>
                  <a:srgbClr val="FF0000"/>
                </a:solidFill>
                <a:latin typeface="Times New Roman" panose="02020603050405020304" pitchFamily="18" charset="0"/>
                <a:cs typeface="Times New Roman" panose="02020603050405020304" pitchFamily="18" charset="0"/>
              </a:rPr>
              <a:t>- Khi </a:t>
            </a:r>
            <a:r>
              <a:rPr lang="en-US" sz="4000" dirty="0" err="1">
                <a:solidFill>
                  <a:srgbClr val="FF0000"/>
                </a:solidFill>
                <a:latin typeface="Times New Roman" panose="02020603050405020304" pitchFamily="18" charset="0"/>
                <a:cs typeface="Times New Roman" panose="02020603050405020304" pitchFamily="18" charset="0"/>
              </a:rPr>
              <a:t>viên</a:t>
            </a:r>
            <a:r>
              <a:rPr lang="en-US" sz="4000" dirty="0">
                <a:solidFill>
                  <a:srgbClr val="FF0000"/>
                </a:solidFill>
                <a:latin typeface="Times New Roman" panose="02020603050405020304" pitchFamily="18" charset="0"/>
                <a:cs typeface="Times New Roman" panose="02020603050405020304" pitchFamily="18" charset="0"/>
              </a:rPr>
              <a:t> bi </a:t>
            </a:r>
            <a:r>
              <a:rPr lang="en-US" sz="4000" dirty="0" err="1">
                <a:solidFill>
                  <a:srgbClr val="FF0000"/>
                </a:solidFill>
                <a:latin typeface="Times New Roman" panose="02020603050405020304" pitchFamily="18" charset="0"/>
                <a:cs typeface="Times New Roman" panose="02020603050405020304" pitchFamily="18" charset="0"/>
              </a:rPr>
              <a:t>chuyển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từ</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vị</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trí</a:t>
            </a:r>
            <a:r>
              <a:rPr lang="en-US" sz="4000" dirty="0">
                <a:solidFill>
                  <a:srgbClr val="FF0000"/>
                </a:solidFill>
                <a:latin typeface="Times New Roman" panose="02020603050405020304" pitchFamily="18" charset="0"/>
                <a:cs typeface="Times New Roman" panose="02020603050405020304" pitchFamily="18" charset="0"/>
              </a:rPr>
              <a:t> A sang </a:t>
            </a:r>
            <a:r>
              <a:rPr lang="en-US" sz="4000" dirty="0" err="1">
                <a:solidFill>
                  <a:srgbClr val="FF0000"/>
                </a:solidFill>
                <a:latin typeface="Times New Roman" panose="02020603050405020304" pitchFamily="18" charset="0"/>
                <a:cs typeface="Times New Roman" panose="02020603050405020304" pitchFamily="18" charset="0"/>
              </a:rPr>
              <a:t>vị</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trí</a:t>
            </a:r>
            <a:r>
              <a:rPr lang="en-US" sz="4000" dirty="0">
                <a:solidFill>
                  <a:srgbClr val="FF0000"/>
                </a:solidFill>
                <a:latin typeface="Times New Roman" panose="02020603050405020304" pitchFamily="18" charset="0"/>
                <a:cs typeface="Times New Roman" panose="02020603050405020304" pitchFamily="18" charset="0"/>
              </a:rPr>
              <a:t> B </a:t>
            </a:r>
            <a:r>
              <a:rPr lang="en-US" sz="4000" dirty="0" err="1">
                <a:solidFill>
                  <a:srgbClr val="FF0000"/>
                </a:solidFill>
                <a:latin typeface="Times New Roman" panose="02020603050405020304" pitchFamily="18" charset="0"/>
                <a:cs typeface="Times New Roman" panose="02020603050405020304" pitchFamily="18" charset="0"/>
              </a:rPr>
              <a:t>thì</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vận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tốc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dần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đạt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trị</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lớn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nhất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tại</a:t>
            </a:r>
            <a:r>
              <a:rPr lang="en-US" sz="4000" dirty="0">
                <a:solidFill>
                  <a:srgbClr val="FF0000"/>
                </a:solidFill>
                <a:latin typeface="Times New Roman" panose="02020603050405020304" pitchFamily="18" charset="0"/>
                <a:cs typeface="Times New Roman" panose="02020603050405020304" pitchFamily="18" charset="0"/>
              </a:rPr>
              <a:t> B, </a:t>
            </a:r>
            <a:r>
              <a:rPr lang="en-US" sz="4000" dirty="0" err="1">
                <a:solidFill>
                  <a:srgbClr val="FF0000"/>
                </a:solidFill>
                <a:latin typeface="Times New Roman" panose="02020603050405020304" pitchFamily="18" charset="0"/>
                <a:cs typeface="Times New Roman" panose="02020603050405020304" pitchFamily="18" charset="0"/>
              </a:rPr>
              <a:t>cũng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vị</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trí</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lớn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nhất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Đồng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thời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viên</a:t>
            </a:r>
            <a:r>
              <a:rPr lang="en-US" sz="4000" dirty="0">
                <a:solidFill>
                  <a:srgbClr val="FF0000"/>
                </a:solidFill>
                <a:latin typeface="Times New Roman" panose="02020603050405020304" pitchFamily="18" charset="0"/>
                <a:cs typeface="Times New Roman" panose="02020603050405020304" pitchFamily="18" charset="0"/>
              </a:rPr>
              <a:t> bi ở </a:t>
            </a:r>
            <a:r>
              <a:rPr lang="en-US" sz="4000" dirty="0" err="1">
                <a:solidFill>
                  <a:srgbClr val="FF0000"/>
                </a:solidFill>
                <a:latin typeface="Times New Roman" panose="02020603050405020304" pitchFamily="18" charset="0"/>
                <a:cs typeface="Times New Roman" panose="02020603050405020304" pitchFamily="18" charset="0"/>
              </a:rPr>
              <a:t>vị</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trí</a:t>
            </a:r>
            <a:r>
              <a:rPr lang="en-US" sz="4000" dirty="0">
                <a:solidFill>
                  <a:srgbClr val="FF0000"/>
                </a:solidFill>
                <a:latin typeface="Times New Roman" panose="02020603050405020304" pitchFamily="18" charset="0"/>
                <a:cs typeface="Times New Roman" panose="02020603050405020304" pitchFamily="18" charset="0"/>
              </a:rPr>
              <a:t> B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vị</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trí</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thấp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nhất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thế</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tại</a:t>
            </a:r>
            <a:r>
              <a:rPr lang="en-US" sz="4000" dirty="0">
                <a:solidFill>
                  <a:srgbClr val="FF0000"/>
                </a:solidFill>
                <a:latin typeface="Times New Roman" panose="02020603050405020304" pitchFamily="18" charset="0"/>
                <a:cs typeface="Times New Roman" panose="02020603050405020304" pitchFamily="18" charset="0"/>
              </a:rPr>
              <a:t> B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nhỏ</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nhất</a:t>
            </a:r>
            <a:r>
              <a:rPr lang="en-US" sz="4000" dirty="0">
                <a:solidFill>
                  <a:srgbClr val="FF0000"/>
                </a:solidFill>
                <a:latin typeface="Times New Roman" panose="02020603050405020304" pitchFamily="18" charset="0"/>
                <a:cs typeface="Times New Roman" panose="02020603050405020304" pitchFamily="18" charset="0"/>
              </a:rPr>
              <a:t>.</a:t>
            </a:r>
          </a:p>
          <a:p>
            <a:pPr algn="just"/>
            <a:r>
              <a:rPr lang="en-US" sz="4000" dirty="0">
                <a:solidFill>
                  <a:srgbClr val="FF0000"/>
                </a:solidFill>
                <a:latin typeface="Times New Roman" panose="02020603050405020304" pitchFamily="18" charset="0"/>
                <a:cs typeface="Times New Roman" panose="02020603050405020304" pitchFamily="18" charset="0"/>
              </a:rPr>
              <a:t>- Khi </a:t>
            </a:r>
            <a:r>
              <a:rPr lang="en-US" sz="4000" dirty="0" err="1">
                <a:solidFill>
                  <a:srgbClr val="FF0000"/>
                </a:solidFill>
                <a:latin typeface="Times New Roman" panose="02020603050405020304" pitchFamily="18" charset="0"/>
                <a:cs typeface="Times New Roman" panose="02020603050405020304" pitchFamily="18" charset="0"/>
              </a:rPr>
              <a:t>viên</a:t>
            </a:r>
            <a:r>
              <a:rPr lang="en-US" sz="4000" dirty="0">
                <a:solidFill>
                  <a:srgbClr val="FF0000"/>
                </a:solidFill>
                <a:latin typeface="Times New Roman" panose="02020603050405020304" pitchFamily="18" charset="0"/>
                <a:cs typeface="Times New Roman" panose="02020603050405020304" pitchFamily="18" charset="0"/>
              </a:rPr>
              <a:t> bi </a:t>
            </a:r>
            <a:r>
              <a:rPr lang="en-US" sz="4000" dirty="0" err="1">
                <a:solidFill>
                  <a:srgbClr val="FF0000"/>
                </a:solidFill>
                <a:latin typeface="Times New Roman" panose="02020603050405020304" pitchFamily="18" charset="0"/>
                <a:cs typeface="Times New Roman" panose="02020603050405020304" pitchFamily="18" charset="0"/>
              </a:rPr>
              <a:t>chuyển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từ</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vị</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trí</a:t>
            </a:r>
            <a:r>
              <a:rPr lang="en-US" sz="4000" dirty="0">
                <a:solidFill>
                  <a:srgbClr val="FF0000"/>
                </a:solidFill>
                <a:latin typeface="Times New Roman" panose="02020603050405020304" pitchFamily="18" charset="0"/>
                <a:cs typeface="Times New Roman" panose="02020603050405020304" pitchFamily="18" charset="0"/>
              </a:rPr>
              <a:t> B sang </a:t>
            </a:r>
            <a:r>
              <a:rPr lang="en-US" sz="4000" dirty="0" err="1">
                <a:solidFill>
                  <a:srgbClr val="FF0000"/>
                </a:solidFill>
                <a:latin typeface="Times New Roman" panose="02020603050405020304" pitchFamily="18" charset="0"/>
                <a:cs typeface="Times New Roman" panose="02020603050405020304" pitchFamily="18" charset="0"/>
              </a:rPr>
              <a:t>vị</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trí</a:t>
            </a:r>
            <a:r>
              <a:rPr lang="en-US" sz="4000" dirty="0">
                <a:solidFill>
                  <a:srgbClr val="FF0000"/>
                </a:solidFill>
                <a:latin typeface="Times New Roman" panose="02020603050405020304" pitchFamily="18" charset="0"/>
                <a:cs typeface="Times New Roman" panose="02020603050405020304" pitchFamily="18" charset="0"/>
              </a:rPr>
              <a:t> C, </a:t>
            </a:r>
            <a:r>
              <a:rPr lang="en-US" sz="4000" dirty="0" err="1">
                <a:solidFill>
                  <a:srgbClr val="FF0000"/>
                </a:solidFill>
                <a:latin typeface="Times New Roman" panose="02020603050405020304" pitchFamily="18" charset="0"/>
                <a:cs typeface="Times New Roman" panose="02020603050405020304" pitchFamily="18" charset="0"/>
              </a:rPr>
              <a:t>tức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cao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dần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thế</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viên</a:t>
            </a:r>
            <a:r>
              <a:rPr lang="en-US" sz="4000" dirty="0">
                <a:solidFill>
                  <a:srgbClr val="FF0000"/>
                </a:solidFill>
                <a:latin typeface="Times New Roman" panose="02020603050405020304" pitchFamily="18" charset="0"/>
                <a:cs typeface="Times New Roman" panose="02020603050405020304" pitchFamily="18" charset="0"/>
              </a:rPr>
              <a:t> bi </a:t>
            </a:r>
            <a:r>
              <a:rPr lang="en-US" sz="4000" dirty="0" err="1">
                <a:solidFill>
                  <a:srgbClr val="FF0000"/>
                </a:solidFill>
                <a:latin typeface="Times New Roman" panose="02020603050405020304" pitchFamily="18" charset="0"/>
                <a:cs typeface="Times New Roman" panose="02020603050405020304" pitchFamily="18" charset="0"/>
              </a:rPr>
              <a:t>cũng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dần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nhưng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đồng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thời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vận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tốc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giảm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dần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nó</a:t>
            </a:r>
            <a:r>
              <a:rPr lang="en-US" sz="4000" dirty="0">
                <a:solidFill>
                  <a:srgbClr val="FF0000"/>
                </a:solidFill>
                <a:latin typeface="Times New Roman" panose="02020603050405020304" pitchFamily="18" charset="0"/>
                <a:cs typeface="Times New Roman" panose="02020603050405020304" pitchFamily="18" charset="0"/>
              </a:rPr>
              <a:t> ở </a:t>
            </a:r>
            <a:r>
              <a:rPr lang="en-US" sz="4000" dirty="0" err="1">
                <a:solidFill>
                  <a:srgbClr val="FF0000"/>
                </a:solidFill>
                <a:latin typeface="Times New Roman" panose="02020603050405020304" pitchFamily="18" charset="0"/>
                <a:cs typeface="Times New Roman" panose="02020603050405020304" pitchFamily="18" charset="0"/>
              </a:rPr>
              <a:t>vị</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trí</a:t>
            </a:r>
            <a:r>
              <a:rPr lang="en-US" sz="4000" dirty="0">
                <a:solidFill>
                  <a:srgbClr val="FF0000"/>
                </a:solidFill>
                <a:latin typeface="Times New Roman" panose="02020603050405020304" pitchFamily="18" charset="0"/>
                <a:cs typeface="Times New Roman" panose="02020603050405020304" pitchFamily="18" charset="0"/>
              </a:rPr>
              <a:t> C </a:t>
            </a:r>
            <a:r>
              <a:rPr lang="en-US" sz="4000" dirty="0" err="1">
                <a:solidFill>
                  <a:srgbClr val="FF0000"/>
                </a:solidFill>
                <a:latin typeface="Times New Roman" panose="02020603050405020304" pitchFamily="18" charset="0"/>
                <a:cs typeface="Times New Roman" panose="02020603050405020304" pitchFamily="18" charset="0"/>
              </a:rPr>
              <a:t>giảm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dần</a:t>
            </a:r>
            <a:r>
              <a:rPr lang="en-US" sz="40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2715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245660"/>
            <a:ext cx="11559654" cy="615731"/>
          </a:xfrm>
        </p:spPr>
        <p:txBody>
          <a:bodyPr>
            <a:noAutofit/>
          </a:bodyPr>
          <a:lstStyle/>
          <a:p>
            <a:pPr marL="0" indent="0">
              <a:buNone/>
            </a:pPr>
            <a:r>
              <a:rPr lang="en-US" b="1" i="1">
                <a:latin typeface="Times New Roman" panose="02020603050405020304" pitchFamily="18" charset="0"/>
                <a:cs typeface="Times New Roman" panose="02020603050405020304" pitchFamily="18" charset="0"/>
              </a:rPr>
              <a:t>c. Tìm hiểu định luật bảo toàn năng lượng:</a:t>
            </a:r>
            <a:endParaRPr lang="en-US">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81383" y="861391"/>
            <a:ext cx="11651226" cy="1786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a:latin typeface="Times New Roman" panose="02020603050405020304" pitchFamily="18" charset="0"/>
                <a:cs typeface="Times New Roman" panose="02020603050405020304" pitchFamily="18" charset="0"/>
              </a:rPr>
              <a:t>?6. Trong quá trình viên bi chuyển động, ngoài động năng và thế năng còn có dạng năng lượng nào xuất hiện?</a:t>
            </a:r>
          </a:p>
        </p:txBody>
      </p:sp>
      <p:sp>
        <p:nvSpPr>
          <p:cNvPr id="5" name="Title 1"/>
          <p:cNvSpPr txBox="1">
            <a:spLocks/>
          </p:cNvSpPr>
          <p:nvPr/>
        </p:nvSpPr>
        <p:spPr>
          <a:xfrm>
            <a:off x="272955" y="3092308"/>
            <a:ext cx="11428715" cy="27216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FF0000"/>
                </a:solidFill>
                <a:latin typeface="Times New Roman" panose="02020603050405020304" pitchFamily="18" charset="0"/>
                <a:cs typeface="Times New Roman" panose="02020603050405020304" pitchFamily="18" charset="0"/>
              </a:rPr>
              <a:t>Trong </a:t>
            </a:r>
            <a:r>
              <a:rPr lang="en-US" dirty="0" err="1">
                <a:solidFill>
                  <a:srgbClr val="FF0000"/>
                </a:solidFill>
                <a:latin typeface="Times New Roman" panose="02020603050405020304" pitchFamily="18" charset="0"/>
                <a:cs typeface="Times New Roman" panose="02020603050405020304" pitchFamily="18" charset="0"/>
              </a:rPr>
              <a:t>quá</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trình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viên</a:t>
            </a:r>
            <a:r>
              <a:rPr lang="en-US" dirty="0">
                <a:solidFill>
                  <a:srgbClr val="FF0000"/>
                </a:solidFill>
                <a:latin typeface="Times New Roman" panose="02020603050405020304" pitchFamily="18" charset="0"/>
                <a:cs typeface="Times New Roman" panose="02020603050405020304" pitchFamily="18" charset="0"/>
              </a:rPr>
              <a:t> bi </a:t>
            </a:r>
            <a:r>
              <a:rPr lang="en-US" dirty="0" err="1">
                <a:solidFill>
                  <a:srgbClr val="FF0000"/>
                </a:solidFill>
                <a:latin typeface="Times New Roman" panose="02020603050405020304" pitchFamily="18" charset="0"/>
                <a:cs typeface="Times New Roman" panose="02020603050405020304" pitchFamily="18" charset="0"/>
              </a:rPr>
              <a:t>chuyển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ngoài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năng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thế</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năng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còn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có</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nhiệt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năng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xuất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hiện</a:t>
            </a:r>
            <a:r>
              <a:rPr lang="en-US" dirty="0">
                <a:solidFill>
                  <a:srgbClr val="FF0000"/>
                </a:solidFill>
                <a:latin typeface="Times New Roman" panose="02020603050405020304" pitchFamily="18" charset="0"/>
                <a:cs typeface="Times New Roman" panose="02020603050405020304" pitchFamily="18" charset="0"/>
              </a:rPr>
              <a:t> do ma </a:t>
            </a:r>
            <a:r>
              <a:rPr lang="en-US" dirty="0" err="1">
                <a:solidFill>
                  <a:srgbClr val="FF0000"/>
                </a:solidFill>
                <a:latin typeface="Times New Roman" panose="02020603050405020304" pitchFamily="18" charset="0"/>
                <a:cs typeface="Times New Roman" panose="02020603050405020304" pitchFamily="18" charset="0"/>
              </a:rPr>
              <a:t>sát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giữa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viên</a:t>
            </a:r>
            <a:r>
              <a:rPr lang="en-US" dirty="0">
                <a:solidFill>
                  <a:srgbClr val="FF0000"/>
                </a:solidFill>
                <a:latin typeface="Times New Roman" panose="02020603050405020304" pitchFamily="18" charset="0"/>
                <a:cs typeface="Times New Roman" panose="02020603050405020304" pitchFamily="18" charset="0"/>
              </a:rPr>
              <a:t> bi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bề</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mặt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máng</a:t>
            </a:r>
            <a:r>
              <a:rPr lang="en-US" dirty="0">
                <a:solidFill>
                  <a:srgbClr val="FF0000"/>
                </a:solidFill>
                <a:latin typeface="Times New Roman" panose="02020603050405020304" pitchFamily="18" charset="0"/>
                <a:cs typeface="Times New Roman" panose="02020603050405020304" pitchFamily="18" charset="0"/>
              </a:rPr>
              <a:t> cong.</a:t>
            </a:r>
          </a:p>
        </p:txBody>
      </p:sp>
    </p:spTree>
    <p:extLst>
      <p:ext uri="{BB962C8B-B14F-4D97-AF65-F5344CB8AC3E}">
        <p14:creationId xmlns:p14="http://schemas.microsoft.com/office/powerpoint/2010/main" val="164389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892" y="368489"/>
            <a:ext cx="11144535" cy="4455302"/>
          </a:xfrm>
        </p:spPr>
        <p:txBody>
          <a:bodyPr>
            <a:noAutofit/>
          </a:bodyPr>
          <a:lstStyle/>
          <a:p>
            <a:pPr algn="just"/>
            <a:r>
              <a:rPr lang="en-US" dirty="0">
                <a:latin typeface="Times New Roman" panose="02020603050405020304" pitchFamily="18" charset="0"/>
                <a:cs typeface="Times New Roman" panose="02020603050405020304" pitchFamily="18" charset="0"/>
              </a:rPr>
              <a:t>Khi </a:t>
            </a:r>
            <a:r>
              <a:rPr lang="en-US" dirty="0" err="1">
                <a:latin typeface="Times New Roman" panose="02020603050405020304" pitchFamily="18" charset="0"/>
                <a:cs typeface="Times New Roman" panose="02020603050405020304" pitchFamily="18" charset="0"/>
              </a:rPr>
              <a:t>quạt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quay </a:t>
            </a:r>
            <a:r>
              <a:rPr lang="en-US" dirty="0" err="1">
                <a:latin typeface="Times New Roman" panose="02020603050405020304" pitchFamily="18" charset="0"/>
                <a:cs typeface="Times New Roman" panose="02020603050405020304" pitchFamily="18" charset="0"/>
              </a:rPr>
              <a:t>cánh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78892" y="4936237"/>
            <a:ext cx="10515600" cy="1344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Sự</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biến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đổi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giữa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dạng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năng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lượng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này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có</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tuân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theo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luật</a:t>
            </a:r>
            <a:r>
              <a:rPr lang="en-US" dirty="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79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340" y="228600"/>
            <a:ext cx="11212830" cy="1200329"/>
          </a:xfrm>
          <a:prstGeom prst="rect">
            <a:avLst/>
          </a:prstGeom>
        </p:spPr>
        <p:txBody>
          <a:bodyPr wrap="square">
            <a:spAutoFit/>
          </a:bodyPr>
          <a:lstStyle/>
          <a:p>
            <a:pPr algn="just"/>
            <a:r>
              <a:rPr lang="en-US" sz="2400" b="1" dirty="0" err="1">
                <a:latin typeface="Tahoma" panose="020B0604030504040204" pitchFamily="34" charset="0"/>
                <a:cs typeface="Tahoma" panose="020B0604030504040204" pitchFamily="34" charset="0"/>
              </a:rPr>
              <a:t>Bài</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tập</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củng</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cố</a:t>
            </a:r>
            <a:r>
              <a:rPr lang="en-US" sz="2400" b="1"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Khi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quạt</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điện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hoạt</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động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điện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năng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cung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cấp</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cho</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quạt</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chuyển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hóa</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thành</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những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dạng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năng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lượng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nào</a:t>
            </a:r>
            <a:r>
              <a:rPr lang="en-US" sz="2400" dirty="0">
                <a:latin typeface="Tahoma" panose="020B0604030504040204" pitchFamily="34" charset="0"/>
                <a:cs typeface="Tahoma" panose="020B0604030504040204" pitchFamily="34" charset="0"/>
              </a:rPr>
              <a:t>. Theo </a:t>
            </a:r>
            <a:r>
              <a:rPr lang="en-US" sz="2400" dirty="0" err="1">
                <a:latin typeface="Tahoma" panose="020B0604030504040204" pitchFamily="34" charset="0"/>
                <a:cs typeface="Tahoma" panose="020B0604030504040204" pitchFamily="34" charset="0"/>
              </a:rPr>
              <a:t>em</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tổng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các</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dạng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năng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lượng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đó</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có</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bằng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phần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điện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năng</a:t>
            </a:r>
            <a:r>
              <a:rPr lang="en-US" sz="2400" dirty="0">
                <a:latin typeface="Tahoma" panose="020B0604030504040204" pitchFamily="34" charset="0"/>
                <a:cs typeface="Tahoma" panose="020B0604030504040204" pitchFamily="34" charset="0"/>
              </a:rPr>
              <a:t> ban </a:t>
            </a:r>
            <a:r>
              <a:rPr lang="en-US" sz="2400" dirty="0" err="1">
                <a:latin typeface="Tahoma" panose="020B0604030504040204" pitchFamily="34" charset="0"/>
                <a:cs typeface="Tahoma" panose="020B0604030504040204" pitchFamily="34" charset="0"/>
              </a:rPr>
              <a:t>đầu</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cung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cấp</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cho</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quạt</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không</a:t>
            </a:r>
            <a:r>
              <a:rPr lang="en-US" sz="2400" dirty="0">
                <a:latin typeface="Tahoma" panose="020B0604030504040204" pitchFamily="34" charset="0"/>
                <a:cs typeface="Tahoma" panose="020B0604030504040204" pitchFamily="34"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1" y="1451610"/>
            <a:ext cx="5867399" cy="3429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1" y="2373630"/>
            <a:ext cx="2734395" cy="1676400"/>
          </a:xfrm>
          <a:prstGeom prst="rect">
            <a:avLst/>
          </a:prstGeom>
        </p:spPr>
      </p:pic>
      <p:sp>
        <p:nvSpPr>
          <p:cNvPr id="5" name="Rectangle 4"/>
          <p:cNvSpPr/>
          <p:nvPr/>
        </p:nvSpPr>
        <p:spPr>
          <a:xfrm>
            <a:off x="777240" y="4880610"/>
            <a:ext cx="9642469" cy="1200329"/>
          </a:xfrm>
          <a:prstGeom prst="rect">
            <a:avLst/>
          </a:prstGeom>
        </p:spPr>
        <p:txBody>
          <a:bodyPr wrap="square">
            <a:spAutoFit/>
          </a:bodyPr>
          <a:lstStyle/>
          <a:p>
            <a:pPr algn="just"/>
            <a:r>
              <a:rPr lang="en-US" sz="2400" dirty="0" err="1">
                <a:solidFill>
                  <a:srgbClr val="0070C0"/>
                </a:solidFill>
                <a:latin typeface="Tahoma" panose="020B0604030504040204" pitchFamily="34" charset="0"/>
                <a:ea typeface="Calibri"/>
              </a:rPr>
              <a:t>Khi</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quạt</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điện</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hoạt</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động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điện</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năng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cung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cấp</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cho</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quạt</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điện</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chuyển</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hóa</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thành</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cơ</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năng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làm</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cho</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quạt</a:t>
            </a:r>
            <a:r>
              <a:rPr lang="en-US" sz="2400" dirty="0">
                <a:solidFill>
                  <a:srgbClr val="0070C0"/>
                </a:solidFill>
                <a:latin typeface="Tahoma" panose="020B0604030504040204" pitchFamily="34" charset="0"/>
                <a:ea typeface="Calibri"/>
              </a:rPr>
              <a:t> quay </a:t>
            </a:r>
            <a:r>
              <a:rPr lang="en-US" sz="2400" dirty="0" err="1">
                <a:solidFill>
                  <a:srgbClr val="0070C0"/>
                </a:solidFill>
                <a:latin typeface="Tahoma" panose="020B0604030504040204" pitchFamily="34" charset="0"/>
                <a:ea typeface="Calibri"/>
              </a:rPr>
              <a:t>và</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nhiệt</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năng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làm</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nóng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quạt</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Tổng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hai</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dạng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năng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lượng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này</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bằng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điện</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năng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cung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cấp</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cho</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quạt</a:t>
            </a:r>
            <a:r>
              <a:rPr lang="en-US" sz="2400" dirty="0">
                <a:solidFill>
                  <a:srgbClr val="0070C0"/>
                </a:solidFill>
                <a:latin typeface="Tahoma" panose="020B0604030504040204" pitchFamily="34" charset="0"/>
                <a:ea typeface="Calibri"/>
              </a:rPr>
              <a:t>.</a:t>
            </a:r>
            <a:endParaRPr lang="en-US" sz="2400" dirty="0">
              <a:solidFill>
                <a:srgbClr val="0070C0"/>
              </a:solidFill>
            </a:endParaRPr>
          </a:p>
        </p:txBody>
      </p:sp>
    </p:spTree>
    <p:extLst>
      <p:ext uri="{BB962C8B-B14F-4D97-AF65-F5344CB8AC3E}">
        <p14:creationId xmlns:p14="http://schemas.microsoft.com/office/powerpoint/2010/main" val="29637824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245660"/>
            <a:ext cx="11559654" cy="615731"/>
          </a:xfrm>
        </p:spPr>
        <p:txBody>
          <a:bodyPr>
            <a:noAutofit/>
          </a:bodyPr>
          <a:lstStyle/>
          <a:p>
            <a:pPr marL="0" indent="0">
              <a:buNone/>
            </a:pPr>
            <a:r>
              <a:rPr lang="en-US" b="1" i="1">
                <a:latin typeface="Times New Roman" panose="02020603050405020304" pitchFamily="18" charset="0"/>
                <a:cs typeface="Times New Roman" panose="02020603050405020304" pitchFamily="18" charset="0"/>
              </a:rPr>
              <a:t>c. Tìm hiểu định luật bảo toàn năng lượng:</a:t>
            </a:r>
            <a:endParaRPr lang="en-US">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81766A2-56D1-430E-B4B6-7BF0B430E4AF}"/>
              </a:ext>
            </a:extLst>
          </p:cNvPr>
          <p:cNvSpPr/>
          <p:nvPr/>
        </p:nvSpPr>
        <p:spPr>
          <a:xfrm>
            <a:off x="518615" y="1267463"/>
            <a:ext cx="10972800" cy="3477875"/>
          </a:xfrm>
          <a:prstGeom prst="rect">
            <a:avLst/>
          </a:prstGeom>
        </p:spPr>
        <p:txBody>
          <a:bodyPr wrap="square">
            <a:spAutoFit/>
          </a:bodyPr>
          <a:lstStyle/>
          <a:p>
            <a:pPr algn="just"/>
            <a:endParaRPr lang="en-US" sz="4400" b="1" dirty="0">
              <a:latin typeface="Times New Roman" panose="02020603050405020304" pitchFamily="18" charset="0"/>
              <a:cs typeface="Times New Roman" panose="02020603050405020304" pitchFamily="18" charset="0"/>
            </a:endParaRPr>
          </a:p>
          <a:p>
            <a:pPr algn="just"/>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Định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luật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bảo</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toàn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lượng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lượng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không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tự</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nhiên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sinh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ra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cũng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không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tự</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nhiên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mất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nó</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chỉ</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chuyển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từ</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dạng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này</a:t>
            </a:r>
            <a:r>
              <a:rPr lang="en-US" sz="4400" dirty="0">
                <a:solidFill>
                  <a:srgbClr val="FF0000"/>
                </a:solidFill>
                <a:latin typeface="Times New Roman" panose="02020603050405020304" pitchFamily="18" charset="0"/>
                <a:cs typeface="Times New Roman" panose="02020603050405020304" pitchFamily="18" charset="0"/>
              </a:rPr>
              <a:t> sang </a:t>
            </a:r>
            <a:r>
              <a:rPr lang="en-US" sz="4400" dirty="0" err="1">
                <a:solidFill>
                  <a:srgbClr val="FF0000"/>
                </a:solidFill>
                <a:latin typeface="Times New Roman" panose="02020603050405020304" pitchFamily="18" charset="0"/>
                <a:cs typeface="Times New Roman" panose="02020603050405020304" pitchFamily="18" charset="0"/>
              </a:rPr>
              <a:t>dạng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khác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hoặc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truyền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từ</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vật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này</a:t>
            </a:r>
            <a:r>
              <a:rPr lang="en-US" sz="4400" dirty="0">
                <a:solidFill>
                  <a:srgbClr val="FF0000"/>
                </a:solidFill>
                <a:latin typeface="Times New Roman" panose="02020603050405020304" pitchFamily="18" charset="0"/>
                <a:cs typeface="Times New Roman" panose="02020603050405020304" pitchFamily="18" charset="0"/>
              </a:rPr>
              <a:t> sang </a:t>
            </a:r>
            <a:r>
              <a:rPr lang="en-US" sz="4400" dirty="0" err="1">
                <a:solidFill>
                  <a:srgbClr val="FF0000"/>
                </a:solidFill>
                <a:latin typeface="Times New Roman" panose="02020603050405020304" pitchFamily="18" charset="0"/>
                <a:cs typeface="Times New Roman" panose="02020603050405020304" pitchFamily="18" charset="0"/>
              </a:rPr>
              <a:t>vật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khác</a:t>
            </a:r>
            <a:r>
              <a:rPr lang="en-US" sz="4400" dirty="0">
                <a:solidFill>
                  <a:srgbClr val="FF0000"/>
                </a:solidFill>
                <a:latin typeface="Times New Roman" panose="02020603050405020304" pitchFamily="18" charset="0"/>
                <a:cs typeface="Times New Roman" panose="02020603050405020304" pitchFamily="18" charset="0"/>
              </a:rPr>
              <a:t>”.</a:t>
            </a:r>
          </a:p>
        </p:txBody>
      </p:sp>
      <p:pic>
        <p:nvPicPr>
          <p:cNvPr id="4" name="Picture 3"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8760338" y="80161"/>
            <a:ext cx="1039091" cy="92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91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3" y="365125"/>
            <a:ext cx="11245755" cy="1325563"/>
          </a:xfrm>
        </p:spPr>
        <p:txBody>
          <a:bodyPr>
            <a:normAutofit/>
          </a:bodyPr>
          <a:lstStyle/>
          <a:p>
            <a:r>
              <a:rPr lang="en-US" sz="4000" b="1">
                <a:latin typeface="Times New Roman" panose="02020603050405020304" pitchFamily="18" charset="0"/>
                <a:cs typeface="Times New Roman" panose="02020603050405020304" pitchFamily="18" charset="0"/>
              </a:rPr>
              <a:t>2. NĂNG LƯỢNG HAO PHÍ TRONG SỬ DỤNG</a:t>
            </a:r>
            <a:endParaRPr lang="en-US" sz="400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8960" y="1470784"/>
            <a:ext cx="11395879" cy="5025550"/>
          </a:xfrm>
        </p:spPr>
        <p:txBody>
          <a:bodyPr>
            <a:noAutofit/>
          </a:bodyPr>
          <a:lstStyle/>
          <a:p>
            <a:pPr marL="0" indent="0" algn="just">
              <a:buNone/>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lượng</a:t>
            </a:r>
            <a:r>
              <a:rPr lang="en-US" sz="4400" dirty="0">
                <a:latin typeface="Times New Roman" panose="02020603050405020304" pitchFamily="18" charset="0"/>
                <a:cs typeface="Times New Roman" panose="02020603050405020304" pitchFamily="18" charset="0"/>
              </a:rPr>
              <a:t> hao </a:t>
            </a:r>
            <a:r>
              <a:rPr lang="en-US" sz="4400" dirty="0" err="1">
                <a:latin typeface="Times New Roman" panose="02020603050405020304" pitchFamily="18" charset="0"/>
                <a:cs typeface="Times New Roman" panose="02020603050405020304" pitchFamily="18" charset="0"/>
              </a:rPr>
              <a:t>phí</a:t>
            </a:r>
            <a:r>
              <a:rPr lang="en-US" sz="4400" dirty="0">
                <a:latin typeface="Times New Roman" panose="02020603050405020304" pitchFamily="18" charset="0"/>
                <a:cs typeface="Times New Roman" panose="02020603050405020304" pitchFamily="18" charset="0"/>
              </a:rPr>
              <a:t>.</a:t>
            </a:r>
          </a:p>
          <a:p>
            <a:pPr marL="0" indent="0" algn="just">
              <a:buNone/>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lượng</a:t>
            </a:r>
            <a:r>
              <a:rPr lang="en-US" sz="4400" dirty="0">
                <a:latin typeface="Times New Roman" panose="02020603050405020304" pitchFamily="18" charset="0"/>
                <a:cs typeface="Times New Roman" panose="02020603050405020304" pitchFamily="18" charset="0"/>
              </a:rPr>
              <a:t> ban </a:t>
            </a:r>
            <a:r>
              <a:rPr lang="en-US" sz="4400" dirty="0" err="1">
                <a:latin typeface="Times New Roman" panose="02020603050405020304" pitchFamily="18" charset="0"/>
                <a:cs typeface="Times New Roman" panose="02020603050405020304" pitchFamily="18" charset="0"/>
              </a:rPr>
              <a:t>đầu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theo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gọi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năng</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lượng</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có</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ích</a:t>
            </a:r>
            <a:r>
              <a:rPr lang="en-US" sz="4400" dirty="0">
                <a:latin typeface="Times New Roman" panose="02020603050405020304" pitchFamily="18" charset="0"/>
                <a:cs typeface="Times New Roman" panose="02020603050405020304" pitchFamily="18" charset="0"/>
              </a:rPr>
              <a:t>.</a:t>
            </a:r>
          </a:p>
          <a:p>
            <a:pPr marL="0" indent="0" algn="just">
              <a:buNone/>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lượng</a:t>
            </a:r>
            <a:r>
              <a:rPr lang="en-US" sz="4400" dirty="0">
                <a:latin typeface="Times New Roman" panose="02020603050405020304" pitchFamily="18" charset="0"/>
                <a:cs typeface="Times New Roman" panose="02020603050405020304" pitchFamily="18" charset="0"/>
              </a:rPr>
              <a:t> ban </a:t>
            </a:r>
            <a:r>
              <a:rPr lang="en-US" sz="4400" dirty="0" err="1">
                <a:latin typeface="Times New Roman" panose="02020603050405020304" pitchFamily="18" charset="0"/>
                <a:cs typeface="Times New Roman" panose="02020603050405020304" pitchFamily="18" charset="0"/>
              </a:rPr>
              <a:t>đầu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gọi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năng</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lượng</a:t>
            </a:r>
            <a:r>
              <a:rPr lang="en-US" sz="4400" b="1" i="1" dirty="0">
                <a:latin typeface="Times New Roman" panose="02020603050405020304" pitchFamily="18" charset="0"/>
                <a:cs typeface="Times New Roman" panose="02020603050405020304" pitchFamily="18" charset="0"/>
              </a:rPr>
              <a:t> hao </a:t>
            </a:r>
            <a:r>
              <a:rPr lang="en-US" sz="4400" b="1" i="1" dirty="0" err="1">
                <a:latin typeface="Times New Roman" panose="02020603050405020304" pitchFamily="18" charset="0"/>
                <a:cs typeface="Times New Roman" panose="02020603050405020304" pitchFamily="18" charset="0"/>
              </a:rPr>
              <a:t>phí</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5062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975" y="245659"/>
            <a:ext cx="11651226" cy="2482791"/>
          </a:xfrm>
        </p:spPr>
        <p:txBody>
          <a:bodyPr>
            <a:noAutofit/>
          </a:bodyPr>
          <a:lstStyle/>
          <a:p>
            <a:pPr algn="just"/>
            <a:r>
              <a:rPr lang="en-US" sz="4000" dirty="0">
                <a:latin typeface="Times New Roman" panose="02020603050405020304" pitchFamily="18" charset="0"/>
                <a:cs typeface="Times New Roman" panose="02020603050405020304" pitchFamily="18" charset="0"/>
              </a:rPr>
              <a:t>?7. Quan </a:t>
            </a:r>
            <a:r>
              <a:rPr lang="en-US" sz="4000" dirty="0" err="1">
                <a:latin typeface="Times New Roman" panose="02020603050405020304" pitchFamily="18" charset="0"/>
                <a:cs typeface="Times New Roman" panose="02020603050405020304" pitchFamily="18" charset="0"/>
              </a:rPr>
              <a:t>sát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42.5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ban </a:t>
            </a:r>
            <a:r>
              <a:rPr lang="en-US" sz="4000" dirty="0" err="1">
                <a:latin typeface="Times New Roman" panose="02020603050405020304" pitchFamily="18" charset="0"/>
                <a:cs typeface="Times New Roman" panose="02020603050405020304" pitchFamily="18" charset="0"/>
              </a:rPr>
              <a:t>đầu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hóa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hao </a:t>
            </a:r>
            <a:r>
              <a:rPr lang="en-US" sz="4000" dirty="0" err="1">
                <a:latin typeface="Times New Roman" panose="02020603050405020304" pitchFamily="18" charset="0"/>
                <a:cs typeface="Times New Roman" panose="02020603050405020304" pitchFamily="18" charset="0"/>
              </a:rPr>
              <a:t>phí</a:t>
            </a:r>
            <a:r>
              <a:rPr lang="en-US" sz="4000" dirty="0">
                <a:latin typeface="Times New Roman" panose="02020603050405020304" pitchFamily="18" charset="0"/>
                <a:cs typeface="Times New Roman" panose="02020603050405020304" pitchFamily="18" charset="0"/>
              </a:rPr>
              <a:t>.</a:t>
            </a:r>
          </a:p>
        </p:txBody>
      </p:sp>
      <p:pic>
        <p:nvPicPr>
          <p:cNvPr id="6" name="Picture 5" descr="https://img.loigiaihay.com/picture/question_lgh/2021_41/1622103416-8end.jpg"/>
          <p:cNvPicPr/>
          <p:nvPr/>
        </p:nvPicPr>
        <p:blipFill rotWithShape="1">
          <a:blip r:embed="rId2">
            <a:extLst>
              <a:ext uri="{28A0092B-C50C-407E-A947-70E740481C1C}">
                <a14:useLocalDpi xmlns:a14="http://schemas.microsoft.com/office/drawing/2010/main" val="0"/>
              </a:ext>
            </a:extLst>
          </a:blip>
          <a:srcRect r="49880" b="48520"/>
          <a:stretch/>
        </p:blipFill>
        <p:spPr bwMode="auto">
          <a:xfrm>
            <a:off x="235974" y="2728450"/>
            <a:ext cx="4568038" cy="4129550"/>
          </a:xfrm>
          <a:prstGeom prst="rect">
            <a:avLst/>
          </a:prstGeom>
          <a:noFill/>
          <a:ln>
            <a:noFill/>
          </a:ln>
          <a:extLst>
            <a:ext uri="{53640926-AAD7-44D8-BBD7-CCE9431645EC}">
              <a14:shadowObscured xmlns:a14="http://schemas.microsoft.com/office/drawing/2010/main"/>
            </a:ext>
          </a:extLst>
        </p:spPr>
      </p:pic>
      <p:sp>
        <p:nvSpPr>
          <p:cNvPr id="7" name="Subtitle 2"/>
          <p:cNvSpPr txBox="1">
            <a:spLocks/>
          </p:cNvSpPr>
          <p:nvPr/>
        </p:nvSpPr>
        <p:spPr>
          <a:xfrm>
            <a:off x="5008728" y="2825084"/>
            <a:ext cx="6605517" cy="36439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Hình</a:t>
            </a:r>
            <a:r>
              <a:rPr lang="en-US" sz="4000" dirty="0">
                <a:solidFill>
                  <a:srgbClr val="FF0000"/>
                </a:solidFill>
                <a:latin typeface="Times New Roman" panose="02020603050405020304" pitchFamily="18" charset="0"/>
                <a:cs typeface="Times New Roman" panose="02020603050405020304" pitchFamily="18" charset="0"/>
              </a:rPr>
              <a:t> 42.5: </a:t>
            </a:r>
            <a:r>
              <a:rPr lang="en-US" sz="4000"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lượng</a:t>
            </a:r>
            <a:r>
              <a:rPr lang="en-US" sz="4000" dirty="0">
                <a:solidFill>
                  <a:srgbClr val="FF0000"/>
                </a:solidFill>
                <a:latin typeface="Times New Roman" panose="02020603050405020304" pitchFamily="18" charset="0"/>
                <a:cs typeface="Times New Roman" panose="02020603050405020304" pitchFamily="18" charset="0"/>
              </a:rPr>
              <a:t> ban </a:t>
            </a:r>
            <a:r>
              <a:rPr lang="en-US" sz="4000" dirty="0" err="1">
                <a:solidFill>
                  <a:srgbClr val="FF0000"/>
                </a:solidFill>
                <a:latin typeface="Times New Roman" panose="02020603050405020304" pitchFamily="18" charset="0"/>
                <a:cs typeface="Times New Roman" panose="02020603050405020304" pitchFamily="18" charset="0"/>
              </a:rPr>
              <a:t>đầu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điện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chuyển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hóa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thành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nhiệt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nước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nóng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bay </a:t>
            </a:r>
            <a:r>
              <a:rPr lang="en-US" sz="4000" dirty="0" err="1">
                <a:solidFill>
                  <a:srgbClr val="FF0000"/>
                </a:solidFill>
                <a:latin typeface="Times New Roman" panose="02020603050405020304" pitchFamily="18" charset="0"/>
                <a:cs typeface="Times New Roman" panose="02020603050405020304" pitchFamily="18" charset="0"/>
              </a:rPr>
              <a:t>hơi</a:t>
            </a:r>
            <a:r>
              <a:rPr lang="en-US" sz="4000" dirty="0">
                <a:solidFill>
                  <a:srgbClr val="FF0000"/>
                </a:solidFill>
                <a:latin typeface="Times New Roman" panose="02020603050405020304" pitchFamily="18" charset="0"/>
                <a:cs typeface="Times New Roman" panose="02020603050405020304" pitchFamily="18" charset="0"/>
              </a:rPr>
              <a:t>. Trong </a:t>
            </a:r>
            <a:r>
              <a:rPr lang="en-US" sz="4000" dirty="0" err="1">
                <a:solidFill>
                  <a:srgbClr val="FF0000"/>
                </a:solidFill>
                <a:latin typeface="Times New Roman" panose="02020603050405020304" pitchFamily="18" charset="0"/>
                <a:cs typeface="Times New Roman" panose="02020603050405020304" pitchFamily="18" charset="0"/>
              </a:rPr>
              <a:t>đó</a:t>
            </a:r>
            <a:r>
              <a:rPr lang="en-US" sz="4000" dirty="0">
                <a:solidFill>
                  <a:srgbClr val="FF0000"/>
                </a:solidFill>
                <a:latin typeface="Times New Roman" panose="02020603050405020304" pitchFamily="18" charset="0"/>
                <a:cs typeface="Times New Roman" panose="02020603050405020304" pitchFamily="18" charset="0"/>
              </a:rPr>
              <a:t>, 1 </a:t>
            </a:r>
            <a:r>
              <a:rPr lang="en-US" sz="4000" dirty="0" err="1">
                <a:solidFill>
                  <a:srgbClr val="FF0000"/>
                </a:solidFill>
                <a:latin typeface="Times New Roman" panose="02020603050405020304" pitchFamily="18" charset="0"/>
                <a:cs typeface="Times New Roman" panose="02020603050405020304" pitchFamily="18" charset="0"/>
              </a:rPr>
              <a:t>phần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nhiệt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ích</a:t>
            </a:r>
            <a:r>
              <a:rPr lang="en-US" sz="4000" dirty="0">
                <a:solidFill>
                  <a:srgbClr val="FF0000"/>
                </a:solidFill>
                <a:latin typeface="Times New Roman" panose="02020603050405020304" pitchFamily="18" charset="0"/>
                <a:cs typeface="Times New Roman" panose="02020603050405020304" pitchFamily="18" charset="0"/>
              </a:rPr>
              <a:t>,     1 </a:t>
            </a:r>
            <a:r>
              <a:rPr lang="en-US" sz="4000" dirty="0" err="1">
                <a:solidFill>
                  <a:srgbClr val="FF0000"/>
                </a:solidFill>
                <a:latin typeface="Times New Roman" panose="02020603050405020304" pitchFamily="18" charset="0"/>
                <a:cs typeface="Times New Roman" panose="02020603050405020304" pitchFamily="18" charset="0"/>
              </a:rPr>
              <a:t>phần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nhiệt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hao </a:t>
            </a:r>
            <a:r>
              <a:rPr lang="en-US" sz="4000" dirty="0" err="1">
                <a:solidFill>
                  <a:srgbClr val="FF0000"/>
                </a:solidFill>
                <a:latin typeface="Times New Roman" panose="02020603050405020304" pitchFamily="18" charset="0"/>
                <a:cs typeface="Times New Roman" panose="02020603050405020304" pitchFamily="18" charset="0"/>
              </a:rPr>
              <a:t>phí</a:t>
            </a:r>
            <a:r>
              <a:rPr lang="en-US" sz="40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25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975" y="245659"/>
            <a:ext cx="11651226" cy="2482791"/>
          </a:xfrm>
        </p:spPr>
        <p:txBody>
          <a:bodyPr>
            <a:noAutofit/>
          </a:bodyPr>
          <a:lstStyle/>
          <a:p>
            <a:pPr algn="just"/>
            <a:r>
              <a:rPr lang="en-US" sz="4000" dirty="0">
                <a:latin typeface="Times New Roman" panose="02020603050405020304" pitchFamily="18" charset="0"/>
                <a:cs typeface="Times New Roman" panose="02020603050405020304" pitchFamily="18" charset="0"/>
              </a:rPr>
              <a:t>?7. Quan </a:t>
            </a:r>
            <a:r>
              <a:rPr lang="en-US" sz="4000" dirty="0" err="1">
                <a:latin typeface="Times New Roman" panose="02020603050405020304" pitchFamily="18" charset="0"/>
                <a:cs typeface="Times New Roman" panose="02020603050405020304" pitchFamily="18" charset="0"/>
              </a:rPr>
              <a:t>sát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42.6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ban </a:t>
            </a:r>
            <a:r>
              <a:rPr lang="en-US" sz="4000" dirty="0" err="1">
                <a:latin typeface="Times New Roman" panose="02020603050405020304" pitchFamily="18" charset="0"/>
                <a:cs typeface="Times New Roman" panose="02020603050405020304" pitchFamily="18" charset="0"/>
              </a:rPr>
              <a:t>đầu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hóa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hao </a:t>
            </a:r>
            <a:r>
              <a:rPr lang="en-US" sz="4000" dirty="0" err="1">
                <a:latin typeface="Times New Roman" panose="02020603050405020304" pitchFamily="18" charset="0"/>
                <a:cs typeface="Times New Roman" panose="02020603050405020304" pitchFamily="18" charset="0"/>
              </a:rPr>
              <a:t>phí</a:t>
            </a:r>
            <a:r>
              <a:rPr lang="en-US" sz="4000" dirty="0">
                <a:latin typeface="Times New Roman" panose="02020603050405020304" pitchFamily="18" charset="0"/>
                <a:cs typeface="Times New Roman" panose="02020603050405020304" pitchFamily="18" charset="0"/>
              </a:rPr>
              <a:t>.</a:t>
            </a:r>
          </a:p>
        </p:txBody>
      </p:sp>
      <p:sp>
        <p:nvSpPr>
          <p:cNvPr id="7" name="Subtitle 2"/>
          <p:cNvSpPr txBox="1">
            <a:spLocks/>
          </p:cNvSpPr>
          <p:nvPr/>
        </p:nvSpPr>
        <p:spPr>
          <a:xfrm>
            <a:off x="5008728" y="2825083"/>
            <a:ext cx="6605517" cy="36576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400" dirty="0">
                <a:solidFill>
                  <a:srgbClr val="FF0000"/>
                </a:solidFill>
                <a:latin typeface="Times New Roman" panose="02020603050405020304" pitchFamily="18" charset="0"/>
                <a:cs typeface="Times New Roman" panose="02020603050405020304" pitchFamily="18" charset="0"/>
              </a:rPr>
              <a:t> - </a:t>
            </a:r>
            <a:r>
              <a:rPr lang="en-US" sz="4400" dirty="0" err="1">
                <a:solidFill>
                  <a:srgbClr val="FF0000"/>
                </a:solidFill>
                <a:latin typeface="Times New Roman" panose="02020603050405020304" pitchFamily="18" charset="0"/>
                <a:cs typeface="Times New Roman" panose="02020603050405020304" pitchFamily="18" charset="0"/>
              </a:rPr>
              <a:t>Hình</a:t>
            </a:r>
            <a:r>
              <a:rPr lang="en-US" sz="4400" dirty="0">
                <a:solidFill>
                  <a:srgbClr val="FF0000"/>
                </a:solidFill>
                <a:latin typeface="Times New Roman" panose="02020603050405020304" pitchFamily="18" charset="0"/>
                <a:cs typeface="Times New Roman" panose="02020603050405020304" pitchFamily="18" charset="0"/>
              </a:rPr>
              <a:t> 42.6: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lượng</a:t>
            </a:r>
            <a:r>
              <a:rPr lang="en-US" sz="4400" dirty="0">
                <a:solidFill>
                  <a:srgbClr val="FF0000"/>
                </a:solidFill>
                <a:latin typeface="Times New Roman" panose="02020603050405020304" pitchFamily="18" charset="0"/>
                <a:cs typeface="Times New Roman" panose="02020603050405020304" pitchFamily="18" charset="0"/>
              </a:rPr>
              <a:t> ban </a:t>
            </a:r>
            <a:r>
              <a:rPr lang="en-US" sz="4400" dirty="0" err="1">
                <a:solidFill>
                  <a:srgbClr val="FF0000"/>
                </a:solidFill>
                <a:latin typeface="Times New Roman" panose="02020603050405020304" pitchFamily="18" charset="0"/>
                <a:cs typeface="Times New Roman" panose="02020603050405020304" pitchFamily="18" charset="0"/>
              </a:rPr>
              <a:t>đầu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là</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hóa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xăng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dầu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đã</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chuyển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hóa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thành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động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và</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nhiệt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Động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là</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có</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ích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nhiệt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là</a:t>
            </a:r>
            <a:r>
              <a:rPr lang="en-US" sz="4400" dirty="0">
                <a:solidFill>
                  <a:srgbClr val="FF0000"/>
                </a:solidFill>
                <a:latin typeface="Times New Roman" panose="02020603050405020304" pitchFamily="18" charset="0"/>
                <a:cs typeface="Times New Roman" panose="02020603050405020304" pitchFamily="18" charset="0"/>
              </a:rPr>
              <a:t> hao </a:t>
            </a:r>
            <a:r>
              <a:rPr lang="en-US" sz="4400" dirty="0" err="1">
                <a:solidFill>
                  <a:srgbClr val="FF0000"/>
                </a:solidFill>
                <a:latin typeface="Times New Roman" panose="02020603050405020304" pitchFamily="18" charset="0"/>
                <a:cs typeface="Times New Roman" panose="02020603050405020304" pitchFamily="18" charset="0"/>
              </a:rPr>
              <a:t>phí</a:t>
            </a:r>
            <a:r>
              <a:rPr lang="en-US" sz="4400" dirty="0">
                <a:solidFill>
                  <a:srgbClr val="FF0000"/>
                </a:solidFill>
                <a:latin typeface="Times New Roman" panose="02020603050405020304" pitchFamily="18" charset="0"/>
                <a:cs typeface="Times New Roman" panose="02020603050405020304" pitchFamily="18" charset="0"/>
              </a:rPr>
              <a:t>.</a:t>
            </a:r>
          </a:p>
        </p:txBody>
      </p:sp>
      <p:pic>
        <p:nvPicPr>
          <p:cNvPr id="5" name="Picture 4" descr="https://img.loigiaihay.com/picture/question_lgh/2021_41/1622103416-8end.jpg"/>
          <p:cNvPicPr/>
          <p:nvPr/>
        </p:nvPicPr>
        <p:blipFill rotWithShape="1">
          <a:blip r:embed="rId2">
            <a:extLst>
              <a:ext uri="{28A0092B-C50C-407E-A947-70E740481C1C}">
                <a14:useLocalDpi xmlns:a14="http://schemas.microsoft.com/office/drawing/2010/main" val="0"/>
              </a:ext>
            </a:extLst>
          </a:blip>
          <a:srcRect l="50121" b="48225"/>
          <a:stretch/>
        </p:blipFill>
        <p:spPr bwMode="auto">
          <a:xfrm>
            <a:off x="235975" y="2728450"/>
            <a:ext cx="4336025" cy="39453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519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975" y="245659"/>
            <a:ext cx="11651226" cy="2482791"/>
          </a:xfrm>
        </p:spPr>
        <p:txBody>
          <a:bodyPr>
            <a:noAutofit/>
          </a:bodyPr>
          <a:lstStyle/>
          <a:p>
            <a:pPr algn="just"/>
            <a:r>
              <a:rPr lang="en-US" sz="4000" dirty="0">
                <a:latin typeface="Times New Roman" panose="02020603050405020304" pitchFamily="18" charset="0"/>
                <a:cs typeface="Times New Roman" panose="02020603050405020304" pitchFamily="18" charset="0"/>
              </a:rPr>
              <a:t>?7. Quan </a:t>
            </a:r>
            <a:r>
              <a:rPr lang="en-US" sz="4000" dirty="0" err="1">
                <a:latin typeface="Times New Roman" panose="02020603050405020304" pitchFamily="18" charset="0"/>
                <a:cs typeface="Times New Roman" panose="02020603050405020304" pitchFamily="18" charset="0"/>
              </a:rPr>
              <a:t>sát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42.7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ban </a:t>
            </a:r>
            <a:r>
              <a:rPr lang="en-US" sz="4000" dirty="0" err="1">
                <a:latin typeface="Times New Roman" panose="02020603050405020304" pitchFamily="18" charset="0"/>
                <a:cs typeface="Times New Roman" panose="02020603050405020304" pitchFamily="18" charset="0"/>
              </a:rPr>
              <a:t>đầu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hóa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hao </a:t>
            </a:r>
            <a:r>
              <a:rPr lang="en-US" sz="4000" dirty="0" err="1">
                <a:latin typeface="Times New Roman" panose="02020603050405020304" pitchFamily="18" charset="0"/>
                <a:cs typeface="Times New Roman" panose="02020603050405020304" pitchFamily="18" charset="0"/>
              </a:rPr>
              <a:t>phí</a:t>
            </a:r>
            <a:r>
              <a:rPr lang="en-US" sz="4000" dirty="0">
                <a:latin typeface="Times New Roman" panose="02020603050405020304" pitchFamily="18" charset="0"/>
                <a:cs typeface="Times New Roman" panose="02020603050405020304" pitchFamily="18" charset="0"/>
              </a:rPr>
              <a:t>.</a:t>
            </a:r>
          </a:p>
        </p:txBody>
      </p:sp>
      <p:sp>
        <p:nvSpPr>
          <p:cNvPr id="7" name="Subtitle 2"/>
          <p:cNvSpPr txBox="1">
            <a:spLocks/>
          </p:cNvSpPr>
          <p:nvPr/>
        </p:nvSpPr>
        <p:spPr>
          <a:xfrm>
            <a:off x="5008728" y="2825083"/>
            <a:ext cx="6605517" cy="36576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Hình</a:t>
            </a:r>
            <a:r>
              <a:rPr lang="en-US" sz="4400" dirty="0">
                <a:solidFill>
                  <a:srgbClr val="FF0000"/>
                </a:solidFill>
                <a:latin typeface="Times New Roman" panose="02020603050405020304" pitchFamily="18" charset="0"/>
                <a:cs typeface="Times New Roman" panose="02020603050405020304" pitchFamily="18" charset="0"/>
              </a:rPr>
              <a:t> 42.7: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lượng</a:t>
            </a:r>
            <a:r>
              <a:rPr lang="en-US" sz="4400" dirty="0">
                <a:solidFill>
                  <a:srgbClr val="FF0000"/>
                </a:solidFill>
                <a:latin typeface="Times New Roman" panose="02020603050405020304" pitchFamily="18" charset="0"/>
                <a:cs typeface="Times New Roman" panose="02020603050405020304" pitchFamily="18" charset="0"/>
              </a:rPr>
              <a:t> ban </a:t>
            </a:r>
            <a:r>
              <a:rPr lang="en-US" sz="4400" dirty="0" err="1">
                <a:solidFill>
                  <a:srgbClr val="FF0000"/>
                </a:solidFill>
                <a:latin typeface="Times New Roman" panose="02020603050405020304" pitchFamily="18" charset="0"/>
                <a:cs typeface="Times New Roman" panose="02020603050405020304" pitchFamily="18" charset="0"/>
              </a:rPr>
              <a:t>đầu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là</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điện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đã</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chuyển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hóa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thành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cơ</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và</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nhiệt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Cơ</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là</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có</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ích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nhiệt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là</a:t>
            </a:r>
            <a:r>
              <a:rPr lang="en-US" sz="4400" dirty="0">
                <a:solidFill>
                  <a:srgbClr val="FF0000"/>
                </a:solidFill>
                <a:latin typeface="Times New Roman" panose="02020603050405020304" pitchFamily="18" charset="0"/>
                <a:cs typeface="Times New Roman" panose="02020603050405020304" pitchFamily="18" charset="0"/>
              </a:rPr>
              <a:t> hao </a:t>
            </a:r>
            <a:r>
              <a:rPr lang="en-US" sz="4400" dirty="0" err="1">
                <a:solidFill>
                  <a:srgbClr val="FF0000"/>
                </a:solidFill>
                <a:latin typeface="Times New Roman" panose="02020603050405020304" pitchFamily="18" charset="0"/>
                <a:cs typeface="Times New Roman" panose="02020603050405020304" pitchFamily="18" charset="0"/>
              </a:rPr>
              <a:t>phí</a:t>
            </a:r>
            <a:r>
              <a:rPr lang="en-US" sz="4400" dirty="0">
                <a:solidFill>
                  <a:srgbClr val="FF0000"/>
                </a:solidFill>
                <a:latin typeface="Times New Roman" panose="02020603050405020304" pitchFamily="18" charset="0"/>
                <a:cs typeface="Times New Roman" panose="02020603050405020304" pitchFamily="18" charset="0"/>
              </a:rPr>
              <a:t>.</a:t>
            </a:r>
          </a:p>
        </p:txBody>
      </p:sp>
      <p:pic>
        <p:nvPicPr>
          <p:cNvPr id="6" name="Picture 5" descr="https://img.loigiaihay.com/picture/question_lgh/2021_41/1622103416-8end.jpg"/>
          <p:cNvPicPr/>
          <p:nvPr/>
        </p:nvPicPr>
        <p:blipFill rotWithShape="1">
          <a:blip r:embed="rId2">
            <a:extLst>
              <a:ext uri="{28A0092B-C50C-407E-A947-70E740481C1C}">
                <a14:useLocalDpi xmlns:a14="http://schemas.microsoft.com/office/drawing/2010/main" val="0"/>
              </a:ext>
            </a:extLst>
          </a:blip>
          <a:srcRect t="50887" r="50844"/>
          <a:stretch/>
        </p:blipFill>
        <p:spPr bwMode="auto">
          <a:xfrm>
            <a:off x="235975" y="2728450"/>
            <a:ext cx="4527094" cy="41295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340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975" y="245659"/>
            <a:ext cx="11651226" cy="2482791"/>
          </a:xfrm>
        </p:spPr>
        <p:txBody>
          <a:bodyPr>
            <a:noAutofit/>
          </a:bodyPr>
          <a:lstStyle/>
          <a:p>
            <a:pPr algn="just"/>
            <a:r>
              <a:rPr lang="en-US" sz="4000">
                <a:latin typeface="Times New Roman" panose="02020603050405020304" pitchFamily="18" charset="0"/>
                <a:cs typeface="Times New Roman" panose="02020603050405020304" pitchFamily="18" charset="0"/>
              </a:rPr>
              <a:t> Quan sát hình 42.8 và cho biết khi bóng đèn sợi đốt đang sáng, điện năng cung cấp cho bóng đèn đã chuyển hóa thành những dạng năng lượng nào? Dạng năng lượng nào là có ích, dạng năng lượng nào là hao phí?</a:t>
            </a:r>
          </a:p>
        </p:txBody>
      </p:sp>
      <p:sp>
        <p:nvSpPr>
          <p:cNvPr id="7" name="Subtitle 2"/>
          <p:cNvSpPr txBox="1">
            <a:spLocks/>
          </p:cNvSpPr>
          <p:nvPr/>
        </p:nvSpPr>
        <p:spPr>
          <a:xfrm>
            <a:off x="5008728" y="2825083"/>
            <a:ext cx="6605517" cy="36576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400" dirty="0">
                <a:solidFill>
                  <a:srgbClr val="FF0000"/>
                </a:solidFill>
                <a:latin typeface="Times New Roman" panose="02020603050405020304" pitchFamily="18" charset="0"/>
                <a:cs typeface="Times New Roman" panose="02020603050405020304" pitchFamily="18" charset="0"/>
              </a:rPr>
              <a:t>  Khi </a:t>
            </a:r>
            <a:r>
              <a:rPr lang="en-US" sz="4400" dirty="0" err="1">
                <a:solidFill>
                  <a:srgbClr val="FF0000"/>
                </a:solidFill>
                <a:latin typeface="Times New Roman" panose="02020603050405020304" pitchFamily="18" charset="0"/>
                <a:cs typeface="Times New Roman" panose="02020603050405020304" pitchFamily="18" charset="0"/>
              </a:rPr>
              <a:t>bóng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đèn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sợi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đốt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sáng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điện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đã</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chuyển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hóa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thành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quang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và</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nhiệt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a:t>
            </a:r>
          </a:p>
          <a:p>
            <a:pPr algn="just"/>
            <a:r>
              <a:rPr lang="en-US" sz="4400" dirty="0">
                <a:solidFill>
                  <a:srgbClr val="FF0000"/>
                </a:solidFill>
                <a:latin typeface="Times New Roman" panose="02020603050405020304" pitchFamily="18" charset="0"/>
                <a:cs typeface="Times New Roman" panose="02020603050405020304" pitchFamily="18" charset="0"/>
              </a:rPr>
              <a:t>Quang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là</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có</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ích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và</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nhiệt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là</a:t>
            </a:r>
            <a:r>
              <a:rPr lang="en-US" sz="4400" dirty="0">
                <a:solidFill>
                  <a:srgbClr val="FF0000"/>
                </a:solidFill>
                <a:latin typeface="Times New Roman" panose="02020603050405020304" pitchFamily="18" charset="0"/>
                <a:cs typeface="Times New Roman" panose="02020603050405020304" pitchFamily="18" charset="0"/>
              </a:rPr>
              <a:t> hao </a:t>
            </a:r>
            <a:r>
              <a:rPr lang="en-US" sz="4400" dirty="0" err="1">
                <a:solidFill>
                  <a:srgbClr val="FF0000"/>
                </a:solidFill>
                <a:latin typeface="Times New Roman" panose="02020603050405020304" pitchFamily="18" charset="0"/>
                <a:cs typeface="Times New Roman" panose="02020603050405020304" pitchFamily="18" charset="0"/>
              </a:rPr>
              <a:t>phí</a:t>
            </a:r>
            <a:r>
              <a:rPr lang="en-US" sz="4400" dirty="0">
                <a:solidFill>
                  <a:srgbClr val="FF0000"/>
                </a:solidFill>
                <a:latin typeface="Times New Roman" panose="02020603050405020304" pitchFamily="18" charset="0"/>
                <a:cs typeface="Times New Roman" panose="02020603050405020304" pitchFamily="18" charset="0"/>
              </a:rPr>
              <a:t>.</a:t>
            </a:r>
          </a:p>
        </p:txBody>
      </p:sp>
      <p:pic>
        <p:nvPicPr>
          <p:cNvPr id="5" name="Picture 4" descr="https://img.loigiaihay.com/picture/question_lgh/2021_41/1622103416-8end.jpg"/>
          <p:cNvPicPr/>
          <p:nvPr/>
        </p:nvPicPr>
        <p:blipFill rotWithShape="1">
          <a:blip r:embed="rId2">
            <a:extLst>
              <a:ext uri="{28A0092B-C50C-407E-A947-70E740481C1C}">
                <a14:useLocalDpi xmlns:a14="http://schemas.microsoft.com/office/drawing/2010/main" val="0"/>
              </a:ext>
            </a:extLst>
          </a:blip>
          <a:srcRect l="49638" t="50887"/>
          <a:stretch/>
        </p:blipFill>
        <p:spPr bwMode="auto">
          <a:xfrm>
            <a:off x="235976" y="2728450"/>
            <a:ext cx="4677218" cy="39043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title"/>
          </p:nvPr>
        </p:nvSpPr>
        <p:spPr>
          <a:xfrm>
            <a:off x="647132" y="1525185"/>
            <a:ext cx="10515600" cy="3155997"/>
          </a:xfrm>
        </p:spPr>
        <p:txBody>
          <a:bodyPr>
            <a:noAutofit/>
          </a:bodyPr>
          <a:lstStyle/>
          <a:p>
            <a:pPr algn="just"/>
            <a:r>
              <a:rPr lang="en-US" dirty="0">
                <a:solidFill>
                  <a:schemeClr val="accent1"/>
                </a:solidFill>
                <a:latin typeface="Times New Roman" panose="02020603050405020304" pitchFamily="18" charset="0"/>
                <a:cs typeface="Times New Roman" panose="02020603050405020304" pitchFamily="18" charset="0"/>
              </a:rPr>
              <a:t>- Khi </a:t>
            </a:r>
            <a:r>
              <a:rPr lang="en-US" dirty="0" err="1">
                <a:solidFill>
                  <a:schemeClr val="accent1"/>
                </a:solidFill>
                <a:latin typeface="Times New Roman" panose="02020603050405020304" pitchFamily="18" charset="0"/>
                <a:cs typeface="Times New Roman" panose="02020603050405020304" pitchFamily="18" charset="0"/>
              </a:rPr>
              <a:t>năng</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lượng</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truyền</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từ</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vật</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này</a:t>
            </a:r>
            <a:r>
              <a:rPr lang="en-US" dirty="0">
                <a:solidFill>
                  <a:schemeClr val="accent1"/>
                </a:solidFill>
                <a:latin typeface="Times New Roman" panose="02020603050405020304" pitchFamily="18" charset="0"/>
                <a:cs typeface="Times New Roman" panose="02020603050405020304" pitchFamily="18" charset="0"/>
              </a:rPr>
              <a:t> sang </a:t>
            </a:r>
            <a:r>
              <a:rPr lang="en-US" dirty="0" err="1">
                <a:solidFill>
                  <a:schemeClr val="accent1"/>
                </a:solidFill>
                <a:latin typeface="Times New Roman" panose="02020603050405020304" pitchFamily="18" charset="0"/>
                <a:cs typeface="Times New Roman" panose="02020603050405020304" pitchFamily="18" charset="0"/>
              </a:rPr>
              <a:t>vật</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khác</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hoặc</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chuyển</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hóa</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từ</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dạng</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này</a:t>
            </a:r>
            <a:r>
              <a:rPr lang="en-US" dirty="0">
                <a:solidFill>
                  <a:schemeClr val="accent1"/>
                </a:solidFill>
                <a:latin typeface="Times New Roman" panose="02020603050405020304" pitchFamily="18" charset="0"/>
                <a:cs typeface="Times New Roman" panose="02020603050405020304" pitchFamily="18" charset="0"/>
              </a:rPr>
              <a:t> sang </a:t>
            </a:r>
            <a:r>
              <a:rPr lang="en-US" dirty="0" err="1">
                <a:solidFill>
                  <a:schemeClr val="accent1"/>
                </a:solidFill>
                <a:latin typeface="Times New Roman" panose="02020603050405020304" pitchFamily="18" charset="0"/>
                <a:cs typeface="Times New Roman" panose="02020603050405020304" pitchFamily="18" charset="0"/>
              </a:rPr>
              <a:t>dạng</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khác</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luôn</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xuất</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hiện</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năng</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lượng</a:t>
            </a:r>
            <a:r>
              <a:rPr lang="en-US" dirty="0">
                <a:solidFill>
                  <a:schemeClr val="accent1"/>
                </a:solidFill>
                <a:latin typeface="Times New Roman" panose="02020603050405020304" pitchFamily="18" charset="0"/>
                <a:cs typeface="Times New Roman" panose="02020603050405020304" pitchFamily="18" charset="0"/>
              </a:rPr>
              <a:t> hao </a:t>
            </a:r>
            <a:r>
              <a:rPr lang="en-US" dirty="0" err="1">
                <a:solidFill>
                  <a:schemeClr val="accent1"/>
                </a:solidFill>
                <a:latin typeface="Times New Roman" panose="02020603050405020304" pitchFamily="18" charset="0"/>
                <a:cs typeface="Times New Roman" panose="02020603050405020304" pitchFamily="18" charset="0"/>
              </a:rPr>
              <a:t>phí</a:t>
            </a:r>
            <a:r>
              <a:rPr lang="en-US" dirty="0">
                <a:solidFill>
                  <a:schemeClr val="accent1"/>
                </a:solidFill>
                <a:latin typeface="Times New Roman" panose="02020603050405020304" pitchFamily="18" charset="0"/>
                <a:cs typeface="Times New Roman" panose="02020603050405020304" pitchFamily="18" charset="0"/>
              </a:rPr>
              <a:t>.</a:t>
            </a:r>
          </a:p>
        </p:txBody>
      </p:sp>
      <p:pic>
        <p:nvPicPr>
          <p:cNvPr id="3" name="Picture 2"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8474010" y="596930"/>
            <a:ext cx="1039091" cy="92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08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758"/>
            <a:ext cx="10515600" cy="535629"/>
          </a:xfrm>
        </p:spPr>
        <p:txBody>
          <a:bodyPr>
            <a:normAutofit fontScale="90000"/>
          </a:bodyPr>
          <a:lstStyle/>
          <a:p>
            <a:r>
              <a:rPr lang="en-US" sz="3600" b="1">
                <a:latin typeface="Times New Roman" panose="02020603050405020304" pitchFamily="18" charset="0"/>
                <a:cs typeface="Times New Roman" panose="02020603050405020304" pitchFamily="18" charset="0"/>
              </a:rPr>
              <a:t>3. TIẾT KIỆM NĂNG LƯỢNG.</a:t>
            </a:r>
            <a:endParaRPr lang="en-US" sz="360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2442" y="614151"/>
            <a:ext cx="11655188" cy="535629"/>
          </a:xfrm>
        </p:spPr>
        <p:txBody>
          <a:bodyPr>
            <a:noAutofit/>
          </a:bodyPr>
          <a:lstStyle/>
          <a:p>
            <a:pPr marL="0" indent="0" algn="just">
              <a:buNone/>
            </a:pP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Tìm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hiểu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hoạt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động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sử</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dụng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năng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lượng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pháp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kiệm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năng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lượng</a:t>
            </a:r>
            <a:r>
              <a:rPr lang="en-US" sz="2400" b="1" i="1" dirty="0">
                <a:latin typeface="Times New Roman" panose="02020603050405020304" pitchFamily="18" charset="0"/>
                <a:cs typeface="Times New Roman" panose="02020603050405020304" pitchFamily="18" charset="0"/>
              </a:rPr>
              <a:t>.</a:t>
            </a:r>
          </a:p>
        </p:txBody>
      </p:sp>
      <p:sp>
        <p:nvSpPr>
          <p:cNvPr id="4" name="Content Placeholder 2"/>
          <p:cNvSpPr txBox="1">
            <a:spLocks/>
          </p:cNvSpPr>
          <p:nvPr/>
        </p:nvSpPr>
        <p:spPr>
          <a:xfrm>
            <a:off x="8778240" y="1404013"/>
            <a:ext cx="3013426" cy="24975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600" dirty="0">
                <a:solidFill>
                  <a:schemeClr val="accent1"/>
                </a:solidFill>
                <a:latin typeface="Times New Roman" panose="02020603050405020304" pitchFamily="18" charset="0"/>
                <a:cs typeface="Times New Roman" panose="02020603050405020304" pitchFamily="18" charset="0"/>
              </a:rPr>
              <a:t>?8. </a:t>
            </a:r>
            <a:r>
              <a:rPr lang="en-US" sz="3600" dirty="0" err="1">
                <a:solidFill>
                  <a:schemeClr val="accent1"/>
                </a:solidFill>
                <a:latin typeface="Times New Roman" panose="02020603050405020304" pitchFamily="18" charset="0"/>
                <a:cs typeface="Times New Roman" panose="02020603050405020304" pitchFamily="18" charset="0"/>
              </a:rPr>
              <a:t>Những</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hoạt</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động</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nào</a:t>
            </a:r>
            <a:r>
              <a:rPr lang="en-US" sz="3600" dirty="0">
                <a:solidFill>
                  <a:schemeClr val="accent1"/>
                </a:solidFill>
                <a:latin typeface="Times New Roman" panose="02020603050405020304" pitchFamily="18" charset="0"/>
                <a:cs typeface="Times New Roman" panose="02020603050405020304" pitchFamily="18" charset="0"/>
              </a:rPr>
              <a:t> ở </a:t>
            </a:r>
            <a:r>
              <a:rPr lang="en-US" sz="3600" dirty="0" err="1">
                <a:solidFill>
                  <a:schemeClr val="accent1"/>
                </a:solidFill>
                <a:latin typeface="Times New Roman" panose="02020603050405020304" pitchFamily="18" charset="0"/>
                <a:cs typeface="Times New Roman" panose="02020603050405020304" pitchFamily="18" charset="0"/>
              </a:rPr>
              <a:t>bảng</a:t>
            </a:r>
            <a:r>
              <a:rPr lang="en-US" sz="3600" dirty="0">
                <a:solidFill>
                  <a:schemeClr val="accent1"/>
                </a:solidFill>
                <a:latin typeface="Times New Roman" panose="02020603050405020304" pitchFamily="18" charset="0"/>
                <a:cs typeface="Times New Roman" panose="02020603050405020304" pitchFamily="18" charset="0"/>
              </a:rPr>
              <a:t> 42.1 </a:t>
            </a:r>
            <a:r>
              <a:rPr lang="en-US" sz="3600" dirty="0" err="1">
                <a:solidFill>
                  <a:schemeClr val="accent1"/>
                </a:solidFill>
                <a:latin typeface="Times New Roman" panose="02020603050405020304" pitchFamily="18" charset="0"/>
                <a:cs typeface="Times New Roman" panose="02020603050405020304" pitchFamily="18" charset="0"/>
              </a:rPr>
              <a:t>là</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sử</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dụng</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năng</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lượng</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hiệu</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quả</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và</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không</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hiệu</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quả</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Vì</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sao</a:t>
            </a:r>
            <a:r>
              <a:rPr lang="en-US" sz="3600" dirty="0">
                <a:solidFill>
                  <a:schemeClr val="accent1"/>
                </a:solidFill>
                <a:latin typeface="Times New Roman" panose="02020603050405020304" pitchFamily="18" charset="0"/>
                <a:cs typeface="Times New Roman" panose="02020603050405020304" pitchFamily="18" charset="0"/>
              </a:rPr>
              <a:t>?</a:t>
            </a:r>
          </a:p>
        </p:txBody>
      </p:sp>
      <p:pic>
        <p:nvPicPr>
          <p:cNvPr id="6" name="Picture 5" descr="https://img.loigiaihay.com/picture/question_lgh/2021_41/1622103884-bmf7.jpg"/>
          <p:cNvPicPr/>
          <p:nvPr/>
        </p:nvPicPr>
        <p:blipFill>
          <a:blip r:embed="rId2">
            <a:extLst>
              <a:ext uri="{28A0092B-C50C-407E-A947-70E740481C1C}">
                <a14:useLocalDpi xmlns:a14="http://schemas.microsoft.com/office/drawing/2010/main" val="0"/>
              </a:ext>
            </a:extLst>
          </a:blip>
          <a:srcRect/>
          <a:stretch>
            <a:fillRect/>
          </a:stretch>
        </p:blipFill>
        <p:spPr bwMode="auto">
          <a:xfrm>
            <a:off x="395784" y="1149780"/>
            <a:ext cx="7936685" cy="5708220"/>
          </a:xfrm>
          <a:prstGeom prst="rect">
            <a:avLst/>
          </a:prstGeom>
          <a:noFill/>
          <a:ln>
            <a:noFill/>
          </a:ln>
        </p:spPr>
      </p:pic>
    </p:spTree>
    <p:extLst>
      <p:ext uri="{BB962C8B-B14F-4D97-AF65-F5344CB8AC3E}">
        <p14:creationId xmlns:p14="http://schemas.microsoft.com/office/powerpoint/2010/main" val="23619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img.loigiaihay.com/picture/question_lgh/2021_41/1622103884-bmf7.jpg"/>
          <p:cNvPicPr/>
          <p:nvPr/>
        </p:nvPicPr>
        <p:blipFill>
          <a:blip r:embed="rId2">
            <a:extLst>
              <a:ext uri="{28A0092B-C50C-407E-A947-70E740481C1C}">
                <a14:useLocalDpi xmlns:a14="http://schemas.microsoft.com/office/drawing/2010/main" val="0"/>
              </a:ext>
            </a:extLst>
          </a:blip>
          <a:srcRect/>
          <a:stretch>
            <a:fillRect/>
          </a:stretch>
        </p:blipFill>
        <p:spPr bwMode="auto">
          <a:xfrm>
            <a:off x="395784" y="204716"/>
            <a:ext cx="7615451" cy="6653284"/>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2985346367"/>
              </p:ext>
            </p:extLst>
          </p:nvPr>
        </p:nvGraphicFramePr>
        <p:xfrm>
          <a:off x="6230200" y="754991"/>
          <a:ext cx="5042850" cy="5995033"/>
        </p:xfrm>
        <a:graphic>
          <a:graphicData uri="http://schemas.openxmlformats.org/drawingml/2006/table">
            <a:tbl>
              <a:tblPr firstRow="1" bandRow="1">
                <a:tableStyleId>{5C22544A-7EE6-4342-B048-85BDC9FD1C3A}</a:tableStyleId>
              </a:tblPr>
              <a:tblGrid>
                <a:gridCol w="2521425">
                  <a:extLst>
                    <a:ext uri="{9D8B030D-6E8A-4147-A177-3AD203B41FA5}">
                      <a16:colId xmlns:a16="http://schemas.microsoft.com/office/drawing/2014/main" val="326393654"/>
                    </a:ext>
                  </a:extLst>
                </a:gridCol>
                <a:gridCol w="2521425">
                  <a:extLst>
                    <a:ext uri="{9D8B030D-6E8A-4147-A177-3AD203B41FA5}">
                      <a16:colId xmlns:a16="http://schemas.microsoft.com/office/drawing/2014/main" val="3328301358"/>
                    </a:ext>
                  </a:extLst>
                </a:gridCol>
              </a:tblGrid>
              <a:tr h="545003">
                <a:tc>
                  <a:txBody>
                    <a:bodyPr/>
                    <a:lstStyle/>
                    <a:p>
                      <a:pPr algn="ctr"/>
                      <a:r>
                        <a:rPr lang="en-US" sz="2400">
                          <a:latin typeface="Times New Roman" panose="02020603050405020304" pitchFamily="18" charset="0"/>
                          <a:cs typeface="Times New Roman" panose="02020603050405020304" pitchFamily="18" charset="0"/>
                        </a:rPr>
                        <a:t>Hiệu</a:t>
                      </a:r>
                      <a:r>
                        <a:rPr lang="en-US" sz="2400" baseline="0">
                          <a:latin typeface="Times New Roman" panose="02020603050405020304" pitchFamily="18" charset="0"/>
                          <a:cs typeface="Times New Roman" panose="02020603050405020304" pitchFamily="18" charset="0"/>
                        </a:rPr>
                        <a:t> quả</a:t>
                      </a: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a:latin typeface="Times New Roman" panose="02020603050405020304" pitchFamily="18" charset="0"/>
                          <a:cs typeface="Times New Roman" panose="02020603050405020304" pitchFamily="18" charset="0"/>
                        </a:rPr>
                        <a:t>Không</a:t>
                      </a:r>
                      <a:r>
                        <a:rPr lang="en-US" sz="2400" baseline="0">
                          <a:latin typeface="Times New Roman" panose="02020603050405020304" pitchFamily="18" charset="0"/>
                          <a:cs typeface="Times New Roman" panose="02020603050405020304" pitchFamily="18" charset="0"/>
                        </a:rPr>
                        <a:t> hiệu quả</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71239984"/>
                  </a:ext>
                </a:extLst>
              </a:tr>
              <a:tr h="545003">
                <a:tc>
                  <a:txBody>
                    <a:bodyPr/>
                    <a:lstStyle/>
                    <a:p>
                      <a:endParaRPr lang="en-US"/>
                    </a:p>
                  </a:txBody>
                  <a:tcPr/>
                </a:tc>
                <a:tc>
                  <a:txBody>
                    <a:bodyPr/>
                    <a:lstStyle/>
                    <a:p>
                      <a:endParaRPr lang="en-US"/>
                    </a:p>
                  </a:txBody>
                  <a:tcPr/>
                </a:tc>
                <a:extLst>
                  <a:ext uri="{0D108BD9-81ED-4DB2-BD59-A6C34878D82A}">
                    <a16:rowId xmlns:a16="http://schemas.microsoft.com/office/drawing/2014/main" val="2165172621"/>
                  </a:ext>
                </a:extLst>
              </a:tr>
              <a:tr h="545003">
                <a:tc>
                  <a:txBody>
                    <a:bodyPr/>
                    <a:lstStyle/>
                    <a:p>
                      <a:endParaRPr lang="en-US"/>
                    </a:p>
                  </a:txBody>
                  <a:tcPr/>
                </a:tc>
                <a:tc>
                  <a:txBody>
                    <a:bodyPr/>
                    <a:lstStyle/>
                    <a:p>
                      <a:endParaRPr lang="en-US"/>
                    </a:p>
                  </a:txBody>
                  <a:tcPr/>
                </a:tc>
                <a:extLst>
                  <a:ext uri="{0D108BD9-81ED-4DB2-BD59-A6C34878D82A}">
                    <a16:rowId xmlns:a16="http://schemas.microsoft.com/office/drawing/2014/main" val="1602581378"/>
                  </a:ext>
                </a:extLst>
              </a:tr>
              <a:tr h="545003">
                <a:tc>
                  <a:txBody>
                    <a:bodyPr/>
                    <a:lstStyle/>
                    <a:p>
                      <a:endParaRPr lang="en-US"/>
                    </a:p>
                  </a:txBody>
                  <a:tcPr/>
                </a:tc>
                <a:tc>
                  <a:txBody>
                    <a:bodyPr/>
                    <a:lstStyle/>
                    <a:p>
                      <a:endParaRPr lang="en-US"/>
                    </a:p>
                  </a:txBody>
                  <a:tcPr/>
                </a:tc>
                <a:extLst>
                  <a:ext uri="{0D108BD9-81ED-4DB2-BD59-A6C34878D82A}">
                    <a16:rowId xmlns:a16="http://schemas.microsoft.com/office/drawing/2014/main" val="4019109465"/>
                  </a:ext>
                </a:extLst>
              </a:tr>
              <a:tr h="545003">
                <a:tc>
                  <a:txBody>
                    <a:bodyPr/>
                    <a:lstStyle/>
                    <a:p>
                      <a:endParaRPr lang="en-US"/>
                    </a:p>
                  </a:txBody>
                  <a:tcPr/>
                </a:tc>
                <a:tc>
                  <a:txBody>
                    <a:bodyPr/>
                    <a:lstStyle/>
                    <a:p>
                      <a:endParaRPr lang="en-US"/>
                    </a:p>
                  </a:txBody>
                  <a:tcPr/>
                </a:tc>
                <a:extLst>
                  <a:ext uri="{0D108BD9-81ED-4DB2-BD59-A6C34878D82A}">
                    <a16:rowId xmlns:a16="http://schemas.microsoft.com/office/drawing/2014/main" val="4269211605"/>
                  </a:ext>
                </a:extLst>
              </a:tr>
              <a:tr h="545003">
                <a:tc>
                  <a:txBody>
                    <a:bodyPr/>
                    <a:lstStyle/>
                    <a:p>
                      <a:endParaRPr lang="en-US"/>
                    </a:p>
                  </a:txBody>
                  <a:tcPr/>
                </a:tc>
                <a:tc>
                  <a:txBody>
                    <a:bodyPr/>
                    <a:lstStyle/>
                    <a:p>
                      <a:endParaRPr lang="en-US"/>
                    </a:p>
                  </a:txBody>
                  <a:tcPr/>
                </a:tc>
                <a:extLst>
                  <a:ext uri="{0D108BD9-81ED-4DB2-BD59-A6C34878D82A}">
                    <a16:rowId xmlns:a16="http://schemas.microsoft.com/office/drawing/2014/main" val="677475262"/>
                  </a:ext>
                </a:extLst>
              </a:tr>
              <a:tr h="545003">
                <a:tc>
                  <a:txBody>
                    <a:bodyPr/>
                    <a:lstStyle/>
                    <a:p>
                      <a:endParaRPr lang="en-US"/>
                    </a:p>
                  </a:txBody>
                  <a:tcPr/>
                </a:tc>
                <a:tc>
                  <a:txBody>
                    <a:bodyPr/>
                    <a:lstStyle/>
                    <a:p>
                      <a:endParaRPr lang="en-US"/>
                    </a:p>
                  </a:txBody>
                  <a:tcPr/>
                </a:tc>
                <a:extLst>
                  <a:ext uri="{0D108BD9-81ED-4DB2-BD59-A6C34878D82A}">
                    <a16:rowId xmlns:a16="http://schemas.microsoft.com/office/drawing/2014/main" val="560372180"/>
                  </a:ext>
                </a:extLst>
              </a:tr>
              <a:tr h="545003">
                <a:tc>
                  <a:txBody>
                    <a:bodyPr/>
                    <a:lstStyle/>
                    <a:p>
                      <a:endParaRPr lang="en-US"/>
                    </a:p>
                  </a:txBody>
                  <a:tcPr/>
                </a:tc>
                <a:tc>
                  <a:txBody>
                    <a:bodyPr/>
                    <a:lstStyle/>
                    <a:p>
                      <a:endParaRPr lang="en-US"/>
                    </a:p>
                  </a:txBody>
                  <a:tcPr/>
                </a:tc>
                <a:extLst>
                  <a:ext uri="{0D108BD9-81ED-4DB2-BD59-A6C34878D82A}">
                    <a16:rowId xmlns:a16="http://schemas.microsoft.com/office/drawing/2014/main" val="3066571484"/>
                  </a:ext>
                </a:extLst>
              </a:tr>
              <a:tr h="545003">
                <a:tc>
                  <a:txBody>
                    <a:bodyPr/>
                    <a:lstStyle/>
                    <a:p>
                      <a:endParaRPr lang="en-US"/>
                    </a:p>
                  </a:txBody>
                  <a:tcPr/>
                </a:tc>
                <a:tc>
                  <a:txBody>
                    <a:bodyPr/>
                    <a:lstStyle/>
                    <a:p>
                      <a:endParaRPr lang="en-US"/>
                    </a:p>
                  </a:txBody>
                  <a:tcPr/>
                </a:tc>
                <a:extLst>
                  <a:ext uri="{0D108BD9-81ED-4DB2-BD59-A6C34878D82A}">
                    <a16:rowId xmlns:a16="http://schemas.microsoft.com/office/drawing/2014/main" val="3425941904"/>
                  </a:ext>
                </a:extLst>
              </a:tr>
              <a:tr h="545003">
                <a:tc>
                  <a:txBody>
                    <a:bodyPr/>
                    <a:lstStyle/>
                    <a:p>
                      <a:endParaRPr lang="en-US"/>
                    </a:p>
                  </a:txBody>
                  <a:tcPr/>
                </a:tc>
                <a:tc>
                  <a:txBody>
                    <a:bodyPr/>
                    <a:lstStyle/>
                    <a:p>
                      <a:endParaRPr lang="en-US"/>
                    </a:p>
                  </a:txBody>
                  <a:tcPr/>
                </a:tc>
                <a:extLst>
                  <a:ext uri="{0D108BD9-81ED-4DB2-BD59-A6C34878D82A}">
                    <a16:rowId xmlns:a16="http://schemas.microsoft.com/office/drawing/2014/main" val="3216541053"/>
                  </a:ext>
                </a:extLst>
              </a:tr>
              <a:tr h="545003">
                <a:tc>
                  <a:txBody>
                    <a:bodyPr/>
                    <a:lstStyle/>
                    <a:p>
                      <a:endParaRPr lang="en-US"/>
                    </a:p>
                  </a:txBody>
                  <a:tcPr/>
                </a:tc>
                <a:tc>
                  <a:txBody>
                    <a:bodyPr/>
                    <a:lstStyle/>
                    <a:p>
                      <a:endParaRPr lang="en-US"/>
                    </a:p>
                  </a:txBody>
                  <a:tcPr/>
                </a:tc>
                <a:extLst>
                  <a:ext uri="{0D108BD9-81ED-4DB2-BD59-A6C34878D82A}">
                    <a16:rowId xmlns:a16="http://schemas.microsoft.com/office/drawing/2014/main" val="3925337833"/>
                  </a:ext>
                </a:extLst>
              </a:tr>
            </a:tbl>
          </a:graphicData>
        </a:graphic>
      </p:graphicFrame>
      <p:sp>
        <p:nvSpPr>
          <p:cNvPr id="9" name="Title 1"/>
          <p:cNvSpPr txBox="1">
            <a:spLocks/>
          </p:cNvSpPr>
          <p:nvPr/>
        </p:nvSpPr>
        <p:spPr>
          <a:xfrm>
            <a:off x="9485196" y="1914142"/>
            <a:ext cx="859807" cy="446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C00000"/>
                </a:solidFill>
                <a:latin typeface="Times New Roman" panose="02020603050405020304" pitchFamily="18" charset="0"/>
                <a:cs typeface="Times New Roman" panose="02020603050405020304" pitchFamily="18" charset="0"/>
              </a:rPr>
              <a:t>X</a:t>
            </a:r>
          </a:p>
        </p:txBody>
      </p:sp>
      <p:sp>
        <p:nvSpPr>
          <p:cNvPr id="10" name="Title 1"/>
          <p:cNvSpPr txBox="1">
            <a:spLocks/>
          </p:cNvSpPr>
          <p:nvPr/>
        </p:nvSpPr>
        <p:spPr>
          <a:xfrm>
            <a:off x="6905771" y="1302755"/>
            <a:ext cx="859807" cy="446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C00000"/>
                </a:solidFill>
                <a:latin typeface="Times New Roman" panose="02020603050405020304" pitchFamily="18" charset="0"/>
                <a:cs typeface="Times New Roman" panose="02020603050405020304" pitchFamily="18" charset="0"/>
              </a:rPr>
              <a:t>X</a:t>
            </a:r>
          </a:p>
        </p:txBody>
      </p:sp>
      <p:sp>
        <p:nvSpPr>
          <p:cNvPr id="11" name="Title 1"/>
          <p:cNvSpPr txBox="1">
            <a:spLocks/>
          </p:cNvSpPr>
          <p:nvPr/>
        </p:nvSpPr>
        <p:spPr>
          <a:xfrm>
            <a:off x="9485196" y="2425716"/>
            <a:ext cx="859807" cy="446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C00000"/>
                </a:solidFill>
                <a:latin typeface="Times New Roman" panose="02020603050405020304" pitchFamily="18" charset="0"/>
                <a:cs typeface="Times New Roman" panose="02020603050405020304" pitchFamily="18" charset="0"/>
              </a:rPr>
              <a:t>X</a:t>
            </a:r>
          </a:p>
        </p:txBody>
      </p:sp>
      <p:sp>
        <p:nvSpPr>
          <p:cNvPr id="12" name="Title 1"/>
          <p:cNvSpPr txBox="1">
            <a:spLocks/>
          </p:cNvSpPr>
          <p:nvPr/>
        </p:nvSpPr>
        <p:spPr>
          <a:xfrm>
            <a:off x="6825021" y="3008284"/>
            <a:ext cx="859807" cy="446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C00000"/>
                </a:solidFill>
                <a:latin typeface="Times New Roman" panose="02020603050405020304" pitchFamily="18" charset="0"/>
                <a:cs typeface="Times New Roman" panose="02020603050405020304" pitchFamily="18" charset="0"/>
              </a:rPr>
              <a:t>X</a:t>
            </a:r>
          </a:p>
        </p:txBody>
      </p:sp>
      <p:sp>
        <p:nvSpPr>
          <p:cNvPr id="13" name="Title 1"/>
          <p:cNvSpPr txBox="1">
            <a:spLocks/>
          </p:cNvSpPr>
          <p:nvPr/>
        </p:nvSpPr>
        <p:spPr>
          <a:xfrm>
            <a:off x="9485193" y="3555540"/>
            <a:ext cx="859807" cy="446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C00000"/>
                </a:solidFill>
                <a:latin typeface="Times New Roman" panose="02020603050405020304" pitchFamily="18" charset="0"/>
                <a:cs typeface="Times New Roman" panose="02020603050405020304" pitchFamily="18" charset="0"/>
              </a:rPr>
              <a:t>X</a:t>
            </a:r>
          </a:p>
        </p:txBody>
      </p:sp>
      <p:sp>
        <p:nvSpPr>
          <p:cNvPr id="14" name="Title 1"/>
          <p:cNvSpPr txBox="1">
            <a:spLocks/>
          </p:cNvSpPr>
          <p:nvPr/>
        </p:nvSpPr>
        <p:spPr>
          <a:xfrm>
            <a:off x="9485194" y="4058631"/>
            <a:ext cx="859807" cy="446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C00000"/>
                </a:solidFill>
                <a:latin typeface="Times New Roman" panose="02020603050405020304" pitchFamily="18" charset="0"/>
                <a:cs typeface="Times New Roman" panose="02020603050405020304" pitchFamily="18" charset="0"/>
              </a:rPr>
              <a:t>X</a:t>
            </a:r>
          </a:p>
        </p:txBody>
      </p:sp>
      <p:sp>
        <p:nvSpPr>
          <p:cNvPr id="15" name="Title 1"/>
          <p:cNvSpPr txBox="1">
            <a:spLocks/>
          </p:cNvSpPr>
          <p:nvPr/>
        </p:nvSpPr>
        <p:spPr>
          <a:xfrm>
            <a:off x="6825021" y="4574607"/>
            <a:ext cx="859807" cy="446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C00000"/>
                </a:solidFill>
                <a:latin typeface="Times New Roman" panose="02020603050405020304" pitchFamily="18" charset="0"/>
                <a:cs typeface="Times New Roman" panose="02020603050405020304" pitchFamily="18" charset="0"/>
              </a:rPr>
              <a:t>X</a:t>
            </a:r>
          </a:p>
        </p:txBody>
      </p:sp>
      <p:sp>
        <p:nvSpPr>
          <p:cNvPr id="16" name="Title 1"/>
          <p:cNvSpPr txBox="1">
            <a:spLocks/>
          </p:cNvSpPr>
          <p:nvPr/>
        </p:nvSpPr>
        <p:spPr>
          <a:xfrm>
            <a:off x="9485195" y="5109993"/>
            <a:ext cx="859807" cy="446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C00000"/>
                </a:solidFill>
                <a:latin typeface="Times New Roman" panose="02020603050405020304" pitchFamily="18" charset="0"/>
                <a:cs typeface="Times New Roman" panose="02020603050405020304" pitchFamily="18" charset="0"/>
              </a:rPr>
              <a:t>X</a:t>
            </a:r>
          </a:p>
        </p:txBody>
      </p:sp>
      <p:sp>
        <p:nvSpPr>
          <p:cNvPr id="17" name="Title 1"/>
          <p:cNvSpPr txBox="1">
            <a:spLocks/>
          </p:cNvSpPr>
          <p:nvPr/>
        </p:nvSpPr>
        <p:spPr>
          <a:xfrm>
            <a:off x="6825021" y="5670546"/>
            <a:ext cx="859807" cy="446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C00000"/>
                </a:solidFill>
                <a:latin typeface="Times New Roman" panose="02020603050405020304" pitchFamily="18" charset="0"/>
                <a:cs typeface="Times New Roman" panose="02020603050405020304" pitchFamily="18" charset="0"/>
              </a:rPr>
              <a:t>X</a:t>
            </a:r>
          </a:p>
        </p:txBody>
      </p:sp>
      <p:sp>
        <p:nvSpPr>
          <p:cNvPr id="18" name="Title 1"/>
          <p:cNvSpPr txBox="1">
            <a:spLocks/>
          </p:cNvSpPr>
          <p:nvPr/>
        </p:nvSpPr>
        <p:spPr>
          <a:xfrm>
            <a:off x="6825021" y="6248514"/>
            <a:ext cx="859807" cy="446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C00000"/>
                </a:solidFill>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416548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circle(in)">
                                      <p:cBhvr>
                                        <p:cTn id="63" dur="20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down)">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676400" y="1237957"/>
            <a:ext cx="5410200" cy="5638800"/>
          </a:xfrm>
          <a:prstGeom prst="rect">
            <a:avLst/>
          </a:prstGeom>
        </p:spPr>
      </p:pic>
      <p:sp>
        <p:nvSpPr>
          <p:cNvPr id="8" name="TextBox 7"/>
          <p:cNvSpPr txBox="1"/>
          <p:nvPr/>
        </p:nvSpPr>
        <p:spPr>
          <a:xfrm>
            <a:off x="7229622" y="1219200"/>
            <a:ext cx="3429000" cy="3970318"/>
          </a:xfrm>
          <a:prstGeom prst="rect">
            <a:avLst/>
          </a:prstGeom>
          <a:noFill/>
        </p:spPr>
        <p:txBody>
          <a:bodyPr wrap="square" rtlCol="0">
            <a:spAutoFit/>
          </a:bodyPr>
          <a:lstStyle/>
          <a:p>
            <a:r>
              <a:rPr lang="en-US" sz="2800" dirty="0" err="1">
                <a:latin typeface="#9Slide03 Arima Madurai Black" panose="00000A00000000000000" pitchFamily="2" charset="0"/>
                <a:cs typeface="#9Slide03 Arima Madurai Black" panose="00000A00000000000000" pitchFamily="2" charset="0"/>
              </a:rPr>
              <a:t>Khi</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người</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đẩy</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xe</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hàng</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xe</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hàng</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đã</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nhận</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được</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năng</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lượng</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để</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chuyển</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động</a:t>
            </a:r>
            <a:r>
              <a:rPr lang="en-US" sz="2800" dirty="0">
                <a:latin typeface="#9Slide03 Arima Madurai Black" panose="00000A00000000000000" pitchFamily="2" charset="0"/>
                <a:cs typeface="#9Slide03 Arima Madurai Black" panose="00000A00000000000000" pitchFamily="2" charset="0"/>
              </a:rPr>
              <a:t>. </a:t>
            </a:r>
          </a:p>
          <a:p>
            <a:r>
              <a:rPr lang="en-US" sz="2800" dirty="0">
                <a:solidFill>
                  <a:srgbClr val="FF0000"/>
                </a:solidFill>
                <a:latin typeface="#9Slide03 Arima Madurai Black" panose="00000A00000000000000" pitchFamily="2" charset="0"/>
                <a:cs typeface="#9Slide03 Arima Madurai Black" panose="00000A00000000000000" pitchFamily="2" charset="0"/>
              </a:rPr>
              <a:t>=&gt; </a:t>
            </a:r>
            <a:r>
              <a:rPr lang="en-US" sz="2800" dirty="0" err="1">
                <a:solidFill>
                  <a:srgbClr val="FF0000"/>
                </a:solidFill>
                <a:latin typeface="#9Slide03 Arima Madurai Black" panose="00000A00000000000000" pitchFamily="2" charset="0"/>
                <a:cs typeface="#9Slide03 Arima Madurai Black" panose="00000A00000000000000" pitchFamily="2" charset="0"/>
              </a:rPr>
              <a:t>Năng</a:t>
            </a:r>
            <a:r>
              <a:rPr lang="en-US" sz="2800" dirty="0">
                <a:solidFill>
                  <a:srgbClr val="FF0000"/>
                </a:solidFill>
                <a:latin typeface="#9Slide03 Arima Madurai Black" panose="00000A00000000000000" pitchFamily="2" charset="0"/>
                <a:cs typeface="#9Slide03 Arima Madurai Black" panose="00000A00000000000000" pitchFamily="2" charset="0"/>
              </a:rPr>
              <a:t> </a:t>
            </a:r>
            <a:r>
              <a:rPr lang="en-US" sz="2800" dirty="0" err="1">
                <a:solidFill>
                  <a:srgbClr val="FF0000"/>
                </a:solidFill>
                <a:latin typeface="#9Slide03 Arima Madurai Black" panose="00000A00000000000000" pitchFamily="2" charset="0"/>
                <a:cs typeface="#9Slide03 Arima Madurai Black" panose="00000A00000000000000" pitchFamily="2" charset="0"/>
              </a:rPr>
              <a:t>lượng</a:t>
            </a:r>
            <a:r>
              <a:rPr lang="en-US" sz="2800" dirty="0">
                <a:solidFill>
                  <a:srgbClr val="FF0000"/>
                </a:solidFill>
                <a:latin typeface="#9Slide03 Arima Madurai Black" panose="00000A00000000000000" pitchFamily="2" charset="0"/>
                <a:cs typeface="#9Slide03 Arima Madurai Black" panose="00000A00000000000000" pitchFamily="2" charset="0"/>
              </a:rPr>
              <a:t> </a:t>
            </a:r>
            <a:r>
              <a:rPr lang="en-US" sz="2800" dirty="0" err="1">
                <a:solidFill>
                  <a:srgbClr val="FF0000"/>
                </a:solidFill>
                <a:latin typeface="#9Slide03 Arima Madurai Black" panose="00000A00000000000000" pitchFamily="2" charset="0"/>
                <a:cs typeface="#9Slide03 Arima Madurai Black" panose="00000A00000000000000" pitchFamily="2" charset="0"/>
              </a:rPr>
              <a:t>từ</a:t>
            </a:r>
            <a:r>
              <a:rPr lang="en-US" sz="2800" dirty="0">
                <a:solidFill>
                  <a:srgbClr val="FF0000"/>
                </a:solidFill>
                <a:latin typeface="#9Slide03 Arima Madurai Black" panose="00000A00000000000000" pitchFamily="2" charset="0"/>
                <a:cs typeface="#9Slide03 Arima Madurai Black" panose="00000A00000000000000" pitchFamily="2" charset="0"/>
              </a:rPr>
              <a:t> </a:t>
            </a:r>
            <a:r>
              <a:rPr lang="en-US" sz="2800" dirty="0" err="1">
                <a:solidFill>
                  <a:srgbClr val="FF0000"/>
                </a:solidFill>
                <a:latin typeface="#9Slide03 Arima Madurai Black" panose="00000A00000000000000" pitchFamily="2" charset="0"/>
                <a:cs typeface="#9Slide03 Arima Madurai Black" panose="00000A00000000000000" pitchFamily="2" charset="0"/>
              </a:rPr>
              <a:t>người</a:t>
            </a:r>
            <a:r>
              <a:rPr lang="en-US" sz="2800" dirty="0">
                <a:solidFill>
                  <a:srgbClr val="FF0000"/>
                </a:solidFill>
                <a:latin typeface="#9Slide03 Arima Madurai Black" panose="00000A00000000000000" pitchFamily="2" charset="0"/>
                <a:cs typeface="#9Slide03 Arima Madurai Black" panose="00000A00000000000000" pitchFamily="2" charset="0"/>
              </a:rPr>
              <a:t> </a:t>
            </a:r>
            <a:r>
              <a:rPr lang="en-US" sz="2800" dirty="0" err="1">
                <a:solidFill>
                  <a:srgbClr val="FF0000"/>
                </a:solidFill>
                <a:latin typeface="#9Slide03 Arima Madurai Black" panose="00000A00000000000000" pitchFamily="2" charset="0"/>
                <a:cs typeface="#9Slide03 Arima Madurai Black" panose="00000A00000000000000" pitchFamily="2" charset="0"/>
              </a:rPr>
              <a:t>đã</a:t>
            </a:r>
            <a:r>
              <a:rPr lang="en-US" sz="2800" dirty="0">
                <a:solidFill>
                  <a:srgbClr val="FF0000"/>
                </a:solidFill>
                <a:latin typeface="#9Slide03 Arima Madurai Black" panose="00000A00000000000000" pitchFamily="2" charset="0"/>
                <a:cs typeface="#9Slide03 Arima Madurai Black" panose="00000A00000000000000" pitchFamily="2" charset="0"/>
              </a:rPr>
              <a:t> </a:t>
            </a:r>
            <a:r>
              <a:rPr lang="en-US" sz="2800" dirty="0" err="1">
                <a:solidFill>
                  <a:srgbClr val="FF0000"/>
                </a:solidFill>
                <a:latin typeface="#9Slide03 Arima Madurai Black" panose="00000A00000000000000" pitchFamily="2" charset="0"/>
                <a:cs typeface="#9Slide03 Arima Madurai Black" panose="00000A00000000000000" pitchFamily="2" charset="0"/>
              </a:rPr>
              <a:t>truyền</a:t>
            </a:r>
            <a:r>
              <a:rPr lang="en-US" sz="2800" dirty="0">
                <a:solidFill>
                  <a:srgbClr val="FF0000"/>
                </a:solidFill>
                <a:latin typeface="#9Slide03 Arima Madurai Black" panose="00000A00000000000000" pitchFamily="2" charset="0"/>
                <a:cs typeface="#9Slide03 Arima Madurai Black" panose="00000A00000000000000" pitchFamily="2" charset="0"/>
              </a:rPr>
              <a:t> sang </a:t>
            </a:r>
            <a:r>
              <a:rPr lang="en-US" sz="2800" dirty="0" err="1">
                <a:solidFill>
                  <a:srgbClr val="FF0000"/>
                </a:solidFill>
                <a:latin typeface="#9Slide03 Arima Madurai Black" panose="00000A00000000000000" pitchFamily="2" charset="0"/>
                <a:cs typeface="#9Slide03 Arima Madurai Black" panose="00000A00000000000000" pitchFamily="2" charset="0"/>
              </a:rPr>
              <a:t>xe</a:t>
            </a:r>
            <a:r>
              <a:rPr lang="en-US" sz="2800" dirty="0">
                <a:solidFill>
                  <a:srgbClr val="FF0000"/>
                </a:solidFill>
                <a:latin typeface="#9Slide03 Arima Madurai Black" panose="00000A00000000000000" pitchFamily="2" charset="0"/>
                <a:cs typeface="#9Slide03 Arima Madurai Black" panose="00000A00000000000000" pitchFamily="2" charset="0"/>
              </a:rPr>
              <a:t> </a:t>
            </a:r>
            <a:r>
              <a:rPr lang="en-US" sz="2800" dirty="0" err="1">
                <a:solidFill>
                  <a:srgbClr val="FF0000"/>
                </a:solidFill>
                <a:latin typeface="#9Slide03 Arima Madurai Black" panose="00000A00000000000000" pitchFamily="2" charset="0"/>
                <a:cs typeface="#9Slide03 Arima Madurai Black" panose="00000A00000000000000" pitchFamily="2" charset="0"/>
              </a:rPr>
              <a:t>hàng</a:t>
            </a:r>
            <a:endParaRPr lang="en-US" sz="2800"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6" name="TextBox 5">
            <a:extLst>
              <a:ext uri="{FF2B5EF4-FFF2-40B4-BE49-F238E27FC236}">
                <a16:creationId xmlns:a16="http://schemas.microsoft.com/office/drawing/2014/main" id="{24AE6793-EA05-44F5-86F2-EF3A1EA78258}"/>
              </a:ext>
            </a:extLst>
          </p:cNvPr>
          <p:cNvSpPr txBox="1"/>
          <p:nvPr/>
        </p:nvSpPr>
        <p:spPr>
          <a:xfrm>
            <a:off x="350982" y="265303"/>
            <a:ext cx="10598439"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BẢO TOÀN NĂNG LƯỢNG.</a:t>
            </a:r>
            <a:endParaRPr lang="vi-VN" sz="28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4AE6793-EA05-44F5-86F2-EF3A1EA78258}"/>
              </a:ext>
            </a:extLst>
          </p:cNvPr>
          <p:cNvSpPr txBox="1"/>
          <p:nvPr/>
        </p:nvSpPr>
        <p:spPr>
          <a:xfrm>
            <a:off x="350982" y="812552"/>
            <a:ext cx="10598439"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giữa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0819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ircle(in)">
                                      <p:cBhvr>
                                        <p:cTn id="17" dur="2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0" nodeType="clickEffect">
                                  <p:stCondLst>
                                    <p:cond delay="0"/>
                                  </p:stCondLst>
                                  <p:childTnLst>
                                    <p:anim calcmode="lin" valueType="num">
                                      <p:cBhvr>
                                        <p:cTn id="21" dur="500"/>
                                        <p:tgtEl>
                                          <p:spTgt spid="8">
                                            <p:txEl>
                                              <p:pRg st="0" end="0"/>
                                            </p:txEl>
                                          </p:spTgt>
                                        </p:tgtEl>
                                        <p:attrNameLst>
                                          <p:attrName>ppt_w</p:attrName>
                                        </p:attrNameLst>
                                      </p:cBhvr>
                                      <p:tavLst>
                                        <p:tav tm="0">
                                          <p:val>
                                            <p:strVal val="ppt_w"/>
                                          </p:val>
                                        </p:tav>
                                        <p:tav tm="100000">
                                          <p:val>
                                            <p:fltVal val="0"/>
                                          </p:val>
                                        </p:tav>
                                      </p:tavLst>
                                    </p:anim>
                                    <p:anim calcmode="lin" valueType="num">
                                      <p:cBhvr>
                                        <p:cTn id="22" dur="500"/>
                                        <p:tgtEl>
                                          <p:spTgt spid="8">
                                            <p:txEl>
                                              <p:pRg st="0" end="0"/>
                                            </p:txEl>
                                          </p:spTgt>
                                        </p:tgtEl>
                                        <p:attrNameLst>
                                          <p:attrName>ppt_h</p:attrName>
                                        </p:attrNameLst>
                                      </p:cBhvr>
                                      <p:tavLst>
                                        <p:tav tm="0">
                                          <p:val>
                                            <p:strVal val="ppt_h"/>
                                          </p:val>
                                        </p:tav>
                                        <p:tav tm="100000">
                                          <p:val>
                                            <p:fltVal val="0"/>
                                          </p:val>
                                        </p:tav>
                                      </p:tavLst>
                                    </p:anim>
                                    <p:animEffect transition="out" filter="fade">
                                      <p:cBhvr>
                                        <p:cTn id="23" dur="500"/>
                                        <p:tgtEl>
                                          <p:spTgt spid="8">
                                            <p:txEl>
                                              <p:pRg st="0" end="0"/>
                                            </p:txEl>
                                          </p:spTgt>
                                        </p:tgtEl>
                                      </p:cBhvr>
                                    </p:animEffect>
                                    <p:set>
                                      <p:cBhvr>
                                        <p:cTn id="24" dur="1" fill="hold">
                                          <p:stCondLst>
                                            <p:cond delay="499"/>
                                          </p:stCondLst>
                                        </p:cTn>
                                        <p:tgtEl>
                                          <p:spTgt spid="8">
                                            <p:txEl>
                                              <p:pRg st="0" end="0"/>
                                            </p:txEl>
                                          </p:spTgt>
                                        </p:tgtEl>
                                        <p:attrNameLst>
                                          <p:attrName>style.visibility</p:attrName>
                                        </p:attrNameLst>
                                      </p:cBhvr>
                                      <p:to>
                                        <p:strVal val="hidden"/>
                                      </p:to>
                                    </p:set>
                                  </p:childTnLst>
                                </p:cTn>
                              </p:par>
                              <p:par>
                                <p:cTn id="25" presetID="53" presetClass="exit" presetSubtype="32" fill="hold" grpId="0" nodeType="withEffect">
                                  <p:stCondLst>
                                    <p:cond delay="0"/>
                                  </p:stCondLst>
                                  <p:childTnLst>
                                    <p:anim calcmode="lin" valueType="num">
                                      <p:cBhvr>
                                        <p:cTn id="26" dur="500"/>
                                        <p:tgtEl>
                                          <p:spTgt spid="8">
                                            <p:txEl>
                                              <p:pRg st="1" end="1"/>
                                            </p:txEl>
                                          </p:spTgt>
                                        </p:tgtEl>
                                        <p:attrNameLst>
                                          <p:attrName>ppt_w</p:attrName>
                                        </p:attrNameLst>
                                      </p:cBhvr>
                                      <p:tavLst>
                                        <p:tav tm="0">
                                          <p:val>
                                            <p:strVal val="ppt_w"/>
                                          </p:val>
                                        </p:tav>
                                        <p:tav tm="100000">
                                          <p:val>
                                            <p:fltVal val="0"/>
                                          </p:val>
                                        </p:tav>
                                      </p:tavLst>
                                    </p:anim>
                                    <p:anim calcmode="lin" valueType="num">
                                      <p:cBhvr>
                                        <p:cTn id="27" dur="500"/>
                                        <p:tgtEl>
                                          <p:spTgt spid="8">
                                            <p:txEl>
                                              <p:pRg st="1" end="1"/>
                                            </p:txEl>
                                          </p:spTgt>
                                        </p:tgtEl>
                                        <p:attrNameLst>
                                          <p:attrName>ppt_h</p:attrName>
                                        </p:attrNameLst>
                                      </p:cBhvr>
                                      <p:tavLst>
                                        <p:tav tm="0">
                                          <p:val>
                                            <p:strVal val="ppt_h"/>
                                          </p:val>
                                        </p:tav>
                                        <p:tav tm="100000">
                                          <p:val>
                                            <p:fltVal val="0"/>
                                          </p:val>
                                        </p:tav>
                                      </p:tavLst>
                                    </p:anim>
                                    <p:animEffect transition="out" filter="fade">
                                      <p:cBhvr>
                                        <p:cTn id="28" dur="500"/>
                                        <p:tgtEl>
                                          <p:spTgt spid="8">
                                            <p:txEl>
                                              <p:pRg st="1" end="1"/>
                                            </p:txEl>
                                          </p:spTgt>
                                        </p:tgtEl>
                                      </p:cBhvr>
                                    </p:animEffect>
                                    <p:set>
                                      <p:cBhvr>
                                        <p:cTn id="29" dur="1" fill="hold">
                                          <p:stCondLst>
                                            <p:cond delay="499"/>
                                          </p:stCondLst>
                                        </p:cTn>
                                        <p:tgtEl>
                                          <p:spTgt spid="8">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163774"/>
            <a:ext cx="11259403" cy="1719617"/>
          </a:xfrm>
        </p:spPr>
        <p:txBody>
          <a:bodyPr>
            <a:noAutofit/>
          </a:bodyPr>
          <a:lstStyle/>
          <a:p>
            <a:pPr algn="just"/>
            <a:r>
              <a:rPr lang="en-US" sz="4000">
                <a:latin typeface="Times New Roman" panose="02020603050405020304" pitchFamily="18" charset="0"/>
                <a:cs typeface="Times New Roman" panose="02020603050405020304" pitchFamily="18" charset="0"/>
              </a:rPr>
              <a:t>?9. Em hãy nêu một số lợi ích của việc thực hiện tiết kiệm năng lượng.</a:t>
            </a:r>
          </a:p>
        </p:txBody>
      </p:sp>
      <p:sp>
        <p:nvSpPr>
          <p:cNvPr id="9" name="Title 1"/>
          <p:cNvSpPr txBox="1">
            <a:spLocks/>
          </p:cNvSpPr>
          <p:nvPr/>
        </p:nvSpPr>
        <p:spPr>
          <a:xfrm>
            <a:off x="450376" y="1992573"/>
            <a:ext cx="11114964" cy="40124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dirty="0" err="1">
                <a:solidFill>
                  <a:srgbClr val="FF0000"/>
                </a:solidFill>
                <a:latin typeface="Times New Roman" panose="02020603050405020304" pitchFamily="18" charset="0"/>
                <a:cs typeface="Times New Roman" panose="02020603050405020304" pitchFamily="18" charset="0"/>
              </a:rPr>
              <a:t>Tiết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kiệm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lượng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giúp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giảm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cầu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sử</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dụng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đối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với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nguồn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nhiên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liệu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hóa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thạch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như</a:t>
            </a:r>
            <a:r>
              <a:rPr lang="en-US" sz="4000" dirty="0">
                <a:solidFill>
                  <a:srgbClr val="FF0000"/>
                </a:solidFill>
                <a:latin typeface="Times New Roman" panose="02020603050405020304" pitchFamily="18" charset="0"/>
                <a:cs typeface="Times New Roman" panose="02020603050405020304" pitchFamily="18" charset="0"/>
              </a:rPr>
              <a:t> than </a:t>
            </a:r>
            <a:r>
              <a:rPr lang="en-US" sz="4000" dirty="0" err="1">
                <a:solidFill>
                  <a:srgbClr val="FF0000"/>
                </a:solidFill>
                <a:latin typeface="Times New Roman" panose="02020603050405020304" pitchFamily="18" charset="0"/>
                <a:cs typeface="Times New Roman" panose="02020603050405020304" pitchFamily="18" charset="0"/>
              </a:rPr>
              <a:t>đá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dầu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mỏ</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khí</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thiên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nhiên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giúp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bảo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vệ</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môi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trường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sử</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dụng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hiệu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nguồn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lượng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bảo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vệ</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nguồn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lượng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thế</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hệ</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tương</a:t>
            </a:r>
            <a:r>
              <a:rPr lang="en-US" sz="4000" dirty="0">
                <a:solidFill>
                  <a:srgbClr val="FF0000"/>
                </a:solidFill>
                <a:latin typeface="Times New Roman" panose="02020603050405020304" pitchFamily="18" charset="0"/>
                <a:cs typeface="Times New Roman" panose="02020603050405020304" pitchFamily="18" charset="0"/>
              </a:rPr>
              <a:t> lai.</a:t>
            </a:r>
          </a:p>
        </p:txBody>
      </p:sp>
    </p:spTree>
    <p:extLst>
      <p:ext uri="{BB962C8B-B14F-4D97-AF65-F5344CB8AC3E}">
        <p14:creationId xmlns:p14="http://schemas.microsoft.com/office/powerpoint/2010/main" val="6091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457" y="2361064"/>
            <a:ext cx="10263116" cy="2251880"/>
          </a:xfrm>
        </p:spPr>
        <p:txBody>
          <a:bodyPr>
            <a:noAutofit/>
          </a:bodyPr>
          <a:lstStyle/>
          <a:p>
            <a:pPr algn="just"/>
            <a:r>
              <a:rPr lang="en-US" dirty="0" err="1">
                <a:solidFill>
                  <a:schemeClr val="accent1"/>
                </a:solidFill>
                <a:latin typeface="Times New Roman" panose="02020603050405020304" pitchFamily="18" charset="0"/>
                <a:cs typeface="Times New Roman" panose="02020603050405020304" pitchFamily="18" charset="0"/>
              </a:rPr>
              <a:t>Tiết</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kiệm</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năng</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lượng</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là</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một</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yêu</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cầu</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cấp</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thiết</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đối</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với</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tất</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cả</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mọi</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lĩnh</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vực</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mọi</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cá</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nhân</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nhằm</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đảm</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bảo</a:t>
            </a:r>
            <a:r>
              <a:rPr lang="en-US" dirty="0">
                <a:solidFill>
                  <a:schemeClr val="accent1"/>
                </a:solidFill>
                <a:latin typeface="Times New Roman" panose="02020603050405020304" pitchFamily="18" charset="0"/>
                <a:cs typeface="Times New Roman" panose="02020603050405020304" pitchFamily="18" charset="0"/>
              </a:rPr>
              <a:t> an </a:t>
            </a:r>
            <a:r>
              <a:rPr lang="en-US" dirty="0" err="1">
                <a:solidFill>
                  <a:schemeClr val="accent1"/>
                </a:solidFill>
                <a:latin typeface="Times New Roman" panose="02020603050405020304" pitchFamily="18" charset="0"/>
                <a:cs typeface="Times New Roman" panose="02020603050405020304" pitchFamily="18" charset="0"/>
              </a:rPr>
              <a:t>ninh</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năng</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lượng</a:t>
            </a:r>
            <a:r>
              <a:rPr lang="en-US" dirty="0">
                <a:solidFill>
                  <a:schemeClr val="accent1"/>
                </a:solidFill>
                <a:latin typeface="Times New Roman" panose="02020603050405020304" pitchFamily="18" charset="0"/>
                <a:cs typeface="Times New Roman" panose="02020603050405020304" pitchFamily="18" charset="0"/>
              </a:rPr>
              <a:t>.</a:t>
            </a:r>
          </a:p>
        </p:txBody>
      </p:sp>
      <p:pic>
        <p:nvPicPr>
          <p:cNvPr id="3" name="Picture 2"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72411" y="920671"/>
            <a:ext cx="1039091" cy="92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44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163774"/>
            <a:ext cx="11259403" cy="1624083"/>
          </a:xfrm>
        </p:spPr>
        <p:txBody>
          <a:bodyPr>
            <a:noAutofit/>
          </a:bodyPr>
          <a:lstStyle/>
          <a:p>
            <a:pPr algn="just"/>
            <a:r>
              <a:rPr lang="en-US" sz="4000">
                <a:latin typeface="Times New Roman" panose="02020603050405020304" pitchFamily="18" charset="0"/>
                <a:cs typeface="Times New Roman" panose="02020603050405020304" pitchFamily="18" charset="0"/>
              </a:rPr>
              <a:t>?10. Hãy nêu các biện pháp tiết kiệm năng lượng trong cuộc sống hàng ngày.</a:t>
            </a:r>
          </a:p>
        </p:txBody>
      </p:sp>
      <p:sp>
        <p:nvSpPr>
          <p:cNvPr id="4" name="Title 1"/>
          <p:cNvSpPr txBox="1">
            <a:spLocks/>
          </p:cNvSpPr>
          <p:nvPr/>
        </p:nvSpPr>
        <p:spPr>
          <a:xfrm>
            <a:off x="522595" y="1610436"/>
            <a:ext cx="11114964" cy="50769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dirty="0" err="1">
                <a:solidFill>
                  <a:srgbClr val="FF0000"/>
                </a:solidFill>
                <a:latin typeface="Times New Roman" panose="02020603050405020304" pitchFamily="18" charset="0"/>
                <a:cs typeface="Times New Roman" panose="02020603050405020304" pitchFamily="18" charset="0"/>
              </a:rPr>
              <a:t>Các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biện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pháp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tiết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kiệm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lượng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trong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cuộc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sống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hàng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ngày</a:t>
            </a:r>
            <a:r>
              <a:rPr lang="en-US" sz="4000" dirty="0">
                <a:solidFill>
                  <a:srgbClr val="FF0000"/>
                </a:solidFill>
                <a:latin typeface="Times New Roman" panose="02020603050405020304" pitchFamily="18" charset="0"/>
                <a:cs typeface="Times New Roman" panose="02020603050405020304" pitchFamily="18" charset="0"/>
              </a:rPr>
              <a:t>:</a:t>
            </a:r>
          </a:p>
          <a:p>
            <a:pPr algn="just"/>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nhiệt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tủ</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lạnh</a:t>
            </a:r>
            <a:endParaRPr lang="en-US" sz="4000" dirty="0">
              <a:solidFill>
                <a:srgbClr val="FF0000"/>
              </a:solidFill>
              <a:latin typeface="Times New Roman" panose="02020603050405020304" pitchFamily="18" charset="0"/>
              <a:cs typeface="Times New Roman" panose="02020603050405020304" pitchFamily="18" charset="0"/>
            </a:endParaRPr>
          </a:p>
          <a:p>
            <a:pPr algn="just"/>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Giảm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nhiệt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bình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đun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nước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nóng</a:t>
            </a:r>
            <a:endParaRPr lang="en-US" sz="4000" dirty="0">
              <a:solidFill>
                <a:srgbClr val="FF0000"/>
              </a:solidFill>
              <a:latin typeface="Times New Roman" panose="02020603050405020304" pitchFamily="18" charset="0"/>
              <a:cs typeface="Times New Roman" panose="02020603050405020304" pitchFamily="18" charset="0"/>
            </a:endParaRPr>
          </a:p>
          <a:p>
            <a:pPr algn="just"/>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chọn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những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sản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phẩm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tiết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kiệm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lượng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thay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thế</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đồ</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dụng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cũ</a:t>
            </a:r>
            <a:endParaRPr lang="en-US" sz="4000" dirty="0">
              <a:solidFill>
                <a:srgbClr val="FF0000"/>
              </a:solidFill>
              <a:latin typeface="Times New Roman" panose="02020603050405020304" pitchFamily="18" charset="0"/>
              <a:cs typeface="Times New Roman" panose="02020603050405020304" pitchFamily="18" charset="0"/>
            </a:endParaRPr>
          </a:p>
          <a:p>
            <a:pPr algn="just"/>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lạm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dụng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máy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sưởi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máy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điều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hòa</a:t>
            </a:r>
            <a:endParaRPr lang="en-US" sz="4000" dirty="0">
              <a:solidFill>
                <a:srgbClr val="FF0000"/>
              </a:solidFill>
              <a:latin typeface="Times New Roman" panose="02020603050405020304" pitchFamily="18" charset="0"/>
              <a:cs typeface="Times New Roman" panose="02020603050405020304" pitchFamily="18" charset="0"/>
            </a:endParaRPr>
          </a:p>
          <a:p>
            <a:pPr algn="just"/>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Giảm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lượng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chất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thải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sinh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hoạt</a:t>
            </a:r>
            <a:endParaRPr lang="en-US" sz="4000" dirty="0">
              <a:solidFill>
                <a:srgbClr val="FF0000"/>
              </a:solidFill>
              <a:latin typeface="Times New Roman" panose="02020603050405020304" pitchFamily="18" charset="0"/>
              <a:cs typeface="Times New Roman" panose="02020603050405020304" pitchFamily="18" charset="0"/>
            </a:endParaRPr>
          </a:p>
          <a:p>
            <a:pPr algn="just"/>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Trồng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nhiều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cây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xanh</a:t>
            </a:r>
            <a:r>
              <a:rPr lang="en-US" sz="40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6901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28" y="109179"/>
            <a:ext cx="10515600" cy="1419367"/>
          </a:xfrm>
        </p:spPr>
        <p:txBody>
          <a:bodyPr>
            <a:normAutofit/>
          </a:bodyPr>
          <a:lstStyle/>
          <a:p>
            <a:pPr algn="just"/>
            <a:r>
              <a:rPr lang="en-US">
                <a:latin typeface="Times New Roman" panose="02020603050405020304" pitchFamily="18" charset="0"/>
                <a:cs typeface="Times New Roman" panose="02020603050405020304" pitchFamily="18" charset="0"/>
              </a:rPr>
              <a:t>Em hãy nêu một số biện pháp tiết kiệm năng lượng khi sử dụng điện ở nhà.</a:t>
            </a:r>
            <a:endParaRPr lang="en-US" sz="360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665328" y="1760561"/>
            <a:ext cx="10976212" cy="47084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a:solidFill>
                  <a:srgbClr val="00B0F0"/>
                </a:solidFill>
                <a:latin typeface="Times New Roman" panose="02020603050405020304" pitchFamily="18" charset="0"/>
                <a:cs typeface="Times New Roman" panose="02020603050405020304" pitchFamily="18" charset="0"/>
              </a:rPr>
              <a:t>Các biện pháp tiết kiệm năng lượng trong cuộc sống hằng ngày là:</a:t>
            </a:r>
          </a:p>
          <a:p>
            <a:pPr algn="just"/>
            <a:r>
              <a:rPr lang="en-US" sz="4000">
                <a:solidFill>
                  <a:srgbClr val="00B0F0"/>
                </a:solidFill>
                <a:latin typeface="Times New Roman" panose="02020603050405020304" pitchFamily="18" charset="0"/>
                <a:cs typeface="Times New Roman" panose="02020603050405020304" pitchFamily="18" charset="0"/>
              </a:rPr>
              <a:t>- Tắt các thiết bị điện như: ti vi, quạt, bóng điện, … khi không sử dụng.</a:t>
            </a:r>
          </a:p>
          <a:p>
            <a:pPr algn="just"/>
            <a:r>
              <a:rPr lang="en-US" sz="4000">
                <a:solidFill>
                  <a:srgbClr val="00B0F0"/>
                </a:solidFill>
                <a:latin typeface="Times New Roman" panose="02020603050405020304" pitchFamily="18" charset="0"/>
                <a:cs typeface="Times New Roman" panose="02020603050405020304" pitchFamily="18" charset="0"/>
              </a:rPr>
              <a:t>- Không lạm dụng máy sưởi và máy điều hòa.</a:t>
            </a:r>
          </a:p>
          <a:p>
            <a:pPr algn="just"/>
            <a:r>
              <a:rPr lang="en-US" sz="4000">
                <a:solidFill>
                  <a:srgbClr val="00B0F0"/>
                </a:solidFill>
                <a:latin typeface="Times New Roman" panose="02020603050405020304" pitchFamily="18" charset="0"/>
                <a:cs typeface="Times New Roman" panose="02020603050405020304" pitchFamily="18" charset="0"/>
              </a:rPr>
              <a:t>- Sử dụng bóng đèn tiết kiệm điện.</a:t>
            </a:r>
          </a:p>
          <a:p>
            <a:pPr algn="just"/>
            <a:r>
              <a:rPr lang="en-US" sz="4000">
                <a:solidFill>
                  <a:srgbClr val="00B0F0"/>
                </a:solidFill>
                <a:latin typeface="Times New Roman" panose="02020603050405020304" pitchFamily="18" charset="0"/>
                <a:cs typeface="Times New Roman" panose="02020603050405020304" pitchFamily="18" charset="0"/>
              </a:rPr>
              <a:t>- Giảm lượng chất thải sinh hoạt</a:t>
            </a:r>
          </a:p>
          <a:p>
            <a:pPr algn="just"/>
            <a:r>
              <a:rPr lang="en-US" sz="4000">
                <a:solidFill>
                  <a:srgbClr val="00B0F0"/>
                </a:solidFill>
                <a:latin typeface="Times New Roman" panose="02020603050405020304" pitchFamily="18" charset="0"/>
                <a:cs typeface="Times New Roman" panose="02020603050405020304" pitchFamily="18" charset="0"/>
              </a:rPr>
              <a:t>- Trồng nhiều cây xanh.</a:t>
            </a:r>
          </a:p>
        </p:txBody>
      </p:sp>
    </p:spTree>
    <p:extLst>
      <p:ext uri="{BB962C8B-B14F-4D97-AF65-F5344CB8AC3E}">
        <p14:creationId xmlns:p14="http://schemas.microsoft.com/office/powerpoint/2010/main" val="385925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28" y="109179"/>
            <a:ext cx="10515600" cy="1419367"/>
          </a:xfrm>
        </p:spPr>
        <p:txBody>
          <a:bodyPr>
            <a:normAutofit/>
          </a:bodyPr>
          <a:lstStyle/>
          <a:p>
            <a:pPr algn="just"/>
            <a:r>
              <a:rPr lang="en-US" sz="4000">
                <a:latin typeface="Times New Roman" panose="02020603050405020304" pitchFamily="18" charset="0"/>
                <a:cs typeface="Times New Roman" panose="02020603050405020304" pitchFamily="18" charset="0"/>
              </a:rPr>
              <a:t>Đề xuất một số biện pháp để tiết kiệm năng lượng trong trường học.</a:t>
            </a:r>
          </a:p>
        </p:txBody>
      </p:sp>
      <p:sp>
        <p:nvSpPr>
          <p:cNvPr id="4" name="Title 1"/>
          <p:cNvSpPr txBox="1">
            <a:spLocks/>
          </p:cNvSpPr>
          <p:nvPr/>
        </p:nvSpPr>
        <p:spPr>
          <a:xfrm>
            <a:off x="665328" y="1760561"/>
            <a:ext cx="10976212" cy="47084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solidFill>
                  <a:srgbClr val="00B0F0"/>
                </a:solidFill>
                <a:latin typeface="Times New Roman" panose="02020603050405020304" pitchFamily="18" charset="0"/>
                <a:cs typeface="Times New Roman" panose="02020603050405020304" pitchFamily="18" charset="0"/>
              </a:rPr>
              <a:t>Một số biện pháp để tiết kiệm năng lượng trong trường học là:</a:t>
            </a:r>
          </a:p>
          <a:p>
            <a:pPr algn="just"/>
            <a:r>
              <a:rPr lang="en-US">
                <a:solidFill>
                  <a:srgbClr val="00B0F0"/>
                </a:solidFill>
                <a:latin typeface="Times New Roman" panose="02020603050405020304" pitchFamily="18" charset="0"/>
                <a:cs typeface="Times New Roman" panose="02020603050405020304" pitchFamily="18" charset="0"/>
              </a:rPr>
              <a:t>- Tắt các thiết bị điện khi không sử dụng</a:t>
            </a:r>
          </a:p>
          <a:p>
            <a:pPr algn="just"/>
            <a:r>
              <a:rPr lang="en-US">
                <a:solidFill>
                  <a:srgbClr val="00B0F0"/>
                </a:solidFill>
                <a:latin typeface="Times New Roman" panose="02020603050405020304" pitchFamily="18" charset="0"/>
                <a:cs typeface="Times New Roman" panose="02020603050405020304" pitchFamily="18" charset="0"/>
              </a:rPr>
              <a:t>- Trồng nhiều cây xanh</a:t>
            </a:r>
          </a:p>
          <a:p>
            <a:pPr algn="just"/>
            <a:r>
              <a:rPr lang="en-US">
                <a:solidFill>
                  <a:srgbClr val="00B0F0"/>
                </a:solidFill>
                <a:latin typeface="Times New Roman" panose="02020603050405020304" pitchFamily="18" charset="0"/>
                <a:cs typeface="Times New Roman" panose="02020603050405020304" pitchFamily="18" charset="0"/>
              </a:rPr>
              <a:t>- Sử dụng điện mặt trời trong trường học</a:t>
            </a:r>
          </a:p>
          <a:p>
            <a:pPr algn="just"/>
            <a:r>
              <a:rPr lang="en-US">
                <a:solidFill>
                  <a:srgbClr val="00B0F0"/>
                </a:solidFill>
                <a:latin typeface="Times New Roman" panose="02020603050405020304" pitchFamily="18" charset="0"/>
                <a:cs typeface="Times New Roman" panose="02020603050405020304" pitchFamily="18" charset="0"/>
              </a:rPr>
              <a:t>- Sử dụng nước hợp lí…</a:t>
            </a:r>
          </a:p>
        </p:txBody>
      </p:sp>
    </p:spTree>
    <p:extLst>
      <p:ext uri="{BB962C8B-B14F-4D97-AF65-F5344CB8AC3E}">
        <p14:creationId xmlns:p14="http://schemas.microsoft.com/office/powerpoint/2010/main" val="337156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120952" cy="5053036"/>
          </a:xfrm>
          <a:ln>
            <a:solidFill>
              <a:srgbClr val="FF0000"/>
            </a:solidFill>
          </a:ln>
        </p:spPr>
        <p:txBody>
          <a:bodyPr>
            <a:noAutofit/>
          </a:bodyPr>
          <a:lstStyle/>
          <a:p>
            <a:r>
              <a:rPr lang="en-US" sz="4000" dirty="0" err="1">
                <a:solidFill>
                  <a:srgbClr val="7030A0"/>
                </a:solidFill>
                <a:latin typeface="Times New Roman" panose="02020603050405020304" pitchFamily="18" charset="0"/>
                <a:cs typeface="Times New Roman" panose="02020603050405020304" pitchFamily="18" charset="0"/>
              </a:rPr>
              <a:t>Bài</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tập</a:t>
            </a:r>
            <a:r>
              <a:rPr lang="en-US" sz="4000" dirty="0">
                <a:solidFill>
                  <a:srgbClr val="7030A0"/>
                </a:solidFill>
                <a:latin typeface="Times New Roman" panose="02020603050405020304" pitchFamily="18" charset="0"/>
                <a:cs typeface="Times New Roman" panose="02020603050405020304" pitchFamily="18" charset="0"/>
              </a:rPr>
              <a:t> 1. </a:t>
            </a:r>
            <a:r>
              <a:rPr lang="en-US" sz="4000" dirty="0">
                <a:latin typeface="Times New Roman" panose="02020603050405020304" pitchFamily="18" charset="0"/>
                <a:cs typeface="Times New Roman" panose="02020603050405020304" pitchFamily="18" charset="0"/>
              </a:rPr>
              <a:t>Khi </a:t>
            </a: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lò</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sưởi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nhiệt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a:t>
            </a:r>
            <a:br>
              <a:rPr lang="en-US" sz="40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br>
              <a:rPr lang="en-US" sz="40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B.</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br>
              <a:rPr lang="en-US" sz="40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Hóa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br>
              <a:rPr lang="en-US" sz="40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D.</a:t>
            </a:r>
            <a:r>
              <a:rPr lang="en-US" sz="4000" dirty="0">
                <a:latin typeface="Times New Roman" panose="02020603050405020304" pitchFamily="18" charset="0"/>
                <a:cs typeface="Times New Roman" panose="02020603050405020304" pitchFamily="18" charset="0"/>
              </a:rPr>
              <a:t> Quang </a:t>
            </a:r>
            <a:r>
              <a:rPr lang="en-US" sz="4000" dirty="0" err="1">
                <a:latin typeface="Times New Roman" panose="02020603050405020304" pitchFamily="18" charset="0"/>
                <a:cs typeface="Times New Roman" panose="02020603050405020304" pitchFamily="18" charset="0"/>
              </a:rPr>
              <a:t>năng</a:t>
            </a:r>
            <a:endParaRPr lang="en-US" sz="4000" dirty="0">
              <a:latin typeface="Times New Roman" panose="02020603050405020304" pitchFamily="18" charset="0"/>
              <a:cs typeface="Times New Roman" panose="02020603050405020304" pitchFamily="18" charset="0"/>
            </a:endParaRPr>
          </a:p>
        </p:txBody>
      </p:sp>
      <p:sp>
        <p:nvSpPr>
          <p:cNvPr id="6" name="Oval 5"/>
          <p:cNvSpPr/>
          <p:nvPr/>
        </p:nvSpPr>
        <p:spPr>
          <a:xfrm>
            <a:off x="884829" y="2891643"/>
            <a:ext cx="395785" cy="50496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4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4" y="365124"/>
            <a:ext cx="11068334" cy="6363221"/>
          </a:xfrm>
        </p:spPr>
        <p:txBody>
          <a:bodyPr>
            <a:noAutofit/>
          </a:bodyPr>
          <a:lstStyle/>
          <a:p>
            <a:r>
              <a:rPr lang="en-US" sz="4000" dirty="0" err="1">
                <a:solidFill>
                  <a:srgbClr val="7030A0"/>
                </a:solidFill>
                <a:latin typeface="Times New Roman" panose="02020603050405020304" pitchFamily="18" charset="0"/>
                <a:cs typeface="Times New Roman" panose="02020603050405020304" pitchFamily="18" charset="0"/>
              </a:rPr>
              <a:t>Bài</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tập</a:t>
            </a:r>
            <a:r>
              <a:rPr lang="en-US" sz="4000" dirty="0">
                <a:solidFill>
                  <a:srgbClr val="7030A0"/>
                </a:solidFill>
                <a:latin typeface="Times New Roman" panose="02020603050405020304" pitchFamily="18" charset="0"/>
                <a:cs typeface="Times New Roman" panose="02020603050405020304" pitchFamily="18" charset="0"/>
              </a:rPr>
              <a:t> 2. </a:t>
            </a:r>
            <a:r>
              <a:rPr lang="en-US" sz="4000" dirty="0" err="1">
                <a:latin typeface="Times New Roman" panose="02020603050405020304" pitchFamily="18" charset="0"/>
                <a:cs typeface="Times New Roman" panose="02020603050405020304" pitchFamily="18" charset="0"/>
              </a:rPr>
              <a:t>Phát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đúng</a:t>
            </a:r>
            <a:r>
              <a:rPr lang="en-US" sz="4000" dirty="0">
                <a:latin typeface="Times New Roman" panose="02020603050405020304" pitchFamily="18" charset="0"/>
                <a:cs typeface="Times New Roman" panose="02020603050405020304" pitchFamily="18" charset="0"/>
              </a:rPr>
              <a:t>? Khi </a:t>
            </a:r>
            <a:r>
              <a:rPr lang="en-US" sz="4000" dirty="0" err="1">
                <a:latin typeface="Times New Roman" panose="02020603050405020304" pitchFamily="18" charset="0"/>
                <a:cs typeface="Times New Roman" panose="02020603050405020304" pitchFamily="18" charset="0"/>
              </a:rPr>
              <a:t>quạt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lớn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hóa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nhiệt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br>
              <a:rPr lang="en-US" sz="40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B.</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lớn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hóa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br>
              <a:rPr lang="en-US" sz="40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hữu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cuối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cs typeface="Times New Roman" panose="02020603050405020304" pitchFamily="18" charset="0"/>
              </a:rPr>
              <a:t> bao </a:t>
            </a:r>
            <a:r>
              <a:rPr lang="en-US" sz="4000" dirty="0" err="1">
                <a:latin typeface="Times New Roman" panose="02020603050405020304" pitchFamily="18" charset="0"/>
                <a:cs typeface="Times New Roman" panose="02020603050405020304" pitchFamily="18" charset="0"/>
              </a:rPr>
              <a:t>giờ</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lớn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ban </a:t>
            </a:r>
            <a:r>
              <a:rPr lang="en-US" sz="4000" dirty="0" err="1">
                <a:latin typeface="Times New Roman" panose="02020603050405020304" pitchFamily="18" charset="0"/>
                <a:cs typeface="Times New Roman" panose="02020603050405020304" pitchFamily="18" charset="0"/>
              </a:rPr>
              <a:t>đầu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cấp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quạt</a:t>
            </a:r>
            <a:r>
              <a:rPr lang="en-US" sz="4000" dirty="0">
                <a:latin typeface="Times New Roman" panose="02020603050405020304" pitchFamily="18" charset="0"/>
                <a:cs typeface="Times New Roman" panose="02020603050405020304" pitchFamily="18" charset="0"/>
              </a:rPr>
              <a:t>.</a:t>
            </a:r>
            <a:br>
              <a:rPr lang="en-US" sz="40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D</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hao </a:t>
            </a:r>
            <a:r>
              <a:rPr lang="en-US" sz="4000" dirty="0" err="1">
                <a:latin typeface="Times New Roman" panose="02020603050405020304" pitchFamily="18" charset="0"/>
                <a:cs typeface="Times New Roman" panose="02020603050405020304" pitchFamily="18" charset="0"/>
              </a:rPr>
              <a:t>hụt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khác</a:t>
            </a:r>
            <a:r>
              <a:rPr lang="en-US" sz="4000" dirty="0">
                <a:latin typeface="Times New Roman" panose="02020603050405020304" pitchFamily="18" charset="0"/>
                <a:cs typeface="Times New Roman" panose="02020603050405020304" pitchFamily="18" charset="0"/>
              </a:rPr>
              <a:t>.</a:t>
            </a:r>
            <a:endParaRPr lang="en-US" sz="4000" dirty="0">
              <a:solidFill>
                <a:srgbClr val="7030A0"/>
              </a:solidFill>
              <a:latin typeface="Times New Roman" panose="02020603050405020304" pitchFamily="18" charset="0"/>
              <a:cs typeface="Times New Roman" panose="02020603050405020304" pitchFamily="18" charset="0"/>
            </a:endParaRPr>
          </a:p>
        </p:txBody>
      </p:sp>
      <p:sp>
        <p:nvSpPr>
          <p:cNvPr id="5" name="Oval 4"/>
          <p:cNvSpPr/>
          <p:nvPr/>
        </p:nvSpPr>
        <p:spPr>
          <a:xfrm>
            <a:off x="586854" y="5486400"/>
            <a:ext cx="516339" cy="51693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34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90590E-0C88-48D4-95F3-CC7C2CB8DD1F}"/>
              </a:ext>
            </a:extLst>
          </p:cNvPr>
          <p:cNvSpPr/>
          <p:nvPr/>
        </p:nvSpPr>
        <p:spPr>
          <a:xfrm>
            <a:off x="489899" y="251320"/>
            <a:ext cx="11219880" cy="3970318"/>
          </a:xfrm>
          <a:prstGeom prst="rect">
            <a:avLst/>
          </a:prstGeom>
        </p:spPr>
        <p:txBody>
          <a:bodyPr wrap="square">
            <a:spAutoFit/>
          </a:bodyPr>
          <a:lstStyle/>
          <a:p>
            <a:pPr algn="just">
              <a:spcAft>
                <a:spcPts val="0"/>
              </a:spcAft>
            </a:pPr>
            <a:r>
              <a:rPr lang="en-US" sz="3600" dirty="0" err="1">
                <a:solidFill>
                  <a:srgbClr val="7030A0"/>
                </a:solidFill>
                <a:latin typeface="Times New Roman" panose="02020603050405020304" pitchFamily="18" charset="0"/>
                <a:cs typeface="Times New Roman" panose="02020603050405020304" pitchFamily="18" charset="0"/>
              </a:rPr>
              <a:t>Bài</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tập</a:t>
            </a:r>
            <a:r>
              <a:rPr lang="en-US" sz="3600" dirty="0">
                <a:solidFill>
                  <a:srgbClr val="7030A0"/>
                </a:solidFill>
                <a:latin typeface="Times New Roman" panose="02020603050405020304" pitchFamily="18" charset="0"/>
                <a:cs typeface="Times New Roman" panose="02020603050405020304" pitchFamily="18" charset="0"/>
              </a:rPr>
              <a:t> 3.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h </a:t>
            </a:r>
            <a:r>
              <a:rPr lang="en-US" sz="3600" dirty="0" err="1">
                <a:latin typeface="Times New Roman" panose="02020603050405020304" pitchFamily="18" charset="0"/>
                <a:cs typeface="Times New Roman" panose="02020603050405020304" pitchFamily="18" charset="0"/>
              </a:rPr>
              <a:t>xuống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chạm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Sau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nghĩa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toàn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xuống</a:t>
            </a:r>
            <a:r>
              <a:rPr lang="en-US" sz="3600" dirty="0">
                <a:latin typeface="Times New Roman" panose="02020603050405020304" pitchFamily="18" charset="0"/>
                <a:cs typeface="Times New Roman" panose="02020603050405020304" pitchFamily="18" charset="0"/>
              </a:rPr>
              <a:t>.</a:t>
            </a:r>
            <a:endParaRPr lang="en-US" sz="3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31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A1C2B-B6A2-4438-A12D-4F6F9789626F}"/>
              </a:ext>
            </a:extLst>
          </p:cNvPr>
          <p:cNvSpPr txBox="1"/>
          <p:nvPr/>
        </p:nvSpPr>
        <p:spPr>
          <a:xfrm>
            <a:off x="489899" y="1091821"/>
            <a:ext cx="11219880" cy="4401205"/>
          </a:xfrm>
          <a:prstGeom prst="rect">
            <a:avLst/>
          </a:prstGeom>
          <a:noFill/>
        </p:spPr>
        <p:txBody>
          <a:bodyPr wrap="square" rtlCol="0">
            <a:spAutoFit/>
          </a:bodyPr>
          <a:lstStyle/>
          <a:p>
            <a:pPr algn="just"/>
            <a:r>
              <a:rPr lang="en-US" sz="4000" dirty="0" err="1">
                <a:solidFill>
                  <a:srgbClr val="FF0000"/>
                </a:solidFill>
                <a:latin typeface="Times New Roman" panose="02020603050405020304" pitchFamily="18" charset="0"/>
                <a:cs typeface="Times New Roman" panose="02020603050405020304" pitchFamily="18" charset="0"/>
              </a:rPr>
              <a:t>Không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trái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với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định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luật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bảo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toàn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lượng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vì</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phần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bóng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biến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thành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nhiệt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bóng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đập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đất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phần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truyền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khí</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phần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tử</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khí</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chuyển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endParaRPr lang="en-US" sz="4000" dirty="0">
              <a:solidFill>
                <a:srgbClr val="FF0000"/>
              </a:solidFill>
              <a:latin typeface="Times New Roman" panose="02020603050405020304" pitchFamily="18" charset="0"/>
              <a:cs typeface="Times New Roman" panose="02020603050405020304" pitchFamily="18" charset="0"/>
            </a:endParaRPr>
          </a:p>
          <a:p>
            <a:pPr algn="just"/>
            <a:r>
              <a:rPr lang="en-US" sz="4000" dirty="0" err="1">
                <a:solidFill>
                  <a:srgbClr val="FF0000"/>
                </a:solidFill>
                <a:latin typeface="Times New Roman" panose="02020603050405020304" pitchFamily="18" charset="0"/>
                <a:cs typeface="Times New Roman" panose="02020603050405020304" pitchFamily="18" charset="0"/>
              </a:rPr>
              <a:t>Hiện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tượng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bóng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bị</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biến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dạng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mỗi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rơi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xuống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chạm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đất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trở</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lại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hình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dạng</a:t>
            </a:r>
            <a:r>
              <a:rPr lang="en-US" sz="4000" dirty="0">
                <a:solidFill>
                  <a:srgbClr val="FF0000"/>
                </a:solidFill>
                <a:latin typeface="Times New Roman" panose="02020603050405020304" pitchFamily="18" charset="0"/>
                <a:cs typeface="Times New Roman" panose="02020603050405020304" pitchFamily="18" charset="0"/>
              </a:rPr>
              <a:t> ban </a:t>
            </a:r>
            <a:r>
              <a:rPr lang="en-US" sz="4000" dirty="0" err="1">
                <a:solidFill>
                  <a:srgbClr val="FF0000"/>
                </a:solidFill>
                <a:latin typeface="Times New Roman" panose="02020603050405020304" pitchFamily="18" charset="0"/>
                <a:cs typeface="Times New Roman" panose="02020603050405020304" pitchFamily="18" charset="0"/>
              </a:rPr>
              <a:t>đầu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mỗi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nảy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Nhiệt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bóng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hơi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nhẹ</a:t>
            </a:r>
            <a:r>
              <a:rPr lang="en-US" sz="4000" dirty="0">
                <a:solidFill>
                  <a:srgbClr val="FF0000"/>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7090590E-0C88-48D4-95F3-CC7C2CB8DD1F}"/>
              </a:ext>
            </a:extLst>
          </p:cNvPr>
          <p:cNvSpPr/>
          <p:nvPr/>
        </p:nvSpPr>
        <p:spPr>
          <a:xfrm>
            <a:off x="489899" y="251320"/>
            <a:ext cx="11219880" cy="646331"/>
          </a:xfrm>
          <a:prstGeom prst="rect">
            <a:avLst/>
          </a:prstGeom>
        </p:spPr>
        <p:txBody>
          <a:bodyPr wrap="square">
            <a:spAutoFit/>
          </a:bodyPr>
          <a:lstStyle/>
          <a:p>
            <a:pPr algn="just">
              <a:spcAft>
                <a:spcPts val="0"/>
              </a:spcAft>
            </a:pPr>
            <a:r>
              <a:rPr lang="en-US" sz="3600" dirty="0" err="1">
                <a:solidFill>
                  <a:srgbClr val="7030A0"/>
                </a:solidFill>
                <a:latin typeface="Times New Roman" panose="02020603050405020304" pitchFamily="18" charset="0"/>
                <a:cs typeface="Times New Roman" panose="02020603050405020304" pitchFamily="18" charset="0"/>
              </a:rPr>
              <a:t>Bài</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tập</a:t>
            </a:r>
            <a:r>
              <a:rPr lang="en-US" sz="3600" dirty="0">
                <a:solidFill>
                  <a:srgbClr val="7030A0"/>
                </a:solidFill>
                <a:latin typeface="Times New Roman" panose="02020603050405020304" pitchFamily="18" charset="0"/>
                <a:cs typeface="Times New Roman" panose="02020603050405020304" pitchFamily="18" charset="0"/>
              </a:rPr>
              <a:t> 3 . </a:t>
            </a:r>
            <a:endParaRPr lang="en-US" sz="3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4616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90590E-0C88-48D4-95F3-CC7C2CB8DD1F}"/>
              </a:ext>
            </a:extLst>
          </p:cNvPr>
          <p:cNvSpPr/>
          <p:nvPr/>
        </p:nvSpPr>
        <p:spPr>
          <a:xfrm>
            <a:off x="489899" y="251320"/>
            <a:ext cx="11219880" cy="1323439"/>
          </a:xfrm>
          <a:prstGeom prst="rect">
            <a:avLst/>
          </a:prstGeom>
        </p:spPr>
        <p:txBody>
          <a:bodyPr wrap="square">
            <a:spAutoFit/>
          </a:bodyPr>
          <a:lstStyle/>
          <a:p>
            <a:pPr algn="just">
              <a:spcAft>
                <a:spcPts val="0"/>
              </a:spcAft>
            </a:pPr>
            <a:r>
              <a:rPr lang="en-US" sz="4000" dirty="0" err="1">
                <a:solidFill>
                  <a:srgbClr val="7030A0"/>
                </a:solidFill>
                <a:latin typeface="Times New Roman" panose="02020603050405020304" pitchFamily="18" charset="0"/>
                <a:cs typeface="Times New Roman" panose="02020603050405020304" pitchFamily="18" charset="0"/>
              </a:rPr>
              <a:t>Bài</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tập</a:t>
            </a:r>
            <a:r>
              <a:rPr lang="en-US" sz="4000" dirty="0">
                <a:solidFill>
                  <a:srgbClr val="7030A0"/>
                </a:solidFill>
                <a:latin typeface="Times New Roman" panose="02020603050405020304" pitchFamily="18" charset="0"/>
                <a:cs typeface="Times New Roman" panose="02020603050405020304" pitchFamily="18" charset="0"/>
              </a:rPr>
              <a:t> 4. </a:t>
            </a:r>
            <a:r>
              <a:rPr lang="en-US" sz="4000" dirty="0">
                <a:latin typeface="Times New Roman" panose="02020603050405020304" pitchFamily="18" charset="0"/>
                <a:cs typeface="Times New Roman" panose="02020603050405020304" pitchFamily="18" charset="0"/>
              </a:rPr>
              <a:t>Em </a:t>
            </a:r>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kiệm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thông</a:t>
            </a:r>
            <a:r>
              <a:rPr lang="en-US" sz="4000" dirty="0">
                <a:latin typeface="Times New Roman" panose="02020603050405020304" pitchFamily="18" charset="0"/>
                <a:cs typeface="Times New Roman" panose="02020603050405020304" pitchFamily="18" charset="0"/>
              </a:rPr>
              <a:t>.</a:t>
            </a:r>
            <a:endParaRPr lang="en-US" sz="40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7090590E-0C88-48D4-95F3-CC7C2CB8DD1F}"/>
              </a:ext>
            </a:extLst>
          </p:cNvPr>
          <p:cNvSpPr/>
          <p:nvPr/>
        </p:nvSpPr>
        <p:spPr>
          <a:xfrm>
            <a:off x="489899" y="2190312"/>
            <a:ext cx="11219880" cy="4401205"/>
          </a:xfrm>
          <a:prstGeom prst="rect">
            <a:avLst/>
          </a:prstGeom>
        </p:spPr>
        <p:txBody>
          <a:bodyPr wrap="square">
            <a:spAutoFit/>
          </a:bodyPr>
          <a:lstStyle/>
          <a:p>
            <a:pPr algn="just"/>
            <a:r>
              <a:rPr lang="en-US" sz="4000">
                <a:solidFill>
                  <a:srgbClr val="FF0000"/>
                </a:solidFill>
                <a:latin typeface="Times New Roman" panose="02020603050405020304" pitchFamily="18" charset="0"/>
                <a:cs typeface="Times New Roman" panose="02020603050405020304" pitchFamily="18" charset="0"/>
              </a:rPr>
              <a:t>- Ưu tiên lựa chọn phương tiện giao thông công cộng, xe đạp hoặc đi bộ.</a:t>
            </a:r>
          </a:p>
          <a:p>
            <a:pPr algn="just"/>
            <a:r>
              <a:rPr lang="en-US" sz="4000">
                <a:solidFill>
                  <a:srgbClr val="FF0000"/>
                </a:solidFill>
                <a:latin typeface="Times New Roman" panose="02020603050405020304" pitchFamily="18" charset="0"/>
                <a:cs typeface="Times New Roman" panose="02020603050405020304" pitchFamily="18" charset="0"/>
              </a:rPr>
              <a:t>- Sử dụng chung phương tiện giao thông.</a:t>
            </a:r>
          </a:p>
          <a:p>
            <a:pPr algn="just"/>
            <a:r>
              <a:rPr lang="en-US" sz="4000">
                <a:solidFill>
                  <a:srgbClr val="FF0000"/>
                </a:solidFill>
                <a:latin typeface="Times New Roman" panose="02020603050405020304" pitchFamily="18" charset="0"/>
                <a:cs typeface="Times New Roman" panose="02020603050405020304" pitchFamily="18" charset="0"/>
              </a:rPr>
              <a:t>- Chọn mua phương tiện giao thông tiết kiệm năng lượng.</a:t>
            </a:r>
          </a:p>
          <a:p>
            <a:pPr algn="just"/>
            <a:r>
              <a:rPr lang="en-US" sz="4000">
                <a:solidFill>
                  <a:srgbClr val="FF0000"/>
                </a:solidFill>
                <a:latin typeface="Times New Roman" panose="02020603050405020304" pitchFamily="18" charset="0"/>
                <a:cs typeface="Times New Roman" panose="02020603050405020304" pitchFamily="18" charset="0"/>
              </a:rPr>
              <a:t>- Duy trì tốc độ khi lái xe, không tăng ga hoặc hãm phanh đột ngột.</a:t>
            </a:r>
          </a:p>
        </p:txBody>
      </p:sp>
    </p:spTree>
    <p:extLst>
      <p:ext uri="{BB962C8B-B14F-4D97-AF65-F5344CB8AC3E}">
        <p14:creationId xmlns:p14="http://schemas.microsoft.com/office/powerpoint/2010/main" val="260723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864613" y="449210"/>
            <a:ext cx="6705600" cy="17878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solidFill>
                  <a:srgbClr val="002060"/>
                </a:solidFill>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12" name="Subtitle 2"/>
          <p:cNvSpPr txBox="1">
            <a:spLocks/>
          </p:cNvSpPr>
          <p:nvPr/>
        </p:nvSpPr>
        <p:spPr>
          <a:xfrm>
            <a:off x="4864613" y="2973562"/>
            <a:ext cx="6422608" cy="14747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4400" dirty="0">
                <a:solidFill>
                  <a:srgbClr val="FF0000"/>
                </a:solidFill>
                <a:latin typeface="Times New Roman" panose="02020603050405020304" pitchFamily="18" charset="0"/>
                <a:cs typeface="Times New Roman" panose="02020603050405020304" pitchFamily="18" charset="0"/>
              </a:rPr>
              <a:t>Khi </a:t>
            </a:r>
            <a:r>
              <a:rPr lang="en-US" sz="4400" dirty="0" err="1">
                <a:solidFill>
                  <a:srgbClr val="FF0000"/>
                </a:solidFill>
                <a:latin typeface="Times New Roman" panose="02020603050405020304" pitchFamily="18" charset="0"/>
                <a:cs typeface="Times New Roman" panose="02020603050405020304" pitchFamily="18" charset="0"/>
              </a:rPr>
              <a:t>phơi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thóc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hạt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thóc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nhận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lượng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từ</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mặt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trời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để</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có</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thể</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khô</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được</a:t>
            </a:r>
            <a:r>
              <a:rPr lang="en-US" sz="4400" dirty="0">
                <a:solidFill>
                  <a:srgbClr val="FF0000"/>
                </a:solidFill>
                <a:latin typeface="Times New Roman" panose="02020603050405020304" pitchFamily="18" charset="0"/>
                <a:cs typeface="Times New Roman" panose="02020603050405020304" pitchFamily="18" charset="0"/>
              </a:rPr>
              <a:t>.</a:t>
            </a:r>
          </a:p>
        </p:txBody>
      </p:sp>
      <p:pic>
        <p:nvPicPr>
          <p:cNvPr id="7"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034" y="286327"/>
            <a:ext cx="4488766" cy="6188363"/>
          </a:xfrm>
          <a:prstGeom prst="rect">
            <a:avLst/>
          </a:prstGeom>
        </p:spPr>
      </p:pic>
    </p:spTree>
    <p:extLst>
      <p:ext uri="{BB962C8B-B14F-4D97-AF65-F5344CB8AC3E}">
        <p14:creationId xmlns:p14="http://schemas.microsoft.com/office/powerpoint/2010/main" val="407818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8B9D40-4AF4-33FF-0426-9C3B125B56CE}"/>
              </a:ext>
            </a:extLst>
          </p:cNvPr>
          <p:cNvSpPr txBox="1"/>
          <p:nvPr/>
        </p:nvSpPr>
        <p:spPr>
          <a:xfrm>
            <a:off x="1543050" y="811530"/>
            <a:ext cx="8709660" cy="3477875"/>
          </a:xfrm>
          <a:prstGeom prst="rect">
            <a:avLst/>
          </a:prstGeom>
          <a:noFill/>
        </p:spPr>
        <p:txBody>
          <a:bodyPr wrap="square" rtlCol="0">
            <a:spAutoFit/>
          </a:bodyPr>
          <a:lstStyle/>
          <a:p>
            <a:pPr algn="ctr"/>
            <a:r>
              <a:rPr lang="en-US" sz="4400" dirty="0"/>
              <a:t>HƯỚNG DẪN VỀ NHÀ</a:t>
            </a:r>
          </a:p>
          <a:p>
            <a:pPr algn="ctr"/>
            <a:endParaRPr lang="en-US" sz="4400" dirty="0"/>
          </a:p>
          <a:p>
            <a:r>
              <a:rPr lang="en-US" sz="4400" dirty="0"/>
              <a:t>-</a:t>
            </a:r>
            <a:r>
              <a:rPr lang="en-US" sz="4400" dirty="0" err="1"/>
              <a:t>Tiết</a:t>
            </a:r>
            <a:r>
              <a:rPr lang="en-US" sz="4400" dirty="0"/>
              <a:t> </a:t>
            </a:r>
            <a:r>
              <a:rPr lang="en-US" sz="4400" dirty="0" err="1"/>
              <a:t>sau</a:t>
            </a:r>
            <a:r>
              <a:rPr lang="en-US" sz="4400" dirty="0"/>
              <a:t> KTTX </a:t>
            </a:r>
            <a:r>
              <a:rPr lang="en-US" sz="4400" dirty="0" err="1"/>
              <a:t>bài</a:t>
            </a:r>
            <a:r>
              <a:rPr lang="en-US" sz="4400" dirty="0"/>
              <a:t> 39</a:t>
            </a:r>
          </a:p>
          <a:p>
            <a:endParaRPr lang="en-US" sz="4400" dirty="0"/>
          </a:p>
          <a:p>
            <a:r>
              <a:rPr lang="en-US" sz="4400" dirty="0"/>
              <a:t>-</a:t>
            </a:r>
            <a:r>
              <a:rPr lang="en-US" sz="4400" dirty="0" err="1"/>
              <a:t>Ôn</a:t>
            </a:r>
            <a:r>
              <a:rPr lang="en-US" sz="4400" dirty="0"/>
              <a:t> </a:t>
            </a:r>
            <a:r>
              <a:rPr lang="en-US" sz="4400" dirty="0" err="1"/>
              <a:t>tập</a:t>
            </a:r>
            <a:r>
              <a:rPr lang="en-US" sz="4400" dirty="0"/>
              <a:t> </a:t>
            </a:r>
            <a:r>
              <a:rPr lang="en-US" sz="4400" dirty="0" err="1"/>
              <a:t>bài</a:t>
            </a:r>
            <a:r>
              <a:rPr lang="en-US" sz="4400" dirty="0"/>
              <a:t> 25,26,27,28,29</a:t>
            </a:r>
          </a:p>
        </p:txBody>
      </p:sp>
    </p:spTree>
    <p:extLst>
      <p:ext uri="{BB962C8B-B14F-4D97-AF65-F5344CB8AC3E}">
        <p14:creationId xmlns:p14="http://schemas.microsoft.com/office/powerpoint/2010/main" val="1519688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5907" y="885525"/>
            <a:ext cx="5655573" cy="2165126"/>
          </a:xfrm>
        </p:spPr>
        <p:txBody>
          <a:bodyPr>
            <a:noAutofit/>
          </a:bodyPr>
          <a:lstStyle/>
          <a:p>
            <a:pPr algn="just"/>
            <a:r>
              <a:rPr lang="en-US" sz="4000" dirty="0" err="1">
                <a:latin typeface="Times New Roman" panose="02020603050405020304" pitchFamily="18" charset="0"/>
                <a:cs typeface="Times New Roman" panose="02020603050405020304" pitchFamily="18" charset="0"/>
              </a:rPr>
              <a:t>Rót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cốc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cốc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truyền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a:t>
            </a:r>
          </a:p>
        </p:txBody>
      </p:sp>
      <p:sp>
        <p:nvSpPr>
          <p:cNvPr id="5" name="Title 1"/>
          <p:cNvSpPr txBox="1">
            <a:spLocks/>
          </p:cNvSpPr>
          <p:nvPr/>
        </p:nvSpPr>
        <p:spPr>
          <a:xfrm>
            <a:off x="5553776" y="3426594"/>
            <a:ext cx="6406274" cy="2788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dirty="0" err="1">
                <a:solidFill>
                  <a:srgbClr val="FF0000"/>
                </a:solidFill>
                <a:latin typeface="Times New Roman" panose="02020603050405020304" pitchFamily="18" charset="0"/>
                <a:cs typeface="Times New Roman" panose="02020603050405020304" pitchFamily="18" charset="0"/>
              </a:rPr>
              <a:t>Nước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truyền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nhiệt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cao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hơn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khiến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bị</a:t>
            </a:r>
            <a:r>
              <a:rPr lang="en-US" sz="4000" dirty="0">
                <a:solidFill>
                  <a:srgbClr val="FF0000"/>
                </a:solidFill>
                <a:latin typeface="Times New Roman" panose="02020603050405020304" pitchFamily="18" charset="0"/>
                <a:cs typeface="Times New Roman" panose="02020603050405020304" pitchFamily="18" charset="0"/>
              </a:rPr>
              <a:t> tan </a:t>
            </a:r>
            <a:r>
              <a:rPr lang="en-US" sz="4000" dirty="0" err="1">
                <a:solidFill>
                  <a:srgbClr val="FF0000"/>
                </a:solidFill>
                <a:latin typeface="Times New Roman" panose="02020603050405020304" pitchFamily="18" charset="0"/>
                <a:cs typeface="Times New Roman" panose="02020603050405020304" pitchFamily="18" charset="0"/>
              </a:rPr>
              <a:t>ra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đồng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thời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truyền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nhiệt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lạnh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nước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khiến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nước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trở</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lạnh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hơn</a:t>
            </a:r>
            <a:r>
              <a:rPr lang="en-US" sz="4000" dirty="0">
                <a:solidFill>
                  <a:srgbClr val="FF0000"/>
                </a:solidFill>
                <a:latin typeface="Times New Roman" panose="02020603050405020304" pitchFamily="18" charset="0"/>
                <a:cs typeface="Times New Roman" panose="02020603050405020304" pitchFamily="18" charset="0"/>
              </a:rPr>
              <a:t>.</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92217" y="391426"/>
            <a:ext cx="4343400" cy="6192253"/>
          </a:xfrm>
          <a:prstGeom prst="rect">
            <a:avLst/>
          </a:prstGeom>
          <a:ln>
            <a:noFill/>
          </a:ln>
        </p:spPr>
      </p:pic>
    </p:spTree>
    <p:extLst>
      <p:ext uri="{BB962C8B-B14F-4D97-AF65-F5344CB8AC3E}">
        <p14:creationId xmlns:p14="http://schemas.microsoft.com/office/powerpoint/2010/main" val="346412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1766A2-56D1-430E-B4B6-7BF0B430E4AF}"/>
              </a:ext>
            </a:extLst>
          </p:cNvPr>
          <p:cNvSpPr/>
          <p:nvPr/>
        </p:nvSpPr>
        <p:spPr>
          <a:xfrm>
            <a:off x="323506" y="1301927"/>
            <a:ext cx="11354938" cy="2554545"/>
          </a:xfrm>
          <a:prstGeom prst="rect">
            <a:avLst/>
          </a:prstGeom>
        </p:spPr>
        <p:txBody>
          <a:bodyPr wrap="square">
            <a:spAutoFit/>
          </a:bodyPr>
          <a:lstStyle/>
          <a:p>
            <a:pPr algn="just"/>
            <a:r>
              <a:rPr lang="en-US" sz="4000" dirty="0" err="1">
                <a:solidFill>
                  <a:schemeClr val="accent1"/>
                </a:solidFill>
                <a:latin typeface="Times New Roman" panose="02020603050405020304" pitchFamily="18" charset="0"/>
                <a:cs typeface="Times New Roman" panose="02020603050405020304" pitchFamily="18" charset="0"/>
              </a:rPr>
              <a:t>Năng</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lượng</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có</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thể</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truyền</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từ</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vật</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này</a:t>
            </a:r>
            <a:r>
              <a:rPr lang="en-US" sz="4000" dirty="0">
                <a:solidFill>
                  <a:schemeClr val="accent1"/>
                </a:solidFill>
                <a:latin typeface="Times New Roman" panose="02020603050405020304" pitchFamily="18" charset="0"/>
                <a:cs typeface="Times New Roman" panose="02020603050405020304" pitchFamily="18" charset="0"/>
              </a:rPr>
              <a:t> sang </a:t>
            </a:r>
            <a:r>
              <a:rPr lang="en-US" sz="4000" dirty="0" err="1">
                <a:solidFill>
                  <a:schemeClr val="accent1"/>
                </a:solidFill>
                <a:latin typeface="Times New Roman" panose="02020603050405020304" pitchFamily="18" charset="0"/>
                <a:cs typeface="Times New Roman" panose="02020603050405020304" pitchFamily="18" charset="0"/>
              </a:rPr>
              <a:t>vật</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khác</a:t>
            </a:r>
            <a:r>
              <a:rPr lang="en-US" sz="4000" dirty="0">
                <a:solidFill>
                  <a:schemeClr val="accent1"/>
                </a:solidFill>
                <a:latin typeface="Times New Roman" panose="02020603050405020304" pitchFamily="18" charset="0"/>
                <a:cs typeface="Times New Roman" panose="02020603050405020304" pitchFamily="18" charset="0"/>
              </a:rPr>
              <a:t>.</a:t>
            </a:r>
          </a:p>
          <a:p>
            <a:pPr algn="just"/>
            <a:r>
              <a:rPr lang="en-US" sz="4000" dirty="0" err="1">
                <a:solidFill>
                  <a:schemeClr val="accent1"/>
                </a:solidFill>
                <a:latin typeface="Times New Roman" panose="02020603050405020304" pitchFamily="18" charset="0"/>
                <a:cs typeface="Times New Roman" panose="02020603050405020304" pitchFamily="18" charset="0"/>
              </a:rPr>
              <a:t>Ví</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dụ</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Khi</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đạp</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xe</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xe</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đạp</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đã</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nhận</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được</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năng</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lượng</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để</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chuyển</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động</a:t>
            </a:r>
            <a:r>
              <a:rPr lang="en-US" sz="4000" dirty="0">
                <a:solidFill>
                  <a:schemeClr val="accent1"/>
                </a:solidFill>
                <a:latin typeface="Times New Roman" panose="02020603050405020304" pitchFamily="18" charset="0"/>
                <a:cs typeface="Times New Roman" panose="02020603050405020304" pitchFamily="18" charset="0"/>
              </a:rPr>
              <a:t>. Ta </a:t>
            </a:r>
            <a:r>
              <a:rPr lang="en-US" sz="4000" dirty="0" err="1">
                <a:solidFill>
                  <a:schemeClr val="accent1"/>
                </a:solidFill>
                <a:latin typeface="Times New Roman" panose="02020603050405020304" pitchFamily="18" charset="0"/>
                <a:cs typeface="Times New Roman" panose="02020603050405020304" pitchFamily="18" charset="0"/>
              </a:rPr>
              <a:t>nói</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năng</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lượng</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từ</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người</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đã</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truyền</a:t>
            </a:r>
            <a:r>
              <a:rPr lang="en-US" sz="4000" dirty="0">
                <a:solidFill>
                  <a:schemeClr val="accent1"/>
                </a:solidFill>
                <a:latin typeface="Times New Roman" panose="02020603050405020304" pitchFamily="18" charset="0"/>
                <a:cs typeface="Times New Roman" panose="02020603050405020304" pitchFamily="18" charset="0"/>
              </a:rPr>
              <a:t> sang </a:t>
            </a:r>
            <a:r>
              <a:rPr lang="en-US" sz="4000" dirty="0" err="1">
                <a:solidFill>
                  <a:schemeClr val="accent1"/>
                </a:solidFill>
                <a:latin typeface="Times New Roman" panose="02020603050405020304" pitchFamily="18" charset="0"/>
                <a:cs typeface="Times New Roman" panose="02020603050405020304" pitchFamily="18" charset="0"/>
              </a:rPr>
              <a:t>xe</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đạp</a:t>
            </a:r>
            <a:r>
              <a:rPr lang="en-US" sz="4000" dirty="0">
                <a:solidFill>
                  <a:schemeClr val="accent1"/>
                </a:solidFill>
                <a:latin typeface="Times New Roman" panose="02020603050405020304" pitchFamily="18" charset="0"/>
                <a:cs typeface="Times New Roman" panose="02020603050405020304" pitchFamily="18" charset="0"/>
              </a:rPr>
              <a:t>.</a:t>
            </a:r>
          </a:p>
        </p:txBody>
      </p:sp>
      <p:pic>
        <p:nvPicPr>
          <p:cNvPr id="7" name="Picture 6"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5481429" y="-18473"/>
            <a:ext cx="1039091" cy="92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55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98450"/>
            <a:ext cx="9443720" cy="998220"/>
          </a:xfrm>
        </p:spPr>
        <p:txBody>
          <a:bodyPr>
            <a:noAutofit/>
          </a:bodyPr>
          <a:lstStyle/>
          <a:p>
            <a:pPr marL="0" indent="0">
              <a:buNone/>
            </a:pPr>
            <a:r>
              <a:rPr lang="en-US" sz="3200" b="1" i="1">
                <a:latin typeface="Times New Roman" panose="02020603050405020304" pitchFamily="18" charset="0"/>
                <a:cs typeface="Times New Roman" panose="02020603050405020304" pitchFamily="18" charset="0"/>
              </a:rPr>
              <a:t>b. Tìm hiểu sự chuyển hoá giữa các dạng năng lượng:</a:t>
            </a:r>
            <a:endParaRPr lang="en-US" sz="3200" b="1">
              <a:latin typeface="Times New Roman" panose="02020603050405020304" pitchFamily="18" charset="0"/>
              <a:cs typeface="Times New Roman" panose="02020603050405020304" pitchFamily="18" charset="0"/>
            </a:endParaRPr>
          </a:p>
        </p:txBody>
      </p:sp>
      <p:sp>
        <p:nvSpPr>
          <p:cNvPr id="4" name="Title 1"/>
          <p:cNvSpPr txBox="1"/>
          <p:nvPr/>
        </p:nvSpPr>
        <p:spPr>
          <a:xfrm>
            <a:off x="201703" y="1220801"/>
            <a:ext cx="11651226" cy="16697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a:latin typeface="Times New Roman" panose="02020603050405020304" pitchFamily="18" charset="0"/>
                <a:cs typeface="Times New Roman" panose="02020603050405020304" pitchFamily="18" charset="0"/>
              </a:rPr>
              <a:t>?2. Vào lúc trời lạnh, người ta thường xoa hai bàn tay vào nhau, khi đó dạng năng lượng nào đã chuyển thành nhiệt để làm ấm bàn tay?</a:t>
            </a:r>
          </a:p>
        </p:txBody>
      </p:sp>
      <p:sp>
        <p:nvSpPr>
          <p:cNvPr id="5" name="Title 1"/>
          <p:cNvSpPr txBox="1"/>
          <p:nvPr/>
        </p:nvSpPr>
        <p:spPr>
          <a:xfrm>
            <a:off x="273050" y="3147060"/>
            <a:ext cx="5746750" cy="3188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dirty="0" err="1">
                <a:solidFill>
                  <a:srgbClr val="FF0000"/>
                </a:solidFill>
                <a:latin typeface="Times New Roman" panose="02020603050405020304" pitchFamily="18" charset="0"/>
                <a:cs typeface="Times New Roman" panose="02020603050405020304" pitchFamily="18" charset="0"/>
              </a:rPr>
              <a:t>Vào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lúc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trời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lạnh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người</a:t>
            </a:r>
            <a:r>
              <a:rPr lang="en-US" sz="4000" dirty="0">
                <a:solidFill>
                  <a:srgbClr val="FF0000"/>
                </a:solidFill>
                <a:latin typeface="Times New Roman" panose="02020603050405020304" pitchFamily="18" charset="0"/>
                <a:cs typeface="Times New Roman" panose="02020603050405020304" pitchFamily="18" charset="0"/>
              </a:rPr>
              <a:t> ta </a:t>
            </a:r>
            <a:r>
              <a:rPr lang="en-US" sz="4000" dirty="0" err="1">
                <a:solidFill>
                  <a:srgbClr val="FF0000"/>
                </a:solidFill>
                <a:latin typeface="Times New Roman" panose="02020603050405020304" pitchFamily="18" charset="0"/>
                <a:cs typeface="Times New Roman" panose="02020603050405020304" pitchFamily="18" charset="0"/>
              </a:rPr>
              <a:t>thường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xoa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hai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bàn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tay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nhau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đó</a:t>
            </a:r>
            <a:r>
              <a:rPr lang="en-US" sz="4000"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động</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chuyển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thành</a:t>
            </a:r>
            <a:r>
              <a:rPr lang="en-US" sz="4000"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nhiệt</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năng</a:t>
            </a:r>
            <a:r>
              <a:rPr lang="en-US" sz="4000" u="sng" dirty="0">
                <a:solidFill>
                  <a:srgbClr val="FF0000"/>
                </a:solidFill>
                <a:latin typeface="Times New Roman" panose="02020603050405020304" pitchFamily="18" charset="0"/>
                <a:cs typeface="Times New Roman" panose="02020603050405020304" pitchFamily="18" charset="0"/>
              </a:rPr>
              <a:t>.</a:t>
            </a:r>
          </a:p>
        </p:txBody>
      </p:sp>
      <p:pic>
        <p:nvPicPr>
          <p:cNvPr id="7" name="Content Placeholder 6" descr="Diagram&#10;&#10;Description automatically generated"/>
          <p:cNvPicPr>
            <a:picLocks noGrp="1" noChangeAspect="1"/>
          </p:cNvPicPr>
          <p:nvPr>
            <p:ph sz="half" idx="2"/>
          </p:nvPr>
        </p:nvPicPr>
        <p:blipFill>
          <a:blip r:embed="rId2"/>
          <a:stretch>
            <a:fillRect/>
          </a:stretch>
        </p:blipFill>
        <p:spPr>
          <a:xfrm>
            <a:off x="6019800" y="2977515"/>
            <a:ext cx="5833110" cy="3743960"/>
          </a:xfrm>
          <a:prstGeom prst="rect">
            <a:avLst/>
          </a:prstGeom>
        </p:spPr>
      </p:pic>
    </p:spTree>
    <p:extLst>
      <p:ext uri="{BB962C8B-B14F-4D97-AF65-F5344CB8AC3E}">
        <p14:creationId xmlns:p14="http://schemas.microsoft.com/office/powerpoint/2010/main" val="101057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8210" y="227965"/>
            <a:ext cx="9902825" cy="697865"/>
          </a:xfrm>
        </p:spPr>
        <p:txBody>
          <a:bodyPr>
            <a:noAutofit/>
          </a:bodyPr>
          <a:lstStyle/>
          <a:p>
            <a:pPr marL="0" indent="0">
              <a:buNone/>
            </a:pPr>
            <a:r>
              <a:rPr lang="en-US" b="1" i="1" dirty="0">
                <a:latin typeface="Times New Roman" panose="02020603050405020304" pitchFamily="18" charset="0"/>
                <a:cs typeface="Times New Roman" panose="02020603050405020304" pitchFamily="18" charset="0"/>
              </a:rPr>
              <a:t>b. </a:t>
            </a:r>
            <a:r>
              <a:rPr lang="en-US" b="1" i="1" dirty="0" err="1">
                <a:latin typeface="Times New Roman" panose="02020603050405020304" pitchFamily="18" charset="0"/>
                <a:cs typeface="Times New Roman" panose="02020603050405020304" pitchFamily="18" charset="0"/>
              </a:rPr>
              <a:t>Tìm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hiểu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sự</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chuyển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hoá</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giữa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các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dạng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năng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lượng</a:t>
            </a:r>
            <a:r>
              <a:rPr lang="en-US" b="1"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Title 1"/>
          <p:cNvSpPr txBox="1"/>
          <p:nvPr/>
        </p:nvSpPr>
        <p:spPr>
          <a:xfrm>
            <a:off x="411480" y="680720"/>
            <a:ext cx="5760720" cy="3057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dirty="0">
                <a:latin typeface="Times New Roman" panose="02020603050405020304" pitchFamily="18" charset="0"/>
                <a:cs typeface="Times New Roman" panose="02020603050405020304" pitchFamily="18" charset="0"/>
              </a:rPr>
              <a:t>?3 </a:t>
            </a:r>
            <a:r>
              <a:rPr lang="en-US" sz="4000" b="1" dirty="0" err="1">
                <a:solidFill>
                  <a:schemeClr val="tx1"/>
                </a:solidFill>
                <a:latin typeface="Times New Roman" panose="02020603050405020304" pitchFamily="18" charset="0"/>
                <a:cs typeface="Times New Roman" panose="02020603050405020304" pitchFamily="18" charset="0"/>
                <a:sym typeface="+mn-ea"/>
              </a:rPr>
              <a:t>Khi</a:t>
            </a:r>
            <a:r>
              <a:rPr lang="en-US" sz="4000" b="1" dirty="0">
                <a:solidFill>
                  <a:schemeClr val="tx1"/>
                </a:solidFill>
                <a:latin typeface="Times New Roman" panose="02020603050405020304" pitchFamily="18" charset="0"/>
                <a:cs typeface="Times New Roman" panose="02020603050405020304" pitchFamily="18" charset="0"/>
                <a:sym typeface="+mn-ea"/>
              </a:rPr>
              <a:t> ô </a:t>
            </a:r>
            <a:r>
              <a:rPr lang="en-US" sz="4000" b="1" dirty="0" err="1">
                <a:solidFill>
                  <a:schemeClr val="tx1"/>
                </a:solidFill>
                <a:latin typeface="Times New Roman" panose="02020603050405020304" pitchFamily="18" charset="0"/>
                <a:cs typeface="Times New Roman" panose="02020603050405020304" pitchFamily="18" charset="0"/>
                <a:sym typeface="+mn-ea"/>
              </a:rPr>
              <a:t>tô</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động</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cơ</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nhiệt</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chạy</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dạng</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năng</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lượng</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nào</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đã</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chuyển</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thành</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năng</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lượng</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cho</a:t>
            </a:r>
            <a:r>
              <a:rPr lang="en-US" sz="4000" b="1" dirty="0">
                <a:solidFill>
                  <a:schemeClr val="tx1"/>
                </a:solidFill>
                <a:latin typeface="Times New Roman" panose="02020603050405020304" pitchFamily="18" charset="0"/>
                <a:cs typeface="Times New Roman" panose="02020603050405020304" pitchFamily="18" charset="0"/>
                <a:sym typeface="+mn-ea"/>
              </a:rPr>
              <a:t> ô </a:t>
            </a:r>
            <a:r>
              <a:rPr lang="en-US" sz="4000" b="1" dirty="0" err="1">
                <a:solidFill>
                  <a:schemeClr val="tx1"/>
                </a:solidFill>
                <a:latin typeface="Times New Roman" panose="02020603050405020304" pitchFamily="18" charset="0"/>
                <a:cs typeface="Times New Roman" panose="02020603050405020304" pitchFamily="18" charset="0"/>
                <a:sym typeface="+mn-ea"/>
              </a:rPr>
              <a:t>tô</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hoạt</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động</a:t>
            </a: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5" name="Title 1"/>
          <p:cNvSpPr txBox="1"/>
          <p:nvPr/>
        </p:nvSpPr>
        <p:spPr>
          <a:xfrm>
            <a:off x="203200" y="3865880"/>
            <a:ext cx="5669280" cy="27400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b="1" dirty="0">
                <a:solidFill>
                  <a:srgbClr val="FF0000"/>
                </a:solidFill>
                <a:latin typeface="Times New Roman" panose="02020603050405020304" pitchFamily="18" charset="0"/>
                <a:cs typeface="Times New Roman" panose="02020603050405020304" pitchFamily="18" charset="0"/>
              </a:rPr>
              <a:t>Khi ô </a:t>
            </a:r>
            <a:r>
              <a:rPr lang="en-US" sz="4000" b="1" dirty="0" err="1">
                <a:solidFill>
                  <a:srgbClr val="FF0000"/>
                </a:solidFill>
                <a:latin typeface="Times New Roman" panose="02020603050405020304" pitchFamily="18" charset="0"/>
                <a:cs typeface="Times New Roman" panose="02020603050405020304" pitchFamily="18" charset="0"/>
              </a:rPr>
              <a:t>tô</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động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cơ</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nhiệt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chạy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năng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lượng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cs typeface="Times New Roman" panose="02020603050405020304" pitchFamily="18" charset="0"/>
              </a:rPr>
              <a:t>nhiệt</a:t>
            </a:r>
            <a:r>
              <a:rPr lang="en-US" sz="4000" b="1" u="sng" dirty="0">
                <a:solidFill>
                  <a:srgbClr val="FF0000"/>
                </a:solidFill>
                <a:latin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cs typeface="Times New Roman" panose="02020603050405020304" pitchFamily="18" charset="0"/>
              </a:rPr>
              <a:t>năng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đã</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chuyển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thành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năng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lượng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cho</a:t>
            </a:r>
            <a:r>
              <a:rPr lang="en-US" sz="4000" b="1" dirty="0">
                <a:solidFill>
                  <a:srgbClr val="FF0000"/>
                </a:solidFill>
                <a:latin typeface="Times New Roman" panose="02020603050405020304" pitchFamily="18" charset="0"/>
                <a:cs typeface="Times New Roman" panose="02020603050405020304" pitchFamily="18" charset="0"/>
              </a:rPr>
              <a:t> ô </a:t>
            </a:r>
            <a:r>
              <a:rPr lang="en-US" sz="4000" b="1" dirty="0" err="1">
                <a:solidFill>
                  <a:srgbClr val="FF0000"/>
                </a:solidFill>
                <a:latin typeface="Times New Roman" panose="02020603050405020304" pitchFamily="18" charset="0"/>
                <a:cs typeface="Times New Roman" panose="02020603050405020304" pitchFamily="18" charset="0"/>
              </a:rPr>
              <a:t>tô</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hoạt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động</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104" name="Content Placeholder 103"/>
          <p:cNvPicPr>
            <a:picLocks noGrp="1"/>
          </p:cNvPicPr>
          <p:nvPr>
            <p:ph sz="half" idx="2"/>
          </p:nvPr>
        </p:nvPicPr>
        <p:blipFill>
          <a:blip r:embed="rId2"/>
          <a:stretch>
            <a:fillRect/>
          </a:stretch>
        </p:blipFill>
        <p:spPr>
          <a:xfrm>
            <a:off x="6172200" y="925830"/>
            <a:ext cx="5629910" cy="5251450"/>
          </a:xfrm>
          <a:prstGeom prst="rect">
            <a:avLst/>
          </a:prstGeom>
          <a:noFill/>
          <a:ln w="9525">
            <a:noFill/>
          </a:ln>
        </p:spPr>
      </p:pic>
    </p:spTree>
    <p:extLst>
      <p:ext uri="{BB962C8B-B14F-4D97-AF65-F5344CB8AC3E}">
        <p14:creationId xmlns:p14="http://schemas.microsoft.com/office/powerpoint/2010/main" val="663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427990"/>
            <a:ext cx="9663430" cy="633730"/>
          </a:xfrm>
        </p:spPr>
        <p:txBody>
          <a:bodyPr>
            <a:noAutofit/>
          </a:bodyPr>
          <a:lstStyle/>
          <a:p>
            <a:pPr marL="0" indent="0">
              <a:buNone/>
            </a:pPr>
            <a:r>
              <a:rPr lang="en-US" sz="3200" b="1" i="1">
                <a:latin typeface="Times New Roman" panose="02020603050405020304" pitchFamily="18" charset="0"/>
                <a:cs typeface="Times New Roman" panose="02020603050405020304" pitchFamily="18" charset="0"/>
              </a:rPr>
              <a:t>b. Tìm hiểu sự chuyển hoá giữa các dạng năng lượng:</a:t>
            </a:r>
            <a:endParaRPr lang="en-US" sz="3200">
              <a:latin typeface="Times New Roman" panose="02020603050405020304" pitchFamily="18" charset="0"/>
              <a:cs typeface="Times New Roman" panose="02020603050405020304" pitchFamily="18" charset="0"/>
            </a:endParaRPr>
          </a:p>
        </p:txBody>
      </p:sp>
      <p:sp>
        <p:nvSpPr>
          <p:cNvPr id="4" name="Title 1"/>
          <p:cNvSpPr txBox="1"/>
          <p:nvPr/>
        </p:nvSpPr>
        <p:spPr>
          <a:xfrm>
            <a:off x="459740" y="1061720"/>
            <a:ext cx="5621655" cy="2109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b="1">
                <a:latin typeface="Times New Roman" panose="02020603050405020304" pitchFamily="18" charset="0"/>
                <a:cs typeface="Times New Roman" panose="02020603050405020304" pitchFamily="18" charset="0"/>
              </a:rPr>
              <a:t>?4. Khi đèn đường được thắp sáng, dạng năng lượng nào đã chuyển thành quang năng?</a:t>
            </a:r>
          </a:p>
        </p:txBody>
      </p:sp>
      <p:sp>
        <p:nvSpPr>
          <p:cNvPr id="5" name="Title 1"/>
          <p:cNvSpPr txBox="1"/>
          <p:nvPr/>
        </p:nvSpPr>
        <p:spPr>
          <a:xfrm>
            <a:off x="180975" y="3355340"/>
            <a:ext cx="6105525" cy="31997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b="1" dirty="0">
                <a:solidFill>
                  <a:srgbClr val="FF0000"/>
                </a:solidFill>
                <a:latin typeface="Times New Roman" panose="02020603050405020304" pitchFamily="18" charset="0"/>
                <a:cs typeface="Times New Roman" panose="02020603050405020304" pitchFamily="18" charset="0"/>
              </a:rPr>
              <a:t>Khi </a:t>
            </a:r>
            <a:r>
              <a:rPr lang="en-US" sz="4000" b="1" dirty="0" err="1">
                <a:solidFill>
                  <a:srgbClr val="FF0000"/>
                </a:solidFill>
                <a:latin typeface="Times New Roman" panose="02020603050405020304" pitchFamily="18" charset="0"/>
                <a:cs typeface="Times New Roman" panose="02020603050405020304" pitchFamily="18" charset="0"/>
              </a:rPr>
              <a:t>đèn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đường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được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thắp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năng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lượng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cs typeface="Times New Roman" panose="02020603050405020304" pitchFamily="18" charset="0"/>
              </a:rPr>
              <a:t>điện</a:t>
            </a:r>
            <a:r>
              <a:rPr lang="en-US" sz="4000" b="1" u="sng" dirty="0">
                <a:solidFill>
                  <a:srgbClr val="FF0000"/>
                </a:solidFill>
                <a:latin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cs typeface="Times New Roman" panose="02020603050405020304" pitchFamily="18" charset="0"/>
              </a:rPr>
              <a:t>năng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đã</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chuyển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thành</a:t>
            </a:r>
            <a:r>
              <a:rPr lang="en-US" sz="4000" b="1" dirty="0">
                <a:solidFill>
                  <a:srgbClr val="FF0000"/>
                </a:solidFill>
                <a:latin typeface="Times New Roman" panose="02020603050405020304" pitchFamily="18" charset="0"/>
                <a:cs typeface="Times New Roman" panose="02020603050405020304" pitchFamily="18" charset="0"/>
              </a:rPr>
              <a:t> </a:t>
            </a:r>
          </a:p>
          <a:p>
            <a:pPr algn="just"/>
            <a:r>
              <a:rPr lang="en-US" sz="4000" b="1" u="sng" dirty="0" err="1">
                <a:solidFill>
                  <a:srgbClr val="FF0000"/>
                </a:solidFill>
                <a:latin typeface="Times New Roman" panose="02020603050405020304" pitchFamily="18" charset="0"/>
                <a:cs typeface="Times New Roman" panose="02020603050405020304" pitchFamily="18" charset="0"/>
              </a:rPr>
              <a:t>quang</a:t>
            </a:r>
            <a:r>
              <a:rPr lang="en-US" sz="4000" b="1" u="sng" dirty="0">
                <a:solidFill>
                  <a:srgbClr val="FF0000"/>
                </a:solidFill>
                <a:latin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cs typeface="Times New Roman" panose="02020603050405020304" pitchFamily="18" charset="0"/>
              </a:rPr>
              <a:t>năng</a:t>
            </a:r>
            <a:r>
              <a:rPr lang="en-US" sz="4000" b="1" u="sng" dirty="0">
                <a:solidFill>
                  <a:srgbClr val="FF0000"/>
                </a:solidFill>
                <a:latin typeface="Times New Roman" panose="02020603050405020304" pitchFamily="18" charset="0"/>
                <a:cs typeface="Times New Roman" panose="02020603050405020304" pitchFamily="18" charset="0"/>
              </a:rPr>
              <a:t>.</a:t>
            </a:r>
          </a:p>
        </p:txBody>
      </p:sp>
      <p:pic>
        <p:nvPicPr>
          <p:cNvPr id="100" name="Content Placeholder 99"/>
          <p:cNvPicPr>
            <a:picLocks noGrp="1"/>
          </p:cNvPicPr>
          <p:nvPr>
            <p:ph sz="half" idx="2"/>
          </p:nvPr>
        </p:nvPicPr>
        <p:blipFill>
          <a:blip r:embed="rId2"/>
          <a:stretch>
            <a:fillRect/>
          </a:stretch>
        </p:blipFill>
        <p:spPr>
          <a:xfrm>
            <a:off x="6531610" y="1764665"/>
            <a:ext cx="5181600" cy="4351655"/>
          </a:xfrm>
          <a:prstGeom prst="rect">
            <a:avLst/>
          </a:prstGeom>
          <a:noFill/>
          <a:ln w="9525">
            <a:noFill/>
          </a:ln>
        </p:spPr>
      </p:pic>
    </p:spTree>
    <p:extLst>
      <p:ext uri="{BB962C8B-B14F-4D97-AF65-F5344CB8AC3E}">
        <p14:creationId xmlns:p14="http://schemas.microsoft.com/office/powerpoint/2010/main" val="202982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TotalTime>
  <Words>2545</Words>
  <Application>Microsoft Office PowerPoint</Application>
  <PresentationFormat>Widescreen</PresentationFormat>
  <Paragraphs>139</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#9Slide03 Arima Madurai Black</vt:lpstr>
      <vt:lpstr>Arial</vt:lpstr>
      <vt:lpstr>Calibri</vt:lpstr>
      <vt:lpstr>Calibri Light</vt:lpstr>
      <vt:lpstr>Tahoma</vt:lpstr>
      <vt:lpstr>Times New Roman</vt:lpstr>
      <vt:lpstr>Office Theme</vt:lpstr>
      <vt:lpstr>PowerPoint Presentation</vt:lpstr>
      <vt:lpstr>Khi quạt điện hoạt động, năng lượng điện chuyển thành cơ năng làm quay cánh quạt; khi bật công tắc, bóng đèn sáng, năng lượng điện đã chuyển thành quang năng. Năng lượng có thể chuyển hóa từ dạng này sang dạng khác. Vậy sự biến đổi giữa các dạng năng lượng này có tuân theo quy luật nào không?</vt:lpstr>
      <vt:lpstr>PowerPoint Presentation</vt:lpstr>
      <vt:lpstr>PowerPoint Presentation</vt:lpstr>
      <vt:lpstr>Rót nước vào trong cốc có chứa nước đá thì trong cốc có sự truyền năng lượng như thế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Câu 3. Khi sử dụng lò sưởi điện, năng lượng nào đã biến đổi thành nhiệt năng? A. Cơ năng B. Điện năng C. Hóa năng D. Quang năng</vt:lpstr>
      <vt:lpstr>- Khi quạt điện hoạt động thì .................. chuyển thành ............... làm quay cánh quạt;  - Khi bật công tắc, bóng đèn sáng thì..................  đã chuyển thành ..........................  =&gt;Năng lượng có thể chuyển hóa từ dạng này sang dạng khác. </vt:lpstr>
      <vt:lpstr>HÓA NĂNG CÓ THỂ CHUYỂN HÓA THÀNH NHỮNG DẠNG NĂNG LƯỢNG NÀO ?</vt:lpstr>
      <vt:lpstr>PowerPoint Presentation</vt:lpstr>
      <vt:lpstr>PowerPoint Presentation</vt:lpstr>
      <vt:lpstr>PowerPoint Presentation</vt:lpstr>
      <vt:lpstr>PowerPoint Presentation</vt:lpstr>
      <vt:lpstr>PowerPoint Presentation</vt:lpstr>
      <vt:lpstr>2. NĂNG LƯỢNG HAO PHÍ TRONG SỬ DỤNG</vt:lpstr>
      <vt:lpstr>?7. Quan sát hình 42.5 và cho biết trong các hoạt động, năng lượng ban đầu đã chuyển hóa thành những dạng năng lượng nào? Hãy chỉ ra phần năng lượng nào là có ích, phần năng lượng nào là hao phí.</vt:lpstr>
      <vt:lpstr>?7. Quan sát hình 42.6 và cho biết trong các hoạt động, năng lượng ban đầu đã chuyển hóa thành những dạng năng lượng nào? Hãy chỉ ra phần năng lượng nào là có ích, phần năng lượng nào là hao phí.</vt:lpstr>
      <vt:lpstr>?7. Quan sát hình 42.7 và cho biết trong các hoạt động, năng lượng ban đầu đã chuyển hóa thành những dạng năng lượng nào? Hãy chỉ ra phần năng lượng nào là có ích, phần năng lượng nào là hao phí.</vt:lpstr>
      <vt:lpstr> Quan sát hình 42.8 và cho biết khi bóng đèn sợi đốt đang sáng, điện năng cung cấp cho bóng đèn đã chuyển hóa thành những dạng năng lượng nào? Dạng năng lượng nào là có ích, dạng năng lượng nào là hao phí?</vt:lpstr>
      <vt:lpstr>- Khi năng lượng truyền từ vật này sang vật khác hoặc chuyển hóa từ dạng này sang dạng khác luôn xuất hiện năng lượng hao phí.</vt:lpstr>
      <vt:lpstr>3. TIẾT KIỆM NĂNG LƯỢNG.</vt:lpstr>
      <vt:lpstr>PowerPoint Presentation</vt:lpstr>
      <vt:lpstr>?9. Em hãy nêu một số lợi ích của việc thực hiện tiết kiệm năng lượng.</vt:lpstr>
      <vt:lpstr>Tiết kiệm năng lượng là một yêu cầu cấp thiết đối với tất cả mọi lĩnh vực, mọi cá nhân nhằm đảm bảo an ninh năng lượng.</vt:lpstr>
      <vt:lpstr>?10. Hãy nêu các biện pháp tiết kiệm năng lượng trong cuộc sống hàng ngày.</vt:lpstr>
      <vt:lpstr>Em hãy nêu một số biện pháp tiết kiệm năng lượng khi sử dụng điện ở nhà.</vt:lpstr>
      <vt:lpstr>Đề xuất một số biện pháp để tiết kiệm năng lượng trong trường học.</vt:lpstr>
      <vt:lpstr>Bài tập 1. Khi sử dụng lò sưởi điện, năng lượng nào đã biến đổi thành nhiệt năng? A. Cơ năng B. Điện năng C. Hóa năng D. Quang năng</vt:lpstr>
      <vt:lpstr>Bài tập 2. Phát biểu nào sau đây đúng? Khi quạt điện hoạt động,  A. phần lớn điện năng tiêu thụ chuyển hóa thành nhiệt năng B. phần lớn điện năng tiêu thụ chuyển hóa thành thế năng C. phần năng lượng hữu ích thu được cuối cùng bao giờ cũng lớn hơn phần năng lượng ban đầu cung cấp cho quạt. D. phần năng lượng hao hụt đi biến đổi thành dạng năng lượng khác.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9:  SỰ ĐA DẠNG VÀ CÁC THỂ CƠ BẢN CỦA CHẤT. TÍNH CHẤT CỦA CHẤT</dc:title>
  <dc:creator>Admin</dc:creator>
  <cp:lastModifiedBy>Admin</cp:lastModifiedBy>
  <cp:revision>163</cp:revision>
  <dcterms:created xsi:type="dcterms:W3CDTF">2021-02-06T13:24:47Z</dcterms:created>
  <dcterms:modified xsi:type="dcterms:W3CDTF">2025-03-06T07:39:25Z</dcterms:modified>
</cp:coreProperties>
</file>