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0" r:id="rId2"/>
    <p:sldId id="289" r:id="rId3"/>
    <p:sldId id="288" r:id="rId4"/>
    <p:sldId id="294" r:id="rId5"/>
    <p:sldId id="290" r:id="rId6"/>
    <p:sldId id="292" r:id="rId7"/>
    <p:sldId id="286" r:id="rId8"/>
    <p:sldId id="287" r:id="rId9"/>
    <p:sldId id="293" r:id="rId10"/>
    <p:sldId id="256" r:id="rId11"/>
    <p:sldId id="274" r:id="rId12"/>
    <p:sldId id="264" r:id="rId13"/>
    <p:sldId id="267" r:id="rId14"/>
    <p:sldId id="280" r:id="rId15"/>
    <p:sldId id="295" r:id="rId16"/>
    <p:sldId id="296" r:id="rId17"/>
    <p:sldId id="266" r:id="rId18"/>
    <p:sldId id="265" r:id="rId19"/>
    <p:sldId id="282" r:id="rId20"/>
    <p:sldId id="283" r:id="rId21"/>
    <p:sldId id="284" r:id="rId22"/>
    <p:sldId id="285" r:id="rId23"/>
    <p:sldId id="297" r:id="rId24"/>
    <p:sldId id="298" r:id="rId25"/>
    <p:sldId id="299" r:id="rId26"/>
    <p:sldId id="300" r:id="rId27"/>
    <p:sldId id="281" r:id="rId28"/>
    <p:sldId id="268" r:id="rId29"/>
    <p:sldId id="269" r:id="rId30"/>
    <p:sldId id="270" r:id="rId31"/>
    <p:sldId id="271" r:id="rId32"/>
    <p:sldId id="275" r:id="rId33"/>
    <p:sldId id="279" r:id="rId34"/>
    <p:sldId id="278" r:id="rId35"/>
    <p:sldId id="277" r:id="rId36"/>
    <p:sldId id="276" r:id="rId37"/>
    <p:sldId id="272"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D1858-438B-4C6F-BC15-570EA1419E64}" type="datetimeFigureOut">
              <a:rPr lang="en-US" smtClean="0"/>
              <a:t>11/14/2024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D3CBA-B3C8-4158-A1BC-ABD1C4704795}" type="slidenum">
              <a:rPr lang="en-US" smtClean="0"/>
              <a:t>‹#›</a:t>
            </a:fld>
            <a:endParaRPr lang="en-US"/>
          </a:p>
        </p:txBody>
      </p:sp>
    </p:spTree>
    <p:extLst>
      <p:ext uri="{BB962C8B-B14F-4D97-AF65-F5344CB8AC3E}">
        <p14:creationId xmlns:p14="http://schemas.microsoft.com/office/powerpoint/2010/main" val="89251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D3CBA-B3C8-4158-A1BC-ABD1C4704795}" type="slidenum">
              <a:rPr lang="en-US" smtClean="0"/>
              <a:t>14</a:t>
            </a:fld>
            <a:endParaRPr lang="en-US"/>
          </a:p>
        </p:txBody>
      </p:sp>
    </p:spTree>
    <p:extLst>
      <p:ext uri="{BB962C8B-B14F-4D97-AF65-F5344CB8AC3E}">
        <p14:creationId xmlns:p14="http://schemas.microsoft.com/office/powerpoint/2010/main" val="282009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131773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218811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82424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128900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E129E-F23A-4EEA-A974-87FBE12DE53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394643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E129E-F23A-4EEA-A974-87FBE12DE53D}"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403822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E129E-F23A-4EEA-A974-87FBE12DE53D}"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77335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E129E-F23A-4EEA-A974-87FBE12DE53D}"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107835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129E-F23A-4EEA-A974-87FBE12DE53D}"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41397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E129E-F23A-4EEA-A974-87FBE12DE53D}"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187979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E129E-F23A-4EEA-A974-87FBE12DE53D}"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35BF7-1B44-492B-B994-084EE3BBF072}" type="slidenum">
              <a:rPr lang="en-US" smtClean="0"/>
              <a:t>‹#›</a:t>
            </a:fld>
            <a:endParaRPr lang="en-US"/>
          </a:p>
        </p:txBody>
      </p:sp>
    </p:spTree>
    <p:extLst>
      <p:ext uri="{BB962C8B-B14F-4D97-AF65-F5344CB8AC3E}">
        <p14:creationId xmlns:p14="http://schemas.microsoft.com/office/powerpoint/2010/main" val="125552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129E-F23A-4EEA-A974-87FBE12DE53D}" type="datetimeFigureOut">
              <a:rPr lang="en-US" smtClean="0"/>
              <a:t>11/14/2024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35BF7-1B44-492B-B994-084EE3BBF072}" type="slidenum">
              <a:rPr lang="en-US" smtClean="0"/>
              <a:t>‹#›</a:t>
            </a:fld>
            <a:endParaRPr lang="en-US"/>
          </a:p>
        </p:txBody>
      </p:sp>
    </p:spTree>
    <p:extLst>
      <p:ext uri="{BB962C8B-B14F-4D97-AF65-F5344CB8AC3E}">
        <p14:creationId xmlns:p14="http://schemas.microsoft.com/office/powerpoint/2010/main" val="415789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K2sDZZ6n7E" TargetMode="External"/><Relationship Id="rId2" Type="http://schemas.openxmlformats.org/officeDocument/2006/relationships/hyperlink" Target="https://www.youtube.com/watch?v=JyFLtrYLRf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152400"/>
            <a:ext cx="2727029"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Kiểm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cũ</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235805" y="957590"/>
            <a:ext cx="5894562" cy="523220"/>
          </a:xfrm>
          <a:prstGeom prst="rect">
            <a:avLst/>
          </a:prstGeom>
          <a:noFill/>
        </p:spPr>
        <p:txBody>
          <a:bodyPr wrap="none" rtlCol="0">
            <a:spAutoFit/>
          </a:bodyPr>
          <a:lstStyle/>
          <a:p>
            <a:r>
              <a:rPr lang="en-US" sz="2800" dirty="0" err="1" smtClean="0">
                <a:solidFill>
                  <a:srgbClr val="0070C0"/>
                </a:solidFill>
                <a:latin typeface="Times New Roman" pitchFamily="18" charset="0"/>
                <a:cs typeface="Times New Roman" pitchFamily="18" charset="0"/>
              </a:rPr>
              <a:t>Đề</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bài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Điền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từ</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còn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thiếu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vào</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chỗ</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chấm</a:t>
            </a:r>
            <a:endParaRPr lang="en-US" sz="2800" dirty="0">
              <a:solidFill>
                <a:srgbClr val="0070C0"/>
              </a:solidFill>
              <a:latin typeface="Times New Roman" pitchFamily="18" charset="0"/>
              <a:cs typeface="Times New Roman" pitchFamily="18" charset="0"/>
            </a:endParaRPr>
          </a:p>
        </p:txBody>
      </p:sp>
      <p:sp>
        <p:nvSpPr>
          <p:cNvPr id="7" name="TextBox 6"/>
          <p:cNvSpPr txBox="1"/>
          <p:nvPr/>
        </p:nvSpPr>
        <p:spPr>
          <a:xfrm>
            <a:off x="86479" y="1610380"/>
            <a:ext cx="885681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p>
        </p:txBody>
      </p:sp>
      <p:sp>
        <p:nvSpPr>
          <p:cNvPr id="8" name="TextBox 7"/>
          <p:cNvSpPr txBox="1"/>
          <p:nvPr/>
        </p:nvSpPr>
        <p:spPr>
          <a:xfrm>
            <a:off x="119368" y="2628689"/>
            <a:ext cx="436101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p>
        </p:txBody>
      </p:sp>
      <p:sp>
        <p:nvSpPr>
          <p:cNvPr id="9" name="TextBox 8"/>
          <p:cNvSpPr txBox="1"/>
          <p:nvPr/>
        </p:nvSpPr>
        <p:spPr>
          <a:xfrm>
            <a:off x="5257800" y="2664952"/>
            <a:ext cx="464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TextBox 9"/>
          <p:cNvSpPr txBox="1"/>
          <p:nvPr/>
        </p:nvSpPr>
        <p:spPr>
          <a:xfrm>
            <a:off x="5295128" y="3261435"/>
            <a:ext cx="407747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Box 10"/>
          <p:cNvSpPr txBox="1"/>
          <p:nvPr/>
        </p:nvSpPr>
        <p:spPr>
          <a:xfrm>
            <a:off x="5334000" y="3733800"/>
            <a:ext cx="464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2" name="TextBox 11"/>
          <p:cNvSpPr txBox="1"/>
          <p:nvPr/>
        </p:nvSpPr>
        <p:spPr>
          <a:xfrm>
            <a:off x="287182" y="4866620"/>
            <a:ext cx="8552018" cy="523220"/>
          </a:xfrm>
          <a:prstGeom prst="rect">
            <a:avLst/>
          </a:prstGeom>
          <a:noFill/>
        </p:spPr>
        <p:txBody>
          <a:bodyPr wrap="square" rtlCol="0">
            <a:spAutoFit/>
          </a:bodyPr>
          <a:lstStyle/>
          <a:p>
            <a:r>
              <a:rPr lang="en-US" sz="2800" dirty="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p>
        </p:txBody>
      </p:sp>
      <p:sp>
        <p:nvSpPr>
          <p:cNvPr id="13" name="TextBox 12"/>
          <p:cNvSpPr txBox="1"/>
          <p:nvPr/>
        </p:nvSpPr>
        <p:spPr>
          <a:xfrm>
            <a:off x="287182" y="5715000"/>
            <a:ext cx="855201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p:txBody>
      </p:sp>
      <p:grpSp>
        <p:nvGrpSpPr>
          <p:cNvPr id="14" name="Group 13"/>
          <p:cNvGrpSpPr/>
          <p:nvPr/>
        </p:nvGrpSpPr>
        <p:grpSpPr>
          <a:xfrm>
            <a:off x="486490" y="3429000"/>
            <a:ext cx="4466509" cy="1049923"/>
            <a:chOff x="1143000" y="949036"/>
            <a:chExt cx="6858000" cy="1419225"/>
          </a:xfrm>
        </p:grpSpPr>
        <p:sp>
          <p:nvSpPr>
            <p:cNvPr id="15" name="Text Box 13"/>
            <p:cNvSpPr txBox="1">
              <a:spLocks noChangeArrowheads="1"/>
            </p:cNvSpPr>
            <p:nvPr/>
          </p:nvSpPr>
          <p:spPr bwMode="auto">
            <a:xfrm>
              <a:off x="1143000" y="1025453"/>
              <a:ext cx="1143000" cy="8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600" b="1" dirty="0" err="1">
                  <a:solidFill>
                    <a:srgbClr val="990000"/>
                  </a:solidFill>
                </a:rPr>
                <a:t>Điểm</a:t>
              </a:r>
              <a:r>
                <a:rPr lang="en-US" altLang="en-US" sz="1600" b="1" dirty="0">
                  <a:solidFill>
                    <a:srgbClr val="990000"/>
                  </a:solidFill>
                </a:rPr>
                <a:t> </a:t>
              </a:r>
              <a:r>
                <a:rPr lang="en-US" altLang="en-US" sz="1600" b="1" dirty="0" err="1">
                  <a:solidFill>
                    <a:srgbClr val="990000"/>
                  </a:solidFill>
                </a:rPr>
                <a:t>đặt</a:t>
              </a:r>
              <a:endParaRPr lang="en-US" altLang="en-US" sz="1600" b="1" dirty="0">
                <a:solidFill>
                  <a:srgbClr val="990000"/>
                </a:solidFill>
              </a:endParaRPr>
            </a:p>
          </p:txBody>
        </p:sp>
        <p:sp>
          <p:nvSpPr>
            <p:cNvPr id="17" name="Text Box 9"/>
            <p:cNvSpPr txBox="1">
              <a:spLocks noChangeArrowheads="1"/>
            </p:cNvSpPr>
            <p:nvPr/>
          </p:nvSpPr>
          <p:spPr bwMode="auto">
            <a:xfrm>
              <a:off x="2133600" y="2001548"/>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ltLang="en-US" sz="1800">
                <a:latin typeface="Arial" panose="020B0604020202020204" pitchFamily="34" charset="0"/>
              </a:endParaRPr>
            </a:p>
          </p:txBody>
        </p:sp>
        <p:sp>
          <p:nvSpPr>
            <p:cNvPr id="18" name="AutoShape 12"/>
            <p:cNvSpPr>
              <a:spLocks noChangeArrowheads="1"/>
            </p:cNvSpPr>
            <p:nvPr/>
          </p:nvSpPr>
          <p:spPr bwMode="auto">
            <a:xfrm>
              <a:off x="2438400" y="949036"/>
              <a:ext cx="5562600" cy="1066800"/>
            </a:xfrm>
            <a:prstGeom prst="rightArrow">
              <a:avLst>
                <a:gd name="adj1" fmla="val 50000"/>
                <a:gd name="adj2" fmla="val 130357"/>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en-US"/>
            </a:p>
          </p:txBody>
        </p:sp>
        <p:sp>
          <p:nvSpPr>
            <p:cNvPr id="19" name="Rectangle 16"/>
            <p:cNvSpPr>
              <a:spLocks noChangeArrowheads="1"/>
            </p:cNvSpPr>
            <p:nvPr/>
          </p:nvSpPr>
          <p:spPr bwMode="auto">
            <a:xfrm>
              <a:off x="2438400" y="1215736"/>
              <a:ext cx="4191000" cy="533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800"/>
            </a:p>
          </p:txBody>
        </p:sp>
        <p:sp>
          <p:nvSpPr>
            <p:cNvPr id="20" name="Text Box 17"/>
            <p:cNvSpPr txBox="1">
              <a:spLocks noChangeArrowheads="1"/>
            </p:cNvSpPr>
            <p:nvPr/>
          </p:nvSpPr>
          <p:spPr bwMode="auto">
            <a:xfrm>
              <a:off x="3715866" y="1094040"/>
              <a:ext cx="1905001" cy="77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dirty="0">
                  <a:solidFill>
                    <a:srgbClr val="990000"/>
                  </a:solidFill>
                </a:rPr>
                <a:t> </a:t>
              </a:r>
              <a:r>
                <a:rPr lang="en-US" altLang="en-US" sz="1600" b="1" dirty="0" err="1">
                  <a:solidFill>
                    <a:srgbClr val="FFFF00"/>
                  </a:solidFill>
                </a:rPr>
                <a:t>Phương</a:t>
              </a:r>
              <a:endParaRPr lang="en-US" altLang="en-US" sz="1600" b="1" dirty="0">
                <a:solidFill>
                  <a:srgbClr val="990000"/>
                </a:solidFill>
              </a:endParaRPr>
            </a:p>
          </p:txBody>
        </p:sp>
        <p:sp>
          <p:nvSpPr>
            <p:cNvPr id="21" name="AutoShape 18"/>
            <p:cNvSpPr>
              <a:spLocks noChangeArrowheads="1"/>
            </p:cNvSpPr>
            <p:nvPr/>
          </p:nvSpPr>
          <p:spPr bwMode="auto">
            <a:xfrm rot="5400000">
              <a:off x="6741003" y="834736"/>
              <a:ext cx="990598" cy="1295399"/>
            </a:xfrm>
            <a:prstGeom prst="flowChartExtra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22" name="Text Box 19"/>
            <p:cNvSpPr txBox="1">
              <a:spLocks noChangeArrowheads="1"/>
            </p:cNvSpPr>
            <p:nvPr/>
          </p:nvSpPr>
          <p:spPr bwMode="auto">
            <a:xfrm>
              <a:off x="6457495" y="1253836"/>
              <a:ext cx="1294824" cy="50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b="1" dirty="0" err="1">
                  <a:solidFill>
                    <a:srgbClr val="FFFF00"/>
                  </a:solidFill>
                </a:rPr>
                <a:t>Chiều</a:t>
              </a:r>
              <a:r>
                <a:rPr lang="en-US" altLang="en-US" sz="1600" b="1" dirty="0">
                  <a:solidFill>
                    <a:srgbClr val="FFFF00"/>
                  </a:solidFill>
                </a:rPr>
                <a:t>.</a:t>
              </a:r>
            </a:p>
          </p:txBody>
        </p:sp>
        <p:sp>
          <p:nvSpPr>
            <p:cNvPr id="23" name="Oval 22"/>
            <p:cNvSpPr/>
            <p:nvPr/>
          </p:nvSpPr>
          <p:spPr>
            <a:xfrm flipH="1">
              <a:off x="2362200" y="1163348"/>
              <a:ext cx="19843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4" name="Right Arrow 23"/>
            <p:cNvSpPr/>
            <p:nvPr/>
          </p:nvSpPr>
          <p:spPr>
            <a:xfrm>
              <a:off x="2133600" y="1437192"/>
              <a:ext cx="228600" cy="613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5" name="Text Box 14"/>
          <p:cNvSpPr txBox="1">
            <a:spLocks noChangeArrowheads="1"/>
          </p:cNvSpPr>
          <p:nvPr/>
        </p:nvSpPr>
        <p:spPr bwMode="auto">
          <a:xfrm>
            <a:off x="2743200" y="3928646"/>
            <a:ext cx="1071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b="1" dirty="0" err="1">
                <a:solidFill>
                  <a:srgbClr val="990000"/>
                </a:solidFill>
              </a:rPr>
              <a:t>Độ</a:t>
            </a:r>
            <a:r>
              <a:rPr lang="en-US" altLang="en-US" sz="1600" b="1" dirty="0">
                <a:solidFill>
                  <a:srgbClr val="990000"/>
                </a:solidFill>
              </a:rPr>
              <a:t> </a:t>
            </a:r>
            <a:r>
              <a:rPr lang="en-US" altLang="en-US" sz="1600" b="1" dirty="0" err="1">
                <a:solidFill>
                  <a:srgbClr val="990000"/>
                </a:solidFill>
              </a:rPr>
              <a:t>lớn</a:t>
            </a:r>
            <a:endParaRPr lang="en-US" altLang="en-US" sz="1600" b="1" dirty="0">
              <a:solidFill>
                <a:srgbClr val="990000"/>
              </a:solidFill>
            </a:endParaRPr>
          </a:p>
        </p:txBody>
      </p:sp>
      <p:sp>
        <p:nvSpPr>
          <p:cNvPr id="26" name="AutoShape 20"/>
          <p:cNvSpPr>
            <a:spLocks noChangeArrowheads="1"/>
          </p:cNvSpPr>
          <p:nvPr/>
        </p:nvSpPr>
        <p:spPr bwMode="auto">
          <a:xfrm>
            <a:off x="1271731" y="4244340"/>
            <a:ext cx="3651723" cy="50214"/>
          </a:xfrm>
          <a:prstGeom prst="leftRightArrow">
            <a:avLst>
              <a:gd name="adj1" fmla="val 50000"/>
              <a:gd name="adj2" fmla="val 1440000"/>
            </a:avLst>
          </a:prstGeom>
          <a:solidFill>
            <a:srgbClr val="00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en-US"/>
          </a:p>
        </p:txBody>
      </p:sp>
      <p:sp>
        <p:nvSpPr>
          <p:cNvPr id="27" name="Text Box 21"/>
          <p:cNvSpPr txBox="1">
            <a:spLocks noChangeArrowheads="1"/>
          </p:cNvSpPr>
          <p:nvPr/>
        </p:nvSpPr>
        <p:spPr bwMode="auto">
          <a:xfrm>
            <a:off x="1371599" y="4309646"/>
            <a:ext cx="29220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b="1" dirty="0">
                <a:solidFill>
                  <a:srgbClr val="990000"/>
                </a:solidFill>
              </a:rPr>
              <a:t>Theo </a:t>
            </a:r>
            <a:r>
              <a:rPr lang="en-US" altLang="en-US" sz="1600" b="1" dirty="0" err="1">
                <a:solidFill>
                  <a:srgbClr val="990000"/>
                </a:solidFill>
              </a:rPr>
              <a:t>một</a:t>
            </a:r>
            <a:r>
              <a:rPr lang="en-US" altLang="en-US" sz="1600" b="1" dirty="0">
                <a:solidFill>
                  <a:srgbClr val="990000"/>
                </a:solidFill>
              </a:rPr>
              <a:t> </a:t>
            </a:r>
            <a:r>
              <a:rPr lang="en-US" altLang="en-US" sz="1600" b="1" dirty="0" err="1">
                <a:solidFill>
                  <a:srgbClr val="990000"/>
                </a:solidFill>
              </a:rPr>
              <a:t>tỉ</a:t>
            </a:r>
            <a:r>
              <a:rPr lang="en-US" altLang="en-US" sz="1600" b="1" dirty="0">
                <a:solidFill>
                  <a:srgbClr val="990000"/>
                </a:solidFill>
              </a:rPr>
              <a:t> </a:t>
            </a:r>
            <a:r>
              <a:rPr lang="en-US" altLang="en-US" sz="1600" b="1" dirty="0" err="1">
                <a:solidFill>
                  <a:srgbClr val="990000"/>
                </a:solidFill>
              </a:rPr>
              <a:t>xích</a:t>
            </a:r>
            <a:r>
              <a:rPr lang="en-US" altLang="en-US" sz="1600" b="1" dirty="0">
                <a:solidFill>
                  <a:srgbClr val="990000"/>
                </a:solidFill>
              </a:rPr>
              <a:t> </a:t>
            </a:r>
            <a:r>
              <a:rPr lang="en-US" altLang="en-US" sz="1600" b="1" dirty="0" err="1">
                <a:solidFill>
                  <a:srgbClr val="990000"/>
                </a:solidFill>
              </a:rPr>
              <a:t>cho</a:t>
            </a:r>
            <a:r>
              <a:rPr lang="en-US" altLang="en-US" sz="1600" b="1" dirty="0">
                <a:solidFill>
                  <a:srgbClr val="990000"/>
                </a:solidFill>
              </a:rPr>
              <a:t> </a:t>
            </a:r>
            <a:r>
              <a:rPr lang="en-US" altLang="en-US" sz="1600" b="1" dirty="0" err="1">
                <a:solidFill>
                  <a:srgbClr val="990000"/>
                </a:solidFill>
              </a:rPr>
              <a:t>trước</a:t>
            </a:r>
            <a:r>
              <a:rPr lang="en-US" altLang="en-US" sz="1600" b="1" dirty="0">
                <a:solidFill>
                  <a:srgbClr val="990000"/>
                </a:solidFill>
              </a:rPr>
              <a:t>.</a:t>
            </a:r>
          </a:p>
        </p:txBody>
      </p:sp>
      <p:sp>
        <p:nvSpPr>
          <p:cNvPr id="28" name="TextBox 27"/>
          <p:cNvSpPr txBox="1"/>
          <p:nvPr/>
        </p:nvSpPr>
        <p:spPr>
          <a:xfrm>
            <a:off x="4953000" y="1610380"/>
            <a:ext cx="3990297" cy="954107"/>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b</a:t>
            </a:r>
            <a:r>
              <a:rPr lang="en-US" sz="2800" dirty="0" err="1" smtClean="0">
                <a:solidFill>
                  <a:srgbClr val="0000FF"/>
                </a:solidFill>
                <a:latin typeface="Times New Roman" pitchFamily="18" charset="0"/>
                <a:cs typeface="Times New Roman" pitchFamily="18" charset="0"/>
              </a:rPr>
              <a:t>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p>
          <a:p>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endParaRPr lang="en-US" sz="2800" dirty="0" smtClean="0">
              <a:solidFill>
                <a:srgbClr val="0000FF"/>
              </a:solidFill>
              <a:latin typeface="Times New Roman" pitchFamily="18" charset="0"/>
              <a:cs typeface="Times New Roman" pitchFamily="18" charset="0"/>
            </a:endParaRPr>
          </a:p>
        </p:txBody>
      </p:sp>
      <p:sp>
        <p:nvSpPr>
          <p:cNvPr id="29" name="TextBox 28"/>
          <p:cNvSpPr txBox="1"/>
          <p:nvPr/>
        </p:nvSpPr>
        <p:spPr>
          <a:xfrm>
            <a:off x="5529639" y="2607907"/>
            <a:ext cx="2699961"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đặt</a:t>
            </a:r>
            <a:endParaRPr lang="en-US" sz="28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5598167" y="3151909"/>
            <a:ext cx="2699961"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Phương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endParaRPr lang="en-US" sz="28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5638799" y="3745453"/>
            <a:ext cx="3886201"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a:t>
            </a:r>
          </a:p>
        </p:txBody>
      </p:sp>
      <p:sp>
        <p:nvSpPr>
          <p:cNvPr id="32" name="TextBox 31"/>
          <p:cNvSpPr txBox="1"/>
          <p:nvPr/>
        </p:nvSpPr>
        <p:spPr>
          <a:xfrm>
            <a:off x="4026200" y="4800600"/>
            <a:ext cx="4552783"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s</a:t>
            </a:r>
            <a:r>
              <a:rPr lang="en-US" sz="2800" dirty="0" err="1" smtClean="0">
                <a:solidFill>
                  <a:srgbClr val="0000FF"/>
                </a:solidFill>
                <a:latin typeface="Times New Roman" pitchFamily="18" charset="0"/>
                <a:cs typeface="Times New Roman" pitchFamily="18" charset="0"/>
              </a:rPr>
              <a: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endParaRPr lang="en-US" sz="2800" dirty="0" smtClean="0">
              <a:solidFill>
                <a:srgbClr val="0000FF"/>
              </a:solidFill>
              <a:latin typeface="Times New Roman" pitchFamily="18" charset="0"/>
              <a:cs typeface="Times New Roman" pitchFamily="18" charset="0"/>
            </a:endParaRPr>
          </a:p>
        </p:txBody>
      </p:sp>
      <p:sp>
        <p:nvSpPr>
          <p:cNvPr id="33" name="TextBox 32"/>
          <p:cNvSpPr txBox="1"/>
          <p:nvPr/>
        </p:nvSpPr>
        <p:spPr>
          <a:xfrm>
            <a:off x="5638801" y="5638800"/>
            <a:ext cx="22098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kg</a:t>
            </a:r>
          </a:p>
        </p:txBody>
      </p:sp>
    </p:spTree>
    <p:extLst>
      <p:ext uri="{BB962C8B-B14F-4D97-AF65-F5344CB8AC3E}">
        <p14:creationId xmlns:p14="http://schemas.microsoft.com/office/powerpoint/2010/main" val="39296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P spid="28" grpId="0"/>
      <p:bldP spid="29" grpId="0"/>
      <p:bldP spid="30" grpId="0"/>
      <p:bldP spid="31" grpId="0"/>
      <p:bldP spid="32"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08408" y="3505200"/>
            <a:ext cx="7136027" cy="461665"/>
          </a:xfrm>
          <a:prstGeom prst="rect">
            <a:avLst/>
          </a:prstGeom>
        </p:spPr>
        <p:txBody>
          <a:bodyPr wrap="square">
            <a:spAutoFit/>
          </a:bodyPr>
          <a:lstStyle/>
          <a:p>
            <a:r>
              <a:rPr lang="en-US" sz="2400" dirty="0" smtClean="0"/>
              <a:t>https://www.youtube.com/watch?v=RK2sDZZ6n7E</a:t>
            </a:r>
            <a:endParaRPr lang="en-US" sz="2400" dirty="0"/>
          </a:p>
        </p:txBody>
      </p:sp>
      <p:sp>
        <p:nvSpPr>
          <p:cNvPr id="6" name="Rectangle 5">
            <a:hlinkClick r:id="rId3"/>
          </p:cNvPr>
          <p:cNvSpPr/>
          <p:nvPr/>
        </p:nvSpPr>
        <p:spPr>
          <a:xfrm>
            <a:off x="1066800" y="2362200"/>
            <a:ext cx="6858000" cy="461665"/>
          </a:xfrm>
          <a:prstGeom prst="rect">
            <a:avLst/>
          </a:prstGeom>
        </p:spPr>
        <p:txBody>
          <a:bodyPr wrap="square">
            <a:spAutoFit/>
          </a:bodyPr>
          <a:lstStyle/>
          <a:p>
            <a:r>
              <a:rPr lang="en-US" sz="2400" dirty="0" smtClean="0"/>
              <a:t>https://www.youtube.com/watch?v=JyFLtrYLRfM</a:t>
            </a:r>
            <a:endParaRPr lang="en-US" sz="2400" dirty="0"/>
          </a:p>
        </p:txBody>
      </p:sp>
    </p:spTree>
    <p:extLst>
      <p:ext uri="{BB962C8B-B14F-4D97-AF65-F5344CB8AC3E}">
        <p14:creationId xmlns:p14="http://schemas.microsoft.com/office/powerpoint/2010/main" val="550129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1" y="83126"/>
            <a:ext cx="4800600" cy="6553200"/>
          </a:xfrm>
          <a:prstGeom prst="rect">
            <a:avLst/>
          </a:prstGeom>
        </p:spPr>
      </p:pic>
      <p:pic>
        <p:nvPicPr>
          <p:cNvPr id="1026" name="Picture 2" descr="BÀI 4. SỰ RƠI TỰ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33400"/>
            <a:ext cx="3581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84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xmlns="" id="{A2EC08CF-6FBF-4A31-A253-1FE6D5ECA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368141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xmlns="" id="{E9C34BB0-76F9-410F-9286-1A8136512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609600"/>
            <a:ext cx="374332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6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xmlns="" id="{33BA3B10-3AB1-476D-B50E-B1BB1989B77E}"/>
              </a:ext>
            </a:extLst>
          </p:cNvPr>
          <p:cNvSpPr txBox="1">
            <a:spLocks noChangeArrowheads="1"/>
          </p:cNvSpPr>
          <p:nvPr/>
        </p:nvSpPr>
        <p:spPr bwMode="auto">
          <a:xfrm>
            <a:off x="304800" y="87493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err="1">
                <a:solidFill>
                  <a:srgbClr val="FF0000"/>
                </a:solidFill>
                <a:latin typeface="Times New Roman" panose="02020603050405020304" pitchFamily="18" charset="0"/>
              </a:rPr>
              <a:t>Mọi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vật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có</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khối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lượng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đều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hút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lẫn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nhau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Lực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này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gọi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là</a:t>
            </a:r>
            <a:r>
              <a:rPr lang="en-US" altLang="en-US"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lực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hấp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dẫn</a:t>
            </a:r>
            <a:r>
              <a:rPr lang="en-US" altLang="en-US" b="1" dirty="0">
                <a:solidFill>
                  <a:srgbClr val="FF0000"/>
                </a:solidFill>
                <a:latin typeface="Times New Roman" panose="02020603050405020304" pitchFamily="18" charset="0"/>
              </a:rPr>
              <a:t>.</a:t>
            </a:r>
          </a:p>
        </p:txBody>
      </p:sp>
      <p:sp>
        <p:nvSpPr>
          <p:cNvPr id="5" name="Text Box 7">
            <a:extLst>
              <a:ext uri="{FF2B5EF4-FFF2-40B4-BE49-F238E27FC236}">
                <a16:creationId xmlns:a16="http://schemas.microsoft.com/office/drawing/2014/main" xmlns="" id="{EBDBB7CF-9202-4A42-BE50-3C32912EA5CD}"/>
              </a:ext>
            </a:extLst>
          </p:cNvPr>
          <p:cNvSpPr txBox="1">
            <a:spLocks noChangeArrowheads="1"/>
          </p:cNvSpPr>
          <p:nvPr/>
        </p:nvSpPr>
        <p:spPr bwMode="auto">
          <a:xfrm>
            <a:off x="228600" y="228599"/>
            <a:ext cx="8534400" cy="584775"/>
          </a:xfrm>
          <a:prstGeom prst="rect">
            <a:avLst/>
          </a:prstGeom>
          <a:no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US" altLang="en-US" dirty="0" err="1">
                <a:solidFill>
                  <a:srgbClr val="FF0000"/>
                </a:solidFill>
                <a:latin typeface="Times New Roman" panose="02020603050405020304" pitchFamily="18" charset="0"/>
              </a:rPr>
              <a:t>Mọi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vật</a:t>
            </a:r>
            <a:r>
              <a:rPr lang="en-US" altLang="en-US" dirty="0">
                <a:solidFill>
                  <a:srgbClr val="FF0000"/>
                </a:solidFill>
                <a:latin typeface="Times New Roman" panose="02020603050405020304" pitchFamily="18" charset="0"/>
              </a:rPr>
              <a:t> </a:t>
            </a:r>
            <a:r>
              <a:rPr lang="en-US" altLang="en-US" dirty="0" err="1" smtClean="0">
                <a:solidFill>
                  <a:srgbClr val="FF0000"/>
                </a:solidFill>
                <a:latin typeface="Times New Roman" panose="02020603050405020304" pitchFamily="18" charset="0"/>
              </a:rPr>
              <a:t>đều</a:t>
            </a:r>
            <a:r>
              <a:rPr lang="en-US" altLang="en-US" dirty="0" smtClean="0">
                <a:solidFill>
                  <a:srgbClr val="FF0000"/>
                </a:solidFill>
                <a:latin typeface="Times New Roman" panose="02020603050405020304" pitchFamily="18" charset="0"/>
              </a:rPr>
              <a:t> </a:t>
            </a:r>
            <a:r>
              <a:rPr lang="en-US" altLang="en-US" dirty="0" err="1" smtClean="0">
                <a:solidFill>
                  <a:srgbClr val="FF0000"/>
                </a:solidFill>
                <a:latin typeface="Times New Roman" panose="02020603050405020304" pitchFamily="18" charset="0"/>
              </a:rPr>
              <a:t>có</a:t>
            </a:r>
            <a:r>
              <a:rPr lang="en-US" altLang="en-US" dirty="0" smtClean="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khối</a:t>
            </a:r>
            <a:r>
              <a:rPr lang="en-US" altLang="en-US" dirty="0">
                <a:solidFill>
                  <a:srgbClr val="FF0000"/>
                </a:solidFill>
                <a:latin typeface="Times New Roman" panose="02020603050405020304" pitchFamily="18" charset="0"/>
              </a:rPr>
              <a:t> </a:t>
            </a:r>
            <a:r>
              <a:rPr lang="en-US" altLang="en-US" dirty="0" err="1" smtClean="0">
                <a:solidFill>
                  <a:srgbClr val="FF0000"/>
                </a:solidFill>
                <a:latin typeface="Times New Roman" panose="02020603050405020304" pitchFamily="18" charset="0"/>
              </a:rPr>
              <a:t>lượng</a:t>
            </a:r>
            <a:r>
              <a:rPr lang="en-US" altLang="en-US" dirty="0" smtClean="0">
                <a:solidFill>
                  <a:srgbClr val="FF0000"/>
                </a:solidFill>
                <a:latin typeface="Times New Roman" panose="02020603050405020304" pitchFamily="18" charset="0"/>
              </a:rPr>
              <a:t> </a:t>
            </a:r>
            <a:r>
              <a:rPr lang="en-US" altLang="en-US" dirty="0" err="1" smtClean="0">
                <a:solidFill>
                  <a:srgbClr val="FF0000"/>
                </a:solidFill>
                <a:latin typeface="Times New Roman" panose="02020603050405020304" pitchFamily="18" charset="0"/>
              </a:rPr>
              <a:t>đúng</a:t>
            </a:r>
            <a:r>
              <a:rPr lang="en-US" altLang="en-US" dirty="0" smtClean="0">
                <a:solidFill>
                  <a:srgbClr val="FF0000"/>
                </a:solidFill>
                <a:latin typeface="Times New Roman" panose="02020603050405020304" pitchFamily="18" charset="0"/>
              </a:rPr>
              <a:t> hay </a:t>
            </a:r>
            <a:r>
              <a:rPr lang="en-US" altLang="en-US" dirty="0" err="1" smtClean="0">
                <a:solidFill>
                  <a:srgbClr val="FF0000"/>
                </a:solidFill>
                <a:latin typeface="Times New Roman" panose="02020603050405020304" pitchFamily="18" charset="0"/>
              </a:rPr>
              <a:t>sai</a:t>
            </a:r>
            <a:r>
              <a:rPr lang="en-US" altLang="en-US" dirty="0" smtClean="0">
                <a:solidFill>
                  <a:srgbClr val="FF0000"/>
                </a:solidFill>
                <a:latin typeface="Times New Roman" panose="02020603050405020304" pitchFamily="18" charset="0"/>
              </a:rPr>
              <a:t>?</a:t>
            </a:r>
            <a:endParaRPr lang="en-US" altLang="en-US"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5394615" y="1600200"/>
            <a:ext cx="3749385" cy="5118208"/>
          </a:xfrm>
          <a:prstGeom prst="rect">
            <a:avLst/>
          </a:prstGeom>
        </p:spPr>
      </p:pic>
      <p:sp>
        <p:nvSpPr>
          <p:cNvPr id="4" name="Rectangle 3"/>
          <p:cNvSpPr/>
          <p:nvPr/>
        </p:nvSpPr>
        <p:spPr>
          <a:xfrm>
            <a:off x="4610100" y="235661"/>
            <a:ext cx="1072730" cy="584775"/>
          </a:xfrm>
          <a:prstGeom prst="rect">
            <a:avLst/>
          </a:prstGeom>
        </p:spPr>
        <p:txBody>
          <a:bodyPr wrap="none">
            <a:spAutoFit/>
          </a:bodyPr>
          <a:lstStyle/>
          <a:p>
            <a:r>
              <a:rPr lang="en-US" altLang="en-US" sz="3200" b="1" dirty="0" err="1">
                <a:solidFill>
                  <a:srgbClr val="0000FF"/>
                </a:solidFill>
                <a:latin typeface="Times New Roman" panose="02020603050405020304" pitchFamily="18" charset="0"/>
              </a:rPr>
              <a:t>đúng</a:t>
            </a:r>
            <a:endParaRPr lang="en-US" sz="3200" b="1" dirty="0">
              <a:solidFill>
                <a:srgbClr val="0000FF"/>
              </a:solidFill>
            </a:endParaRPr>
          </a:p>
        </p:txBody>
      </p:sp>
      <p:sp>
        <p:nvSpPr>
          <p:cNvPr id="8" name="Cloud Callout 7"/>
          <p:cNvSpPr/>
          <p:nvPr/>
        </p:nvSpPr>
        <p:spPr>
          <a:xfrm>
            <a:off x="334659" y="1952148"/>
            <a:ext cx="4861215" cy="2286000"/>
          </a:xfrm>
          <a:prstGeom prst="cloudCallout">
            <a:avLst>
              <a:gd name="adj1" fmla="val -44622"/>
              <a:gd name="adj2" fmla="val 111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dirty="0" err="1">
                <a:solidFill>
                  <a:srgbClr val="FFFF00"/>
                </a:solidFill>
                <a:latin typeface="Times New Roman" panose="02020603050405020304" pitchFamily="18" charset="0"/>
              </a:rPr>
              <a:t>lực</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hấp</a:t>
            </a:r>
            <a:r>
              <a:rPr lang="en-US" altLang="en-US" sz="4000" b="1" dirty="0">
                <a:solidFill>
                  <a:srgbClr val="FFFF00"/>
                </a:solidFill>
                <a:latin typeface="Times New Roman" panose="02020603050405020304" pitchFamily="18" charset="0"/>
              </a:rPr>
              <a:t> </a:t>
            </a:r>
            <a:r>
              <a:rPr lang="en-US" altLang="en-US" sz="4000" b="1" dirty="0" err="1" smtClean="0">
                <a:solidFill>
                  <a:srgbClr val="FFFF00"/>
                </a:solidFill>
                <a:latin typeface="Times New Roman" panose="02020603050405020304" pitchFamily="18" charset="0"/>
              </a:rPr>
              <a:t>dẫn</a:t>
            </a:r>
            <a:r>
              <a:rPr lang="en-US" altLang="en-US" sz="4000" b="1" dirty="0" smtClean="0">
                <a:solidFill>
                  <a:srgbClr val="FFFF00"/>
                </a:solidFill>
                <a:latin typeface="Times New Roman" panose="02020603050405020304" pitchFamily="18" charset="0"/>
              </a:rPr>
              <a:t> </a:t>
            </a:r>
            <a:r>
              <a:rPr lang="en-US" altLang="en-US" sz="4000" b="1" dirty="0" err="1" smtClean="0">
                <a:solidFill>
                  <a:srgbClr val="FFFF00"/>
                </a:solidFill>
                <a:latin typeface="Times New Roman" panose="02020603050405020304" pitchFamily="18" charset="0"/>
              </a:rPr>
              <a:t>là</a:t>
            </a:r>
            <a:r>
              <a:rPr lang="en-US" altLang="en-US" sz="4000" b="1" dirty="0" smtClean="0">
                <a:solidFill>
                  <a:srgbClr val="FFFF00"/>
                </a:solidFill>
                <a:latin typeface="Times New Roman" panose="02020603050405020304" pitchFamily="18" charset="0"/>
              </a:rPr>
              <a:t> </a:t>
            </a:r>
            <a:r>
              <a:rPr lang="en-US" altLang="en-US" sz="4000" b="1" dirty="0" err="1" smtClean="0">
                <a:solidFill>
                  <a:srgbClr val="FFFF00"/>
                </a:solidFill>
                <a:latin typeface="Times New Roman" panose="02020603050405020304" pitchFamily="18" charset="0"/>
              </a:rPr>
              <a:t>gi</a:t>
            </a:r>
            <a:r>
              <a:rPr lang="en-US" altLang="en-US" sz="4000" b="1" dirty="0" smtClean="0">
                <a:solidFill>
                  <a:srgbClr val="FFFF00"/>
                </a:solidFill>
                <a:latin typeface="Times New Roman" panose="02020603050405020304" pitchFamily="18" charset="0"/>
              </a:rPr>
              <a:t>?</a:t>
            </a:r>
            <a:endParaRPr lang="en-US" sz="4000" dirty="0">
              <a:solidFill>
                <a:srgbClr val="FFFF00"/>
              </a:solidFill>
            </a:endParaRPr>
          </a:p>
        </p:txBody>
      </p:sp>
      <p:sp>
        <p:nvSpPr>
          <p:cNvPr id="12" name="Rectangle 11"/>
          <p:cNvSpPr/>
          <p:nvPr/>
        </p:nvSpPr>
        <p:spPr>
          <a:xfrm>
            <a:off x="802088" y="5410200"/>
            <a:ext cx="4095240" cy="954107"/>
          </a:xfrm>
          <a:prstGeom prst="rect">
            <a:avLst/>
          </a:prstGeom>
        </p:spPr>
        <p:txBody>
          <a:bodyPr wrap="square">
            <a:spAutoFit/>
          </a:bodyPr>
          <a:lstStyle/>
          <a:p>
            <a:r>
              <a:rPr lang="en-US" altLang="en-US" sz="2800" b="1" dirty="0" err="1" smtClean="0">
                <a:solidFill>
                  <a:srgbClr val="FF0000"/>
                </a:solidFill>
                <a:latin typeface="Times New Roman" panose="02020603050405020304" pitchFamily="18" charset="0"/>
              </a:rPr>
              <a:t>Là</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lực</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hút</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giữa</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các</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vật</a:t>
            </a:r>
            <a:r>
              <a:rPr lang="en-US" altLang="en-US" sz="2800" b="1" dirty="0" smtClean="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có</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khối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lượng</a:t>
            </a:r>
            <a:r>
              <a:rPr lang="en-US" altLang="en-US" sz="2800" b="1" dirty="0">
                <a:solidFill>
                  <a:srgbClr val="FF0000"/>
                </a:solidFill>
                <a:latin typeface="Times New Roman" panose="02020603050405020304" pitchFamily="18" charset="0"/>
              </a:rPr>
              <a:t> </a:t>
            </a:r>
            <a:endParaRPr lang="en-US" sz="2800" b="1" dirty="0"/>
          </a:p>
        </p:txBody>
      </p:sp>
    </p:spTree>
    <p:extLst>
      <p:ext uri="{BB962C8B-B14F-4D97-AF65-F5344CB8AC3E}">
        <p14:creationId xmlns:p14="http://schemas.microsoft.com/office/powerpoint/2010/main" val="10640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42" presetClass="exit" presetSubtype="0" fill="hold" grpId="1" nodeType="withEffect">
                                  <p:stCondLst>
                                    <p:cond delay="0"/>
                                  </p:stCondLst>
                                  <p:childTnLst>
                                    <p:animEffect transition="out" filter="fade">
                                      <p:cBhvr>
                                        <p:cTn id="19" dur="1000"/>
                                        <p:tgtEl>
                                          <p:spTgt spid="5"/>
                                        </p:tgtEl>
                                      </p:cBhvr>
                                    </p:animEffect>
                                    <p:anim calcmode="lin" valueType="num">
                                      <p:cBhvr>
                                        <p:cTn id="20" dur="1000"/>
                                        <p:tgtEl>
                                          <p:spTgt spid="5"/>
                                        </p:tgtEl>
                                        <p:attrNameLst>
                                          <p:attrName>ppt_x</p:attrName>
                                        </p:attrNameLst>
                                      </p:cBhvr>
                                      <p:tavLst>
                                        <p:tav tm="0">
                                          <p:val>
                                            <p:strVal val="ppt_x"/>
                                          </p:val>
                                        </p:tav>
                                        <p:tav tm="100000">
                                          <p:val>
                                            <p:strVal val="ppt_x"/>
                                          </p:val>
                                        </p:tav>
                                      </p:tavLst>
                                    </p:anim>
                                    <p:anim calcmode="lin" valueType="num">
                                      <p:cBhvr>
                                        <p:cTn id="21" dur="1000"/>
                                        <p:tgtEl>
                                          <p:spTgt spid="5"/>
                                        </p:tgtEl>
                                        <p:attrNameLst>
                                          <p:attrName>ppt_y</p:attrName>
                                        </p:attrNameLst>
                                      </p:cBhvr>
                                      <p:tavLst>
                                        <p:tav tm="0">
                                          <p:val>
                                            <p:strVal val="ppt_y"/>
                                          </p:val>
                                        </p:tav>
                                        <p:tav tm="100000">
                                          <p:val>
                                            <p:strVal val="ppt_y+.1"/>
                                          </p:val>
                                        </p:tav>
                                      </p:tavLst>
                                    </p:anim>
                                    <p:set>
                                      <p:cBhvr>
                                        <p:cTn id="22" dur="1" fill="hold">
                                          <p:stCondLst>
                                            <p:cond delay="999"/>
                                          </p:stCondLst>
                                        </p:cTn>
                                        <p:tgtEl>
                                          <p:spTgt spid="5"/>
                                        </p:tgtEl>
                                        <p:attrNameLst>
                                          <p:attrName>style.visibility</p:attrName>
                                        </p:attrNameLst>
                                      </p:cBhvr>
                                      <p:to>
                                        <p:strVal val="hidden"/>
                                      </p:to>
                                    </p:set>
                                  </p:childTnLst>
                                </p:cTn>
                              </p:par>
                              <p:par>
                                <p:cTn id="23" presetID="42" presetClass="exit" presetSubtype="0" fill="hold" grpId="1" nodeType="withEffect">
                                  <p:stCondLst>
                                    <p:cond delay="0"/>
                                  </p:stCondLst>
                                  <p:childTnLst>
                                    <p:animEffect transition="out" filter="fade">
                                      <p:cBhvr>
                                        <p:cTn id="24" dur="1000"/>
                                        <p:tgtEl>
                                          <p:spTgt spid="4"/>
                                        </p:tgtEl>
                                      </p:cBhvr>
                                    </p:animEffect>
                                    <p:anim calcmode="lin" valueType="num">
                                      <p:cBhvr>
                                        <p:cTn id="25" dur="1000"/>
                                        <p:tgtEl>
                                          <p:spTgt spid="4"/>
                                        </p:tgtEl>
                                        <p:attrNameLst>
                                          <p:attrName>ppt_x</p:attrName>
                                        </p:attrNameLst>
                                      </p:cBhvr>
                                      <p:tavLst>
                                        <p:tav tm="0">
                                          <p:val>
                                            <p:strVal val="ppt_x"/>
                                          </p:val>
                                        </p:tav>
                                        <p:tav tm="100000">
                                          <p:val>
                                            <p:strVal val="ppt_x"/>
                                          </p:val>
                                        </p:tav>
                                      </p:tavLst>
                                    </p:anim>
                                    <p:anim calcmode="lin" valueType="num">
                                      <p:cBhvr>
                                        <p:cTn id="26" dur="1000"/>
                                        <p:tgtEl>
                                          <p:spTgt spid="4"/>
                                        </p:tgtEl>
                                        <p:attrNameLst>
                                          <p:attrName>ppt_y</p:attrName>
                                        </p:attrNameLst>
                                      </p:cBhvr>
                                      <p:tavLst>
                                        <p:tav tm="0">
                                          <p:val>
                                            <p:strVal val="ppt_y"/>
                                          </p:val>
                                        </p:tav>
                                        <p:tav tm="100000">
                                          <p:val>
                                            <p:strVal val="ppt_y+.1"/>
                                          </p:val>
                                        </p:tav>
                                      </p:tavLst>
                                    </p:anim>
                                    <p:set>
                                      <p:cBhvr>
                                        <p:cTn id="27" dur="1" fill="hold">
                                          <p:stCondLst>
                                            <p:cond delay="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4" grpId="0"/>
      <p:bldP spid="4" grpId="1"/>
      <p:bldP spid="8"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xmlns="" id="{225F4C15-D518-4339-9342-B86F2D72F22D}"/>
              </a:ext>
            </a:extLst>
          </p:cNvPr>
          <p:cNvSpPr txBox="1">
            <a:spLocks noChangeArrowheads="1"/>
          </p:cNvSpPr>
          <p:nvPr/>
        </p:nvSpPr>
        <p:spPr bwMode="auto">
          <a:xfrm>
            <a:off x="198231" y="3059529"/>
            <a:ext cx="57156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err="1">
                <a:solidFill>
                  <a:srgbClr val="002060"/>
                </a:solidFill>
                <a:latin typeface="Times New Roman" panose="02020603050405020304" pitchFamily="18" charset="0"/>
              </a:rPr>
              <a:t>Độ</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lớn</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của</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lực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hấp</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dẫn</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phụ</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thuộc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vào</a:t>
            </a:r>
            <a:r>
              <a:rPr lang="en-US" altLang="en-US" dirty="0">
                <a:solidFill>
                  <a:srgbClr val="002060"/>
                </a:solidFill>
                <a:latin typeface="Times New Roman" panose="02020603050405020304" pitchFamily="18" charset="0"/>
              </a:rPr>
              <a:t> </a:t>
            </a:r>
            <a:r>
              <a:rPr lang="en-US" altLang="en-US" dirty="0" smtClean="0">
                <a:solidFill>
                  <a:srgbClr val="002060"/>
                </a:solidFill>
                <a:latin typeface="Times New Roman" panose="02020603050405020304" pitchFamily="18" charset="0"/>
              </a:rPr>
              <a:t> </a:t>
            </a:r>
            <a:r>
              <a:rPr lang="en-US" altLang="en-US" dirty="0" err="1" smtClean="0">
                <a:solidFill>
                  <a:srgbClr val="002060"/>
                </a:solidFill>
                <a:latin typeface="Times New Roman" panose="02020603050405020304" pitchFamily="18" charset="0"/>
              </a:rPr>
              <a:t>đâu</a:t>
            </a:r>
            <a:r>
              <a:rPr lang="en-US" altLang="en-US" dirty="0" smtClean="0">
                <a:solidFill>
                  <a:srgbClr val="002060"/>
                </a:solidFill>
                <a:latin typeface="Times New Roman" panose="02020603050405020304" pitchFamily="18" charset="0"/>
              </a:rPr>
              <a:t>?</a:t>
            </a:r>
            <a:endParaRPr lang="en-US" altLang="en-US" sz="3600" dirty="0">
              <a:solidFill>
                <a:srgbClr val="002060"/>
              </a:solidFill>
              <a:latin typeface="Times New Roman" panose="02020603050405020304" pitchFamily="18" charset="0"/>
            </a:endParaRPr>
          </a:p>
        </p:txBody>
      </p:sp>
      <p:sp>
        <p:nvSpPr>
          <p:cNvPr id="5" name="Text Box 7">
            <a:extLst>
              <a:ext uri="{FF2B5EF4-FFF2-40B4-BE49-F238E27FC236}">
                <a16:creationId xmlns:a16="http://schemas.microsoft.com/office/drawing/2014/main" xmlns="" id="{EBDBB7CF-9202-4A42-BE50-3C32912EA5CD}"/>
              </a:ext>
            </a:extLst>
          </p:cNvPr>
          <p:cNvSpPr txBox="1">
            <a:spLocks noChangeArrowheads="1"/>
          </p:cNvSpPr>
          <p:nvPr/>
        </p:nvSpPr>
        <p:spPr bwMode="auto">
          <a:xfrm>
            <a:off x="-26194" y="85028"/>
            <a:ext cx="7391400" cy="630237"/>
          </a:xfrm>
          <a:prstGeom prst="rect">
            <a:avLst/>
          </a:prstGeom>
          <a:noFill/>
          <a:ln w="9525">
            <a:noFill/>
            <a:miter lim="800000"/>
            <a:headEnd/>
            <a:tailEnd/>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35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2. </a:t>
            </a:r>
            <a:r>
              <a:rPr lang="en-US" altLang="en-US" sz="35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Lực</a:t>
            </a:r>
            <a:r>
              <a:rPr lang="en-US" altLang="en-US" sz="35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hấp</a:t>
            </a:r>
            <a:r>
              <a:rPr lang="en-US" altLang="en-US" sz="35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dẫn</a:t>
            </a:r>
            <a:endParaRPr lang="en-US" altLang="en-US" sz="3500"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48126265-49A6-4C48-B2FC-4C5EA5F92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7" y="4193184"/>
            <a:ext cx="2549488" cy="243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54CF32F-6556-4A73-B2EA-E61A4FF5F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615" y="4209558"/>
            <a:ext cx="3033657" cy="241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493BEA50-6BA1-473B-907D-8549BA87E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6413" y="4181490"/>
            <a:ext cx="3557587" cy="244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stretch>
            <a:fillRect/>
          </a:stretch>
        </p:blipFill>
        <p:spPr>
          <a:xfrm>
            <a:off x="5926366" y="-138463"/>
            <a:ext cx="3148182" cy="4323665"/>
          </a:xfrm>
          <a:prstGeom prst="rect">
            <a:avLst/>
          </a:prstGeom>
        </p:spPr>
      </p:pic>
      <p:sp>
        <p:nvSpPr>
          <p:cNvPr id="4" name="Rectangle 3"/>
          <p:cNvSpPr/>
          <p:nvPr/>
        </p:nvSpPr>
        <p:spPr>
          <a:xfrm>
            <a:off x="198230" y="1839685"/>
            <a:ext cx="5715625" cy="1077218"/>
          </a:xfrm>
          <a:prstGeom prst="rect">
            <a:avLst/>
          </a:prstGeom>
        </p:spPr>
        <p:txBody>
          <a:bodyPr wrap="square">
            <a:spAutoFit/>
          </a:bodyPr>
          <a:lstStyle/>
          <a:p>
            <a:pPr algn="just"/>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Lực</a:t>
            </a:r>
            <a:r>
              <a:rPr lang="en-US" altLang="en-US" sz="3200" b="1" dirty="0" smtClean="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hấp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dẫn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là</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lực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hút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giữa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vật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có</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khối</a:t>
            </a:r>
            <a:r>
              <a:rPr lang="en-US" altLang="en-US" sz="3200" b="1" dirty="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lượng</a:t>
            </a:r>
            <a:r>
              <a:rPr lang="en-US" altLang="en-US" sz="3200" b="1" dirty="0" smtClean="0">
                <a:solidFill>
                  <a:srgbClr val="FF0000"/>
                </a:solidFill>
                <a:latin typeface="Times New Roman" panose="02020603050405020304" pitchFamily="18" charset="0"/>
              </a:rPr>
              <a:t>.</a:t>
            </a:r>
            <a:endParaRPr lang="en-US" sz="3200" b="1" dirty="0"/>
          </a:p>
        </p:txBody>
      </p:sp>
      <p:sp>
        <p:nvSpPr>
          <p:cNvPr id="2" name="Rectangle 1"/>
          <p:cNvSpPr/>
          <p:nvPr/>
        </p:nvSpPr>
        <p:spPr>
          <a:xfrm>
            <a:off x="133327" y="814796"/>
            <a:ext cx="5780528" cy="1077218"/>
          </a:xfrm>
          <a:prstGeom prst="rect">
            <a:avLst/>
          </a:prstGeom>
        </p:spPr>
        <p:txBody>
          <a:bodyPr wrap="square">
            <a:spAutoFit/>
          </a:bodyPr>
          <a:lstStyle/>
          <a:p>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Mọi</a:t>
            </a:r>
            <a:r>
              <a:rPr lang="en-US" altLang="en-US" sz="3200" b="1" dirty="0" smtClean="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vật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có</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khối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lượng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đều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hút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lẫn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nhau</a:t>
            </a:r>
            <a:r>
              <a:rPr lang="en-US" altLang="en-US" sz="3200" b="1" dirty="0">
                <a:solidFill>
                  <a:srgbClr val="FF0000"/>
                </a:solidFill>
                <a:latin typeface="Times New Roman" panose="02020603050405020304" pitchFamily="18" charset="0"/>
              </a:rPr>
              <a:t>. </a:t>
            </a:r>
            <a:endParaRPr lang="en-US" sz="3200" b="1" dirty="0"/>
          </a:p>
        </p:txBody>
      </p:sp>
    </p:spTree>
    <p:extLst>
      <p:ext uri="{BB962C8B-B14F-4D97-AF65-F5344CB8AC3E}">
        <p14:creationId xmlns:p14="http://schemas.microsoft.com/office/powerpoint/2010/main" val="981302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an thuyền từ nan tre, lênh đênh trên biển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0505"/>
            <a:ext cx="3962400" cy="2540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át hiện thi thể 3 thuyền viên trong hầm tàu bị chìm ở Cà Mau | VOV.VN"/>
          <p:cNvPicPr>
            <a:picLocks noChangeAspect="1" noChangeArrowheads="1"/>
          </p:cNvPicPr>
          <p:nvPr/>
        </p:nvPicPr>
        <p:blipFill rotWithShape="1">
          <a:blip r:embed="rId3">
            <a:extLst>
              <a:ext uri="{28A0092B-C50C-407E-A947-70E740481C1C}">
                <a14:useLocalDpi xmlns:a14="http://schemas.microsoft.com/office/drawing/2010/main" val="0"/>
              </a:ext>
            </a:extLst>
          </a:blip>
          <a:srcRect t="17752"/>
          <a:stretch/>
        </p:blipFill>
        <p:spPr bwMode="auto">
          <a:xfrm>
            <a:off x="1752600" y="3505634"/>
            <a:ext cx="5638800" cy="260954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Vì sao gọi là tiền thuận buồm xuôi gió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778" y="0"/>
            <a:ext cx="4084967" cy="260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28" y="2519614"/>
            <a:ext cx="3983504" cy="830997"/>
          </a:xfrm>
          <a:prstGeom prst="rect">
            <a:avLst/>
          </a:prstGeom>
          <a:noFill/>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A. </a:t>
            </a:r>
            <a:r>
              <a:rPr lang="en-US" sz="2400" b="1" dirty="0" err="1" smtClean="0">
                <a:solidFill>
                  <a:srgbClr val="0000FF"/>
                </a:solidFill>
                <a:latin typeface="Times New Roman" pitchFamily="18" charset="0"/>
                <a:cs typeface="Times New Roman" pitchFamily="18" charset="0"/>
              </a:rPr>
              <a:t>Lực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trên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mặt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nước</a:t>
            </a:r>
            <a:endParaRPr lang="en-US" sz="2400" b="1" dirty="0" smtClean="0">
              <a:solidFill>
                <a:srgbClr val="0000FF"/>
              </a:solidFill>
              <a:latin typeface="Times New Roman" pitchFamily="18" charset="0"/>
              <a:cs typeface="Times New Roman" pitchFamily="18" charset="0"/>
            </a:endParaRPr>
          </a:p>
        </p:txBody>
      </p:sp>
      <p:sp>
        <p:nvSpPr>
          <p:cNvPr id="7" name="TextBox 6"/>
          <p:cNvSpPr txBox="1"/>
          <p:nvPr/>
        </p:nvSpPr>
        <p:spPr>
          <a:xfrm>
            <a:off x="1014556" y="6183509"/>
            <a:ext cx="7748443"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C. </a:t>
            </a:r>
            <a:r>
              <a:rPr lang="en-US" sz="2400" b="1" dirty="0" err="1" smtClean="0">
                <a:solidFill>
                  <a:srgbClr val="0000FF"/>
                </a:solidFill>
                <a:latin typeface="Times New Roman" pitchFamily="18" charset="0"/>
                <a:cs typeface="Times New Roman" pitchFamily="18" charset="0"/>
              </a:rPr>
              <a:t>Lực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kéo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chìm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xuống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khi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bị</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nước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tràn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vào</a:t>
            </a:r>
            <a:endParaRPr lang="en-US" sz="2400" b="1" dirty="0" smtClean="0">
              <a:solidFill>
                <a:srgbClr val="0000FF"/>
              </a:solidFill>
              <a:latin typeface="Times New Roman" pitchFamily="18" charset="0"/>
              <a:cs typeface="Times New Roman" pitchFamily="18" charset="0"/>
            </a:endParaRPr>
          </a:p>
        </p:txBody>
      </p:sp>
      <p:sp>
        <p:nvSpPr>
          <p:cNvPr id="8" name="TextBox 7"/>
          <p:cNvSpPr txBox="1"/>
          <p:nvPr/>
        </p:nvSpPr>
        <p:spPr>
          <a:xfrm>
            <a:off x="4653091" y="2606306"/>
            <a:ext cx="4257418" cy="830997"/>
          </a:xfrm>
          <a:prstGeom prst="rect">
            <a:avLst/>
          </a:prstGeom>
          <a:noFill/>
        </p:spPr>
        <p:txBody>
          <a:bodyPr wrap="square" rtlCol="0">
            <a:spAutoFit/>
          </a:bodyPr>
          <a:lstStyle/>
          <a:p>
            <a:pPr algn="ctr"/>
            <a:r>
              <a:rPr lang="en-US" sz="2400" b="1" dirty="0">
                <a:solidFill>
                  <a:srgbClr val="0000FF"/>
                </a:solidFill>
                <a:latin typeface="Times New Roman" pitchFamily="18" charset="0"/>
                <a:cs typeface="Times New Roman" pitchFamily="18" charset="0"/>
              </a:rPr>
              <a:t>B</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đẩy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theo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dòng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nước</a:t>
            </a:r>
            <a:endParaRPr lang="en-US" sz="2400" b="1" dirty="0" smtClean="0">
              <a:solidFill>
                <a:srgbClr val="0000FF"/>
              </a:solidFill>
              <a:latin typeface="Times New Roman" pitchFamily="18" charset="0"/>
              <a:cs typeface="Times New Roman" pitchFamily="18" charset="0"/>
            </a:endParaRPr>
          </a:p>
        </p:txBody>
      </p:sp>
      <p:cxnSp>
        <p:nvCxnSpPr>
          <p:cNvPr id="4" name="Straight Arrow Connector 3"/>
          <p:cNvCxnSpPr/>
          <p:nvPr/>
        </p:nvCxnSpPr>
        <p:spPr>
          <a:xfrm flipV="1">
            <a:off x="2590800" y="886690"/>
            <a:ext cx="0" cy="1447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81800" y="1610590"/>
            <a:ext cx="15240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09247" y="4944468"/>
            <a:ext cx="0" cy="117071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14557" y="6301392"/>
            <a:ext cx="404957" cy="4710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1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69855"/>
            <a:ext cx="7748443" cy="954107"/>
          </a:xfrm>
          <a:prstGeom prst="rect">
            <a:avLst/>
          </a:prstGeom>
          <a:noFill/>
        </p:spPr>
        <p:txBody>
          <a:bodyPr wrap="square" rtlCol="0">
            <a:spAutoFit/>
          </a:bodyPr>
          <a:lstStyle/>
          <a:p>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vẽ</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hút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Đất</a:t>
            </a:r>
            <a:r>
              <a:rPr lang="en-US" sz="2800" b="1" dirty="0" smtClean="0">
                <a:solidFill>
                  <a:srgbClr val="0000FF"/>
                </a:solidFill>
                <a:latin typeface="Times New Roman" pitchFamily="18" charset="0"/>
                <a:cs typeface="Times New Roman" pitchFamily="18" charset="0"/>
              </a:rPr>
              <a:t>?</a:t>
            </a:r>
          </a:p>
        </p:txBody>
      </p:sp>
      <p:cxnSp>
        <p:nvCxnSpPr>
          <p:cNvPr id="4" name="Straight Arrow Connector 3"/>
          <p:cNvCxnSpPr/>
          <p:nvPr/>
        </p:nvCxnSpPr>
        <p:spPr>
          <a:xfrm>
            <a:off x="533400" y="2971800"/>
            <a:ext cx="13716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7543800" y="2209800"/>
            <a:ext cx="0" cy="1066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680364" y="2220191"/>
            <a:ext cx="0" cy="105640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48000" y="2930237"/>
            <a:ext cx="1131021"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3565559"/>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a:t>
            </a:r>
            <a:endParaRPr lang="en-US" sz="2800" dirty="0">
              <a:latin typeface="Times New Roman" pitchFamily="18" charset="0"/>
              <a:cs typeface="Times New Roman" pitchFamily="18" charset="0"/>
            </a:endParaRPr>
          </a:p>
        </p:txBody>
      </p:sp>
      <p:sp>
        <p:nvSpPr>
          <p:cNvPr id="13" name="TextBox 12"/>
          <p:cNvSpPr txBox="1"/>
          <p:nvPr/>
        </p:nvSpPr>
        <p:spPr>
          <a:xfrm>
            <a:off x="3264621" y="3598147"/>
            <a:ext cx="914400" cy="523220"/>
          </a:xfrm>
          <a:prstGeom prst="rect">
            <a:avLst/>
          </a:prstGeom>
          <a:noFill/>
        </p:spPr>
        <p:txBody>
          <a:bodyPr wrap="square" rtlCol="0">
            <a:spAutoFit/>
          </a:bodyPr>
          <a:lstStyle/>
          <a:p>
            <a:r>
              <a:rPr lang="en-US" sz="2800" dirty="0">
                <a:latin typeface="Times New Roman" pitchFamily="18" charset="0"/>
                <a:cs typeface="Times New Roman" pitchFamily="18" charset="0"/>
              </a:rPr>
              <a:t>B</a:t>
            </a:r>
          </a:p>
        </p:txBody>
      </p:sp>
      <p:sp>
        <p:nvSpPr>
          <p:cNvPr id="14" name="TextBox 13"/>
          <p:cNvSpPr txBox="1"/>
          <p:nvPr/>
        </p:nvSpPr>
        <p:spPr>
          <a:xfrm>
            <a:off x="5486400" y="3603026"/>
            <a:ext cx="914400" cy="523220"/>
          </a:xfrm>
          <a:prstGeom prst="rect">
            <a:avLst/>
          </a:prstGeom>
          <a:noFill/>
        </p:spPr>
        <p:txBody>
          <a:bodyPr wrap="square" rtlCol="0">
            <a:spAutoFit/>
          </a:bodyPr>
          <a:lstStyle/>
          <a:p>
            <a:r>
              <a:rPr lang="en-US" sz="2800" dirty="0">
                <a:latin typeface="Times New Roman" pitchFamily="18" charset="0"/>
                <a:cs typeface="Times New Roman" pitchFamily="18" charset="0"/>
              </a:rPr>
              <a:t>C</a:t>
            </a:r>
          </a:p>
        </p:txBody>
      </p:sp>
      <p:sp>
        <p:nvSpPr>
          <p:cNvPr id="15" name="TextBox 14"/>
          <p:cNvSpPr txBox="1"/>
          <p:nvPr/>
        </p:nvSpPr>
        <p:spPr>
          <a:xfrm>
            <a:off x="7367443" y="3603026"/>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p:txBody>
      </p:sp>
      <p:sp>
        <p:nvSpPr>
          <p:cNvPr id="16" name="Oval 15"/>
          <p:cNvSpPr/>
          <p:nvPr/>
        </p:nvSpPr>
        <p:spPr>
          <a:xfrm>
            <a:off x="5486400" y="3565559"/>
            <a:ext cx="457200" cy="5606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66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57B31F4E-0081-4AC8-B01B-363621854590}"/>
              </a:ext>
            </a:extLst>
          </p:cNvPr>
          <p:cNvSpPr>
            <a:spLocks noChangeArrowheads="1"/>
          </p:cNvSpPr>
          <p:nvPr/>
        </p:nvSpPr>
        <p:spPr bwMode="gray">
          <a:xfrm>
            <a:off x="0" y="0"/>
            <a:ext cx="9144000" cy="6858000"/>
          </a:xfrm>
          <a:prstGeom prst="rect">
            <a:avLst/>
          </a:prstGeom>
          <a:solidFill>
            <a:schemeClr val="bg1"/>
          </a:solidFill>
          <a:ln w="6350">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4578" name="Picture 3" descr="CORIOLIS">
            <a:extLst>
              <a:ext uri="{FF2B5EF4-FFF2-40B4-BE49-F238E27FC236}">
                <a16:creationId xmlns:a16="http://schemas.microsoft.com/office/drawing/2014/main" xmlns="" id="{CEA732BA-97F6-4133-A8D5-D20CA45E80B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03575" y="2205038"/>
            <a:ext cx="2971800" cy="2652712"/>
          </a:xfrm>
          <a:solidFill>
            <a:srgbClr val="FFFF00"/>
          </a:solidFill>
        </p:spPr>
      </p:pic>
      <p:sp>
        <p:nvSpPr>
          <p:cNvPr id="24579" name="Oval 108">
            <a:extLst>
              <a:ext uri="{FF2B5EF4-FFF2-40B4-BE49-F238E27FC236}">
                <a16:creationId xmlns:a16="http://schemas.microsoft.com/office/drawing/2014/main" xmlns="" id="{7A922BED-D96B-42A7-8365-1081B231FD48}"/>
              </a:ext>
            </a:extLst>
          </p:cNvPr>
          <p:cNvSpPr>
            <a:spLocks noChangeArrowheads="1"/>
          </p:cNvSpPr>
          <p:nvPr/>
        </p:nvSpPr>
        <p:spPr bwMode="auto">
          <a:xfrm>
            <a:off x="4572000" y="3357563"/>
            <a:ext cx="215900" cy="215900"/>
          </a:xfrm>
          <a:prstGeom prst="ellipse">
            <a:avLst/>
          </a:prstGeom>
          <a:solidFill>
            <a:srgbClr val="FFFF00"/>
          </a:solidFill>
          <a:ln w="57150" cap="sq">
            <a:solidFill>
              <a:srgbClr val="FFFF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2" name="Group 25">
            <a:extLst>
              <a:ext uri="{FF2B5EF4-FFF2-40B4-BE49-F238E27FC236}">
                <a16:creationId xmlns:a16="http://schemas.microsoft.com/office/drawing/2014/main" xmlns="" id="{5249215A-8174-4AA8-A3E4-E1C73A611DAF}"/>
              </a:ext>
            </a:extLst>
          </p:cNvPr>
          <p:cNvGrpSpPr>
            <a:grpSpLocks/>
          </p:cNvGrpSpPr>
          <p:nvPr/>
        </p:nvGrpSpPr>
        <p:grpSpPr bwMode="auto">
          <a:xfrm>
            <a:off x="-76200" y="2792413"/>
            <a:ext cx="4038600" cy="1285875"/>
            <a:chOff x="0" y="2833255"/>
            <a:chExt cx="4038600" cy="1285875"/>
          </a:xfrm>
        </p:grpSpPr>
        <p:cxnSp>
          <p:nvCxnSpPr>
            <p:cNvPr id="103" name="Straight Arrow Connector 102">
              <a:extLst>
                <a:ext uri="{FF2B5EF4-FFF2-40B4-BE49-F238E27FC236}">
                  <a16:creationId xmlns:a16="http://schemas.microsoft.com/office/drawing/2014/main" xmlns="" id="{FFA613E8-552D-4C63-BDF6-4EF0A5EF64D1}"/>
                </a:ext>
              </a:extLst>
            </p:cNvPr>
            <p:cNvCxnSpPr/>
            <p:nvPr/>
          </p:nvCxnSpPr>
          <p:spPr bwMode="auto">
            <a:xfrm>
              <a:off x="2590800" y="3490480"/>
              <a:ext cx="14478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91" name="Picture 17" descr="C:\Users\DONGXINH\Desktop\themes\76877.jpg">
              <a:extLst>
                <a:ext uri="{FF2B5EF4-FFF2-40B4-BE49-F238E27FC236}">
                  <a16:creationId xmlns:a16="http://schemas.microsoft.com/office/drawing/2014/main" xmlns="" id="{6EFCAC2E-B5A9-46A9-84FF-7A5EA5BC9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2937" y="2190318"/>
              <a:ext cx="1285875" cy="2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6">
            <a:extLst>
              <a:ext uri="{FF2B5EF4-FFF2-40B4-BE49-F238E27FC236}">
                <a16:creationId xmlns:a16="http://schemas.microsoft.com/office/drawing/2014/main" xmlns="" id="{61FD50D9-177A-4F9C-A13E-F30849C50230}"/>
              </a:ext>
            </a:extLst>
          </p:cNvPr>
          <p:cNvGrpSpPr>
            <a:grpSpLocks/>
          </p:cNvGrpSpPr>
          <p:nvPr/>
        </p:nvGrpSpPr>
        <p:grpSpPr bwMode="auto">
          <a:xfrm>
            <a:off x="4079875" y="4114800"/>
            <a:ext cx="1285875" cy="2860675"/>
            <a:chOff x="4038601" y="4114800"/>
            <a:chExt cx="1285875" cy="2860257"/>
          </a:xfrm>
        </p:grpSpPr>
        <p:cxnSp>
          <p:nvCxnSpPr>
            <p:cNvPr id="101" name="Straight Arrow Connector 100">
              <a:extLst>
                <a:ext uri="{FF2B5EF4-FFF2-40B4-BE49-F238E27FC236}">
                  <a16:creationId xmlns:a16="http://schemas.microsoft.com/office/drawing/2014/main" xmlns="" id="{22499CC8-8FE6-43A4-8B9C-9BEDB0E61FFF}"/>
                </a:ext>
              </a:extLst>
            </p:cNvPr>
            <p:cNvCxnSpPr/>
            <p:nvPr/>
          </p:nvCxnSpPr>
          <p:spPr bwMode="auto">
            <a:xfrm rot="16200000" flipV="1">
              <a:off x="4040282" y="4749707"/>
              <a:ext cx="127140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9" name="Picture 20" descr="C:\Users\DONGXINH\Desktop\themes\56.jpg">
              <a:extLst>
                <a:ext uri="{FF2B5EF4-FFF2-40B4-BE49-F238E27FC236}">
                  <a16:creationId xmlns:a16="http://schemas.microsoft.com/office/drawing/2014/main" xmlns="" id="{1DB346BD-9646-418C-99A6-560B75D3B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038601" y="5181600"/>
              <a:ext cx="1285875" cy="179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a:extLst>
              <a:ext uri="{FF2B5EF4-FFF2-40B4-BE49-F238E27FC236}">
                <a16:creationId xmlns:a16="http://schemas.microsoft.com/office/drawing/2014/main" xmlns="" id="{A8527ACD-E0E2-4D72-BE52-01F7B5D3BBA9}"/>
              </a:ext>
            </a:extLst>
          </p:cNvPr>
          <p:cNvGrpSpPr>
            <a:grpSpLocks/>
          </p:cNvGrpSpPr>
          <p:nvPr/>
        </p:nvGrpSpPr>
        <p:grpSpPr bwMode="auto">
          <a:xfrm>
            <a:off x="3879850" y="-152400"/>
            <a:ext cx="1524000" cy="2971800"/>
            <a:chOff x="3886200" y="-228600"/>
            <a:chExt cx="1523999" cy="2971800"/>
          </a:xfrm>
        </p:grpSpPr>
        <p:cxnSp>
          <p:nvCxnSpPr>
            <p:cNvPr id="100" name="Straight Arrow Connector 99">
              <a:extLst>
                <a:ext uri="{FF2B5EF4-FFF2-40B4-BE49-F238E27FC236}">
                  <a16:creationId xmlns:a16="http://schemas.microsoft.com/office/drawing/2014/main" xmlns="" id="{792D6904-2B64-4815-9A0C-7C42F1C41F57}"/>
                </a:ext>
              </a:extLst>
            </p:cNvPr>
            <p:cNvCxnSpPr/>
            <p:nvPr/>
          </p:nvCxnSpPr>
          <p:spPr bwMode="auto">
            <a:xfrm rot="5400000">
              <a:off x="4178299" y="2233613"/>
              <a:ext cx="1017587"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7" name="Picture 83" descr="C:\Users\DONGXINH\Desktop\themes\55767.jpg">
              <a:extLst>
                <a:ext uri="{FF2B5EF4-FFF2-40B4-BE49-F238E27FC236}">
                  <a16:creationId xmlns:a16="http://schemas.microsoft.com/office/drawing/2014/main" xmlns="" id="{99F71AF8-F5D5-4D01-9E72-EEAE64684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
              <a:ext cx="1523999" cy="200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4">
            <a:extLst>
              <a:ext uri="{FF2B5EF4-FFF2-40B4-BE49-F238E27FC236}">
                <a16:creationId xmlns:a16="http://schemas.microsoft.com/office/drawing/2014/main" xmlns="" id="{478F0998-3AC3-494A-A2BB-53D13B9FD63B}"/>
              </a:ext>
            </a:extLst>
          </p:cNvPr>
          <p:cNvGrpSpPr>
            <a:grpSpLocks/>
          </p:cNvGrpSpPr>
          <p:nvPr/>
        </p:nvGrpSpPr>
        <p:grpSpPr bwMode="auto">
          <a:xfrm>
            <a:off x="5597525" y="2673350"/>
            <a:ext cx="3455988" cy="1633538"/>
            <a:chOff x="5715000" y="2701630"/>
            <a:chExt cx="3456705" cy="1633536"/>
          </a:xfrm>
        </p:grpSpPr>
        <p:cxnSp>
          <p:nvCxnSpPr>
            <p:cNvPr id="105" name="Straight Arrow Connector 104">
              <a:extLst>
                <a:ext uri="{FF2B5EF4-FFF2-40B4-BE49-F238E27FC236}">
                  <a16:creationId xmlns:a16="http://schemas.microsoft.com/office/drawing/2014/main" xmlns="" id="{2F761739-900D-4C45-978D-A80D1B062810}"/>
                </a:ext>
              </a:extLst>
            </p:cNvPr>
            <p:cNvCxnSpPr/>
            <p:nvPr/>
          </p:nvCxnSpPr>
          <p:spPr bwMode="auto">
            <a:xfrm rot="10800000">
              <a:off x="5715000" y="3490617"/>
              <a:ext cx="1676748"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5" name="Picture 18" descr="C:\Users\DONGXINH\Desktop\themes\89768.jpg">
              <a:extLst>
                <a:ext uri="{FF2B5EF4-FFF2-40B4-BE49-F238E27FC236}">
                  <a16:creationId xmlns:a16="http://schemas.microsoft.com/office/drawing/2014/main" xmlns="" id="{90555EA7-E01B-4595-A589-95DBDE532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46164" y="2409625"/>
              <a:ext cx="1633536" cy="22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29240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3.33333E-6 -3.33333E-6 L -3.33333E-6 0.08334 " pathEditMode="relative" rAng="0" ptsTypes="AA">
                                      <p:cBhvr>
                                        <p:cTn id="6" dur="2000" fill="hold"/>
                                        <p:tgtEl>
                                          <p:spTgt spid="4"/>
                                        </p:tgtEl>
                                        <p:attrNameLst>
                                          <p:attrName>ppt_x</p:attrName>
                                          <p:attrName>ppt_y</p:attrName>
                                        </p:attrNameLst>
                                      </p:cBhvr>
                                      <p:rCtr x="0" y="416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66667E-6 3.7037E-7 L -0.09271 0.00023 " pathEditMode="relative" rAng="0" ptsTypes="AA">
                                      <p:cBhvr>
                                        <p:cTn id="10" dur="2000" fill="hold"/>
                                        <p:tgtEl>
                                          <p:spTgt spid="5"/>
                                        </p:tgtEl>
                                        <p:attrNameLst>
                                          <p:attrName>ppt_x</p:attrName>
                                          <p:attrName>ppt_y</p:attrName>
                                        </p:attrNameLst>
                                      </p:cBhvr>
                                      <p:rCtr x="-463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8.33333E-7 -4.81481E-6 L -0.00365 -0.08634 " pathEditMode="relative" rAng="0" ptsTypes="AA">
                                      <p:cBhvr>
                                        <p:cTn id="14" dur="2000" fill="hold"/>
                                        <p:tgtEl>
                                          <p:spTgt spid="3"/>
                                        </p:tgtEl>
                                        <p:attrNameLst>
                                          <p:attrName>ppt_x</p:attrName>
                                          <p:attrName>ppt_y</p:attrName>
                                        </p:attrNameLst>
                                      </p:cBhvr>
                                      <p:rCtr x="-191" y="-432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2.77556E-17 -4.44444E-6 L 0.07083 0.00417 " pathEditMode="relative" rAng="0" ptsTypes="AA">
                                      <p:cBhvr>
                                        <p:cTn id="18" dur="2000" fill="hold"/>
                                        <p:tgtEl>
                                          <p:spTgt spid="2"/>
                                        </p:tgtEl>
                                        <p:attrNameLst>
                                          <p:attrName>ppt_x</p:attrName>
                                          <p:attrName>ppt_y</p:attrName>
                                        </p:attrNameLst>
                                      </p:cBhvr>
                                      <p:rCtr x="354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át hiện thi thể 3 thuyền viên trong hầm tàu bị chìm ở Cà Mau | VO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0817"/>
            <a:ext cx="5638800" cy="3172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4114800"/>
            <a:ext cx="8458200" cy="584775"/>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Lực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kéo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thuyền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chìm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xuống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bị</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nước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tràn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vào</a:t>
            </a:r>
            <a:endParaRPr lang="en-US" sz="3200" dirty="0" smtClean="0">
              <a:solidFill>
                <a:srgbClr val="0000FF"/>
              </a:solidFill>
              <a:latin typeface="Times New Roman" pitchFamily="18" charset="0"/>
              <a:cs typeface="Times New Roman" pitchFamily="18" charset="0"/>
            </a:endParaRPr>
          </a:p>
        </p:txBody>
      </p:sp>
      <p:cxnSp>
        <p:nvCxnSpPr>
          <p:cNvPr id="4" name="Straight Arrow Connector 3"/>
          <p:cNvCxnSpPr/>
          <p:nvPr/>
        </p:nvCxnSpPr>
        <p:spPr>
          <a:xfrm>
            <a:off x="4038600" y="2182090"/>
            <a:ext cx="0" cy="117071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rot="5400000">
            <a:off x="3734864" y="2744266"/>
            <a:ext cx="1198262" cy="171210"/>
            <a:chOff x="906097" y="4454025"/>
            <a:chExt cx="1139599" cy="161925"/>
          </a:xfrm>
        </p:grpSpPr>
        <p:pic>
          <p:nvPicPr>
            <p:cNvPr id="6" name="Picture 5"/>
            <p:cNvPicPr>
              <a:picLocks noChangeAspect="1"/>
            </p:cNvPicPr>
            <p:nvPr/>
          </p:nvPicPr>
          <p:blipFill>
            <a:blip r:embed="rId3"/>
            <a:stretch>
              <a:fillRect/>
            </a:stretch>
          </p:blipFill>
          <p:spPr>
            <a:xfrm>
              <a:off x="1445621" y="4454025"/>
              <a:ext cx="600075" cy="161925"/>
            </a:xfrm>
            <a:prstGeom prst="rect">
              <a:avLst/>
            </a:prstGeom>
          </p:spPr>
        </p:pic>
        <p:pic>
          <p:nvPicPr>
            <p:cNvPr id="7" name="Picture 6"/>
            <p:cNvPicPr>
              <a:picLocks noChangeAspect="1"/>
            </p:cNvPicPr>
            <p:nvPr/>
          </p:nvPicPr>
          <p:blipFill>
            <a:blip r:embed="rId3"/>
            <a:stretch>
              <a:fillRect/>
            </a:stretch>
          </p:blipFill>
          <p:spPr>
            <a:xfrm>
              <a:off x="906097" y="4454025"/>
              <a:ext cx="600075" cy="161925"/>
            </a:xfrm>
            <a:prstGeom prst="rect">
              <a:avLst/>
            </a:prstGeom>
          </p:spPr>
        </p:pic>
      </p:grpSp>
      <p:pic>
        <p:nvPicPr>
          <p:cNvPr id="8" name="Picture 7"/>
          <p:cNvPicPr>
            <a:picLocks noChangeAspect="1"/>
          </p:cNvPicPr>
          <p:nvPr/>
        </p:nvPicPr>
        <p:blipFill>
          <a:blip r:embed="rId4"/>
          <a:stretch>
            <a:fillRect/>
          </a:stretch>
        </p:blipFill>
        <p:spPr>
          <a:xfrm>
            <a:off x="5334000" y="2633699"/>
            <a:ext cx="677989" cy="172586"/>
          </a:xfrm>
          <a:prstGeom prst="rect">
            <a:avLst/>
          </a:prstGeom>
        </p:spPr>
      </p:pic>
      <p:sp>
        <p:nvSpPr>
          <p:cNvPr id="10" name="TextBox 9"/>
          <p:cNvSpPr txBox="1"/>
          <p:nvPr/>
        </p:nvSpPr>
        <p:spPr>
          <a:xfrm>
            <a:off x="5008415" y="2850365"/>
            <a:ext cx="195071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100 000 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5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14" y="85165"/>
            <a:ext cx="4636910" cy="646331"/>
          </a:xfrm>
          <a:prstGeom prst="rect">
            <a:avLst/>
          </a:prstGeom>
          <a:noFill/>
        </p:spPr>
        <p:txBody>
          <a:bodyPr wrap="none" rtlCol="0">
            <a:spAutoFit/>
          </a:bodyPr>
          <a:lstStyle/>
          <a:p>
            <a:r>
              <a:rPr lang="en-US" sz="3600" b="1" dirty="0" smtClean="0">
                <a:solidFill>
                  <a:srgbClr val="C00000"/>
                </a:solidFill>
                <a:latin typeface="Times New Roman" pitchFamily="18" charset="0"/>
                <a:cs typeface="Times New Roman" pitchFamily="18" charset="0"/>
              </a:rPr>
              <a:t>3. </a:t>
            </a:r>
            <a:r>
              <a:rPr lang="en-US" sz="3600" b="1" dirty="0" err="1" smtClean="0">
                <a:solidFill>
                  <a:srgbClr val="C00000"/>
                </a:solidFill>
                <a:latin typeface="Times New Roman" pitchFamily="18" charset="0"/>
                <a:cs typeface="Times New Roman" pitchFamily="18" charset="0"/>
              </a:rPr>
              <a:t>Trọng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vật</a:t>
            </a:r>
            <a:endParaRPr lang="en-US" sz="3600" b="1" dirty="0">
              <a:solidFill>
                <a:srgbClr val="C00000"/>
              </a:solidFill>
              <a:latin typeface="Times New Roman" pitchFamily="18" charset="0"/>
              <a:cs typeface="Times New Roman" pitchFamily="18" charset="0"/>
            </a:endParaRPr>
          </a:p>
        </p:txBody>
      </p:sp>
      <p:sp>
        <p:nvSpPr>
          <p:cNvPr id="5" name="Rectangle 1"/>
          <p:cNvSpPr>
            <a:spLocks noChangeArrowheads="1"/>
          </p:cNvSpPr>
          <p:nvPr/>
        </p:nvSpPr>
        <p:spPr bwMode="auto">
          <a:xfrm>
            <a:off x="4436386" y="-276999"/>
            <a:ext cx="271228"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endParaRPr kumimoji="0" lang="en-US" sz="277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pic>
        <p:nvPicPr>
          <p:cNvPr id="1026" name="Picture 2" descr="https://baivan.net/sites/default/files/styles/giua_bai/public/12_249.png?itok=Cu9OT82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2517"/>
            <a:ext cx="2495550" cy="44005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33400" y="838200"/>
            <a:ext cx="5562600" cy="1815882"/>
          </a:xfrm>
          <a:prstGeom prst="rect">
            <a:avLst/>
          </a:prstGeom>
        </p:spPr>
        <p:txBody>
          <a:bodyPr wrap="square">
            <a:spAutoFit/>
          </a:bodyPr>
          <a:lstStyle/>
          <a:p>
            <a:pPr lvl="0" algn="just" eaLnBrk="0" fontAlgn="base" hangingPunct="0">
              <a:spcBef>
                <a:spcPct val="0"/>
              </a:spcBef>
              <a:spcAft>
                <a:spcPct val="0"/>
              </a:spcAft>
              <a:buFontTx/>
              <a:buChar char="•"/>
            </a:pPr>
            <a:r>
              <a:rPr lang="en-US" sz="2800" b="1" dirty="0" err="1" smtClean="0">
                <a:solidFill>
                  <a:srgbClr val="FF0000"/>
                </a:solidFill>
                <a:latin typeface="Arial" panose="020B0604020202020204" pitchFamily="34" charset="0"/>
                <a:cs typeface="Arial" panose="020B0604020202020204" pitchFamily="34" charset="0"/>
              </a:rPr>
              <a:t>Có</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nhận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xét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gì</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về</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sự</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biến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dạng</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của</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lò</a:t>
            </a:r>
            <a:r>
              <a:rPr lang="en-US" sz="2800" b="1" dirty="0" smtClean="0">
                <a:solidFill>
                  <a:srgbClr val="FF0000"/>
                </a:solidFill>
                <a:latin typeface="Arial" panose="020B0604020202020204" pitchFamily="34" charset="0"/>
                <a:cs typeface="Arial" panose="020B0604020202020204" pitchFamily="34" charset="0"/>
              </a:rPr>
              <a:t> xo </a:t>
            </a:r>
            <a:r>
              <a:rPr lang="en-US" sz="2800" b="1" dirty="0" err="1" smtClean="0">
                <a:solidFill>
                  <a:srgbClr val="FF0000"/>
                </a:solidFill>
                <a:latin typeface="Arial" panose="020B0604020202020204" pitchFamily="34" charset="0"/>
                <a:cs typeface="Arial" panose="020B0604020202020204" pitchFamily="34" charset="0"/>
              </a:rPr>
              <a:t>khi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treo</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quả</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nặng</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vào</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nó</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Nguyên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nhân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của</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sự</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biến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dạng</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này</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là</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gì</a:t>
            </a:r>
            <a:r>
              <a:rPr lang="en-US" sz="2800" b="1" dirty="0" smtClean="0">
                <a:solidFill>
                  <a:srgbClr val="FF0000"/>
                </a:solidFill>
                <a:latin typeface="Arial" panose="020B0604020202020204" pitchFamily="34" charset="0"/>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542364" y="2760786"/>
            <a:ext cx="5553635" cy="3539430"/>
          </a:xfrm>
          <a:prstGeom prst="rect">
            <a:avLst/>
          </a:prstGeom>
        </p:spPr>
        <p:txBody>
          <a:bodyPr wrap="square">
            <a:spAutoFit/>
          </a:bodyPr>
          <a:lstStyle/>
          <a:p>
            <a:pPr algn="just">
              <a:buFont typeface="Arial" panose="020B0604020202020204" pitchFamily="34" charset="0"/>
              <a:buChar char="•"/>
            </a:pPr>
            <a:r>
              <a:rPr lang="vi-VN" sz="2800" b="1" dirty="0">
                <a:solidFill>
                  <a:srgbClr val="000000"/>
                </a:solidFill>
                <a:latin typeface="arial" panose="020B0604020202020204" pitchFamily="34" charset="0"/>
              </a:rPr>
              <a:t>Sự biến dạng của lò xo khi treo quả nặng vào nó tùy thuộc vào khối lượng của quả nặng, quả nặng có khối lượng càng lớn thì lò xo biến dạng càng nhiều. Nguyên nhân do lực hút Trái Đất hút quả nặng mạnh hơn</a:t>
            </a:r>
            <a:endParaRPr lang="vi-VN" sz="28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655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8EA2EA6-16D1-4CFA-9A68-75206F605DCD}"/>
              </a:ext>
            </a:extLst>
          </p:cNvPr>
          <p:cNvSpPr>
            <a:spLocks noGrp="1"/>
          </p:cNvSpPr>
          <p:nvPr>
            <p:ph idx="1"/>
          </p:nvPr>
        </p:nvSpPr>
        <p:spPr>
          <a:xfrm>
            <a:off x="104362" y="413645"/>
            <a:ext cx="9039637" cy="1689087"/>
          </a:xfrm>
        </p:spPr>
        <p:txBody>
          <a:bodyPr>
            <a:noAutofit/>
          </a:bodyPr>
          <a:lstStyle/>
          <a:p>
            <a:pPr>
              <a:lnSpc>
                <a:spcPct val="130000"/>
              </a:lnSpc>
              <a:spcBef>
                <a:spcPts val="450"/>
              </a:spcBef>
            </a:pPr>
            <a:r>
              <a:rPr lang="en-US" dirty="0" err="1">
                <a:solidFill>
                  <a:srgbClr val="0000CC"/>
                </a:solidFill>
                <a:latin typeface="Times New Roman" panose="02020603050405020304" pitchFamily="18" charset="0"/>
                <a:cs typeface="Times New Roman" panose="02020603050405020304" pitchFamily="18" charset="0"/>
              </a:rPr>
              <a:t>Khi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nói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một</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vật</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nặng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nhẹ</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cân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được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là</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đang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nói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đến</a:t>
            </a:r>
            <a:r>
              <a:rPr lang="en-US" dirty="0">
                <a:solidFill>
                  <a:srgbClr val="0000CC"/>
                </a:solidFill>
                <a:latin typeface="Times New Roman" panose="02020603050405020304" pitchFamily="18" charset="0"/>
                <a:cs typeface="Times New Roman" panose="02020603050405020304" pitchFamily="18" charset="0"/>
              </a:rPr>
              <a:t> ………..…….. </a:t>
            </a:r>
            <a:r>
              <a:rPr lang="en-US" dirty="0" err="1">
                <a:solidFill>
                  <a:srgbClr val="0000CC"/>
                </a:solidFill>
                <a:latin typeface="Times New Roman" panose="02020603050405020304" pitchFamily="18" charset="0"/>
                <a:cs typeface="Times New Roman" panose="02020603050405020304" pitchFamily="18" charset="0"/>
              </a:rPr>
              <a:t>của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vật</a:t>
            </a:r>
            <a:r>
              <a:rPr lang="en-US" dirty="0">
                <a:solidFill>
                  <a:srgbClr val="0000CC"/>
                </a:solidFill>
                <a:latin typeface="Times New Roman" panose="02020603050405020304" pitchFamily="18" charset="0"/>
                <a:cs typeface="Times New Roman" panose="02020603050405020304" pitchFamily="18" charset="0"/>
              </a:rPr>
              <a:t>.</a:t>
            </a:r>
          </a:p>
          <a:p>
            <a:pPr>
              <a:lnSpc>
                <a:spcPct val="130000"/>
              </a:lnSpc>
              <a:spcBef>
                <a:spcPts val="450"/>
              </a:spcBef>
            </a:pPr>
            <a:r>
              <a:rPr lang="en-US" dirty="0" err="1" smtClean="0">
                <a:solidFill>
                  <a:srgbClr val="0000CC"/>
                </a:solidFill>
                <a:latin typeface="Times New Roman" panose="02020603050405020304" pitchFamily="18" charset="0"/>
                <a:cs typeface="Times New Roman" panose="02020603050405020304" pitchFamily="18" charset="0"/>
              </a:rPr>
              <a:t>Đo</a:t>
            </a:r>
            <a:r>
              <a:rPr lang="en-US" dirty="0" smtClean="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khối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lượng</a:t>
            </a:r>
            <a:r>
              <a:rPr lang="en-US" dirty="0">
                <a:solidFill>
                  <a:srgbClr val="0000CC"/>
                </a:solidFill>
                <a:latin typeface="Times New Roman" panose="02020603050405020304" pitchFamily="18" charset="0"/>
                <a:cs typeface="Times New Roman" panose="02020603050405020304" pitchFamily="18" charset="0"/>
              </a:rPr>
              <a:t> </a:t>
            </a:r>
            <a:r>
              <a:rPr lang="en-US" dirty="0" err="1" smtClean="0">
                <a:solidFill>
                  <a:srgbClr val="0000CC"/>
                </a:solidFill>
                <a:latin typeface="Times New Roman" panose="02020603050405020304" pitchFamily="18" charset="0"/>
                <a:cs typeface="Times New Roman" panose="02020603050405020304" pitchFamily="18" charset="0"/>
              </a:rPr>
              <a:t>bằng</a:t>
            </a:r>
            <a:r>
              <a:rPr lang="en-US" dirty="0" smtClean="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đơn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vị</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đo</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khối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lượng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là</a:t>
            </a:r>
            <a:r>
              <a:rPr lang="en-US" dirty="0">
                <a:solidFill>
                  <a:srgbClr val="0000CC"/>
                </a:solidFill>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a:t>
            </a:r>
            <a:endParaRPr lang="en-US" dirty="0">
              <a:solidFill>
                <a:srgbClr val="0000CC"/>
              </a:solidFill>
              <a:latin typeface="Times New Roman" panose="02020603050405020304" pitchFamily="18" charset="0"/>
              <a:cs typeface="Times New Roman" panose="02020603050405020304" pitchFamily="18" charset="0"/>
            </a:endParaRPr>
          </a:p>
          <a:p>
            <a:pPr>
              <a:lnSpc>
                <a:spcPct val="130000"/>
              </a:lnSpc>
              <a:spcBef>
                <a:spcPts val="450"/>
              </a:spcBef>
            </a:pPr>
            <a:r>
              <a:rPr lang="en-US" dirty="0" err="1" smtClean="0">
                <a:solidFill>
                  <a:srgbClr val="0000CC"/>
                </a:solidFill>
                <a:latin typeface="Times New Roman" panose="02020603050405020304" pitchFamily="18" charset="0"/>
                <a:cs typeface="Times New Roman" panose="02020603050405020304" pitchFamily="18" charset="0"/>
              </a:rPr>
              <a:t>Trong</a:t>
            </a:r>
            <a:r>
              <a:rPr lang="en-US" dirty="0" smtClean="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mua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bán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trao</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đổi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hàng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hóa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hàng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ngày</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người</a:t>
            </a:r>
            <a:r>
              <a:rPr lang="en-US" dirty="0">
                <a:solidFill>
                  <a:srgbClr val="0000CC"/>
                </a:solidFill>
                <a:latin typeface="Times New Roman" panose="02020603050405020304" pitchFamily="18" charset="0"/>
                <a:cs typeface="Times New Roman" panose="02020603050405020304" pitchFamily="18" charset="0"/>
              </a:rPr>
              <a:t> ta </a:t>
            </a:r>
            <a:r>
              <a:rPr lang="en-US" dirty="0" err="1">
                <a:solidFill>
                  <a:srgbClr val="0000CC"/>
                </a:solidFill>
                <a:latin typeface="Times New Roman" panose="02020603050405020304" pitchFamily="18" charset="0"/>
                <a:cs typeface="Times New Roman" panose="02020603050405020304" pitchFamily="18" charset="0"/>
              </a:rPr>
              <a:t>còn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thường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dùng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các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đơn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vị</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đo</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khối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lượng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là</a:t>
            </a:r>
            <a:r>
              <a:rPr lang="en-US" dirty="0" smtClean="0">
                <a:solidFill>
                  <a:srgbClr val="0000CC"/>
                </a:solidFill>
                <a:latin typeface="Times New Roman" panose="02020603050405020304" pitchFamily="18" charset="0"/>
                <a:cs typeface="Times New Roman" panose="02020603050405020304" pitchFamily="18" charset="0"/>
              </a:rPr>
              <a:t>:………………………………</a:t>
            </a:r>
          </a:p>
        </p:txBody>
      </p:sp>
      <p:sp>
        <p:nvSpPr>
          <p:cNvPr id="2" name="Rectangle 1"/>
          <p:cNvSpPr/>
          <p:nvPr/>
        </p:nvSpPr>
        <p:spPr>
          <a:xfrm>
            <a:off x="1385887" y="1037532"/>
            <a:ext cx="2347913" cy="658642"/>
          </a:xfrm>
          <a:prstGeom prst="rect">
            <a:avLst/>
          </a:prstGeom>
        </p:spPr>
        <p:txBody>
          <a:bodyPr wrap="square">
            <a:spAutoFit/>
          </a:bodyPr>
          <a:lstStyle/>
          <a:p>
            <a:pPr algn="just">
              <a:lnSpc>
                <a:spcPct val="115000"/>
              </a:lnSpc>
              <a:spcBef>
                <a:spcPts val="225"/>
              </a:spcBef>
              <a:tabLst>
                <a:tab pos="405289" algn="l"/>
              </a:tabLst>
            </a:pPr>
            <a:r>
              <a:rPr lang="en-US" sz="3200" dirty="0" err="1">
                <a:solidFill>
                  <a:srgbClr val="FF0000"/>
                </a:solidFill>
                <a:latin typeface="Times New Roman" panose="02020603050405020304" pitchFamily="18" charset="0"/>
                <a:ea typeface="Arial" panose="020B0604020202020204" pitchFamily="34" charset="0"/>
              </a:rPr>
              <a:t>khối</a:t>
            </a:r>
            <a:r>
              <a:rPr lang="en-US" sz="3200" dirty="0">
                <a:solidFill>
                  <a:srgbClr val="FF0000"/>
                </a:solidFill>
                <a:latin typeface="Times New Roman" panose="02020603050405020304" pitchFamily="18" charset="0"/>
                <a:ea typeface="Arial" panose="020B0604020202020204" pitchFamily="34" charset="0"/>
              </a:rPr>
              <a:t> </a:t>
            </a:r>
            <a:r>
              <a:rPr lang="en-US" sz="3200" dirty="0" err="1">
                <a:solidFill>
                  <a:srgbClr val="FF0000"/>
                </a:solidFill>
                <a:latin typeface="Times New Roman" panose="02020603050405020304" pitchFamily="18" charset="0"/>
                <a:ea typeface="Arial" panose="020B0604020202020204" pitchFamily="34" charset="0"/>
              </a:rPr>
              <a:t>lượng</a:t>
            </a:r>
            <a:endParaRPr lang="en-US" sz="3200" dirty="0">
              <a:solidFill>
                <a:srgbClr val="FF0000"/>
              </a:solidFill>
              <a:latin typeface="Times New Roman" panose="02020603050405020304" pitchFamily="18" charset="0"/>
              <a:ea typeface="Calibri" panose="020F0502020204030204" pitchFamily="34" charset="0"/>
            </a:endParaRPr>
          </a:p>
        </p:txBody>
      </p:sp>
      <p:sp>
        <p:nvSpPr>
          <p:cNvPr id="11" name="Rectangle 10"/>
          <p:cNvSpPr/>
          <p:nvPr/>
        </p:nvSpPr>
        <p:spPr>
          <a:xfrm>
            <a:off x="1143000" y="4267200"/>
            <a:ext cx="4302067" cy="729430"/>
          </a:xfrm>
          <a:prstGeom prst="rect">
            <a:avLst/>
          </a:prstGeom>
        </p:spPr>
        <p:txBody>
          <a:bodyPr wrap="square">
            <a:spAutoFit/>
          </a:bodyPr>
          <a:lstStyle/>
          <a:p>
            <a:pPr algn="just">
              <a:lnSpc>
                <a:spcPct val="115000"/>
              </a:lnSpc>
              <a:spcBef>
                <a:spcPts val="225"/>
              </a:spcBef>
              <a:tabLst>
                <a:tab pos="405289" algn="l"/>
              </a:tabLst>
            </a:pPr>
            <a:r>
              <a:rPr lang="en-US" sz="3600" dirty="0" err="1">
                <a:solidFill>
                  <a:srgbClr val="FF0000"/>
                </a:solidFill>
                <a:latin typeface="Times New Roman" panose="02020603050405020304" pitchFamily="18" charset="0"/>
                <a:ea typeface="Arial" panose="020B0604020202020204" pitchFamily="34" charset="0"/>
              </a:rPr>
              <a:t>cân</a:t>
            </a:r>
            <a:r>
              <a:rPr lang="en-US" sz="3600" dirty="0">
                <a:solidFill>
                  <a:srgbClr val="FF0000"/>
                </a:solidFill>
                <a:latin typeface="Times New Roman" panose="02020603050405020304" pitchFamily="18" charset="0"/>
                <a:ea typeface="Arial" panose="020B0604020202020204" pitchFamily="34" charset="0"/>
              </a:rPr>
              <a:t>, </a:t>
            </a:r>
            <a:r>
              <a:rPr lang="en-US" sz="3600" dirty="0" err="1">
                <a:solidFill>
                  <a:srgbClr val="FF0000"/>
                </a:solidFill>
                <a:latin typeface="Times New Roman" panose="02020603050405020304" pitchFamily="18" charset="0"/>
                <a:ea typeface="Arial" panose="020B0604020202020204" pitchFamily="34" charset="0"/>
              </a:rPr>
              <a:t>lạng</a:t>
            </a:r>
            <a:r>
              <a:rPr lang="en-US" sz="3600" dirty="0">
                <a:solidFill>
                  <a:srgbClr val="FF0000"/>
                </a:solidFill>
                <a:latin typeface="Times New Roman" panose="02020603050405020304" pitchFamily="18" charset="0"/>
                <a:ea typeface="Arial" panose="020B0604020202020204" pitchFamily="34" charset="0"/>
              </a:rPr>
              <a:t>, gam…</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12" name="Rectangle 11"/>
          <p:cNvSpPr/>
          <p:nvPr/>
        </p:nvSpPr>
        <p:spPr>
          <a:xfrm>
            <a:off x="954741" y="2419115"/>
            <a:ext cx="2779059" cy="658642"/>
          </a:xfrm>
          <a:prstGeom prst="rect">
            <a:avLst/>
          </a:prstGeom>
        </p:spPr>
        <p:txBody>
          <a:bodyPr wrap="square">
            <a:spAutoFit/>
          </a:bodyPr>
          <a:lstStyle/>
          <a:p>
            <a:pPr algn="just">
              <a:lnSpc>
                <a:spcPct val="115000"/>
              </a:lnSpc>
              <a:spcBef>
                <a:spcPts val="225"/>
              </a:spcBef>
              <a:tabLst>
                <a:tab pos="405289" algn="l"/>
              </a:tabLst>
            </a:pPr>
            <a:r>
              <a:rPr lang="en-US" sz="3200" dirty="0" err="1" smtClean="0">
                <a:solidFill>
                  <a:srgbClr val="FF0000"/>
                </a:solidFill>
                <a:latin typeface="Times New Roman" panose="02020603050405020304" pitchFamily="18" charset="0"/>
                <a:ea typeface="Arial" panose="020B0604020202020204" pitchFamily="34" charset="0"/>
              </a:rPr>
              <a:t>kilogam</a:t>
            </a:r>
            <a:r>
              <a:rPr lang="en-US" sz="3200" dirty="0" smtClean="0">
                <a:solidFill>
                  <a:srgbClr val="FF0000"/>
                </a:solidFill>
                <a:latin typeface="Times New Roman" panose="02020603050405020304" pitchFamily="18" charset="0"/>
                <a:ea typeface="Arial" panose="020B0604020202020204" pitchFamily="34" charset="0"/>
              </a:rPr>
              <a:t> </a:t>
            </a:r>
            <a:r>
              <a:rPr lang="en-US" sz="3200" dirty="0">
                <a:solidFill>
                  <a:srgbClr val="FF0000"/>
                </a:solidFill>
                <a:latin typeface="Times New Roman" panose="02020603050405020304" pitchFamily="18" charset="0"/>
                <a:ea typeface="Arial" panose="020B0604020202020204" pitchFamily="34" charset="0"/>
              </a:rPr>
              <a:t>(kg)</a:t>
            </a:r>
            <a:endParaRPr lang="en-US" sz="3200" dirty="0">
              <a:solidFill>
                <a:srgbClr val="FF0000"/>
              </a:solidFill>
              <a:latin typeface="Times New Roman" panose="02020603050405020304" pitchFamily="18" charset="0"/>
              <a:ea typeface="Calibri" panose="020F0502020204030204" pitchFamily="34" charset="0"/>
            </a:endParaRPr>
          </a:p>
        </p:txBody>
      </p:sp>
      <p:sp>
        <p:nvSpPr>
          <p:cNvPr id="4" name="Rectangle 3"/>
          <p:cNvSpPr/>
          <p:nvPr/>
        </p:nvSpPr>
        <p:spPr>
          <a:xfrm>
            <a:off x="4114800" y="1760920"/>
            <a:ext cx="857927" cy="584775"/>
          </a:xfrm>
          <a:prstGeom prst="rect">
            <a:avLst/>
          </a:prstGeom>
        </p:spPr>
        <p:txBody>
          <a:bodyPr wrap="none">
            <a:spAutoFit/>
          </a:bodyPr>
          <a:lstStyle/>
          <a:p>
            <a:r>
              <a:rPr lang="en-US" sz="3200" dirty="0" err="1">
                <a:solidFill>
                  <a:srgbClr val="FF0000"/>
                </a:solidFill>
                <a:latin typeface="Times New Roman" panose="02020603050405020304" pitchFamily="18" charset="0"/>
                <a:ea typeface="Arial" panose="020B0604020202020204" pitchFamily="34" charset="0"/>
              </a:rPr>
              <a:t>cân</a:t>
            </a:r>
            <a:r>
              <a:rPr lang="en-US" sz="3200" dirty="0">
                <a:solidFill>
                  <a:srgbClr val="FF0000"/>
                </a:solidFill>
                <a:latin typeface="Times New Roman" panose="02020603050405020304" pitchFamily="18" charset="0"/>
                <a:ea typeface="Arial" panose="020B0604020202020204" pitchFamily="34" charset="0"/>
              </a:rPr>
              <a:t> </a:t>
            </a:r>
            <a:endParaRPr lang="en-US" sz="3200" dirty="0"/>
          </a:p>
        </p:txBody>
      </p:sp>
    </p:spTree>
    <p:extLst>
      <p:ext uri="{BB962C8B-B14F-4D97-AF65-F5344CB8AC3E}">
        <p14:creationId xmlns:p14="http://schemas.microsoft.com/office/powerpoint/2010/main" val="283497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893586" y="499288"/>
            <a:ext cx="271228"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endParaRPr kumimoji="0" lang="en-US" sz="27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pic>
        <p:nvPicPr>
          <p:cNvPr id="2050" name="Picture 2" descr="https://baivan.net/sites/default/files/styles/giua_bai/public/12_250.png?itok=PUfXBN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918138"/>
            <a:ext cx="2719128" cy="54263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2814" y="886762"/>
            <a:ext cx="4572000" cy="1815882"/>
          </a:xfrm>
          <a:prstGeom prst="rect">
            <a:avLst/>
          </a:prstGeom>
        </p:spPr>
        <p:txBody>
          <a:bodyPr>
            <a:spAutoFit/>
          </a:bodyPr>
          <a:lstStyle/>
          <a:p>
            <a:pPr lvl="0" algn="just" eaLnBrk="0" fontAlgn="base" hangingPunct="0">
              <a:spcBef>
                <a:spcPct val="0"/>
              </a:spcBef>
              <a:spcAft>
                <a:spcPct val="0"/>
              </a:spcAft>
              <a:buFontTx/>
              <a:buChar char="•"/>
            </a:pPr>
            <a:r>
              <a:rPr lang="en-US" sz="2800" b="1" dirty="0" err="1">
                <a:solidFill>
                  <a:srgbClr val="FF0000"/>
                </a:solidFill>
                <a:latin typeface="Arial" panose="020B0604020202020204" pitchFamily="34" charset="0"/>
                <a:cs typeface="Arial" panose="020B0604020202020204" pitchFamily="34" charset="0"/>
              </a:rPr>
              <a:t>Khi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viên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phấn</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độ</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cao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nào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thì</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viên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phấn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sẽ</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chuyển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động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thế</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nào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Tại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sao</a:t>
            </a:r>
            <a:r>
              <a:rPr lang="en-US" sz="2800" b="1" dirty="0">
                <a:solidFill>
                  <a:srgbClr val="FF0000"/>
                </a:solidFill>
                <a:latin typeface="Arial" panose="020B0604020202020204" pitchFamily="34" charset="0"/>
                <a:cs typeface="Arial" panose="020B0604020202020204" pitchFamily="34" charset="0"/>
              </a:rPr>
              <a:t>? </a:t>
            </a:r>
          </a:p>
        </p:txBody>
      </p:sp>
      <p:sp>
        <p:nvSpPr>
          <p:cNvPr id="4" name="Rectangle 3"/>
          <p:cNvSpPr/>
          <p:nvPr/>
        </p:nvSpPr>
        <p:spPr>
          <a:xfrm>
            <a:off x="762000" y="3073965"/>
            <a:ext cx="4572000" cy="2246769"/>
          </a:xfrm>
          <a:prstGeom prst="rect">
            <a:avLst/>
          </a:prstGeom>
        </p:spPr>
        <p:txBody>
          <a:bodyPr>
            <a:spAutoFit/>
          </a:bodyPr>
          <a:lstStyle/>
          <a:p>
            <a:pPr algn="just">
              <a:buFont typeface="Arial" panose="020B0604020202020204" pitchFamily="34" charset="0"/>
              <a:buChar char="•"/>
            </a:pPr>
            <a:r>
              <a:rPr lang="vi-VN" sz="2800" b="1" dirty="0">
                <a:solidFill>
                  <a:srgbClr val="000000"/>
                </a:solidFill>
                <a:latin typeface="arial" panose="020B0604020202020204" pitchFamily="34" charset="0"/>
              </a:rPr>
              <a:t>Viên phấn sẽ chuyển động thẳng rơi xuống mặt đất. Bởi vì </a:t>
            </a:r>
            <a:r>
              <a:rPr lang="vi-VN" sz="2800" b="1" dirty="0" smtClean="0">
                <a:solidFill>
                  <a:srgbClr val="000000"/>
                </a:solidFill>
                <a:latin typeface="arial" panose="020B0604020202020204" pitchFamily="34" charset="0"/>
              </a:rPr>
              <a:t>lự</a:t>
            </a:r>
            <a:r>
              <a:rPr lang="en-US" sz="2800" b="1" dirty="0" smtClean="0">
                <a:solidFill>
                  <a:srgbClr val="000000"/>
                </a:solidFill>
                <a:latin typeface="arial" panose="020B0604020202020204" pitchFamily="34" charset="0"/>
              </a:rPr>
              <a:t>c</a:t>
            </a:r>
            <a:r>
              <a:rPr lang="vi-VN" sz="2800" b="1" dirty="0" smtClean="0">
                <a:solidFill>
                  <a:srgbClr val="000000"/>
                </a:solidFill>
                <a:latin typeface="arial" panose="020B0604020202020204" pitchFamily="34" charset="0"/>
              </a:rPr>
              <a:t> </a:t>
            </a:r>
            <a:r>
              <a:rPr lang="vi-VN" sz="2800" b="1" dirty="0">
                <a:solidFill>
                  <a:srgbClr val="000000"/>
                </a:solidFill>
                <a:latin typeface="arial" panose="020B0604020202020204" pitchFamily="34" charset="0"/>
              </a:rPr>
              <a:t>hút của Trái Đất đã tác dụng lên viên phấn</a:t>
            </a:r>
            <a:endParaRPr lang="vi-VN" sz="28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82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93" y="228600"/>
            <a:ext cx="8162365" cy="954107"/>
          </a:xfrm>
          <a:prstGeom prst="rect">
            <a:avLst/>
          </a:prstGeom>
        </p:spPr>
        <p:txBody>
          <a:bodyPr wrap="square">
            <a:spAutoFit/>
          </a:bodyPr>
          <a:lstStyle/>
          <a:p>
            <a:pPr algn="just"/>
            <a:r>
              <a:rPr lang="vi-VN" sz="2800" b="1" dirty="0" smtClean="0">
                <a:solidFill>
                  <a:srgbClr val="000000"/>
                </a:solidFill>
                <a:latin typeface="arial" panose="020B0604020202020204" pitchFamily="34" charset="0"/>
              </a:rPr>
              <a:t>Lự</a:t>
            </a:r>
            <a:r>
              <a:rPr lang="en-US" sz="2800" b="1" dirty="0">
                <a:solidFill>
                  <a:srgbClr val="000000"/>
                </a:solidFill>
                <a:latin typeface="arial" panose="020B0604020202020204" pitchFamily="34" charset="0"/>
              </a:rPr>
              <a:t>c</a:t>
            </a:r>
            <a:r>
              <a:rPr lang="vi-VN" sz="2800" b="1" dirty="0">
                <a:solidFill>
                  <a:srgbClr val="000000"/>
                </a:solidFill>
                <a:latin typeface="arial" panose="020B0604020202020204" pitchFamily="34" charset="0"/>
              </a:rPr>
              <a:t> hút của Trái Đất đã tác dụng </a:t>
            </a:r>
            <a:r>
              <a:rPr lang="vi-VN" sz="2800" b="1" dirty="0" smtClean="0">
                <a:solidFill>
                  <a:srgbClr val="000000"/>
                </a:solidFill>
                <a:latin typeface="arial" panose="020B0604020202020204" pitchFamily="34" charset="0"/>
              </a:rPr>
              <a:t>lên</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vật</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chính</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là</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lực</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hấp</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dẫn</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Lực</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này</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còn</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gọi</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là</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trọng</a:t>
            </a:r>
            <a:r>
              <a:rPr lang="en-US" sz="2800" b="1" dirty="0" smtClean="0">
                <a:solidFill>
                  <a:srgbClr val="000000"/>
                </a:solidFill>
                <a:latin typeface="arial" panose="020B0604020202020204" pitchFamily="34" charset="0"/>
              </a:rPr>
              <a:t> </a:t>
            </a:r>
            <a:r>
              <a:rPr lang="en-US" sz="2800" b="1" dirty="0" err="1" smtClean="0">
                <a:solidFill>
                  <a:srgbClr val="000000"/>
                </a:solidFill>
                <a:latin typeface="arial" panose="020B0604020202020204" pitchFamily="34" charset="0"/>
              </a:rPr>
              <a:t>lực</a:t>
            </a:r>
            <a:endParaRPr lang="en-US" sz="2800" b="1" dirty="0" smtClean="0">
              <a:solidFill>
                <a:srgbClr val="000000"/>
              </a:solidFill>
              <a:latin typeface="arial" panose="020B0604020202020204" pitchFamily="34" charset="0"/>
            </a:endParaRPr>
          </a:p>
        </p:txBody>
      </p:sp>
      <p:sp>
        <p:nvSpPr>
          <p:cNvPr id="3" name="Rectangle 2"/>
          <p:cNvSpPr/>
          <p:nvPr/>
        </p:nvSpPr>
        <p:spPr>
          <a:xfrm>
            <a:off x="489780" y="1676400"/>
            <a:ext cx="8332694" cy="3108543"/>
          </a:xfrm>
          <a:prstGeom prst="rect">
            <a:avLst/>
          </a:prstGeom>
        </p:spPr>
        <p:txBody>
          <a:bodyPr wrap="square">
            <a:spAutoFit/>
          </a:bodyPr>
          <a:lstStyle/>
          <a:p>
            <a:pPr algn="just"/>
            <a:r>
              <a:rPr lang="en-US" sz="2800" b="1" dirty="0" err="1" smtClean="0">
                <a:solidFill>
                  <a:srgbClr val="FF0000"/>
                </a:solidFill>
                <a:latin typeface="arial" panose="020B0604020202020204" pitchFamily="34" charset="0"/>
              </a:rPr>
              <a:t>Người</a:t>
            </a:r>
            <a:r>
              <a:rPr lang="en-US" sz="2800" b="1" dirty="0" smtClean="0">
                <a:solidFill>
                  <a:srgbClr val="FF0000"/>
                </a:solidFill>
                <a:latin typeface="arial" panose="020B0604020202020204" pitchFamily="34" charset="0"/>
              </a:rPr>
              <a:t> ta </a:t>
            </a:r>
            <a:r>
              <a:rPr lang="en-US" sz="2800" b="1" dirty="0" err="1" smtClean="0">
                <a:solidFill>
                  <a:srgbClr val="FF0000"/>
                </a:solidFill>
                <a:latin typeface="arial" panose="020B0604020202020204" pitchFamily="34" charset="0"/>
              </a:rPr>
              <a:t>gọi</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độ</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lớn</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của</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trọng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lực</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tác</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dụng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lên</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một</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vật</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là</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trọng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lượng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của</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vật</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đó</a:t>
            </a:r>
            <a:r>
              <a:rPr lang="en-US" sz="2800" b="1" dirty="0" smtClean="0">
                <a:solidFill>
                  <a:srgbClr val="FF0000"/>
                </a:solidFill>
                <a:latin typeface="arial" panose="020B0604020202020204" pitchFamily="34" charset="0"/>
              </a:rPr>
              <a:t>. </a:t>
            </a:r>
          </a:p>
          <a:p>
            <a:pPr algn="just"/>
            <a:r>
              <a:rPr lang="en-US" sz="2800" b="1" dirty="0" err="1" smtClean="0">
                <a:solidFill>
                  <a:srgbClr val="FF0000"/>
                </a:solidFill>
                <a:latin typeface="arial" panose="020B0604020202020204" pitchFamily="34" charset="0"/>
              </a:rPr>
              <a:t>Trọng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lượng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kí</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hiệu</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là</a:t>
            </a:r>
            <a:r>
              <a:rPr lang="en-US" sz="2800" b="1" dirty="0" smtClean="0">
                <a:solidFill>
                  <a:srgbClr val="FF0000"/>
                </a:solidFill>
                <a:latin typeface="arial" panose="020B0604020202020204" pitchFamily="34" charset="0"/>
              </a:rPr>
              <a:t> P</a:t>
            </a:r>
          </a:p>
          <a:p>
            <a:pPr algn="just"/>
            <a:r>
              <a:rPr lang="en-US" sz="2800" b="1" dirty="0" err="1" smtClean="0">
                <a:solidFill>
                  <a:srgbClr val="FF0000"/>
                </a:solidFill>
                <a:latin typeface="arial" panose="020B0604020202020204" pitchFamily="34" charset="0"/>
              </a:rPr>
              <a:t>Chú</a:t>
            </a:r>
            <a:r>
              <a:rPr lang="en-US" sz="2800" b="1" dirty="0" smtClean="0">
                <a:solidFill>
                  <a:srgbClr val="FF0000"/>
                </a:solidFill>
                <a:latin typeface="arial" panose="020B0604020202020204" pitchFamily="34" charset="0"/>
              </a:rPr>
              <a:t> ý: </a:t>
            </a:r>
          </a:p>
          <a:p>
            <a:pPr marL="457200" indent="-457200" algn="just">
              <a:buFontTx/>
              <a:buChar char="-"/>
            </a:pPr>
            <a:r>
              <a:rPr lang="en-US" sz="2800" b="1" dirty="0" err="1" smtClean="0">
                <a:solidFill>
                  <a:srgbClr val="FF0000"/>
                </a:solidFill>
                <a:latin typeface="arial" panose="020B0604020202020204" pitchFamily="34" charset="0"/>
              </a:rPr>
              <a:t>Trọng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lượng</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của</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quả</a:t>
            </a:r>
            <a:r>
              <a:rPr lang="en-US" sz="2800" b="1" dirty="0" smtClean="0">
                <a:solidFill>
                  <a:srgbClr val="FF0000"/>
                </a:solidFill>
                <a:latin typeface="arial" panose="020B0604020202020204" pitchFamily="34" charset="0"/>
              </a:rPr>
              <a:t> </a:t>
            </a:r>
            <a:r>
              <a:rPr lang="en-US" sz="2800" b="1" dirty="0" err="1" smtClean="0">
                <a:solidFill>
                  <a:srgbClr val="FF0000"/>
                </a:solidFill>
                <a:latin typeface="arial" panose="020B0604020202020204" pitchFamily="34" charset="0"/>
              </a:rPr>
              <a:t>cân</a:t>
            </a:r>
            <a:r>
              <a:rPr lang="en-US" sz="2800" b="1" dirty="0" smtClean="0">
                <a:solidFill>
                  <a:srgbClr val="FF0000"/>
                </a:solidFill>
                <a:latin typeface="arial" panose="020B0604020202020204" pitchFamily="34" charset="0"/>
              </a:rPr>
              <a:t> 100g </a:t>
            </a:r>
            <a:r>
              <a:rPr lang="en-US" sz="2800" b="1" dirty="0" err="1" smtClean="0">
                <a:solidFill>
                  <a:srgbClr val="FF0000"/>
                </a:solidFill>
                <a:latin typeface="arial" panose="020B0604020202020204" pitchFamily="34" charset="0"/>
              </a:rPr>
              <a:t>là</a:t>
            </a:r>
            <a:r>
              <a:rPr lang="en-US" sz="2800" b="1" dirty="0" smtClean="0">
                <a:solidFill>
                  <a:srgbClr val="FF0000"/>
                </a:solidFill>
                <a:latin typeface="arial" panose="020B0604020202020204" pitchFamily="34" charset="0"/>
              </a:rPr>
              <a:t> 1N</a:t>
            </a:r>
          </a:p>
          <a:p>
            <a:pPr marL="457200" indent="-457200" algn="just">
              <a:buFontTx/>
              <a:buChar char="-"/>
            </a:pPr>
            <a:r>
              <a:rPr lang="en-US" sz="2800" b="1" dirty="0" err="1">
                <a:solidFill>
                  <a:srgbClr val="FF0000"/>
                </a:solidFill>
                <a:latin typeface="arial" panose="020B0604020202020204" pitchFamily="34" charset="0"/>
              </a:rPr>
              <a:t>Trọng</a:t>
            </a:r>
            <a:r>
              <a:rPr lang="en-US" sz="2800" b="1" dirty="0">
                <a:solidFill>
                  <a:srgbClr val="FF0000"/>
                </a:solidFill>
                <a:latin typeface="arial" panose="020B0604020202020204" pitchFamily="34" charset="0"/>
              </a:rPr>
              <a:t> </a:t>
            </a:r>
            <a:r>
              <a:rPr lang="en-US" sz="2800" b="1" dirty="0" err="1">
                <a:solidFill>
                  <a:srgbClr val="FF0000"/>
                </a:solidFill>
                <a:latin typeface="arial" panose="020B0604020202020204" pitchFamily="34" charset="0"/>
              </a:rPr>
              <a:t>lượng</a:t>
            </a:r>
            <a:r>
              <a:rPr lang="en-US" sz="2800" b="1" dirty="0">
                <a:solidFill>
                  <a:srgbClr val="FF0000"/>
                </a:solidFill>
                <a:latin typeface="arial" panose="020B0604020202020204" pitchFamily="34" charset="0"/>
              </a:rPr>
              <a:t> </a:t>
            </a:r>
            <a:r>
              <a:rPr lang="en-US" sz="2800" b="1" dirty="0" err="1">
                <a:solidFill>
                  <a:srgbClr val="FF0000"/>
                </a:solidFill>
                <a:latin typeface="arial" panose="020B0604020202020204" pitchFamily="34" charset="0"/>
              </a:rPr>
              <a:t>của</a:t>
            </a:r>
            <a:r>
              <a:rPr lang="en-US" sz="2800" b="1" dirty="0">
                <a:solidFill>
                  <a:srgbClr val="FF0000"/>
                </a:solidFill>
                <a:latin typeface="arial" panose="020B0604020202020204" pitchFamily="34" charset="0"/>
              </a:rPr>
              <a:t> </a:t>
            </a:r>
            <a:r>
              <a:rPr lang="en-US" sz="2800" b="1" dirty="0" err="1">
                <a:solidFill>
                  <a:srgbClr val="FF0000"/>
                </a:solidFill>
                <a:latin typeface="arial" panose="020B0604020202020204" pitchFamily="34" charset="0"/>
              </a:rPr>
              <a:t>quả</a:t>
            </a:r>
            <a:r>
              <a:rPr lang="en-US" sz="2800" b="1" dirty="0">
                <a:solidFill>
                  <a:srgbClr val="FF0000"/>
                </a:solidFill>
                <a:latin typeface="arial" panose="020B0604020202020204" pitchFamily="34" charset="0"/>
              </a:rPr>
              <a:t> </a:t>
            </a:r>
            <a:r>
              <a:rPr lang="en-US" sz="2800" b="1" dirty="0" err="1">
                <a:solidFill>
                  <a:srgbClr val="FF0000"/>
                </a:solidFill>
                <a:latin typeface="arial" panose="020B0604020202020204" pitchFamily="34" charset="0"/>
              </a:rPr>
              <a:t>cân</a:t>
            </a:r>
            <a:r>
              <a:rPr lang="en-US" sz="2800" b="1" dirty="0">
                <a:solidFill>
                  <a:srgbClr val="FF0000"/>
                </a:solidFill>
                <a:latin typeface="arial" panose="020B0604020202020204" pitchFamily="34" charset="0"/>
              </a:rPr>
              <a:t> </a:t>
            </a:r>
            <a:r>
              <a:rPr lang="en-US" sz="2800" b="1" dirty="0" smtClean="0">
                <a:solidFill>
                  <a:srgbClr val="FF0000"/>
                </a:solidFill>
                <a:latin typeface="arial" panose="020B0604020202020204" pitchFamily="34" charset="0"/>
              </a:rPr>
              <a:t>1kg </a:t>
            </a:r>
            <a:r>
              <a:rPr lang="en-US" sz="2800" b="1" dirty="0" err="1">
                <a:solidFill>
                  <a:srgbClr val="FF0000"/>
                </a:solidFill>
                <a:latin typeface="arial" panose="020B0604020202020204" pitchFamily="34" charset="0"/>
              </a:rPr>
              <a:t>là</a:t>
            </a:r>
            <a:r>
              <a:rPr lang="en-US" sz="2800" b="1" dirty="0">
                <a:solidFill>
                  <a:srgbClr val="FF0000"/>
                </a:solidFill>
                <a:latin typeface="arial" panose="020B0604020202020204" pitchFamily="34" charset="0"/>
              </a:rPr>
              <a:t> </a:t>
            </a:r>
            <a:r>
              <a:rPr lang="en-US" sz="2800" b="1" dirty="0" smtClean="0">
                <a:solidFill>
                  <a:srgbClr val="FF0000"/>
                </a:solidFill>
                <a:latin typeface="arial" panose="020B0604020202020204" pitchFamily="34" charset="0"/>
              </a:rPr>
              <a:t>10N</a:t>
            </a:r>
          </a:p>
          <a:p>
            <a:pPr marL="457200" indent="-457200" algn="just">
              <a:buFontTx/>
              <a:buChar char="-"/>
            </a:pPr>
            <a:endParaRPr lang="en-US" sz="2800" b="1" dirty="0">
              <a:solidFill>
                <a:srgbClr val="FF0000"/>
              </a:solidFill>
              <a:latin typeface="arial" panose="020B0604020202020204" pitchFamily="34" charset="0"/>
            </a:endParaRPr>
          </a:p>
        </p:txBody>
      </p:sp>
      <p:pic>
        <p:nvPicPr>
          <p:cNvPr id="4" name="Picture 3">
            <a:extLst>
              <a:ext uri="{FF2B5EF4-FFF2-40B4-BE49-F238E27FC236}">
                <a16:creationId xmlns:a16="http://schemas.microsoft.com/office/drawing/2014/main" xmlns="" id="{48126265-49A6-4C48-B2FC-4C5EA5F92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7" y="4423121"/>
            <a:ext cx="2549488" cy="243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454CF32F-6556-4A73-B2EA-E61A4FF5F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615" y="4439495"/>
            <a:ext cx="3033657" cy="241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493BEA50-6BA1-473B-907D-8549BA87E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966" y="4397980"/>
            <a:ext cx="3557587" cy="244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7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par>
                                <p:cTn id="34" presetID="2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14" y="85165"/>
            <a:ext cx="5132239" cy="707886"/>
          </a:xfrm>
          <a:prstGeom prst="rect">
            <a:avLst/>
          </a:prstGeom>
          <a:noFill/>
        </p:spPr>
        <p:txBody>
          <a:bodyPr wrap="none" rtlCol="0">
            <a:spAutoFit/>
          </a:bodyPr>
          <a:lstStyle/>
          <a:p>
            <a:r>
              <a:rPr lang="en-US" sz="4000" b="1" dirty="0" smtClean="0">
                <a:solidFill>
                  <a:srgbClr val="C00000"/>
                </a:solidFill>
                <a:latin typeface="Times New Roman" pitchFamily="18" charset="0"/>
                <a:cs typeface="Times New Roman" pitchFamily="18" charset="0"/>
              </a:rPr>
              <a:t>3. </a:t>
            </a:r>
            <a:r>
              <a:rPr lang="en-US" sz="4000" b="1" dirty="0" err="1" smtClean="0">
                <a:solidFill>
                  <a:srgbClr val="C00000"/>
                </a:solidFill>
                <a:latin typeface="Times New Roman" pitchFamily="18" charset="0"/>
                <a:cs typeface="Times New Roman" pitchFamily="18" charset="0"/>
              </a:rPr>
              <a:t>Trọng</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lượng</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của</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vật</a:t>
            </a:r>
            <a:endParaRPr lang="en-US" sz="4000" b="1" dirty="0">
              <a:solidFill>
                <a:srgbClr val="C00000"/>
              </a:solidFill>
              <a:latin typeface="Times New Roman" pitchFamily="18" charset="0"/>
              <a:cs typeface="Times New Roman" pitchFamily="18" charset="0"/>
            </a:endParaRPr>
          </a:p>
        </p:txBody>
      </p:sp>
      <p:sp>
        <p:nvSpPr>
          <p:cNvPr id="3" name="TextBox 2"/>
          <p:cNvSpPr txBox="1"/>
          <p:nvPr/>
        </p:nvSpPr>
        <p:spPr>
          <a:xfrm>
            <a:off x="457200" y="2235249"/>
            <a:ext cx="8382000" cy="1323439"/>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Trọng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lượng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vật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là</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độ</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lớn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hút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trái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đất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tác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dụng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lên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vật</a:t>
            </a:r>
            <a:endParaRPr lang="en-US" sz="4000" b="1" dirty="0">
              <a:latin typeface="Times New Roman" pitchFamily="18" charset="0"/>
              <a:cs typeface="Times New Roman" pitchFamily="18" charset="0"/>
            </a:endParaRPr>
          </a:p>
        </p:txBody>
      </p:sp>
      <p:sp>
        <p:nvSpPr>
          <p:cNvPr id="4" name="Rectangle 3"/>
          <p:cNvSpPr/>
          <p:nvPr/>
        </p:nvSpPr>
        <p:spPr>
          <a:xfrm>
            <a:off x="356548" y="3728112"/>
            <a:ext cx="8583304" cy="2308324"/>
          </a:xfrm>
          <a:prstGeom prst="rect">
            <a:avLst/>
          </a:prstGeom>
        </p:spPr>
        <p:txBody>
          <a:bodyPr wrap="square">
            <a:spAutoFit/>
          </a:bodyPr>
          <a:lstStyle/>
          <a:p>
            <a:pPr marL="571500" indent="-571500" algn="just">
              <a:buFontTx/>
              <a:buChar char="-"/>
            </a:pPr>
            <a:r>
              <a:rPr lang="en-US" sz="3600" b="1" dirty="0" err="1" smtClean="0">
                <a:solidFill>
                  <a:srgbClr val="FF0000"/>
                </a:solidFill>
                <a:latin typeface="arial" panose="020B0604020202020204" pitchFamily="34" charset="0"/>
              </a:rPr>
              <a:t>Trọng</a:t>
            </a:r>
            <a:r>
              <a:rPr lang="en-US" sz="3600" b="1" dirty="0" smtClean="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lượng</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kí</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hiệu</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là</a:t>
            </a:r>
            <a:r>
              <a:rPr lang="en-US" sz="3600" b="1" dirty="0">
                <a:solidFill>
                  <a:srgbClr val="FF0000"/>
                </a:solidFill>
                <a:latin typeface="arial" panose="020B0604020202020204" pitchFamily="34" charset="0"/>
              </a:rPr>
              <a:t> </a:t>
            </a:r>
            <a:r>
              <a:rPr lang="en-US" sz="3600" b="1" dirty="0">
                <a:latin typeface="Times New Roman" pitchFamily="18" charset="0"/>
                <a:cs typeface="Times New Roman" pitchFamily="18" charset="0"/>
              </a:rPr>
              <a:t>P </a:t>
            </a:r>
            <a:endParaRPr lang="en-US" sz="3600" b="1" dirty="0" smtClean="0">
              <a:latin typeface="Times New Roman" pitchFamily="18" charset="0"/>
              <a:cs typeface="Times New Roman" pitchFamily="18" charset="0"/>
            </a:endParaRPr>
          </a:p>
          <a:p>
            <a:pPr algn="just"/>
            <a:r>
              <a:rPr lang="en-US" sz="3600" b="1" dirty="0" err="1" smtClean="0">
                <a:solidFill>
                  <a:srgbClr val="FF0000"/>
                </a:solidFill>
                <a:latin typeface="arial" panose="020B0604020202020204" pitchFamily="34" charset="0"/>
              </a:rPr>
              <a:t>Chú</a:t>
            </a:r>
            <a:r>
              <a:rPr lang="en-US" sz="3600" b="1" dirty="0" smtClean="0">
                <a:solidFill>
                  <a:srgbClr val="FF0000"/>
                </a:solidFill>
                <a:latin typeface="arial" panose="020B0604020202020204" pitchFamily="34" charset="0"/>
              </a:rPr>
              <a:t> </a:t>
            </a:r>
            <a:r>
              <a:rPr lang="en-US" sz="3600" b="1" dirty="0">
                <a:solidFill>
                  <a:srgbClr val="FF0000"/>
                </a:solidFill>
                <a:latin typeface="arial" panose="020B0604020202020204" pitchFamily="34" charset="0"/>
              </a:rPr>
              <a:t>ý: </a:t>
            </a:r>
          </a:p>
          <a:p>
            <a:pPr marL="457200" indent="-457200" algn="just">
              <a:buFontTx/>
              <a:buChar char="-"/>
            </a:pPr>
            <a:r>
              <a:rPr lang="en-US" sz="3600" b="1" dirty="0" err="1">
                <a:solidFill>
                  <a:srgbClr val="FF0000"/>
                </a:solidFill>
                <a:latin typeface="arial" panose="020B0604020202020204" pitchFamily="34" charset="0"/>
              </a:rPr>
              <a:t>Trọng</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lượng</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của</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quả</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cân</a:t>
            </a:r>
            <a:r>
              <a:rPr lang="en-US" sz="3600" b="1" dirty="0">
                <a:solidFill>
                  <a:srgbClr val="FF0000"/>
                </a:solidFill>
                <a:latin typeface="arial" panose="020B0604020202020204" pitchFamily="34" charset="0"/>
              </a:rPr>
              <a:t> 100g </a:t>
            </a:r>
            <a:r>
              <a:rPr lang="en-US" sz="3600" b="1" dirty="0" err="1">
                <a:solidFill>
                  <a:srgbClr val="FF0000"/>
                </a:solidFill>
                <a:latin typeface="arial" panose="020B0604020202020204" pitchFamily="34" charset="0"/>
              </a:rPr>
              <a:t>là</a:t>
            </a:r>
            <a:r>
              <a:rPr lang="en-US" sz="3600" b="1" dirty="0">
                <a:solidFill>
                  <a:srgbClr val="FF0000"/>
                </a:solidFill>
                <a:latin typeface="arial" panose="020B0604020202020204" pitchFamily="34" charset="0"/>
              </a:rPr>
              <a:t> 1N</a:t>
            </a:r>
          </a:p>
          <a:p>
            <a:pPr marL="457200" indent="-457200" algn="just">
              <a:buFontTx/>
              <a:buChar char="-"/>
            </a:pPr>
            <a:r>
              <a:rPr lang="en-US" sz="3600" b="1" dirty="0" err="1">
                <a:solidFill>
                  <a:srgbClr val="FF0000"/>
                </a:solidFill>
                <a:latin typeface="arial" panose="020B0604020202020204" pitchFamily="34" charset="0"/>
              </a:rPr>
              <a:t>Trọng</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lượng</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của</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quả</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cân</a:t>
            </a:r>
            <a:r>
              <a:rPr lang="en-US" sz="3600" b="1" dirty="0">
                <a:solidFill>
                  <a:srgbClr val="FF0000"/>
                </a:solidFill>
                <a:latin typeface="arial" panose="020B0604020202020204" pitchFamily="34" charset="0"/>
              </a:rPr>
              <a:t> 1kg </a:t>
            </a:r>
            <a:r>
              <a:rPr lang="en-US" sz="3600" b="1" dirty="0" err="1">
                <a:solidFill>
                  <a:srgbClr val="FF0000"/>
                </a:solidFill>
                <a:latin typeface="arial" panose="020B0604020202020204" pitchFamily="34" charset="0"/>
              </a:rPr>
              <a:t>là</a:t>
            </a:r>
            <a:r>
              <a:rPr lang="en-US" sz="3600" b="1" dirty="0">
                <a:solidFill>
                  <a:srgbClr val="FF0000"/>
                </a:solidFill>
                <a:latin typeface="arial" panose="020B0604020202020204" pitchFamily="34" charset="0"/>
              </a:rPr>
              <a:t> 10N</a:t>
            </a:r>
          </a:p>
        </p:txBody>
      </p:sp>
      <p:sp>
        <p:nvSpPr>
          <p:cNvPr id="5" name="Rectangle 4"/>
          <p:cNvSpPr/>
          <p:nvPr/>
        </p:nvSpPr>
        <p:spPr>
          <a:xfrm>
            <a:off x="457200" y="859809"/>
            <a:ext cx="7988739" cy="1200329"/>
          </a:xfrm>
          <a:prstGeom prst="rect">
            <a:avLst/>
          </a:prstGeom>
        </p:spPr>
        <p:txBody>
          <a:bodyPr wrap="square">
            <a:spAutoFit/>
          </a:bodyPr>
          <a:lstStyle/>
          <a:p>
            <a:pPr algn="just"/>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Trọng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lực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là</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lực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hút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Trái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Đất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tác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dụng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lên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mọi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endParaRPr lang="en-US" sz="3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952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14" y="85165"/>
            <a:ext cx="5132239" cy="707886"/>
          </a:xfrm>
          <a:prstGeom prst="rect">
            <a:avLst/>
          </a:prstGeom>
          <a:noFill/>
        </p:spPr>
        <p:txBody>
          <a:bodyPr wrap="none" rtlCol="0">
            <a:spAutoFit/>
          </a:bodyPr>
          <a:lstStyle/>
          <a:p>
            <a:r>
              <a:rPr lang="en-US" sz="4000" b="1" dirty="0" smtClean="0">
                <a:solidFill>
                  <a:srgbClr val="C00000"/>
                </a:solidFill>
                <a:latin typeface="Times New Roman" pitchFamily="18" charset="0"/>
                <a:cs typeface="Times New Roman" pitchFamily="18" charset="0"/>
              </a:rPr>
              <a:t>3. </a:t>
            </a:r>
            <a:r>
              <a:rPr lang="en-US" sz="4000" b="1" dirty="0" err="1" smtClean="0">
                <a:solidFill>
                  <a:srgbClr val="C00000"/>
                </a:solidFill>
                <a:latin typeface="Times New Roman" pitchFamily="18" charset="0"/>
                <a:cs typeface="Times New Roman" pitchFamily="18" charset="0"/>
              </a:rPr>
              <a:t>Trọng</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lượng</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của</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vật</a:t>
            </a:r>
            <a:endParaRPr lang="en-US" sz="4000" b="1" dirty="0">
              <a:solidFill>
                <a:srgbClr val="C00000"/>
              </a:solidFill>
              <a:latin typeface="Times New Roman" pitchFamily="18" charset="0"/>
              <a:cs typeface="Times New Roman" pitchFamily="18" charset="0"/>
            </a:endParaRPr>
          </a:p>
        </p:txBody>
      </p:sp>
      <p:sp>
        <p:nvSpPr>
          <p:cNvPr id="3" name="TextBox 2"/>
          <p:cNvSpPr txBox="1"/>
          <p:nvPr/>
        </p:nvSpPr>
        <p:spPr>
          <a:xfrm>
            <a:off x="3194269" y="2186239"/>
            <a:ext cx="2514600"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P = 10. m</a:t>
            </a:r>
            <a:endParaRPr lang="en-US" sz="4000" b="1" dirty="0">
              <a:latin typeface="Times New Roman" pitchFamily="18" charset="0"/>
              <a:cs typeface="Times New Roman" pitchFamily="18" charset="0"/>
            </a:endParaRPr>
          </a:p>
        </p:txBody>
      </p:sp>
      <p:sp>
        <p:nvSpPr>
          <p:cNvPr id="4" name="Rectangle 3"/>
          <p:cNvSpPr/>
          <p:nvPr/>
        </p:nvSpPr>
        <p:spPr>
          <a:xfrm>
            <a:off x="381000" y="3276600"/>
            <a:ext cx="8583304" cy="1815882"/>
          </a:xfrm>
          <a:prstGeom prst="rect">
            <a:avLst/>
          </a:prstGeom>
        </p:spPr>
        <p:txBody>
          <a:bodyPr wrap="square">
            <a:spAutoFit/>
          </a:bodyPr>
          <a:lstStyle/>
          <a:p>
            <a:pPr algn="just"/>
            <a:r>
              <a:rPr lang="en-US" sz="3600" b="1" dirty="0" smtClean="0">
                <a:latin typeface="arial" panose="020B0604020202020204" pitchFamily="34" charset="0"/>
              </a:rPr>
              <a:t>- </a:t>
            </a:r>
            <a:r>
              <a:rPr lang="en-US" sz="3600" b="1" dirty="0" err="1" smtClean="0">
                <a:latin typeface="arial" panose="020B0604020202020204" pitchFamily="34" charset="0"/>
              </a:rPr>
              <a:t>Trong</a:t>
            </a:r>
            <a:r>
              <a:rPr lang="en-US" sz="3600" b="1" dirty="0" smtClean="0">
                <a:latin typeface="arial" panose="020B0604020202020204" pitchFamily="34" charset="0"/>
              </a:rPr>
              <a:t> </a:t>
            </a:r>
            <a:r>
              <a:rPr lang="en-US" sz="3600" b="1" dirty="0" err="1" smtClean="0">
                <a:latin typeface="arial" panose="020B0604020202020204" pitchFamily="34" charset="0"/>
              </a:rPr>
              <a:t>đó</a:t>
            </a:r>
            <a:r>
              <a:rPr lang="en-US" sz="3600" b="1" dirty="0" smtClean="0">
                <a:latin typeface="arial" panose="020B0604020202020204" pitchFamily="34" charset="0"/>
              </a:rPr>
              <a:t>: </a:t>
            </a:r>
            <a:endParaRPr lang="en-US" sz="3600" b="1" dirty="0">
              <a:latin typeface="arial" panose="020B0604020202020204" pitchFamily="34" charset="0"/>
            </a:endParaRPr>
          </a:p>
          <a:p>
            <a:pPr algn="just"/>
            <a:r>
              <a:rPr lang="en-US" sz="3600" b="1" dirty="0" smtClean="0">
                <a:latin typeface="arial" panose="020B0604020202020204" pitchFamily="34" charset="0"/>
              </a:rPr>
              <a:t>+ </a:t>
            </a:r>
            <a:r>
              <a:rPr lang="en-US" sz="3600" b="1" dirty="0">
                <a:latin typeface="Times New Roman" pitchFamily="18" charset="0"/>
                <a:cs typeface="Times New Roman" pitchFamily="18" charset="0"/>
              </a:rPr>
              <a:t>P</a:t>
            </a:r>
            <a:r>
              <a:rPr lang="en-US" sz="3600" b="1" dirty="0" smtClean="0">
                <a:latin typeface="arial" panose="020B0604020202020204" pitchFamily="34" charset="0"/>
              </a:rPr>
              <a:t> </a:t>
            </a:r>
            <a:r>
              <a:rPr lang="en-US" sz="3600" b="1" dirty="0" err="1" smtClean="0">
                <a:latin typeface="arial" panose="020B0604020202020204" pitchFamily="34" charset="0"/>
              </a:rPr>
              <a:t>là</a:t>
            </a:r>
            <a:r>
              <a:rPr lang="en-US" sz="3600" b="1" dirty="0" smtClean="0">
                <a:latin typeface="arial" panose="020B0604020202020204" pitchFamily="34" charset="0"/>
              </a:rPr>
              <a:t> </a:t>
            </a:r>
            <a:r>
              <a:rPr lang="en-US" sz="3600" b="1" dirty="0" err="1" smtClean="0">
                <a:latin typeface="arial" panose="020B0604020202020204" pitchFamily="34" charset="0"/>
              </a:rPr>
              <a:t>trọng</a:t>
            </a:r>
            <a:r>
              <a:rPr lang="en-US" sz="3600" b="1" dirty="0" smtClean="0">
                <a:latin typeface="arial" panose="020B0604020202020204" pitchFamily="34" charset="0"/>
              </a:rPr>
              <a:t> </a:t>
            </a:r>
            <a:r>
              <a:rPr lang="en-US" sz="3600" b="1" dirty="0" err="1">
                <a:latin typeface="arial" panose="020B0604020202020204" pitchFamily="34" charset="0"/>
              </a:rPr>
              <a:t>lượng</a:t>
            </a:r>
            <a:r>
              <a:rPr lang="en-US" sz="3600" b="1" dirty="0">
                <a:latin typeface="arial" panose="020B0604020202020204" pitchFamily="34" charset="0"/>
              </a:rPr>
              <a:t> </a:t>
            </a:r>
            <a:r>
              <a:rPr lang="en-US" sz="3600" b="1" dirty="0" err="1">
                <a:latin typeface="arial" panose="020B0604020202020204" pitchFamily="34" charset="0"/>
              </a:rPr>
              <a:t>của</a:t>
            </a:r>
            <a:r>
              <a:rPr lang="en-US" sz="3600" b="1" dirty="0">
                <a:latin typeface="arial" panose="020B0604020202020204" pitchFamily="34" charset="0"/>
              </a:rPr>
              <a:t> </a:t>
            </a:r>
            <a:r>
              <a:rPr lang="en-US" sz="3600" b="1" dirty="0" err="1" smtClean="0">
                <a:latin typeface="arial" panose="020B0604020202020204" pitchFamily="34" charset="0"/>
              </a:rPr>
              <a:t>vật</a:t>
            </a:r>
            <a:r>
              <a:rPr lang="en-US" sz="3600" b="1" dirty="0" smtClean="0">
                <a:latin typeface="arial" panose="020B0604020202020204" pitchFamily="34" charset="0"/>
              </a:rPr>
              <a:t> (N)</a:t>
            </a:r>
          </a:p>
          <a:p>
            <a:pPr algn="just"/>
            <a:r>
              <a:rPr lang="en-US" sz="3600" b="1" dirty="0" smtClean="0">
                <a:latin typeface="arial" panose="020B0604020202020204" pitchFamily="34" charset="0"/>
              </a:rPr>
              <a:t>+ m </a:t>
            </a:r>
            <a:r>
              <a:rPr lang="en-US" sz="3600" b="1" dirty="0" err="1" smtClean="0">
                <a:latin typeface="arial" panose="020B0604020202020204" pitchFamily="34" charset="0"/>
              </a:rPr>
              <a:t>là</a:t>
            </a:r>
            <a:r>
              <a:rPr lang="en-US" sz="3600" b="1" dirty="0" smtClean="0">
                <a:latin typeface="arial" panose="020B0604020202020204" pitchFamily="34" charset="0"/>
              </a:rPr>
              <a:t> </a:t>
            </a:r>
            <a:r>
              <a:rPr lang="en-US" sz="3600" b="1" dirty="0" err="1" smtClean="0">
                <a:latin typeface="arial" panose="020B0604020202020204" pitchFamily="34" charset="0"/>
              </a:rPr>
              <a:t>khối</a:t>
            </a:r>
            <a:r>
              <a:rPr lang="en-US" sz="3600" b="1" dirty="0" smtClean="0">
                <a:latin typeface="arial" panose="020B0604020202020204" pitchFamily="34" charset="0"/>
              </a:rPr>
              <a:t> </a:t>
            </a:r>
            <a:r>
              <a:rPr lang="en-US" sz="3600" b="1" dirty="0" err="1">
                <a:latin typeface="arial" panose="020B0604020202020204" pitchFamily="34" charset="0"/>
              </a:rPr>
              <a:t>lượng</a:t>
            </a:r>
            <a:r>
              <a:rPr lang="en-US" sz="3600" b="1" dirty="0">
                <a:latin typeface="arial" panose="020B0604020202020204" pitchFamily="34" charset="0"/>
              </a:rPr>
              <a:t> </a:t>
            </a:r>
            <a:r>
              <a:rPr lang="en-US" sz="3600" b="1" dirty="0" err="1">
                <a:latin typeface="arial" panose="020B0604020202020204" pitchFamily="34" charset="0"/>
              </a:rPr>
              <a:t>của</a:t>
            </a:r>
            <a:r>
              <a:rPr lang="en-US" sz="3600" b="1" dirty="0">
                <a:latin typeface="arial" panose="020B0604020202020204" pitchFamily="34" charset="0"/>
              </a:rPr>
              <a:t> </a:t>
            </a:r>
            <a:r>
              <a:rPr lang="en-US" sz="3600" b="1" dirty="0" err="1" smtClean="0">
                <a:latin typeface="arial" panose="020B0604020202020204" pitchFamily="34" charset="0"/>
              </a:rPr>
              <a:t>vật</a:t>
            </a:r>
            <a:r>
              <a:rPr lang="en-US" sz="3600" b="1" dirty="0" smtClean="0">
                <a:latin typeface="arial" panose="020B0604020202020204" pitchFamily="34" charset="0"/>
              </a:rPr>
              <a:t> (kg)</a:t>
            </a:r>
            <a:endParaRPr lang="en-US" sz="3600" b="1" dirty="0">
              <a:latin typeface="arial" panose="020B0604020202020204" pitchFamily="34" charset="0"/>
            </a:endParaRPr>
          </a:p>
        </p:txBody>
      </p:sp>
      <p:sp>
        <p:nvSpPr>
          <p:cNvPr id="5" name="Rectangle 4"/>
          <p:cNvSpPr/>
          <p:nvPr/>
        </p:nvSpPr>
        <p:spPr>
          <a:xfrm>
            <a:off x="457200" y="859809"/>
            <a:ext cx="7988739" cy="1200329"/>
          </a:xfrm>
          <a:prstGeom prst="rect">
            <a:avLst/>
          </a:prstGeom>
        </p:spPr>
        <p:txBody>
          <a:bodyPr wrap="square">
            <a:spAutoFit/>
          </a:bodyPr>
          <a:lstStyle/>
          <a:p>
            <a:pPr algn="just"/>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Công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thức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liên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hệ</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giữa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trọng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lượng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và</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khối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lượng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1 </a:t>
            </a:r>
            <a:r>
              <a:rPr lang="en-US" sz="3600" b="1" dirty="0" err="1" smtClean="0">
                <a:solidFill>
                  <a:srgbClr val="000000"/>
                </a:solidFill>
                <a:latin typeface="Times New Roman" panose="02020603050405020304" pitchFamily="18" charset="0"/>
                <a:cs typeface="Times New Roman" panose="02020603050405020304" pitchFamily="18" charset="0"/>
              </a:rPr>
              <a:t>vật</a:t>
            </a:r>
            <a:endParaRPr lang="en-US" sz="3600" b="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2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0"/>
            <a:ext cx="7772400" cy="1421928"/>
          </a:xfrm>
          <a:prstGeom prst="rect">
            <a:avLst/>
          </a:prstGeom>
        </p:spPr>
        <p:txBody>
          <a:bodyPr wrap="square">
            <a:spAutoFit/>
          </a:bodyPr>
          <a:lstStyle/>
          <a:p>
            <a:pPr algn="just">
              <a:lnSpc>
                <a:spcPct val="120000"/>
              </a:lnSpc>
              <a:spcBef>
                <a:spcPts val="300"/>
              </a:spcBef>
              <a:spcAft>
                <a:spcPts val="300"/>
              </a:spcAft>
            </a:pPr>
            <a:r>
              <a:rPr lang="en-US" altLang="en-US" sz="3600" b="1" dirty="0" smtClean="0">
                <a:solidFill>
                  <a:srgbClr val="FF0000"/>
                </a:solidFill>
                <a:latin typeface="Times New Roman" panose="02020603050405020304" pitchFamily="18" charset="0"/>
                <a:cs typeface="Times New Roman" panose="02020603050405020304" pitchFamily="18" charset="0"/>
              </a:rPr>
              <a:t>1. </a:t>
            </a:r>
            <a:r>
              <a:rPr lang="en-US" altLang="en-US" sz="3600" b="1" dirty="0" err="1" smtClean="0">
                <a:solidFill>
                  <a:srgbClr val="FF0000"/>
                </a:solidFill>
                <a:latin typeface="Times New Roman" panose="02020603050405020304" pitchFamily="18" charset="0"/>
                <a:cs typeface="Times New Roman" panose="02020603050405020304" pitchFamily="18" charset="0"/>
              </a:rPr>
              <a:t>Một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bạn</a:t>
            </a:r>
            <a:r>
              <a:rPr lang="en-US" altLang="en-US" sz="3600" b="1" dirty="0" smtClean="0">
                <a:solidFill>
                  <a:srgbClr val="FF0000"/>
                </a:solidFill>
                <a:latin typeface="Times New Roman" panose="02020603050405020304" pitchFamily="18" charset="0"/>
                <a:cs typeface="Times New Roman" panose="02020603050405020304" pitchFamily="18" charset="0"/>
              </a:rPr>
              <a:t> HS </a:t>
            </a:r>
            <a:r>
              <a:rPr lang="en-US" altLang="en-US" sz="3600" b="1" dirty="0" err="1" smtClean="0">
                <a:solidFill>
                  <a:srgbClr val="FF0000"/>
                </a:solidFill>
                <a:latin typeface="Times New Roman" panose="02020603050405020304" pitchFamily="18" charset="0"/>
                <a:cs typeface="Times New Roman" panose="02020603050405020304" pitchFamily="18" charset="0"/>
              </a:rPr>
              <a:t>có</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khối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45 </a:t>
            </a:r>
            <a:r>
              <a:rPr lang="en-US" altLang="en-US" sz="3600" b="1" dirty="0">
                <a:solidFill>
                  <a:srgbClr val="FF0000"/>
                </a:solidFill>
                <a:latin typeface="Times New Roman" panose="02020603050405020304" pitchFamily="18" charset="0"/>
                <a:cs typeface="Times New Roman" panose="02020603050405020304" pitchFamily="18" charset="0"/>
              </a:rPr>
              <a:t>kg </a:t>
            </a:r>
            <a:r>
              <a:rPr lang="en-US" altLang="en-US" sz="3600" b="1" dirty="0" err="1">
                <a:solidFill>
                  <a:srgbClr val="FF0000"/>
                </a:solidFill>
                <a:latin typeface="Times New Roman" panose="02020603050405020304" pitchFamily="18" charset="0"/>
                <a:cs typeface="Times New Roman" panose="02020603050405020304" pitchFamily="18" charset="0"/>
              </a:rPr>
              <a:t>thì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trọng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là</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bao</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nhiêu</a:t>
            </a:r>
            <a:r>
              <a:rPr lang="en-US" altLang="en-US" sz="3600" b="1"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800" y="152400"/>
            <a:ext cx="4572000" cy="766557"/>
          </a:xfrm>
          <a:prstGeom prst="rect">
            <a:avLst/>
          </a:prstGeom>
        </p:spPr>
        <p:txBody>
          <a:bodyPr>
            <a:spAutoFit/>
          </a:bodyPr>
          <a:lstStyle/>
          <a:p>
            <a:pPr>
              <a:lnSpc>
                <a:spcPct val="120000"/>
              </a:lnSpc>
              <a:spcBef>
                <a:spcPts val="300"/>
              </a:spcBef>
              <a:spcAft>
                <a:spcPts val="300"/>
              </a:spcAft>
            </a:pPr>
            <a:r>
              <a:rPr lang="en-US" altLang="en-US" sz="4000" b="1" dirty="0" smtClean="0">
                <a:latin typeface="Times New Roman" panose="02020603050405020304" pitchFamily="18" charset="0"/>
                <a:cs typeface="Times New Roman" panose="02020603050405020304" pitchFamily="18" charset="0"/>
              </a:rPr>
              <a:t>4. </a:t>
            </a:r>
            <a:r>
              <a:rPr lang="en-US" altLang="en-US" sz="4000" b="1" dirty="0" err="1" smtClean="0">
                <a:latin typeface="Times New Roman" panose="02020603050405020304" pitchFamily="18" charset="0"/>
                <a:cs typeface="Times New Roman" panose="02020603050405020304" pitchFamily="18" charset="0"/>
              </a:rPr>
              <a:t>Vận</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dụng</a:t>
            </a:r>
            <a:endParaRPr lang="en-US" alt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63054" y="2895600"/>
            <a:ext cx="2003946" cy="2240613"/>
          </a:xfrm>
          <a:prstGeom prst="rect">
            <a:avLst/>
          </a:prstGeom>
        </p:spPr>
        <p:txBody>
          <a:bodyPr wrap="square">
            <a:spAutoFit/>
          </a:bodyPr>
          <a:lstStyle/>
          <a:p>
            <a:pPr>
              <a:lnSpc>
                <a:spcPct val="120000"/>
              </a:lnSpc>
              <a:spcBef>
                <a:spcPts val="300"/>
              </a:spcBef>
              <a:spcAft>
                <a:spcPts val="300"/>
              </a:spcAft>
            </a:pPr>
            <a:r>
              <a:rPr lang="en-US" altLang="en-US" sz="3600" b="1" dirty="0" err="1" smtClean="0">
                <a:latin typeface="Times New Roman" panose="02020603050405020304" pitchFamily="18" charset="0"/>
                <a:cs typeface="Times New Roman" panose="02020603050405020304" pitchFamily="18" charset="0"/>
              </a:rPr>
              <a:t>Tóm</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tắt</a:t>
            </a:r>
            <a:endParaRPr lang="en-US" altLang="en-US" sz="3600" b="1" dirty="0" smtClean="0">
              <a:latin typeface="Times New Roman" panose="02020603050405020304" pitchFamily="18" charset="0"/>
              <a:cs typeface="Times New Roman" panose="02020603050405020304" pitchFamily="18" charset="0"/>
            </a:endParaRPr>
          </a:p>
          <a:p>
            <a:pPr>
              <a:lnSpc>
                <a:spcPct val="120000"/>
              </a:lnSpc>
              <a:spcBef>
                <a:spcPts val="300"/>
              </a:spcBef>
              <a:spcAft>
                <a:spcPts val="300"/>
              </a:spcAft>
            </a:pP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m = 45kg</a:t>
            </a:r>
          </a:p>
          <a:p>
            <a:pPr>
              <a:lnSpc>
                <a:spcPct val="120000"/>
              </a:lnSpc>
              <a:spcBef>
                <a:spcPts val="300"/>
              </a:spcBef>
              <a:spcAft>
                <a:spcPts val="300"/>
              </a:spcAft>
            </a:pP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P = ?</a:t>
            </a:r>
            <a:endParaRPr lang="en-US" alt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390331" y="2895600"/>
            <a:ext cx="5105400" cy="2019014"/>
          </a:xfrm>
          <a:prstGeom prst="rect">
            <a:avLst/>
          </a:prstGeom>
        </p:spPr>
        <p:txBody>
          <a:bodyPr wrap="square">
            <a:spAutoFit/>
          </a:bodyPr>
          <a:lstStyle/>
          <a:p>
            <a:pPr algn="ctr">
              <a:lnSpc>
                <a:spcPct val="120000"/>
              </a:lnSpc>
              <a:spcBef>
                <a:spcPts val="300"/>
              </a:spcBef>
              <a:spcAft>
                <a:spcPts val="300"/>
              </a:spcAft>
            </a:pPr>
            <a:r>
              <a:rPr lang="en-US" altLang="en-US" sz="3200" b="1" dirty="0" err="1" smtClean="0">
                <a:latin typeface="Times New Roman" panose="02020603050405020304" pitchFamily="18" charset="0"/>
                <a:cs typeface="Times New Roman" panose="02020603050405020304" pitchFamily="18" charset="0"/>
              </a:rPr>
              <a:t>Giải</a:t>
            </a:r>
            <a:endParaRPr lang="en-US" altLang="en-US" sz="3200" b="1" dirty="0" smtClean="0">
              <a:latin typeface="Times New Roman" panose="02020603050405020304" pitchFamily="18" charset="0"/>
              <a:cs typeface="Times New Roman" panose="02020603050405020304" pitchFamily="18" charset="0"/>
            </a:endParaRPr>
          </a:p>
          <a:p>
            <a:pPr algn="ctr">
              <a:lnSpc>
                <a:spcPct val="120000"/>
              </a:lnSpc>
              <a:spcBef>
                <a:spcPts val="300"/>
              </a:spcBef>
              <a:spcAft>
                <a:spcPts val="300"/>
              </a:spcAft>
            </a:pPr>
            <a:r>
              <a:rPr lang="en-US" altLang="en-US" sz="3200" b="1" dirty="0" err="1" smtClean="0">
                <a:latin typeface="Times New Roman" panose="02020603050405020304" pitchFamily="18" charset="0"/>
                <a:cs typeface="Times New Roman" panose="02020603050405020304" pitchFamily="18" charset="0"/>
              </a:rPr>
              <a:t>Trọng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của</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bạn</a:t>
            </a:r>
            <a:r>
              <a:rPr lang="en-US" altLang="en-US" sz="3200" b="1" dirty="0" smtClean="0">
                <a:latin typeface="Times New Roman" panose="02020603050405020304" pitchFamily="18" charset="0"/>
                <a:cs typeface="Times New Roman" panose="02020603050405020304" pitchFamily="18" charset="0"/>
              </a:rPr>
              <a:t> HS </a:t>
            </a:r>
            <a:r>
              <a:rPr lang="en-US" altLang="en-US" sz="3200" b="1" dirty="0" err="1" smtClean="0">
                <a:latin typeface="Times New Roman" panose="02020603050405020304" pitchFamily="18" charset="0"/>
                <a:cs typeface="Times New Roman" panose="02020603050405020304" pitchFamily="18" charset="0"/>
              </a:rPr>
              <a:t>là</a:t>
            </a:r>
            <a:r>
              <a:rPr lang="en-US" altLang="en-US" sz="3200" b="1" dirty="0" smtClean="0">
                <a:latin typeface="Times New Roman" panose="02020603050405020304" pitchFamily="18" charset="0"/>
                <a:cs typeface="Times New Roman" panose="02020603050405020304" pitchFamily="18" charset="0"/>
              </a:rPr>
              <a:t>:</a:t>
            </a:r>
          </a:p>
          <a:p>
            <a:pPr algn="ctr">
              <a:lnSpc>
                <a:spcPct val="120000"/>
              </a:lnSpc>
              <a:spcBef>
                <a:spcPts val="300"/>
              </a:spcBef>
              <a:spcAft>
                <a:spcPts val="300"/>
              </a:spcAft>
            </a:pPr>
            <a:r>
              <a:rPr lang="en-US" altLang="en-US" sz="3200" b="1" dirty="0" smtClean="0">
                <a:latin typeface="Times New Roman" panose="02020603050405020304" pitchFamily="18" charset="0"/>
                <a:ea typeface="Calibri" panose="020F0502020204030204" pitchFamily="34" charset="0"/>
                <a:cs typeface="Times New Roman" panose="02020603050405020304" pitchFamily="18" charset="0"/>
              </a:rPr>
              <a:t>P = 10.m = 10.45 = 450 (N)</a:t>
            </a:r>
            <a:endParaRPr lang="en-US" alt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flipH="1">
            <a:off x="3012742" y="3245804"/>
            <a:ext cx="31846" cy="19633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7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1421928"/>
          </a:xfrm>
          <a:prstGeom prst="rect">
            <a:avLst/>
          </a:prstGeom>
        </p:spPr>
        <p:txBody>
          <a:bodyPr wrap="square">
            <a:spAutoFit/>
          </a:bodyPr>
          <a:lstStyle/>
          <a:p>
            <a:pPr algn="just">
              <a:lnSpc>
                <a:spcPct val="120000"/>
              </a:lnSpc>
              <a:spcBef>
                <a:spcPts val="300"/>
              </a:spcBef>
              <a:spcAft>
                <a:spcPts val="300"/>
              </a:spcAft>
            </a:pPr>
            <a:r>
              <a:rPr lang="en-US" altLang="en-US" sz="3600" b="1" dirty="0" smtClean="0">
                <a:solidFill>
                  <a:srgbClr val="FF0000"/>
                </a:solidFill>
                <a:latin typeface="Times New Roman" panose="02020603050405020304" pitchFamily="18" charset="0"/>
                <a:cs typeface="Times New Roman" panose="02020603050405020304" pitchFamily="18" charset="0"/>
              </a:rPr>
              <a:t>2. </a:t>
            </a:r>
            <a:r>
              <a:rPr lang="en-US" altLang="en-US" sz="3600" b="1" dirty="0" err="1" smtClean="0">
                <a:solidFill>
                  <a:srgbClr val="FF0000"/>
                </a:solidFill>
                <a:latin typeface="Times New Roman" panose="02020603050405020304" pitchFamily="18" charset="0"/>
                <a:cs typeface="Times New Roman" panose="02020603050405020304" pitchFamily="18" charset="0"/>
              </a:rPr>
              <a:t>Một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vật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khối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500g </a:t>
            </a:r>
            <a:r>
              <a:rPr lang="en-US" altLang="en-US" sz="3600" b="1" dirty="0" err="1">
                <a:solidFill>
                  <a:srgbClr val="FF0000"/>
                </a:solidFill>
                <a:latin typeface="Times New Roman" panose="02020603050405020304" pitchFamily="18" charset="0"/>
                <a:cs typeface="Times New Roman" panose="02020603050405020304" pitchFamily="18" charset="0"/>
              </a:rPr>
              <a:t>thì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trọng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là</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bao</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nhiêu</a:t>
            </a:r>
            <a:r>
              <a:rPr lang="en-US" altLang="en-US" sz="3600" b="1"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81000" y="2140601"/>
            <a:ext cx="2362200" cy="2982355"/>
          </a:xfrm>
          <a:prstGeom prst="rect">
            <a:avLst/>
          </a:prstGeom>
        </p:spPr>
        <p:txBody>
          <a:bodyPr wrap="square">
            <a:spAutoFit/>
          </a:bodyPr>
          <a:lstStyle/>
          <a:p>
            <a:pPr>
              <a:lnSpc>
                <a:spcPct val="120000"/>
              </a:lnSpc>
              <a:spcBef>
                <a:spcPts val="300"/>
              </a:spcBef>
              <a:spcAft>
                <a:spcPts val="300"/>
              </a:spcAft>
            </a:pPr>
            <a:r>
              <a:rPr lang="en-US" altLang="en-US" sz="3600" b="1" dirty="0" err="1" smtClean="0">
                <a:latin typeface="Times New Roman" panose="02020603050405020304" pitchFamily="18" charset="0"/>
                <a:cs typeface="Times New Roman" panose="02020603050405020304" pitchFamily="18" charset="0"/>
              </a:rPr>
              <a:t>Tóm</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tắt</a:t>
            </a:r>
            <a:endParaRPr lang="en-US" altLang="en-US" sz="3600" b="1" dirty="0" smtClean="0">
              <a:latin typeface="Times New Roman" panose="02020603050405020304" pitchFamily="18" charset="0"/>
              <a:cs typeface="Times New Roman" panose="02020603050405020304" pitchFamily="18" charset="0"/>
            </a:endParaRPr>
          </a:p>
          <a:p>
            <a:pPr>
              <a:lnSpc>
                <a:spcPct val="120000"/>
              </a:lnSpc>
              <a:spcBef>
                <a:spcPts val="300"/>
              </a:spcBef>
              <a:spcAft>
                <a:spcPts val="300"/>
              </a:spcAft>
            </a:pP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m = 500g  </a:t>
            </a:r>
          </a:p>
          <a:p>
            <a:pPr>
              <a:lnSpc>
                <a:spcPct val="120000"/>
              </a:lnSpc>
              <a:spcBef>
                <a:spcPts val="300"/>
              </a:spcBef>
              <a:spcAft>
                <a:spcPts val="300"/>
              </a:spcAft>
            </a:pPr>
            <a:r>
              <a:rPr lang="en-US" alt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   = 0,5kg</a:t>
            </a:r>
          </a:p>
          <a:p>
            <a:pPr>
              <a:lnSpc>
                <a:spcPct val="120000"/>
              </a:lnSpc>
              <a:spcBef>
                <a:spcPts val="300"/>
              </a:spcBef>
              <a:spcAft>
                <a:spcPts val="300"/>
              </a:spcAft>
            </a:pP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P = ?</a:t>
            </a:r>
            <a:endParaRPr lang="en-US" alt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810000" y="2362200"/>
            <a:ext cx="5105400" cy="2019014"/>
          </a:xfrm>
          <a:prstGeom prst="rect">
            <a:avLst/>
          </a:prstGeom>
        </p:spPr>
        <p:txBody>
          <a:bodyPr wrap="square">
            <a:spAutoFit/>
          </a:bodyPr>
          <a:lstStyle/>
          <a:p>
            <a:pPr algn="ctr">
              <a:lnSpc>
                <a:spcPct val="120000"/>
              </a:lnSpc>
              <a:spcBef>
                <a:spcPts val="300"/>
              </a:spcBef>
              <a:spcAft>
                <a:spcPts val="300"/>
              </a:spcAft>
            </a:pPr>
            <a:r>
              <a:rPr lang="en-US" altLang="en-US" sz="3200" b="1" dirty="0" err="1" smtClean="0">
                <a:latin typeface="Times New Roman" panose="02020603050405020304" pitchFamily="18" charset="0"/>
                <a:cs typeface="Times New Roman" panose="02020603050405020304" pitchFamily="18" charset="0"/>
              </a:rPr>
              <a:t>Giải</a:t>
            </a:r>
            <a:endParaRPr lang="en-US" altLang="en-US" sz="3200" b="1" dirty="0" smtClean="0">
              <a:latin typeface="Times New Roman" panose="02020603050405020304" pitchFamily="18" charset="0"/>
              <a:cs typeface="Times New Roman" panose="02020603050405020304" pitchFamily="18" charset="0"/>
            </a:endParaRPr>
          </a:p>
          <a:p>
            <a:pPr algn="ctr">
              <a:lnSpc>
                <a:spcPct val="120000"/>
              </a:lnSpc>
              <a:spcBef>
                <a:spcPts val="300"/>
              </a:spcBef>
              <a:spcAft>
                <a:spcPts val="300"/>
              </a:spcAft>
            </a:pPr>
            <a:r>
              <a:rPr lang="en-US" altLang="en-US" sz="3200" b="1" dirty="0" err="1" smtClean="0">
                <a:latin typeface="Times New Roman" panose="02020603050405020304" pitchFamily="18" charset="0"/>
                <a:cs typeface="Times New Roman" panose="02020603050405020304" pitchFamily="18" charset="0"/>
              </a:rPr>
              <a:t>Trọng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của</a:t>
            </a:r>
            <a:r>
              <a:rPr lang="en-US" altLang="en-US" sz="3200" b="1" dirty="0" smtClean="0">
                <a:latin typeface="Times New Roman" panose="02020603050405020304" pitchFamily="18" charset="0"/>
                <a:cs typeface="Times New Roman" panose="02020603050405020304" pitchFamily="18" charset="0"/>
              </a:rPr>
              <a:t> 1 </a:t>
            </a:r>
            <a:r>
              <a:rPr lang="en-US" altLang="en-US" sz="3200" b="1" dirty="0" err="1" smtClean="0">
                <a:latin typeface="Times New Roman" panose="02020603050405020304" pitchFamily="18" charset="0"/>
                <a:cs typeface="Times New Roman" panose="02020603050405020304" pitchFamily="18" charset="0"/>
              </a:rPr>
              <a:t>vật</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là</a:t>
            </a:r>
            <a:r>
              <a:rPr lang="en-US" altLang="en-US" sz="3200" b="1" dirty="0" smtClean="0">
                <a:latin typeface="Times New Roman" panose="02020603050405020304" pitchFamily="18" charset="0"/>
                <a:cs typeface="Times New Roman" panose="02020603050405020304" pitchFamily="18" charset="0"/>
              </a:rPr>
              <a:t>:</a:t>
            </a:r>
          </a:p>
          <a:p>
            <a:pPr algn="ctr">
              <a:lnSpc>
                <a:spcPct val="120000"/>
              </a:lnSpc>
              <a:spcBef>
                <a:spcPts val="300"/>
              </a:spcBef>
              <a:spcAft>
                <a:spcPts val="300"/>
              </a:spcAft>
            </a:pPr>
            <a:r>
              <a:rPr lang="en-US" altLang="en-US" sz="3200" b="1" dirty="0" smtClean="0">
                <a:latin typeface="Times New Roman" panose="02020603050405020304" pitchFamily="18" charset="0"/>
                <a:ea typeface="Calibri" panose="020F0502020204030204" pitchFamily="34" charset="0"/>
                <a:cs typeface="Times New Roman" panose="02020603050405020304" pitchFamily="18" charset="0"/>
              </a:rPr>
              <a:t>P = 10.m = 10.0,5 = 5 (N)</a:t>
            </a:r>
            <a:endParaRPr lang="en-US" alt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H="1">
            <a:off x="2893800" y="2650126"/>
            <a:ext cx="33646" cy="20742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6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1421928"/>
          </a:xfrm>
          <a:prstGeom prst="rect">
            <a:avLst/>
          </a:prstGeom>
        </p:spPr>
        <p:txBody>
          <a:bodyPr wrap="square">
            <a:spAutoFit/>
          </a:bodyPr>
          <a:lstStyle/>
          <a:p>
            <a:pPr algn="just">
              <a:lnSpc>
                <a:spcPct val="120000"/>
              </a:lnSpc>
              <a:spcBef>
                <a:spcPts val="300"/>
              </a:spcBef>
              <a:spcAft>
                <a:spcPts val="300"/>
              </a:spcAft>
            </a:pPr>
            <a:r>
              <a:rPr lang="en-US" altLang="en-US" sz="3600" b="1" dirty="0" smtClean="0">
                <a:solidFill>
                  <a:srgbClr val="FF0000"/>
                </a:solidFill>
                <a:latin typeface="Times New Roman" panose="02020603050405020304" pitchFamily="18" charset="0"/>
                <a:cs typeface="Times New Roman" panose="02020603050405020304" pitchFamily="18" charset="0"/>
              </a:rPr>
              <a:t>3. </a:t>
            </a:r>
            <a:r>
              <a:rPr lang="en-US" altLang="en-US" sz="3600" b="1" dirty="0" err="1" smtClean="0">
                <a:solidFill>
                  <a:srgbClr val="FF0000"/>
                </a:solidFill>
                <a:latin typeface="Times New Roman" panose="02020603050405020304" pitchFamily="18" charset="0"/>
                <a:cs typeface="Times New Roman" panose="02020603050405020304" pitchFamily="18" charset="0"/>
              </a:rPr>
              <a:t>Một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vật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trọng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lượng</a:t>
            </a:r>
            <a:r>
              <a:rPr lang="en-US" altLang="en-US" sz="3600" b="1" dirty="0" smtClean="0">
                <a:solidFill>
                  <a:srgbClr val="FF0000"/>
                </a:solidFill>
                <a:latin typeface="Times New Roman" panose="02020603050405020304" pitchFamily="18" charset="0"/>
                <a:cs typeface="Times New Roman" panose="02020603050405020304" pitchFamily="18" charset="0"/>
              </a:rPr>
              <a:t> 8500N </a:t>
            </a:r>
            <a:r>
              <a:rPr lang="en-US" altLang="en-US" sz="3600" b="1" dirty="0" err="1">
                <a:solidFill>
                  <a:srgbClr val="FF0000"/>
                </a:solidFill>
                <a:latin typeface="Times New Roman" panose="02020603050405020304" pitchFamily="18" charset="0"/>
                <a:cs typeface="Times New Roman" panose="02020603050405020304" pitchFamily="18" charset="0"/>
              </a:rPr>
              <a:t>thì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khối</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là</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bao</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nhiêu</a:t>
            </a:r>
            <a:r>
              <a:rPr lang="en-US" altLang="en-US" sz="3600" b="1"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81000" y="2140601"/>
            <a:ext cx="2362200" cy="2240613"/>
          </a:xfrm>
          <a:prstGeom prst="rect">
            <a:avLst/>
          </a:prstGeom>
        </p:spPr>
        <p:txBody>
          <a:bodyPr wrap="square">
            <a:spAutoFit/>
          </a:bodyPr>
          <a:lstStyle/>
          <a:p>
            <a:pPr>
              <a:lnSpc>
                <a:spcPct val="120000"/>
              </a:lnSpc>
              <a:spcBef>
                <a:spcPts val="300"/>
              </a:spcBef>
              <a:spcAft>
                <a:spcPts val="300"/>
              </a:spcAft>
            </a:pPr>
            <a:r>
              <a:rPr lang="en-US" altLang="en-US" sz="3600" b="1" dirty="0" err="1" smtClean="0">
                <a:latin typeface="Times New Roman" panose="02020603050405020304" pitchFamily="18" charset="0"/>
                <a:cs typeface="Times New Roman" panose="02020603050405020304" pitchFamily="18" charset="0"/>
              </a:rPr>
              <a:t>Tóm</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tắt</a:t>
            </a:r>
            <a:endParaRPr lang="en-US" altLang="en-US" sz="3600" b="1" dirty="0" smtClean="0">
              <a:latin typeface="Times New Roman" panose="02020603050405020304" pitchFamily="18" charset="0"/>
              <a:cs typeface="Times New Roman" panose="02020603050405020304" pitchFamily="18" charset="0"/>
            </a:endParaRPr>
          </a:p>
          <a:p>
            <a:pPr>
              <a:lnSpc>
                <a:spcPct val="120000"/>
              </a:lnSpc>
              <a:spcBef>
                <a:spcPts val="300"/>
              </a:spcBef>
              <a:spcAft>
                <a:spcPts val="300"/>
              </a:spcAft>
            </a:pPr>
            <a:r>
              <a:rPr lang="en-US" altLang="en-US" sz="3600" b="1" dirty="0">
                <a:latin typeface="Times New Roman" panose="02020603050405020304" pitchFamily="18" charset="0"/>
                <a:ea typeface="Calibri" panose="020F0502020204030204" pitchFamily="34" charset="0"/>
                <a:cs typeface="Times New Roman" panose="02020603050405020304" pitchFamily="18" charset="0"/>
              </a:rPr>
              <a:t>P </a:t>
            </a: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 8500N  </a:t>
            </a:r>
          </a:p>
          <a:p>
            <a:pPr>
              <a:lnSpc>
                <a:spcPct val="120000"/>
              </a:lnSpc>
              <a:spcBef>
                <a:spcPts val="300"/>
              </a:spcBef>
              <a:spcAft>
                <a:spcPts val="300"/>
              </a:spcAft>
            </a:pPr>
            <a:r>
              <a:rPr lang="en-US" altLang="en-US" sz="3600" b="1" dirty="0">
                <a:latin typeface="Times New Roman" panose="02020603050405020304" pitchFamily="18" charset="0"/>
                <a:ea typeface="Calibri" panose="020F0502020204030204" pitchFamily="34" charset="0"/>
                <a:cs typeface="Times New Roman" panose="02020603050405020304" pitchFamily="18" charset="0"/>
              </a:rPr>
              <a:t>m </a:t>
            </a: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505200" y="2003392"/>
            <a:ext cx="5638800" cy="1351139"/>
          </a:xfrm>
          <a:prstGeom prst="rect">
            <a:avLst/>
          </a:prstGeom>
        </p:spPr>
        <p:txBody>
          <a:bodyPr wrap="square">
            <a:spAutoFit/>
          </a:bodyPr>
          <a:lstStyle/>
          <a:p>
            <a:pPr algn="ctr">
              <a:lnSpc>
                <a:spcPct val="120000"/>
              </a:lnSpc>
              <a:spcBef>
                <a:spcPts val="300"/>
              </a:spcBef>
              <a:spcAft>
                <a:spcPts val="300"/>
              </a:spcAft>
            </a:pPr>
            <a:r>
              <a:rPr lang="en-US" altLang="en-US" sz="3200" b="1" dirty="0" smtClean="0">
                <a:latin typeface="Times New Roman" panose="02020603050405020304" pitchFamily="18" charset="0"/>
                <a:cs typeface="Times New Roman" panose="02020603050405020304" pitchFamily="18" charset="0"/>
              </a:rPr>
              <a:t>Giải</a:t>
            </a:r>
          </a:p>
          <a:p>
            <a:pPr algn="ctr">
              <a:lnSpc>
                <a:spcPct val="120000"/>
              </a:lnSpc>
              <a:spcBef>
                <a:spcPts val="300"/>
              </a:spcBef>
              <a:spcAft>
                <a:spcPts val="300"/>
              </a:spcAft>
            </a:pPr>
            <a:r>
              <a:rPr lang="en-US" altLang="en-US" sz="3200" b="1" dirty="0" err="1" smtClean="0">
                <a:latin typeface="Times New Roman" panose="02020603050405020304" pitchFamily="18" charset="0"/>
                <a:cs typeface="Times New Roman" panose="02020603050405020304" pitchFamily="18" charset="0"/>
              </a:rPr>
              <a:t>Khối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của</a:t>
            </a:r>
            <a:r>
              <a:rPr lang="en-US" altLang="en-US" sz="3200" b="1" dirty="0" smtClean="0">
                <a:latin typeface="Times New Roman" panose="02020603050405020304" pitchFamily="18" charset="0"/>
                <a:cs typeface="Times New Roman" panose="02020603050405020304" pitchFamily="18" charset="0"/>
              </a:rPr>
              <a:t> 1 </a:t>
            </a:r>
            <a:r>
              <a:rPr lang="en-US" altLang="en-US" sz="3200" b="1" dirty="0" err="1" smtClean="0">
                <a:latin typeface="Times New Roman" panose="02020603050405020304" pitchFamily="18" charset="0"/>
                <a:cs typeface="Times New Roman" panose="02020603050405020304" pitchFamily="18" charset="0"/>
              </a:rPr>
              <a:t>vật</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là</a:t>
            </a:r>
            <a:r>
              <a:rPr lang="en-US" altLang="en-US" sz="3200" b="1" dirty="0" smtClean="0">
                <a:latin typeface="Times New Roman" panose="02020603050405020304" pitchFamily="18" charset="0"/>
                <a:cs typeface="Times New Roman" panose="02020603050405020304" pitchFamily="18" charset="0"/>
              </a:rPr>
              <a:t>:</a:t>
            </a:r>
            <a:r>
              <a:rPr lang="en-US" alt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H="1">
            <a:off x="2893800" y="2650126"/>
            <a:ext cx="33646" cy="207427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3031640449"/>
              </p:ext>
            </p:extLst>
          </p:nvPr>
        </p:nvGraphicFramePr>
        <p:xfrm>
          <a:off x="5475251" y="4465922"/>
          <a:ext cx="2754312" cy="1255713"/>
        </p:xfrm>
        <a:graphic>
          <a:graphicData uri="http://schemas.openxmlformats.org/presentationml/2006/ole">
            <mc:AlternateContent xmlns:mc="http://schemas.openxmlformats.org/markup-compatibility/2006">
              <mc:Choice xmlns:v="urn:schemas-microsoft-com:vml" Requires="v">
                <p:oleObj spid="_x0000_s1038" name="Equation" r:id="rId3" imgW="863280" imgH="393480" progId="Equation.3">
                  <p:embed/>
                </p:oleObj>
              </mc:Choice>
              <mc:Fallback>
                <p:oleObj name="Equation" r:id="rId3" imgW="863280" imgH="393480" progId="Equation.3">
                  <p:embed/>
                  <p:pic>
                    <p:nvPicPr>
                      <p:cNvPr id="0" name=""/>
                      <p:cNvPicPr/>
                      <p:nvPr/>
                    </p:nvPicPr>
                    <p:blipFill>
                      <a:blip r:embed="rId4"/>
                      <a:stretch>
                        <a:fillRect/>
                      </a:stretch>
                    </p:blipFill>
                    <p:spPr>
                      <a:xfrm>
                        <a:off x="5475251" y="4465922"/>
                        <a:ext cx="2754312" cy="1255713"/>
                      </a:xfrm>
                      <a:prstGeom prst="rect">
                        <a:avLst/>
                      </a:prstGeom>
                    </p:spPr>
                  </p:pic>
                </p:oleObj>
              </mc:Fallback>
            </mc:AlternateContent>
          </a:graphicData>
        </a:graphic>
      </p:graphicFrame>
      <p:sp>
        <p:nvSpPr>
          <p:cNvPr id="7" name="Rectangle 6"/>
          <p:cNvSpPr/>
          <p:nvPr/>
        </p:nvSpPr>
        <p:spPr>
          <a:xfrm>
            <a:off x="3074633" y="4770614"/>
            <a:ext cx="2567816" cy="646331"/>
          </a:xfrm>
          <a:prstGeom prst="rect">
            <a:avLst/>
          </a:prstGeom>
        </p:spPr>
        <p:txBody>
          <a:bodyPr wrap="square">
            <a:spAutoFit/>
          </a:bodyPr>
          <a:lstStyle/>
          <a:p>
            <a:r>
              <a:rPr lang="en-US" altLang="en-US" sz="3600" b="1" dirty="0">
                <a:latin typeface="Times New Roman" panose="02020603050405020304" pitchFamily="18" charset="0"/>
                <a:ea typeface="Calibri" panose="020F0502020204030204" pitchFamily="34" charset="0"/>
                <a:cs typeface="Times New Roman" panose="02020603050405020304" pitchFamily="18" charset="0"/>
              </a:rPr>
              <a:t>=&gt; m </a:t>
            </a:r>
            <a:r>
              <a:rPr lang="en-US" altLang="en-US" sz="3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p>
        </p:txBody>
      </p:sp>
      <p:sp>
        <p:nvSpPr>
          <p:cNvPr id="8" name="Rectangle 7"/>
          <p:cNvSpPr/>
          <p:nvPr/>
        </p:nvSpPr>
        <p:spPr>
          <a:xfrm>
            <a:off x="8062364" y="4724400"/>
            <a:ext cx="894797" cy="609398"/>
          </a:xfrm>
          <a:prstGeom prst="rect">
            <a:avLst/>
          </a:prstGeom>
        </p:spPr>
        <p:txBody>
          <a:bodyPr wrap="none">
            <a:spAutoFit/>
          </a:bodyPr>
          <a:lstStyle/>
          <a:p>
            <a:pPr>
              <a:lnSpc>
                <a:spcPct val="120000"/>
              </a:lnSpc>
              <a:spcBef>
                <a:spcPts val="300"/>
              </a:spcBef>
              <a:spcAft>
                <a:spcPts val="300"/>
              </a:spcAft>
            </a:pP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smtClean="0">
                <a:latin typeface="Times New Roman" panose="02020603050405020304" pitchFamily="18" charset="0"/>
                <a:ea typeface="Calibri" panose="020F0502020204030204" pitchFamily="34" charset="0"/>
                <a:cs typeface="Times New Roman" panose="02020603050405020304" pitchFamily="18" charset="0"/>
              </a:rPr>
              <a:t>(kg)</a:t>
            </a:r>
            <a:endParaRPr lang="en-US" alt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495800" y="3384095"/>
            <a:ext cx="2418547" cy="834011"/>
          </a:xfrm>
          <a:prstGeom prst="rect">
            <a:avLst/>
          </a:prstGeom>
        </p:spPr>
        <p:txBody>
          <a:bodyPr wrap="none">
            <a:spAutoFit/>
          </a:bodyPr>
          <a:lstStyle/>
          <a:p>
            <a:pPr>
              <a:lnSpc>
                <a:spcPct val="120000"/>
              </a:lnSpc>
              <a:spcBef>
                <a:spcPts val="300"/>
              </a:spcBef>
              <a:spcAft>
                <a:spcPts val="300"/>
              </a:spcAft>
            </a:pPr>
            <a:r>
              <a:rPr lang="en-US" altLang="en-US" sz="4400" b="1" dirty="0">
                <a:latin typeface="Times New Roman" panose="02020603050405020304" pitchFamily="18" charset="0"/>
                <a:ea typeface="Calibri" panose="020F0502020204030204" pitchFamily="34" charset="0"/>
                <a:cs typeface="Times New Roman" panose="02020603050405020304" pitchFamily="18" charset="0"/>
              </a:rPr>
              <a:t>P = 10.m </a:t>
            </a:r>
          </a:p>
        </p:txBody>
      </p:sp>
      <p:graphicFrame>
        <p:nvGraphicFramePr>
          <p:cNvPr id="10" name="Object 9"/>
          <p:cNvGraphicFramePr>
            <a:graphicFrameLocks noChangeAspect="1"/>
          </p:cNvGraphicFramePr>
          <p:nvPr>
            <p:extLst>
              <p:ext uri="{D42A27DB-BD31-4B8C-83A1-F6EECF244321}">
                <p14:modId xmlns:p14="http://schemas.microsoft.com/office/powerpoint/2010/main" val="2552977803"/>
              </p:ext>
            </p:extLst>
          </p:nvPr>
        </p:nvGraphicFramePr>
        <p:xfrm>
          <a:off x="4678776" y="4465922"/>
          <a:ext cx="649288" cy="1254125"/>
        </p:xfrm>
        <a:graphic>
          <a:graphicData uri="http://schemas.openxmlformats.org/presentationml/2006/ole">
            <mc:AlternateContent xmlns:mc="http://schemas.openxmlformats.org/markup-compatibility/2006">
              <mc:Choice xmlns:v="urn:schemas-microsoft-com:vml" Requires="v">
                <p:oleObj spid="_x0000_s1039" name="Equation" r:id="rId5" imgW="203040" imgH="393480" progId="Equation.3">
                  <p:embed/>
                </p:oleObj>
              </mc:Choice>
              <mc:Fallback>
                <p:oleObj name="Equation" r:id="rId5" imgW="203040" imgH="393480" progId="Equation.3">
                  <p:embed/>
                  <p:pic>
                    <p:nvPicPr>
                      <p:cNvPr id="0" name=""/>
                      <p:cNvPicPr/>
                      <p:nvPr/>
                    </p:nvPicPr>
                    <p:blipFill>
                      <a:blip r:embed="rId6"/>
                      <a:stretch>
                        <a:fillRect/>
                      </a:stretch>
                    </p:blipFill>
                    <p:spPr>
                      <a:xfrm>
                        <a:off x="4678776" y="4465922"/>
                        <a:ext cx="649288" cy="1254125"/>
                      </a:xfrm>
                      <a:prstGeom prst="rect">
                        <a:avLst/>
                      </a:prstGeom>
                    </p:spPr>
                  </p:pic>
                </p:oleObj>
              </mc:Fallback>
            </mc:AlternateContent>
          </a:graphicData>
        </a:graphic>
      </p:graphicFrame>
    </p:spTree>
    <p:extLst>
      <p:ext uri="{BB962C8B-B14F-4D97-AF65-F5344CB8AC3E}">
        <p14:creationId xmlns:p14="http://schemas.microsoft.com/office/powerpoint/2010/main" val="124740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71735"/>
            <a:ext cx="1980029" cy="461665"/>
          </a:xfrm>
          <a:prstGeom prst="rect">
            <a:avLst/>
          </a:prstGeom>
          <a:noFill/>
        </p:spPr>
        <p:txBody>
          <a:bodyPr wrap="none" rtlCol="0">
            <a:spAutoFit/>
          </a:bodyPr>
          <a:lstStyle/>
          <a:p>
            <a:r>
              <a:rPr lang="en-US" sz="2400" b="1" dirty="0" err="1" smtClean="0">
                <a:solidFill>
                  <a:srgbClr val="C00000"/>
                </a:solidFill>
                <a:latin typeface="Times New Roman" pitchFamily="18" charset="0"/>
                <a:cs typeface="Times New Roman" pitchFamily="18" charset="0"/>
              </a:rPr>
              <a:t>Phiếu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học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tập</a:t>
            </a:r>
            <a:endParaRPr lang="en-US" sz="2400" b="1" dirty="0">
              <a:solidFill>
                <a:srgbClr val="C00000"/>
              </a:solidFill>
              <a:latin typeface="Times New Roman" pitchFamily="18" charset="0"/>
              <a:cs typeface="Times New Roman" pitchFamily="18" charset="0"/>
            </a:endParaRPr>
          </a:p>
        </p:txBody>
      </p:sp>
      <p:sp>
        <p:nvSpPr>
          <p:cNvPr id="3" name="TextBox 2"/>
          <p:cNvSpPr txBox="1"/>
          <p:nvPr/>
        </p:nvSpPr>
        <p:spPr>
          <a:xfrm>
            <a:off x="228600" y="457200"/>
            <a:ext cx="5355953" cy="461665"/>
          </a:xfrm>
          <a:prstGeom prst="rect">
            <a:avLst/>
          </a:prstGeom>
          <a:noFill/>
        </p:spPr>
        <p:txBody>
          <a:bodyPr wrap="none" rtlCol="0">
            <a:spAutoFit/>
          </a:bodyPr>
          <a:lstStyle/>
          <a:p>
            <a:r>
              <a:rPr lang="en-US" sz="2400" dirty="0" err="1" smtClean="0">
                <a:solidFill>
                  <a:srgbClr val="0000FF"/>
                </a:solidFill>
                <a:latin typeface="Times New Roman" pitchFamily="18" charset="0"/>
                <a:cs typeface="Times New Roman" pitchFamily="18" charset="0"/>
              </a:rPr>
              <a:t>Chọn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cụm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từ</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sau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vào</a:t>
            </a:r>
            <a:r>
              <a:rPr lang="en-US" sz="2400" dirty="0" smtClean="0">
                <a:solidFill>
                  <a:srgbClr val="0000FF"/>
                </a:solidFill>
                <a:latin typeface="Times New Roman" pitchFamily="18" charset="0"/>
                <a:cs typeface="Times New Roman" pitchFamily="18" charset="0"/>
              </a:rPr>
              <a:t> ô </a:t>
            </a:r>
            <a:r>
              <a:rPr lang="en-US" sz="2400" dirty="0" err="1" smtClean="0">
                <a:solidFill>
                  <a:srgbClr val="0000FF"/>
                </a:solidFill>
                <a:latin typeface="Times New Roman" pitchFamily="18" charset="0"/>
                <a:cs typeface="Times New Roman" pitchFamily="18" charset="0"/>
              </a:rPr>
              <a:t>thích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hợp</a:t>
            </a:r>
            <a:endParaRPr lang="en-US" sz="2400" dirty="0">
              <a:solidFill>
                <a:srgbClr val="0000FF"/>
              </a:solidFill>
              <a:latin typeface="Times New Roman" pitchFamily="18" charset="0"/>
              <a:cs typeface="Times New Roman" pitchFamily="18" charset="0"/>
            </a:endParaRPr>
          </a:p>
        </p:txBody>
      </p:sp>
      <p:graphicFrame>
        <p:nvGraphicFramePr>
          <p:cNvPr id="4" name="Table 3"/>
          <p:cNvGraphicFramePr>
            <a:graphicFrameLocks noGrp="1"/>
          </p:cNvGraphicFramePr>
          <p:nvPr>
            <p:extLst/>
          </p:nvPr>
        </p:nvGraphicFramePr>
        <p:xfrm>
          <a:off x="228600" y="3124198"/>
          <a:ext cx="8686800" cy="3599640"/>
        </p:xfrm>
        <a:graphic>
          <a:graphicData uri="http://schemas.openxmlformats.org/drawingml/2006/table">
            <a:tbl>
              <a:tblPr firstRow="1" bandRow="1">
                <a:tableStyleId>{5C22544A-7EE6-4342-B048-85BDC9FD1C3A}</a:tableStyleId>
              </a:tblPr>
              <a:tblGrid>
                <a:gridCol w="1553538">
                  <a:extLst>
                    <a:ext uri="{9D8B030D-6E8A-4147-A177-3AD203B41FA5}">
                      <a16:colId xmlns:a16="http://schemas.microsoft.com/office/drawing/2014/main" xmlns="" val="20000"/>
                    </a:ext>
                  </a:extLst>
                </a:gridCol>
                <a:gridCol w="3417782">
                  <a:extLst>
                    <a:ext uri="{9D8B030D-6E8A-4147-A177-3AD203B41FA5}">
                      <a16:colId xmlns:a16="http://schemas.microsoft.com/office/drawing/2014/main" xmlns="" val="20001"/>
                    </a:ext>
                  </a:extLst>
                </a:gridCol>
                <a:gridCol w="3715480">
                  <a:extLst>
                    <a:ext uri="{9D8B030D-6E8A-4147-A177-3AD203B41FA5}">
                      <a16:colId xmlns:a16="http://schemas.microsoft.com/office/drawing/2014/main" xmlns="" val="20002"/>
                    </a:ext>
                  </a:extLst>
                </a:gridCol>
              </a:tblGrid>
              <a:tr h="609602">
                <a:tc>
                  <a:txBody>
                    <a:bodyPr/>
                    <a:lstStyle/>
                    <a:p>
                      <a:endParaRPr lang="en-US" dirty="0"/>
                    </a:p>
                  </a:txBody>
                  <a:tcPr/>
                </a:tc>
                <a:tc>
                  <a:txBody>
                    <a:bodyPr/>
                    <a:lstStyle/>
                    <a:p>
                      <a:pPr algn="ct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endParaRPr lang="en-US" sz="2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endParaRPr lang="en-US" sz="2800" dirty="0" smtClean="0">
                        <a:latin typeface="Times New Roman" pitchFamily="18" charset="0"/>
                        <a:cs typeface="Times New Roman" pitchFamily="18" charset="0"/>
                      </a:endParaRPr>
                    </a:p>
                    <a:p>
                      <a:pPr algn="ctr"/>
                      <a:endParaRPr lang="en-US" dirty="0"/>
                    </a:p>
                  </a:txBody>
                  <a:tcPr/>
                </a:tc>
                <a:extLst>
                  <a:ext uri="{0D108BD9-81ED-4DB2-BD59-A6C34878D82A}">
                    <a16:rowId xmlns:a16="http://schemas.microsoft.com/office/drawing/2014/main" xmlns="" val="10000"/>
                  </a:ext>
                </a:extLst>
              </a:tr>
              <a:tr h="807722">
                <a:tc>
                  <a:txBody>
                    <a:bodyPr/>
                    <a:lstStyle/>
                    <a:p>
                      <a:r>
                        <a:rPr lang="en-US" sz="2400" b="1" dirty="0" err="1" smtClean="0">
                          <a:solidFill>
                            <a:schemeClr val="tx1"/>
                          </a:solidFill>
                          <a:latin typeface="Times New Roman" pitchFamily="18" charset="0"/>
                          <a:cs typeface="Times New Roman" pitchFamily="18" charset="0"/>
                        </a:rPr>
                        <a:t>Khái</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niệm</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09600">
                <a:tc>
                  <a:txBody>
                    <a:bodyPr/>
                    <a:lstStyle/>
                    <a:p>
                      <a:r>
                        <a:rPr lang="en-US" sz="2400" b="1" dirty="0" err="1" smtClean="0">
                          <a:solidFill>
                            <a:schemeClr val="tx1"/>
                          </a:solidFill>
                          <a:latin typeface="Times New Roman" pitchFamily="18" charset="0"/>
                          <a:cs typeface="Times New Roman" pitchFamily="18" charset="0"/>
                        </a:rPr>
                        <a:t>Đơn</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vị</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đo</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566878">
                <a:tc>
                  <a:txBody>
                    <a:bodyPr/>
                    <a:lstStyle/>
                    <a:p>
                      <a:r>
                        <a:rPr lang="en-US" sz="2400" b="1" dirty="0" err="1" smtClean="0">
                          <a:solidFill>
                            <a:schemeClr val="tx1"/>
                          </a:solidFill>
                          <a:latin typeface="Times New Roman" pitchFamily="18" charset="0"/>
                          <a:cs typeface="Times New Roman" pitchFamily="18" charset="0"/>
                        </a:rPr>
                        <a:t>Dụng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cụ</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đo</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566878">
                <a:tc>
                  <a:txBody>
                    <a:bodyPr/>
                    <a:lstStyle/>
                    <a:p>
                      <a:r>
                        <a:rPr lang="en-US" sz="2400" b="1" dirty="0" err="1" smtClean="0">
                          <a:solidFill>
                            <a:schemeClr val="tx1"/>
                          </a:solidFill>
                          <a:latin typeface="Times New Roman" pitchFamily="18" charset="0"/>
                          <a:cs typeface="Times New Roman" pitchFamily="18" charset="0"/>
                        </a:rPr>
                        <a:t>Đặc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điểm</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1905000" y="986135"/>
            <a:ext cx="6215163"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(2).</a:t>
            </a:r>
            <a:r>
              <a:rPr lang="en-US" sz="2400" dirty="0" smtClean="0">
                <a:solidFill>
                  <a:srgbClr val="C00000"/>
                </a:solidFill>
                <a:latin typeface="Times New Roman" pitchFamily="18" charset="0"/>
                <a:cs typeface="Times New Roman" pitchFamily="18" charset="0"/>
              </a:rPr>
              <a:t>Là </a:t>
            </a:r>
            <a:r>
              <a:rPr lang="en-US" sz="2400" dirty="0" err="1" smtClean="0">
                <a:solidFill>
                  <a:srgbClr val="C00000"/>
                </a:solidFill>
                <a:latin typeface="Times New Roman" pitchFamily="18" charset="0"/>
                <a:cs typeface="Times New Roman" pitchFamily="18" charset="0"/>
              </a:rPr>
              <a:t>độ</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lớn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hút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trái</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tác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dụng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lên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endParaRPr lang="en-US" sz="2400" dirty="0">
              <a:solidFill>
                <a:srgbClr val="C00000"/>
              </a:solidFill>
              <a:latin typeface="Times New Roman" pitchFamily="18" charset="0"/>
              <a:cs typeface="Times New Roman" pitchFamily="18" charset="0"/>
            </a:endParaRPr>
          </a:p>
        </p:txBody>
      </p:sp>
      <p:sp>
        <p:nvSpPr>
          <p:cNvPr id="7" name="TextBox 6"/>
          <p:cNvSpPr txBox="1"/>
          <p:nvPr/>
        </p:nvSpPr>
        <p:spPr>
          <a:xfrm>
            <a:off x="353291" y="1752600"/>
            <a:ext cx="4408579"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(3)</a:t>
            </a:r>
            <a:r>
              <a:rPr lang="en-US" sz="2400" dirty="0" smtClean="0">
                <a:solidFill>
                  <a:srgbClr val="C00000"/>
                </a:solidFill>
                <a:latin typeface="Times New Roman" pitchFamily="18" charset="0"/>
                <a:cs typeface="Times New Roman" pitchFamily="18" charset="0"/>
              </a:rPr>
              <a:t>.Là </a:t>
            </a:r>
            <a:r>
              <a:rPr lang="en-US" sz="2400" dirty="0" err="1" smtClean="0">
                <a:solidFill>
                  <a:srgbClr val="C00000"/>
                </a:solidFill>
                <a:latin typeface="Times New Roman" pitchFamily="18" charset="0"/>
                <a:cs typeface="Times New Roman" pitchFamily="18" charset="0"/>
              </a:rPr>
              <a:t>số</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lượng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đó</a:t>
            </a:r>
            <a:endParaRPr lang="en-US" sz="2400" dirty="0">
              <a:solidFill>
                <a:srgbClr val="C00000"/>
              </a:solidFill>
              <a:latin typeface="Times New Roman" pitchFamily="18" charset="0"/>
              <a:cs typeface="Times New Roman" pitchFamily="18" charset="0"/>
            </a:endParaRPr>
          </a:p>
        </p:txBody>
      </p:sp>
      <p:sp>
        <p:nvSpPr>
          <p:cNvPr id="8" name="TextBox 7"/>
          <p:cNvSpPr txBox="1"/>
          <p:nvPr/>
        </p:nvSpPr>
        <p:spPr>
          <a:xfrm>
            <a:off x="381000" y="990600"/>
            <a:ext cx="1484702"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(1).</a:t>
            </a:r>
            <a:r>
              <a:rPr lang="en-US" sz="2400" dirty="0" smtClean="0">
                <a:solidFill>
                  <a:srgbClr val="C00000"/>
                </a:solidFill>
                <a:latin typeface="Times New Roman" pitchFamily="18" charset="0"/>
                <a:cs typeface="Times New Roman" pitchFamily="18" charset="0"/>
              </a:rPr>
              <a:t>Niutơn</a:t>
            </a:r>
            <a:endParaRPr lang="en-US" sz="2400" dirty="0">
              <a:solidFill>
                <a:srgbClr val="C00000"/>
              </a:solidFill>
              <a:latin typeface="Times New Roman" pitchFamily="18" charset="0"/>
              <a:cs typeface="Times New Roman" pitchFamily="18" charset="0"/>
            </a:endParaRPr>
          </a:p>
        </p:txBody>
      </p:sp>
      <p:sp>
        <p:nvSpPr>
          <p:cNvPr id="9" name="TextBox 8"/>
          <p:cNvSpPr txBox="1"/>
          <p:nvPr/>
        </p:nvSpPr>
        <p:spPr>
          <a:xfrm>
            <a:off x="6858000" y="2441945"/>
            <a:ext cx="1550424"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(8)</a:t>
            </a:r>
            <a:r>
              <a:rPr lang="en-US" sz="2400" dirty="0" err="1" smtClean="0">
                <a:solidFill>
                  <a:srgbClr val="C00000"/>
                </a:solidFill>
                <a:latin typeface="Times New Roman" pitchFamily="18" charset="0"/>
                <a:cs typeface="Times New Roman" pitchFamily="18" charset="0"/>
              </a:rPr>
              <a:t>kilôgam</a:t>
            </a:r>
            <a:endParaRPr lang="en-US" sz="2400" dirty="0">
              <a:solidFill>
                <a:srgbClr val="C00000"/>
              </a:solidFill>
              <a:latin typeface="Times New Roman" pitchFamily="18" charset="0"/>
              <a:cs typeface="Times New Roman" pitchFamily="18" charset="0"/>
            </a:endParaRPr>
          </a:p>
        </p:txBody>
      </p:sp>
      <p:sp>
        <p:nvSpPr>
          <p:cNvPr id="10" name="TextBox 9"/>
          <p:cNvSpPr txBox="1"/>
          <p:nvPr/>
        </p:nvSpPr>
        <p:spPr>
          <a:xfrm>
            <a:off x="3581400" y="2362200"/>
            <a:ext cx="1401346"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(6)</a:t>
            </a:r>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kế</a:t>
            </a:r>
            <a:endParaRPr lang="en-US" sz="2400" dirty="0">
              <a:solidFill>
                <a:srgbClr val="C00000"/>
              </a:solidFill>
              <a:latin typeface="Times New Roman" pitchFamily="18" charset="0"/>
              <a:cs typeface="Times New Roman" pitchFamily="18" charset="0"/>
            </a:endParaRPr>
          </a:p>
        </p:txBody>
      </p:sp>
      <p:sp>
        <p:nvSpPr>
          <p:cNvPr id="11" name="TextBox 10"/>
          <p:cNvSpPr txBox="1"/>
          <p:nvPr/>
        </p:nvSpPr>
        <p:spPr>
          <a:xfrm>
            <a:off x="5532409" y="2426088"/>
            <a:ext cx="970137"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(7)</a:t>
            </a:r>
            <a:r>
              <a:rPr lang="en-US" sz="2400" dirty="0" err="1" smtClean="0">
                <a:solidFill>
                  <a:srgbClr val="C00000"/>
                </a:solidFill>
                <a:latin typeface="Times New Roman" pitchFamily="18" charset="0"/>
                <a:cs typeface="Times New Roman" pitchFamily="18" charset="0"/>
              </a:rPr>
              <a:t>cân</a:t>
            </a:r>
            <a:endParaRPr lang="en-US" sz="2400" dirty="0">
              <a:solidFill>
                <a:srgbClr val="C00000"/>
              </a:solidFill>
              <a:latin typeface="Times New Roman" pitchFamily="18" charset="0"/>
              <a:cs typeface="Times New Roman" pitchFamily="18" charset="0"/>
            </a:endParaRPr>
          </a:p>
        </p:txBody>
      </p:sp>
      <p:sp>
        <p:nvSpPr>
          <p:cNvPr id="12" name="TextBox 11"/>
          <p:cNvSpPr txBox="1"/>
          <p:nvPr/>
        </p:nvSpPr>
        <p:spPr>
          <a:xfrm>
            <a:off x="325582" y="2362200"/>
            <a:ext cx="3034805"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(5)</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13" name="TextBox 12"/>
          <p:cNvSpPr txBox="1"/>
          <p:nvPr/>
        </p:nvSpPr>
        <p:spPr>
          <a:xfrm>
            <a:off x="5223309" y="1768457"/>
            <a:ext cx="3881191"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(4)</a:t>
            </a:r>
            <a:r>
              <a:rPr lang="en-US" sz="2400" dirty="0" err="1" smtClean="0">
                <a:solidFill>
                  <a:srgbClr val="C00000"/>
                </a:solidFill>
                <a:latin typeface="Times New Roman" pitchFamily="18" charset="0"/>
                <a:cs typeface="Times New Roman" pitchFamily="18" charset="0"/>
              </a:rPr>
              <a:t>Không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16" name="TextBox 15"/>
          <p:cNvSpPr txBox="1"/>
          <p:nvPr/>
        </p:nvSpPr>
        <p:spPr>
          <a:xfrm>
            <a:off x="1905000" y="3886200"/>
            <a:ext cx="3276600" cy="830997"/>
          </a:xfrm>
          <a:prstGeom prst="rect">
            <a:avLst/>
          </a:prstGeom>
          <a:noFill/>
          <a:ln>
            <a:solidFill>
              <a:srgbClr val="0000FF"/>
            </a:solidFill>
          </a:ln>
        </p:spPr>
        <p:txBody>
          <a:bodyPr wrap="square" rtlCol="0">
            <a:spAutoFit/>
          </a:bodyPr>
          <a:lstStyle/>
          <a:p>
            <a:r>
              <a:rPr lang="en-US" sz="2400" dirty="0" err="1" smtClean="0">
                <a:solidFill>
                  <a:srgbClr val="C00000"/>
                </a:solidFill>
                <a:latin typeface="Times New Roman" pitchFamily="18" charset="0"/>
                <a:cs typeface="Times New Roman" pitchFamily="18" charset="0"/>
              </a:rPr>
              <a:t>Là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độ</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lớn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hút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trái</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tác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dụng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lên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endParaRPr lang="en-US" sz="2400" dirty="0">
              <a:solidFill>
                <a:srgbClr val="C00000"/>
              </a:solidFill>
              <a:latin typeface="Times New Roman" pitchFamily="18" charset="0"/>
              <a:cs typeface="Times New Roman" pitchFamily="18" charset="0"/>
            </a:endParaRPr>
          </a:p>
        </p:txBody>
      </p:sp>
      <p:sp>
        <p:nvSpPr>
          <p:cNvPr id="17" name="TextBox 16"/>
          <p:cNvSpPr txBox="1"/>
          <p:nvPr/>
        </p:nvSpPr>
        <p:spPr>
          <a:xfrm>
            <a:off x="5395174" y="3886200"/>
            <a:ext cx="3709326" cy="830997"/>
          </a:xfrm>
          <a:prstGeom prst="rect">
            <a:avLst/>
          </a:prstGeom>
          <a:noFill/>
          <a:ln>
            <a:solidFill>
              <a:srgbClr val="0000FF"/>
            </a:solidFill>
          </a:ln>
        </p:spPr>
        <p:txBody>
          <a:bodyPr wrap="square" rtlCol="0">
            <a:spAutoFit/>
          </a:bodyPr>
          <a:lstStyle/>
          <a:p>
            <a:r>
              <a:rPr lang="en-US" sz="2400" dirty="0" err="1" smtClean="0">
                <a:solidFill>
                  <a:srgbClr val="C00000"/>
                </a:solidFill>
                <a:latin typeface="Times New Roman" pitchFamily="18" charset="0"/>
                <a:cs typeface="Times New Roman" pitchFamily="18" charset="0"/>
              </a:rPr>
              <a:t>Là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số</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lượng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đó</a:t>
            </a:r>
            <a:endParaRPr lang="en-US" sz="2400" dirty="0">
              <a:solidFill>
                <a:srgbClr val="C00000"/>
              </a:solidFill>
              <a:latin typeface="Times New Roman" pitchFamily="18" charset="0"/>
              <a:cs typeface="Times New Roman" pitchFamily="18" charset="0"/>
            </a:endParaRPr>
          </a:p>
        </p:txBody>
      </p:sp>
      <p:sp>
        <p:nvSpPr>
          <p:cNvPr id="18" name="TextBox 17"/>
          <p:cNvSpPr txBox="1"/>
          <p:nvPr/>
        </p:nvSpPr>
        <p:spPr>
          <a:xfrm>
            <a:off x="1954868" y="6172200"/>
            <a:ext cx="2675732"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19" name="TextBox 18"/>
          <p:cNvSpPr txBox="1"/>
          <p:nvPr/>
        </p:nvSpPr>
        <p:spPr>
          <a:xfrm>
            <a:off x="5345512" y="6192982"/>
            <a:ext cx="3522118"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Không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20" name="TextBox 19"/>
          <p:cNvSpPr txBox="1"/>
          <p:nvPr/>
        </p:nvSpPr>
        <p:spPr>
          <a:xfrm>
            <a:off x="2771597" y="5486400"/>
            <a:ext cx="1042273"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kế</a:t>
            </a:r>
            <a:endParaRPr lang="en-US" sz="2400" dirty="0">
              <a:solidFill>
                <a:srgbClr val="C00000"/>
              </a:solidFill>
              <a:latin typeface="Times New Roman" pitchFamily="18" charset="0"/>
              <a:cs typeface="Times New Roman" pitchFamily="18" charset="0"/>
            </a:endParaRPr>
          </a:p>
        </p:txBody>
      </p:sp>
      <p:sp>
        <p:nvSpPr>
          <p:cNvPr id="22" name="TextBox 21"/>
          <p:cNvSpPr txBox="1"/>
          <p:nvPr/>
        </p:nvSpPr>
        <p:spPr>
          <a:xfrm>
            <a:off x="6472527" y="4800600"/>
            <a:ext cx="1191352"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kilôgam</a:t>
            </a:r>
            <a:endParaRPr lang="en-US" sz="2400" dirty="0">
              <a:solidFill>
                <a:srgbClr val="C00000"/>
              </a:solidFill>
              <a:latin typeface="Times New Roman" pitchFamily="18" charset="0"/>
              <a:cs typeface="Times New Roman" pitchFamily="18" charset="0"/>
            </a:endParaRPr>
          </a:p>
        </p:txBody>
      </p:sp>
      <p:sp>
        <p:nvSpPr>
          <p:cNvPr id="23" name="TextBox 22"/>
          <p:cNvSpPr txBox="1"/>
          <p:nvPr/>
        </p:nvSpPr>
        <p:spPr>
          <a:xfrm>
            <a:off x="6638772" y="5486400"/>
            <a:ext cx="611065"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cân</a:t>
            </a:r>
            <a:endParaRPr lang="en-US" sz="2400" dirty="0">
              <a:solidFill>
                <a:srgbClr val="C00000"/>
              </a:solidFill>
              <a:latin typeface="Times New Roman" pitchFamily="18" charset="0"/>
              <a:cs typeface="Times New Roman" pitchFamily="18" charset="0"/>
            </a:endParaRPr>
          </a:p>
        </p:txBody>
      </p:sp>
      <p:sp>
        <p:nvSpPr>
          <p:cNvPr id="24" name="TextBox 23"/>
          <p:cNvSpPr txBox="1"/>
          <p:nvPr/>
        </p:nvSpPr>
        <p:spPr>
          <a:xfrm>
            <a:off x="2771597" y="4811992"/>
            <a:ext cx="1048685"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Niutơn</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68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1E7E2-8A8F-4EC4-BAF8-777AB8320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364" y="609600"/>
            <a:ext cx="4824413" cy="2514600"/>
          </a:xfrm>
          <a:prstGeom prst="rect">
            <a:avLst/>
          </a:prstGeom>
          <a:solidFill>
            <a:srgbClr val="FFC000"/>
          </a:solidFill>
          <a:ln w="38100">
            <a:solidFill>
              <a:srgbClr val="0070C0"/>
            </a:solidFill>
            <a:miter lim="800000"/>
            <a:headEnd/>
            <a:tailEnd/>
          </a:ln>
        </p:spPr>
      </p:pic>
      <p:pic>
        <p:nvPicPr>
          <p:cNvPr id="4" name="Picture 3">
            <a:extLst>
              <a:ext uri="{FF2B5EF4-FFF2-40B4-BE49-F238E27FC236}">
                <a16:creationId xmlns:a16="http://schemas.microsoft.com/office/drawing/2014/main" xmlns="" id="{31C38C91-AE35-4D7A-9998-5040AECD16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09600"/>
            <a:ext cx="3429000" cy="2438400"/>
          </a:xfrm>
          <a:prstGeom prst="rect">
            <a:avLst/>
          </a:prstGeom>
          <a:solidFill>
            <a:srgbClr val="FFC000"/>
          </a:solidFill>
          <a:ln w="38100">
            <a:solidFill>
              <a:srgbClr val="0070C0"/>
            </a:solidFill>
            <a:miter lim="800000"/>
            <a:headEnd/>
            <a:tailEnd/>
          </a:ln>
        </p:spPr>
      </p:pic>
      <p:pic>
        <p:nvPicPr>
          <p:cNvPr id="5" name="Picture 4">
            <a:extLst>
              <a:ext uri="{FF2B5EF4-FFF2-40B4-BE49-F238E27FC236}">
                <a16:creationId xmlns:a16="http://schemas.microsoft.com/office/drawing/2014/main" xmlns="" id="{2B1FE6ED-A5FB-4D90-96CF-082D8D0FC8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43300"/>
            <a:ext cx="3810000" cy="2286000"/>
          </a:xfrm>
          <a:prstGeom prst="rect">
            <a:avLst/>
          </a:prstGeom>
          <a:solidFill>
            <a:srgbClr val="FFC000"/>
          </a:solidFill>
          <a:ln w="38100">
            <a:solidFill>
              <a:srgbClr val="0070C0"/>
            </a:solidFill>
            <a:miter lim="800000"/>
            <a:headEnd/>
            <a:tailEnd/>
          </a:ln>
        </p:spPr>
      </p:pic>
      <p:pic>
        <p:nvPicPr>
          <p:cNvPr id="6" name="Picture 5">
            <a:extLst>
              <a:ext uri="{FF2B5EF4-FFF2-40B4-BE49-F238E27FC236}">
                <a16:creationId xmlns:a16="http://schemas.microsoft.com/office/drawing/2014/main" xmlns="" id="{2E101050-805F-437E-ACD4-082507A863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43300"/>
            <a:ext cx="4054475" cy="2286000"/>
          </a:xfrm>
          <a:prstGeom prst="rect">
            <a:avLst/>
          </a:prstGeom>
          <a:solidFill>
            <a:srgbClr val="FFC000"/>
          </a:solidFill>
          <a:ln w="38100">
            <a:solidFill>
              <a:srgbClr val="0070C0"/>
            </a:solidFill>
            <a:miter lim="800000"/>
            <a:headEnd/>
            <a:tailEnd/>
          </a:ln>
        </p:spPr>
      </p:pic>
    </p:spTree>
    <p:extLst>
      <p:ext uri="{BB962C8B-B14F-4D97-AF65-F5344CB8AC3E}">
        <p14:creationId xmlns:p14="http://schemas.microsoft.com/office/powerpoint/2010/main" val="24746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g00432_">
            <a:extLst>
              <a:ext uri="{FF2B5EF4-FFF2-40B4-BE49-F238E27FC236}">
                <a16:creationId xmlns:a16="http://schemas.microsoft.com/office/drawing/2014/main" xmlns="" id="{B795D68D-DC23-4739-955C-8BD17D030E1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223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a:extLst>
              <a:ext uri="{FF2B5EF4-FFF2-40B4-BE49-F238E27FC236}">
                <a16:creationId xmlns:a16="http://schemas.microsoft.com/office/drawing/2014/main" xmlns="" id="{C1242CD2-CFBC-4932-8796-1DDFDC5271B3}"/>
              </a:ext>
            </a:extLst>
          </p:cNvPr>
          <p:cNvSpPr txBox="1">
            <a:spLocks noChangeArrowheads="1"/>
          </p:cNvSpPr>
          <p:nvPr/>
        </p:nvSpPr>
        <p:spPr bwMode="auto">
          <a:xfrm>
            <a:off x="0" y="1952625"/>
            <a:ext cx="7207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200">
                <a:solidFill>
                  <a:srgbClr val="FF0000"/>
                </a:solidFill>
                <a:latin typeface=".VnBodoniH" panose="020B7200000000000000" pitchFamily="34" charset="0"/>
              </a:rPr>
              <a:t>?</a:t>
            </a:r>
          </a:p>
        </p:txBody>
      </p:sp>
      <p:sp>
        <p:nvSpPr>
          <p:cNvPr id="57349" name="Text Box 5">
            <a:extLst>
              <a:ext uri="{FF2B5EF4-FFF2-40B4-BE49-F238E27FC236}">
                <a16:creationId xmlns:a16="http://schemas.microsoft.com/office/drawing/2014/main" xmlns="" id="{2C07F742-8902-4ACB-BD01-286B9CB97318}"/>
              </a:ext>
            </a:extLst>
          </p:cNvPr>
          <p:cNvSpPr txBox="1">
            <a:spLocks noChangeArrowheads="1"/>
          </p:cNvSpPr>
          <p:nvPr/>
        </p:nvSpPr>
        <p:spPr bwMode="auto">
          <a:xfrm>
            <a:off x="685800" y="2403475"/>
            <a:ext cx="8305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600" b="1">
                <a:solidFill>
                  <a:srgbClr val="FF0000"/>
                </a:solidFill>
                <a:latin typeface="Times New Roman" panose="02020603050405020304" pitchFamily="18" charset="0"/>
              </a:rPr>
              <a:t>Trọng lực tác dụng vào vật nào trong các vật sau đây?</a:t>
            </a:r>
          </a:p>
        </p:txBody>
      </p:sp>
      <p:sp>
        <p:nvSpPr>
          <p:cNvPr id="57350" name="Text Box 6">
            <a:extLst>
              <a:ext uri="{FF2B5EF4-FFF2-40B4-BE49-F238E27FC236}">
                <a16:creationId xmlns:a16="http://schemas.microsoft.com/office/drawing/2014/main" xmlns="" id="{BD9EB249-1E9F-4DC9-AFF0-FCBD3929590D}"/>
              </a:ext>
            </a:extLst>
          </p:cNvPr>
          <p:cNvSpPr txBox="1">
            <a:spLocks noChangeArrowheads="1"/>
          </p:cNvSpPr>
          <p:nvPr/>
        </p:nvSpPr>
        <p:spPr bwMode="auto">
          <a:xfrm>
            <a:off x="2384051" y="5554663"/>
            <a:ext cx="3743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latin typeface="Times New Roman" panose="02020603050405020304" pitchFamily="18" charset="0"/>
              </a:rPr>
              <a:t>Tất cả các vật trên.</a:t>
            </a:r>
          </a:p>
        </p:txBody>
      </p:sp>
      <p:pic>
        <p:nvPicPr>
          <p:cNvPr id="57353" name="Picture 9" descr="j0157763">
            <a:extLst>
              <a:ext uri="{FF2B5EF4-FFF2-40B4-BE49-F238E27FC236}">
                <a16:creationId xmlns:a16="http://schemas.microsoft.com/office/drawing/2014/main" xmlns="" id="{CF1C6ED3-1305-424F-A7F5-CC558B534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69" y="3079376"/>
            <a:ext cx="206851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1" descr="j0211949">
            <a:extLst>
              <a:ext uri="{FF2B5EF4-FFF2-40B4-BE49-F238E27FC236}">
                <a16:creationId xmlns:a16="http://schemas.microsoft.com/office/drawing/2014/main" xmlns="" id="{9EABE078-00D9-4C28-94B6-82355E216B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763" y="3573463"/>
            <a:ext cx="19002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5" descr="Narrow vertical">
            <a:extLst>
              <a:ext uri="{FF2B5EF4-FFF2-40B4-BE49-F238E27FC236}">
                <a16:creationId xmlns:a16="http://schemas.microsoft.com/office/drawing/2014/main" xmlns="" id="{2174D105-5C64-4464-B80C-D51BE857BD75}"/>
              </a:ext>
            </a:extLst>
          </p:cNvPr>
          <p:cNvSpPr>
            <a:spLocks noChangeArrowheads="1" noChangeShapeType="1" noTextEdit="1"/>
          </p:cNvSpPr>
          <p:nvPr/>
        </p:nvSpPr>
        <p:spPr bwMode="gray">
          <a:xfrm>
            <a:off x="685800" y="0"/>
            <a:ext cx="6896100" cy="236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urveUp">
              <a:avLst>
                <a:gd name="adj" fmla="val 40356"/>
              </a:avLst>
            </a:prstTxWarp>
          </a:bodyPr>
          <a:lstStyle/>
          <a:p>
            <a:r>
              <a:rPr lang="vi-VN" sz="3600" kern="10">
                <a:latin typeface="+mj-lt"/>
                <a:ea typeface="+mj-lt"/>
                <a:cs typeface="+mj-lt"/>
              </a:rPr>
              <a:t>Vượt qua thử thách</a:t>
            </a:r>
            <a:endParaRPr lang="en-US" sz="3600" kern="10">
              <a:latin typeface="+mj-lt"/>
              <a:ea typeface="+mj-lt"/>
              <a:cs typeface="+mj-lt"/>
            </a:endParaRPr>
          </a:p>
        </p:txBody>
      </p:sp>
      <p:pic>
        <p:nvPicPr>
          <p:cNvPr id="23554" name="Picture 2" descr="C:\Users\DONGXINH\Desktop\themes\ve-may-bay-tu-ha-noi-den-da-lat.jpg">
            <a:extLst>
              <a:ext uri="{FF2B5EF4-FFF2-40B4-BE49-F238E27FC236}">
                <a16:creationId xmlns:a16="http://schemas.microsoft.com/office/drawing/2014/main" xmlns="" id="{4047F20B-5D43-4222-8400-A56598DB0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00"/>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0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linds(horizontal)">
                                      <p:cBhvr>
                                        <p:cTn id="7" dur="10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701" y="685800"/>
            <a:ext cx="9144000" cy="4349909"/>
          </a:xfrm>
          <a:prstGeom prst="rect">
            <a:avLst/>
          </a:prstGeom>
        </p:spPr>
        <p:txBody>
          <a:bodyPr wrap="square">
            <a:spAutoFit/>
          </a:bodyPr>
          <a:lstStyle/>
          <a:p>
            <a:pPr>
              <a:lnSpc>
                <a:spcPct val="130000"/>
              </a:lnSpc>
              <a:spcBef>
                <a:spcPts val="450"/>
              </a:spcBef>
            </a:pPr>
            <a:r>
              <a:rPr lang="en-US" sz="2800" b="1" dirty="0" err="1">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dụng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này</a:t>
            </a:r>
            <a:r>
              <a:rPr lang="en-US" sz="28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khác</a:t>
            </a:r>
            <a:r>
              <a:rPr lang="en-US" sz="2800" b="1" dirty="0">
                <a:solidFill>
                  <a:srgbClr val="0000CC"/>
                </a:solidFill>
                <a:latin typeface="Times New Roman" panose="02020603050405020304" pitchFamily="18" charset="0"/>
                <a:cs typeface="Times New Roman" panose="02020603050405020304" pitchFamily="18" charset="0"/>
              </a:rPr>
              <a:t>. </a:t>
            </a:r>
          </a:p>
          <a:p>
            <a:pPr>
              <a:lnSpc>
                <a:spcPct val="130000"/>
              </a:lnSpc>
              <a:spcBef>
                <a:spcPts val="450"/>
              </a:spcBef>
            </a:pPr>
            <a:endParaRPr lang="en-US" sz="2800" b="1" dirty="0" smtClean="0">
              <a:solidFill>
                <a:srgbClr val="0000CC"/>
              </a:solidFill>
              <a:latin typeface="Times New Roman" panose="02020603050405020304" pitchFamily="18" charset="0"/>
              <a:cs typeface="Times New Roman" panose="02020603050405020304" pitchFamily="18" charset="0"/>
            </a:endParaRPr>
          </a:p>
          <a:p>
            <a:pPr>
              <a:lnSpc>
                <a:spcPct val="130000"/>
              </a:lnSpc>
              <a:spcBef>
                <a:spcPts val="450"/>
              </a:spcBef>
            </a:pPr>
            <a:r>
              <a:rPr lang="en-US" sz="2800" b="1" dirty="0" err="1" smtClean="0">
                <a:solidFill>
                  <a:srgbClr val="0000CC"/>
                </a:solidFill>
                <a:latin typeface="Times New Roman" panose="02020603050405020304" pitchFamily="18" charset="0"/>
                <a:cs typeface="Times New Roman" panose="02020603050405020304" pitchFamily="18" charset="0"/>
              </a:rPr>
              <a:t>Phương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kéo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hoặc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đẩy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gọi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 ………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p>
          <a:p>
            <a:pPr>
              <a:lnSpc>
                <a:spcPct val="130000"/>
              </a:lnSpc>
              <a:spcBef>
                <a:spcPts val="450"/>
              </a:spcBef>
            </a:pPr>
            <a:endParaRPr lang="en-US" sz="2800" b="1" dirty="0" smtClean="0">
              <a:solidFill>
                <a:srgbClr val="0000CC"/>
              </a:solidFill>
              <a:latin typeface="Times New Roman" panose="02020603050405020304" pitchFamily="18" charset="0"/>
              <a:cs typeface="Times New Roman" panose="02020603050405020304" pitchFamily="18" charset="0"/>
            </a:endParaRPr>
          </a:p>
          <a:p>
            <a:pPr>
              <a:lnSpc>
                <a:spcPct val="130000"/>
              </a:lnSpc>
              <a:spcBef>
                <a:spcPts val="450"/>
              </a:spcBef>
            </a:pPr>
            <a:r>
              <a:rPr lang="en-US" sz="2800" b="1" dirty="0" err="1" smtClean="0">
                <a:solidFill>
                  <a:srgbClr val="0000CC"/>
                </a:solidFill>
                <a:latin typeface="Times New Roman" panose="02020603050405020304" pitchFamily="18" charset="0"/>
                <a:cs typeface="Times New Roman" panose="02020603050405020304" pitchFamily="18" charset="0"/>
              </a:rPr>
              <a:t>Đo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bằng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đơn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vị</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kí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hiệu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320889" y="3684758"/>
            <a:ext cx="5715000" cy="658642"/>
          </a:xfrm>
          <a:prstGeom prst="rect">
            <a:avLst/>
          </a:prstGeom>
        </p:spPr>
        <p:txBody>
          <a:bodyPr wrap="square">
            <a:spAutoFit/>
          </a:bodyPr>
          <a:lstStyle/>
          <a:p>
            <a:pPr algn="just">
              <a:lnSpc>
                <a:spcPct val="115000"/>
              </a:lnSpc>
              <a:spcBef>
                <a:spcPts val="225"/>
              </a:spcBef>
              <a:tabLst>
                <a:tab pos="405289" algn="l"/>
              </a:tabLst>
            </a:pPr>
            <a:r>
              <a:rPr lang="en-US" sz="3200" dirty="0" err="1">
                <a:solidFill>
                  <a:srgbClr val="FF0000"/>
                </a:solidFill>
                <a:latin typeface="Times New Roman" panose="02020603050405020304" pitchFamily="18" charset="0"/>
                <a:ea typeface="Arial" panose="020B0604020202020204" pitchFamily="34" charset="0"/>
              </a:rPr>
              <a:t>lực</a:t>
            </a:r>
            <a:r>
              <a:rPr lang="en-US" sz="3200" dirty="0">
                <a:solidFill>
                  <a:srgbClr val="FF0000"/>
                </a:solidFill>
                <a:latin typeface="Times New Roman" panose="02020603050405020304" pitchFamily="18" charset="0"/>
                <a:ea typeface="Arial" panose="020B0604020202020204" pitchFamily="34" charset="0"/>
              </a:rPr>
              <a:t> </a:t>
            </a:r>
            <a:r>
              <a:rPr lang="en-US" sz="3200" dirty="0" err="1">
                <a:solidFill>
                  <a:srgbClr val="FF0000"/>
                </a:solidFill>
                <a:latin typeface="Times New Roman" panose="02020603050405020304" pitchFamily="18" charset="0"/>
                <a:ea typeface="Arial" panose="020B0604020202020204" pitchFamily="34" charset="0"/>
              </a:rPr>
              <a:t>kế</a:t>
            </a:r>
            <a:r>
              <a:rPr lang="en-US" sz="3200" dirty="0">
                <a:solidFill>
                  <a:srgbClr val="FF0000"/>
                </a:solidFill>
                <a:latin typeface="Times New Roman" panose="02020603050405020304" pitchFamily="18" charset="0"/>
                <a:ea typeface="Arial" panose="020B0604020202020204" pitchFamily="34" charset="0"/>
              </a:rPr>
              <a:t>                   </a:t>
            </a:r>
            <a:r>
              <a:rPr lang="en-US" sz="3200" dirty="0" smtClean="0">
                <a:solidFill>
                  <a:srgbClr val="FF0000"/>
                </a:solidFill>
                <a:latin typeface="Times New Roman" panose="02020603050405020304" pitchFamily="18" charset="0"/>
                <a:ea typeface="Arial" panose="020B0604020202020204" pitchFamily="34" charset="0"/>
              </a:rPr>
              <a:t>           Newton</a:t>
            </a:r>
            <a:endParaRPr lang="en-US" sz="3200" dirty="0">
              <a:solidFill>
                <a:srgbClr val="FF0000"/>
              </a:solidFill>
              <a:latin typeface="Times New Roman" panose="02020603050405020304" pitchFamily="18" charset="0"/>
              <a:ea typeface="Calibri" panose="020F0502020204030204" pitchFamily="34" charset="0"/>
            </a:endParaRPr>
          </a:p>
        </p:txBody>
      </p:sp>
      <p:sp>
        <p:nvSpPr>
          <p:cNvPr id="13" name="Rectangle 12"/>
          <p:cNvSpPr/>
          <p:nvPr/>
        </p:nvSpPr>
        <p:spPr>
          <a:xfrm>
            <a:off x="2895600" y="685800"/>
            <a:ext cx="2288382" cy="658642"/>
          </a:xfrm>
          <a:prstGeom prst="rect">
            <a:avLst/>
          </a:prstGeom>
        </p:spPr>
        <p:txBody>
          <a:bodyPr wrap="square">
            <a:spAutoFit/>
          </a:bodyPr>
          <a:lstStyle/>
          <a:p>
            <a:pPr algn="just">
              <a:lnSpc>
                <a:spcPct val="115000"/>
              </a:lnSpc>
              <a:spcBef>
                <a:spcPts val="225"/>
              </a:spcBef>
              <a:tabLst>
                <a:tab pos="405289" algn="l"/>
              </a:tabLst>
            </a:pPr>
            <a:r>
              <a:rPr lang="en-US" sz="3200" dirty="0" err="1">
                <a:solidFill>
                  <a:srgbClr val="FF0000"/>
                </a:solidFill>
                <a:latin typeface="Times New Roman" panose="02020603050405020304" pitchFamily="18" charset="0"/>
                <a:ea typeface="Arial" panose="020B0604020202020204" pitchFamily="34" charset="0"/>
              </a:rPr>
              <a:t>đẩy</a:t>
            </a:r>
            <a:r>
              <a:rPr lang="en-US" sz="3200" dirty="0">
                <a:solidFill>
                  <a:srgbClr val="FF0000"/>
                </a:solidFill>
                <a:latin typeface="Times New Roman" panose="02020603050405020304" pitchFamily="18" charset="0"/>
                <a:ea typeface="Arial" panose="020B0604020202020204" pitchFamily="34" charset="0"/>
              </a:rPr>
              <a:t>, </a:t>
            </a:r>
            <a:r>
              <a:rPr lang="en-US" sz="3200" dirty="0" err="1">
                <a:solidFill>
                  <a:srgbClr val="FF0000"/>
                </a:solidFill>
                <a:latin typeface="Times New Roman" panose="02020603050405020304" pitchFamily="18" charset="0"/>
                <a:ea typeface="Arial" panose="020B0604020202020204" pitchFamily="34" charset="0"/>
              </a:rPr>
              <a:t>kéo</a:t>
            </a:r>
            <a:endParaRPr lang="en-US" sz="3200" dirty="0">
              <a:solidFill>
                <a:srgbClr val="FF0000"/>
              </a:solidFill>
              <a:latin typeface="Times New Roman" panose="02020603050405020304" pitchFamily="18" charset="0"/>
              <a:ea typeface="Calibri" panose="020F0502020204030204" pitchFamily="34" charset="0"/>
            </a:endParaRPr>
          </a:p>
        </p:txBody>
      </p:sp>
      <p:sp>
        <p:nvSpPr>
          <p:cNvPr id="14" name="Rectangle 13"/>
          <p:cNvSpPr/>
          <p:nvPr/>
        </p:nvSpPr>
        <p:spPr>
          <a:xfrm>
            <a:off x="1652181" y="1905000"/>
            <a:ext cx="7491819" cy="658642"/>
          </a:xfrm>
          <a:prstGeom prst="rect">
            <a:avLst/>
          </a:prstGeom>
        </p:spPr>
        <p:txBody>
          <a:bodyPr wrap="square">
            <a:spAutoFit/>
          </a:bodyPr>
          <a:lstStyle/>
          <a:p>
            <a:pPr algn="just">
              <a:lnSpc>
                <a:spcPct val="115000"/>
              </a:lnSpc>
              <a:spcBef>
                <a:spcPts val="225"/>
              </a:spcBef>
              <a:tabLst>
                <a:tab pos="405289" algn="l"/>
              </a:tabLst>
            </a:pPr>
            <a:r>
              <a:rPr lang="en-US" sz="3200" dirty="0" err="1">
                <a:solidFill>
                  <a:srgbClr val="FF0000"/>
                </a:solidFill>
                <a:latin typeface="Times New Roman" panose="02020603050405020304" pitchFamily="18" charset="0"/>
                <a:ea typeface="Arial" panose="020B0604020202020204" pitchFamily="34" charset="0"/>
              </a:rPr>
              <a:t>chiều</a:t>
            </a:r>
            <a:r>
              <a:rPr lang="en-US" sz="3200" dirty="0">
                <a:solidFill>
                  <a:srgbClr val="FF0000"/>
                </a:solidFill>
                <a:latin typeface="Times New Roman" panose="02020603050405020304" pitchFamily="18" charset="0"/>
                <a:ea typeface="Arial" panose="020B0604020202020204" pitchFamily="34" charset="0"/>
              </a:rPr>
              <a:t>                                    </a:t>
            </a:r>
            <a:r>
              <a:rPr lang="en-US" sz="3200" dirty="0" err="1" smtClean="0">
                <a:solidFill>
                  <a:srgbClr val="FF0000"/>
                </a:solidFill>
                <a:latin typeface="Times New Roman" panose="02020603050405020304" pitchFamily="18" charset="0"/>
                <a:ea typeface="Arial" panose="020B0604020202020204" pitchFamily="34" charset="0"/>
              </a:rPr>
              <a:t>phương</a:t>
            </a:r>
            <a:r>
              <a:rPr lang="en-US" sz="3200" dirty="0" smtClean="0">
                <a:solidFill>
                  <a:srgbClr val="FF0000"/>
                </a:solidFill>
                <a:latin typeface="Times New Roman" panose="02020603050405020304" pitchFamily="18" charset="0"/>
                <a:ea typeface="Arial" panose="020B0604020202020204" pitchFamily="34" charset="0"/>
              </a:rPr>
              <a:t>     </a:t>
            </a:r>
            <a:r>
              <a:rPr lang="en-US" sz="3200" dirty="0" err="1">
                <a:solidFill>
                  <a:srgbClr val="FF0000"/>
                </a:solidFill>
                <a:latin typeface="Times New Roman" panose="02020603050405020304" pitchFamily="18" charset="0"/>
                <a:ea typeface="Arial" panose="020B0604020202020204" pitchFamily="34" charset="0"/>
              </a:rPr>
              <a:t>chiều</a:t>
            </a:r>
            <a:endParaRPr lang="en-US" sz="3200" dirty="0">
              <a:solidFill>
                <a:srgbClr val="FF0000"/>
              </a:solidFill>
              <a:latin typeface="Times New Roman" panose="02020603050405020304" pitchFamily="18" charset="0"/>
              <a:ea typeface="Calibri" panose="020F0502020204030204" pitchFamily="34" charset="0"/>
            </a:endParaRPr>
          </a:p>
        </p:txBody>
      </p:sp>
      <p:sp>
        <p:nvSpPr>
          <p:cNvPr id="15" name="Rectangle 14"/>
          <p:cNvSpPr/>
          <p:nvPr/>
        </p:nvSpPr>
        <p:spPr>
          <a:xfrm>
            <a:off x="703725" y="4343400"/>
            <a:ext cx="444352" cy="548099"/>
          </a:xfrm>
          <a:prstGeom prst="rect">
            <a:avLst/>
          </a:prstGeom>
        </p:spPr>
        <p:txBody>
          <a:bodyPr wrap="none">
            <a:spAutoFit/>
          </a:bodyPr>
          <a:lstStyle/>
          <a:p>
            <a:pPr algn="just">
              <a:lnSpc>
                <a:spcPct val="115000"/>
              </a:lnSpc>
              <a:spcBef>
                <a:spcPts val="225"/>
              </a:spcBef>
              <a:tabLst>
                <a:tab pos="405289" algn="l"/>
              </a:tabLst>
            </a:pPr>
            <a:r>
              <a:rPr lang="en-US" sz="2800" dirty="0">
                <a:solidFill>
                  <a:srgbClr val="FF0000"/>
                </a:solidFill>
                <a:latin typeface="Times New Roman" panose="02020603050405020304" pitchFamily="18" charset="0"/>
                <a:ea typeface="Arial" panose="020B0604020202020204" pitchFamily="34" charset="0"/>
              </a:rPr>
              <a:t>N</a:t>
            </a:r>
            <a:endParaRPr lang="en-US" sz="2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3756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g00432_">
            <a:extLst>
              <a:ext uri="{FF2B5EF4-FFF2-40B4-BE49-F238E27FC236}">
                <a16:creationId xmlns:a16="http://schemas.microsoft.com/office/drawing/2014/main" xmlns="" id="{AE605C48-9E70-452A-8E8A-927E9EECA29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223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4">
            <a:extLst>
              <a:ext uri="{FF2B5EF4-FFF2-40B4-BE49-F238E27FC236}">
                <a16:creationId xmlns:a16="http://schemas.microsoft.com/office/drawing/2014/main" xmlns="" id="{82EBCDF8-5EB8-4275-B185-2A863B49181E}"/>
              </a:ext>
            </a:extLst>
          </p:cNvPr>
          <p:cNvSpPr txBox="1">
            <a:spLocks noChangeArrowheads="1"/>
          </p:cNvSpPr>
          <p:nvPr/>
        </p:nvSpPr>
        <p:spPr bwMode="auto">
          <a:xfrm>
            <a:off x="-76200" y="2163763"/>
            <a:ext cx="7207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200">
                <a:solidFill>
                  <a:srgbClr val="FF0000"/>
                </a:solidFill>
                <a:latin typeface=".VnBodoniH" panose="020B7200000000000000" pitchFamily="34" charset="0"/>
              </a:rPr>
              <a:t>?</a:t>
            </a:r>
          </a:p>
        </p:txBody>
      </p:sp>
      <p:sp>
        <p:nvSpPr>
          <p:cNvPr id="81925" name="Text Box 5">
            <a:extLst>
              <a:ext uri="{FF2B5EF4-FFF2-40B4-BE49-F238E27FC236}">
                <a16:creationId xmlns:a16="http://schemas.microsoft.com/office/drawing/2014/main" xmlns="" id="{356AEF62-B2C4-4A24-83C5-FFC03E511D81}"/>
              </a:ext>
            </a:extLst>
          </p:cNvPr>
          <p:cNvSpPr txBox="1">
            <a:spLocks noChangeArrowheads="1"/>
          </p:cNvSpPr>
          <p:nvPr/>
        </p:nvSpPr>
        <p:spPr bwMode="auto">
          <a:xfrm>
            <a:off x="457200" y="2555875"/>
            <a:ext cx="868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rPr>
              <a:t>Có</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bạn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viết</a:t>
            </a:r>
            <a:r>
              <a:rPr lang="en-US" altLang="en-US" b="1" dirty="0">
                <a:solidFill>
                  <a:srgbClr val="FF0000"/>
                </a:solidFill>
                <a:latin typeface="Times New Roman" panose="02020603050405020304" pitchFamily="18" charset="0"/>
              </a:rPr>
              <a:t> 10kg = 100N. </a:t>
            </a:r>
            <a:r>
              <a:rPr lang="en-US" altLang="en-US" b="1" dirty="0" err="1">
                <a:solidFill>
                  <a:srgbClr val="FF0000"/>
                </a:solidFill>
                <a:latin typeface="Times New Roman" panose="02020603050405020304" pitchFamily="18" charset="0"/>
              </a:rPr>
              <a:t>Bạn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đó</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viết</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đúng</a:t>
            </a:r>
            <a:r>
              <a:rPr lang="en-US" altLang="en-US" b="1" dirty="0">
                <a:solidFill>
                  <a:srgbClr val="FF0000"/>
                </a:solidFill>
                <a:latin typeface="Times New Roman" panose="02020603050405020304" pitchFamily="18" charset="0"/>
              </a:rPr>
              <a:t> hay </a:t>
            </a:r>
            <a:r>
              <a:rPr lang="en-US" altLang="en-US" b="1" dirty="0" err="1">
                <a:solidFill>
                  <a:srgbClr val="FF0000"/>
                </a:solidFill>
                <a:latin typeface="Times New Roman" panose="02020603050405020304" pitchFamily="18" charset="0"/>
              </a:rPr>
              <a:t>sai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Vì</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sao</a:t>
            </a:r>
            <a:r>
              <a:rPr lang="en-US" altLang="en-US" b="1" dirty="0">
                <a:solidFill>
                  <a:srgbClr val="FF0000"/>
                </a:solidFill>
                <a:latin typeface="Times New Roman" panose="02020603050405020304" pitchFamily="18" charset="0"/>
              </a:rPr>
              <a:t>?</a:t>
            </a:r>
          </a:p>
        </p:txBody>
      </p:sp>
      <p:sp>
        <p:nvSpPr>
          <p:cNvPr id="81926" name="Text Box 6">
            <a:extLst>
              <a:ext uri="{FF2B5EF4-FFF2-40B4-BE49-F238E27FC236}">
                <a16:creationId xmlns:a16="http://schemas.microsoft.com/office/drawing/2014/main" xmlns="" id="{F53B8432-37ED-437D-BA68-A2B952BD7E69}"/>
              </a:ext>
            </a:extLst>
          </p:cNvPr>
          <p:cNvSpPr txBox="1">
            <a:spLocks noChangeArrowheads="1"/>
          </p:cNvSpPr>
          <p:nvPr/>
        </p:nvSpPr>
        <p:spPr bwMode="auto">
          <a:xfrm>
            <a:off x="228600" y="3756025"/>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i="1">
                <a:solidFill>
                  <a:schemeClr val="tx2"/>
                </a:solidFill>
                <a:latin typeface="Times New Roman" panose="02020603050405020304" pitchFamily="18" charset="0"/>
              </a:rPr>
              <a:t>Sai. Vì kg là đơn vị đo khối lượng.</a:t>
            </a:r>
          </a:p>
          <a:p>
            <a:pPr eaLnBrk="1" hangingPunct="1">
              <a:spcBef>
                <a:spcPct val="0"/>
              </a:spcBef>
              <a:buFontTx/>
              <a:buNone/>
            </a:pPr>
            <a:r>
              <a:rPr lang="en-US" altLang="en-US" b="1" i="1">
                <a:solidFill>
                  <a:schemeClr val="tx2"/>
                </a:solidFill>
                <a:latin typeface="Times New Roman" panose="02020603050405020304" pitchFamily="18" charset="0"/>
              </a:rPr>
              <a:t>            N là đơn vị đo lực.</a:t>
            </a:r>
          </a:p>
        </p:txBody>
      </p:sp>
      <p:sp>
        <p:nvSpPr>
          <p:cNvPr id="9" name="WordArt 5" descr="Narrow vertical">
            <a:extLst>
              <a:ext uri="{FF2B5EF4-FFF2-40B4-BE49-F238E27FC236}">
                <a16:creationId xmlns:a16="http://schemas.microsoft.com/office/drawing/2014/main" xmlns="" id="{08ABF22D-F577-4BCD-97E6-464F1EB93167}"/>
              </a:ext>
            </a:extLst>
          </p:cNvPr>
          <p:cNvSpPr>
            <a:spLocks noChangeArrowheads="1" noChangeShapeType="1" noTextEdit="1"/>
          </p:cNvSpPr>
          <p:nvPr/>
        </p:nvSpPr>
        <p:spPr bwMode="gray">
          <a:xfrm>
            <a:off x="685800" y="0"/>
            <a:ext cx="6896100" cy="236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urveUp">
              <a:avLst>
                <a:gd name="adj" fmla="val 40356"/>
              </a:avLst>
            </a:prstTxWarp>
          </a:bodyPr>
          <a:lstStyle/>
          <a:p>
            <a:r>
              <a:rPr lang="vi-VN" sz="3600" kern="10" dirty="0">
                <a:latin typeface="+mj-lt"/>
                <a:ea typeface="+mj-lt"/>
                <a:cs typeface="+mj-lt"/>
              </a:rPr>
              <a:t>Vượt qua thử thách</a:t>
            </a:r>
            <a:endParaRPr lang="en-US" sz="3600" kern="10" dirty="0">
              <a:latin typeface="+mj-lt"/>
              <a:ea typeface="+mj-lt"/>
              <a:cs typeface="+mj-lt"/>
            </a:endParaRPr>
          </a:p>
        </p:txBody>
      </p:sp>
    </p:spTree>
    <p:extLst>
      <p:ext uri="{BB962C8B-B14F-4D97-AF65-F5344CB8AC3E}">
        <p14:creationId xmlns:p14="http://schemas.microsoft.com/office/powerpoint/2010/main" val="192306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blinds(horizontal)">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g00432_">
            <a:extLst>
              <a:ext uri="{FF2B5EF4-FFF2-40B4-BE49-F238E27FC236}">
                <a16:creationId xmlns:a16="http://schemas.microsoft.com/office/drawing/2014/main" xmlns="" id="{48C5EC70-1507-41A1-8DD0-AFCA8E7D6A1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223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xmlns="" id="{9EE51BC2-B245-405D-8618-62D9402A5751}"/>
              </a:ext>
            </a:extLst>
          </p:cNvPr>
          <p:cNvSpPr txBox="1">
            <a:spLocks noChangeArrowheads="1"/>
          </p:cNvSpPr>
          <p:nvPr/>
        </p:nvSpPr>
        <p:spPr bwMode="auto">
          <a:xfrm>
            <a:off x="-80215" y="2277874"/>
            <a:ext cx="7207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200" dirty="0">
                <a:solidFill>
                  <a:srgbClr val="FF0000"/>
                </a:solidFill>
                <a:latin typeface=".VnBodoniH" panose="020B7200000000000000" pitchFamily="34" charset="0"/>
              </a:rPr>
              <a:t>?</a:t>
            </a:r>
          </a:p>
        </p:txBody>
      </p:sp>
      <p:sp>
        <p:nvSpPr>
          <p:cNvPr id="82949" name="Text Box 5">
            <a:extLst>
              <a:ext uri="{FF2B5EF4-FFF2-40B4-BE49-F238E27FC236}">
                <a16:creationId xmlns:a16="http://schemas.microsoft.com/office/drawing/2014/main" xmlns="" id="{D13D9F65-171C-4477-A1F4-CF2FD82CED79}"/>
              </a:ext>
            </a:extLst>
          </p:cNvPr>
          <p:cNvSpPr txBox="1">
            <a:spLocks noChangeArrowheads="1"/>
          </p:cNvSpPr>
          <p:nvPr/>
        </p:nvSpPr>
        <p:spPr bwMode="auto">
          <a:xfrm>
            <a:off x="304801" y="2696586"/>
            <a:ext cx="8839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rPr>
              <a:t>Trọng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lượng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của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một</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quả</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cân</a:t>
            </a:r>
            <a:r>
              <a:rPr lang="en-US" altLang="en-US" b="1" dirty="0">
                <a:solidFill>
                  <a:srgbClr val="FF0000"/>
                </a:solidFill>
                <a:latin typeface="Times New Roman" panose="02020603050405020304" pitchFamily="18" charset="0"/>
              </a:rPr>
              <a:t>  250g </a:t>
            </a:r>
            <a:r>
              <a:rPr lang="en-US" altLang="en-US" b="1" dirty="0" err="1">
                <a:solidFill>
                  <a:srgbClr val="FF0000"/>
                </a:solidFill>
                <a:latin typeface="Times New Roman" panose="02020603050405020304" pitchFamily="18" charset="0"/>
              </a:rPr>
              <a:t>là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bao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nhiêu</a:t>
            </a:r>
            <a:r>
              <a:rPr lang="en-US" altLang="en-US" b="1" dirty="0">
                <a:solidFill>
                  <a:srgbClr val="FF0000"/>
                </a:solidFill>
                <a:latin typeface="Times New Roman" panose="02020603050405020304" pitchFamily="18" charset="0"/>
              </a:rPr>
              <a:t>?</a:t>
            </a:r>
          </a:p>
        </p:txBody>
      </p:sp>
      <p:sp>
        <p:nvSpPr>
          <p:cNvPr id="82952" name="Text Box 8">
            <a:extLst>
              <a:ext uri="{FF2B5EF4-FFF2-40B4-BE49-F238E27FC236}">
                <a16:creationId xmlns:a16="http://schemas.microsoft.com/office/drawing/2014/main" xmlns="" id="{1DA618C6-EB22-4895-A901-2B01760AA006}"/>
              </a:ext>
            </a:extLst>
          </p:cNvPr>
          <p:cNvSpPr txBox="1">
            <a:spLocks noChangeArrowheads="1"/>
          </p:cNvSpPr>
          <p:nvPr/>
        </p:nvSpPr>
        <p:spPr bwMode="auto">
          <a:xfrm>
            <a:off x="1537855" y="4139575"/>
            <a:ext cx="579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P = 10.m = 10. 0,25 =</a:t>
            </a:r>
            <a:r>
              <a:rPr lang="en-US" altLang="en-US" b="1" dirty="0" smtClean="0">
                <a:latin typeface="Times New Roman" panose="02020603050405020304" pitchFamily="18" charset="0"/>
              </a:rPr>
              <a:t>2,5N</a:t>
            </a:r>
            <a:endParaRPr lang="en-US" altLang="en-US" b="1" dirty="0">
              <a:latin typeface="Times New Roman" panose="02020603050405020304" pitchFamily="18" charset="0"/>
            </a:endParaRPr>
          </a:p>
        </p:txBody>
      </p:sp>
      <p:sp>
        <p:nvSpPr>
          <p:cNvPr id="9" name="WordArt 5" descr="Narrow vertical">
            <a:extLst>
              <a:ext uri="{FF2B5EF4-FFF2-40B4-BE49-F238E27FC236}">
                <a16:creationId xmlns:a16="http://schemas.microsoft.com/office/drawing/2014/main" xmlns="" id="{380AC60F-DE89-4DF5-B711-98DE5FC722FC}"/>
              </a:ext>
            </a:extLst>
          </p:cNvPr>
          <p:cNvSpPr>
            <a:spLocks noChangeArrowheads="1" noChangeShapeType="1" noTextEdit="1"/>
          </p:cNvSpPr>
          <p:nvPr/>
        </p:nvSpPr>
        <p:spPr bwMode="gray">
          <a:xfrm>
            <a:off x="685800" y="0"/>
            <a:ext cx="6896100" cy="236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urveUp">
              <a:avLst>
                <a:gd name="adj" fmla="val 40356"/>
              </a:avLst>
            </a:prstTxWarp>
          </a:bodyPr>
          <a:lstStyle/>
          <a:p>
            <a:r>
              <a:rPr lang="vi-VN" sz="3600" kern="10">
                <a:latin typeface="+mj-lt"/>
                <a:ea typeface="+mj-lt"/>
                <a:cs typeface="+mj-lt"/>
              </a:rPr>
              <a:t>Vượt qua thử thách</a:t>
            </a:r>
            <a:endParaRPr lang="en-US" sz="3600" kern="10">
              <a:latin typeface="+mj-lt"/>
              <a:ea typeface="+mj-lt"/>
              <a:cs typeface="+mj-lt"/>
            </a:endParaRPr>
          </a:p>
        </p:txBody>
      </p:sp>
      <p:sp>
        <p:nvSpPr>
          <p:cNvPr id="2" name="Rectangle 1"/>
          <p:cNvSpPr/>
          <p:nvPr/>
        </p:nvSpPr>
        <p:spPr>
          <a:xfrm>
            <a:off x="1537855" y="3466911"/>
            <a:ext cx="5589494" cy="584775"/>
          </a:xfrm>
          <a:prstGeom prst="rect">
            <a:avLst/>
          </a:prstGeom>
        </p:spPr>
        <p:txBody>
          <a:bodyPr wrap="square">
            <a:spAutoFit/>
          </a:bodyPr>
          <a:lstStyle/>
          <a:p>
            <a:r>
              <a:rPr lang="en-US" altLang="en-US" sz="3200" b="1" dirty="0" smtClean="0">
                <a:latin typeface="Times New Roman" panose="02020603050405020304" pitchFamily="18" charset="0"/>
              </a:rPr>
              <a:t>Ta </a:t>
            </a:r>
            <a:r>
              <a:rPr lang="en-US" altLang="en-US" sz="3200" b="1" dirty="0" err="1" smtClean="0">
                <a:latin typeface="Times New Roman" panose="02020603050405020304" pitchFamily="18" charset="0"/>
              </a:rPr>
              <a:t>có</a:t>
            </a:r>
            <a:r>
              <a:rPr lang="en-US" altLang="en-US" sz="3200" b="1" dirty="0" smtClean="0">
                <a:latin typeface="Times New Roman" panose="02020603050405020304" pitchFamily="18" charset="0"/>
              </a:rPr>
              <a:t> : m = 250g  = 0,25kg</a:t>
            </a:r>
            <a:endParaRPr lang="en-US" sz="3200" dirty="0"/>
          </a:p>
        </p:txBody>
      </p:sp>
    </p:spTree>
    <p:extLst>
      <p:ext uri="{BB962C8B-B14F-4D97-AF65-F5344CB8AC3E}">
        <p14:creationId xmlns:p14="http://schemas.microsoft.com/office/powerpoint/2010/main" val="4159154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52"/>
                                        </p:tgtEl>
                                        <p:attrNameLst>
                                          <p:attrName>style.visibility</p:attrName>
                                        </p:attrNameLst>
                                      </p:cBhvr>
                                      <p:to>
                                        <p:strVal val="visible"/>
                                      </p:to>
                                    </p:set>
                                    <p:animEffect transition="in" filter="blinds(horizontal)">
                                      <p:cBhvr>
                                        <p:cTn id="12" dur="5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8077200" cy="1077218"/>
          </a:xfrm>
          <a:prstGeom prst="rect">
            <a:avLst/>
          </a:prstGeom>
        </p:spPr>
        <p:txBody>
          <a:bodyPr wrap="square">
            <a:spAutoFit/>
          </a:bodyPr>
          <a:lstStyle/>
          <a:p>
            <a:pPr algn="just"/>
            <a:r>
              <a:rPr lang="vi-VN" sz="3200" b="1" dirty="0">
                <a:solidFill>
                  <a:srgbClr val="FF0000"/>
                </a:solidFill>
                <a:latin typeface="arial" panose="020B0604020202020204" pitchFamily="34" charset="0"/>
              </a:rPr>
              <a:t>1. Nêu hai ví dụ về lực hấp dẫn giữa các vật trong đời sống</a:t>
            </a:r>
            <a:r>
              <a:rPr lang="vi-VN" sz="3200" b="1" dirty="0" smtClean="0">
                <a:solidFill>
                  <a:srgbClr val="FF0000"/>
                </a:solidFill>
                <a:latin typeface="arial" panose="020B0604020202020204" pitchFamily="34" charset="0"/>
              </a:rPr>
              <a:t>.</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960331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8153400" cy="4401205"/>
          </a:xfrm>
          <a:prstGeom prst="rect">
            <a:avLst/>
          </a:prstGeom>
        </p:spPr>
        <p:txBody>
          <a:bodyPr wrap="square">
            <a:spAutoFit/>
          </a:bodyPr>
          <a:lstStyle/>
          <a:p>
            <a:pPr algn="just"/>
            <a:r>
              <a:rPr lang="vi-VN" sz="2800" b="1" dirty="0">
                <a:solidFill>
                  <a:srgbClr val="FF0000"/>
                </a:solidFill>
                <a:latin typeface="arial" panose="020B0604020202020204" pitchFamily="34" charset="0"/>
              </a:rPr>
              <a:t>2. Một ô tô có khối lượng là 5 tấn thì trọng lượng của ô tô đó </a:t>
            </a:r>
            <a:r>
              <a:rPr lang="vi-VN" sz="2800" b="1" dirty="0" smtClean="0">
                <a:solidFill>
                  <a:srgbClr val="FF0000"/>
                </a:solidFill>
                <a:latin typeface="arial" panose="020B0604020202020204" pitchFamily="34" charset="0"/>
              </a:rPr>
              <a:t>là</a:t>
            </a:r>
            <a:r>
              <a:rPr lang="en-US" sz="2800" b="1" dirty="0" smtClean="0">
                <a:solidFill>
                  <a:srgbClr val="FF0000"/>
                </a:solidFill>
                <a:latin typeface="arial" panose="020B0604020202020204" pitchFamily="34" charset="0"/>
              </a:rPr>
              <a:t>:</a:t>
            </a:r>
            <a:endParaRPr lang="vi-VN" sz="2800" b="1" dirty="0">
              <a:solidFill>
                <a:srgbClr val="FF0000"/>
              </a:solidFill>
              <a:latin typeface="arial" panose="020B0604020202020204" pitchFamily="34" charset="0"/>
            </a:endParaRPr>
          </a:p>
          <a:p>
            <a:pPr algn="just"/>
            <a:endParaRPr lang="en-US" sz="2800" b="1" dirty="0" smtClean="0">
              <a:solidFill>
                <a:srgbClr val="000000"/>
              </a:solidFill>
              <a:latin typeface="arial" panose="020B0604020202020204" pitchFamily="34" charset="0"/>
            </a:endParaRPr>
          </a:p>
          <a:p>
            <a:pPr lvl="2" algn="just"/>
            <a:r>
              <a:rPr lang="vi-VN" sz="2800" b="1" dirty="0" smtClean="0">
                <a:solidFill>
                  <a:srgbClr val="000000"/>
                </a:solidFill>
                <a:latin typeface="arial" panose="020B0604020202020204" pitchFamily="34" charset="0"/>
              </a:rPr>
              <a:t>A.</a:t>
            </a:r>
            <a:r>
              <a:rPr lang="en-US" sz="2800" b="1" dirty="0" smtClean="0">
                <a:solidFill>
                  <a:srgbClr val="000000"/>
                </a:solidFill>
                <a:latin typeface="arial" panose="020B0604020202020204" pitchFamily="34" charset="0"/>
              </a:rPr>
              <a:t> </a:t>
            </a:r>
            <a:r>
              <a:rPr lang="vi-VN" sz="2800" b="1" dirty="0" smtClean="0">
                <a:solidFill>
                  <a:srgbClr val="000000"/>
                </a:solidFill>
                <a:latin typeface="arial" panose="020B0604020202020204" pitchFamily="34" charset="0"/>
              </a:rPr>
              <a:t>5N</a:t>
            </a:r>
            <a:r>
              <a:rPr lang="vi-VN" sz="2800" b="1" dirty="0">
                <a:solidFill>
                  <a:srgbClr val="000000"/>
                </a:solidFill>
                <a:latin typeface="arial" panose="020B0604020202020204" pitchFamily="34" charset="0"/>
              </a:rPr>
              <a:t>.        </a:t>
            </a:r>
            <a:endParaRPr lang="en-US" sz="2800" b="1" dirty="0" smtClean="0">
              <a:solidFill>
                <a:srgbClr val="000000"/>
              </a:solidFill>
              <a:latin typeface="arial" panose="020B0604020202020204" pitchFamily="34" charset="0"/>
            </a:endParaRPr>
          </a:p>
          <a:p>
            <a:pPr lvl="2" algn="just"/>
            <a:endParaRPr lang="en-US" sz="2800" b="1" dirty="0" smtClean="0">
              <a:solidFill>
                <a:srgbClr val="000000"/>
              </a:solidFill>
              <a:latin typeface="arial" panose="020B0604020202020204" pitchFamily="34" charset="0"/>
            </a:endParaRPr>
          </a:p>
          <a:p>
            <a:pPr lvl="2" algn="just"/>
            <a:r>
              <a:rPr lang="vi-VN" sz="2800" b="1" dirty="0" smtClean="0">
                <a:solidFill>
                  <a:srgbClr val="000000"/>
                </a:solidFill>
                <a:latin typeface="arial" panose="020B0604020202020204" pitchFamily="34" charset="0"/>
              </a:rPr>
              <a:t>B.</a:t>
            </a:r>
            <a:r>
              <a:rPr lang="en-US" sz="2800" b="1" dirty="0" smtClean="0">
                <a:solidFill>
                  <a:srgbClr val="000000"/>
                </a:solidFill>
                <a:latin typeface="arial" panose="020B0604020202020204" pitchFamily="34" charset="0"/>
              </a:rPr>
              <a:t> </a:t>
            </a:r>
            <a:r>
              <a:rPr lang="vi-VN" sz="2800" b="1" dirty="0" smtClean="0">
                <a:solidFill>
                  <a:srgbClr val="000000"/>
                </a:solidFill>
                <a:latin typeface="arial" panose="020B0604020202020204" pitchFamily="34" charset="0"/>
              </a:rPr>
              <a:t>500N</a:t>
            </a:r>
            <a:r>
              <a:rPr lang="vi-VN" sz="2800" b="1" dirty="0">
                <a:solidFill>
                  <a:srgbClr val="000000"/>
                </a:solidFill>
                <a:latin typeface="arial" panose="020B0604020202020204" pitchFamily="34" charset="0"/>
              </a:rPr>
              <a:t>.         </a:t>
            </a:r>
            <a:endParaRPr lang="en-US" sz="2800" b="1" dirty="0" smtClean="0">
              <a:solidFill>
                <a:srgbClr val="000000"/>
              </a:solidFill>
              <a:latin typeface="arial" panose="020B0604020202020204" pitchFamily="34" charset="0"/>
            </a:endParaRPr>
          </a:p>
          <a:p>
            <a:pPr lvl="2" algn="just"/>
            <a:endParaRPr lang="en-US" sz="2800" b="1" dirty="0" smtClean="0">
              <a:solidFill>
                <a:srgbClr val="000000"/>
              </a:solidFill>
              <a:latin typeface="arial" panose="020B0604020202020204" pitchFamily="34" charset="0"/>
            </a:endParaRPr>
          </a:p>
          <a:p>
            <a:pPr lvl="2" algn="just"/>
            <a:r>
              <a:rPr lang="vi-VN" sz="2800" b="1" dirty="0" smtClean="0">
                <a:solidFill>
                  <a:srgbClr val="000000"/>
                </a:solidFill>
                <a:latin typeface="arial" panose="020B0604020202020204" pitchFamily="34" charset="0"/>
              </a:rPr>
              <a:t>C.</a:t>
            </a:r>
            <a:r>
              <a:rPr lang="en-US" sz="2800" b="1" dirty="0" smtClean="0">
                <a:solidFill>
                  <a:srgbClr val="000000"/>
                </a:solidFill>
                <a:latin typeface="arial" panose="020B0604020202020204" pitchFamily="34" charset="0"/>
              </a:rPr>
              <a:t> </a:t>
            </a:r>
            <a:r>
              <a:rPr lang="vi-VN" sz="2800" b="1" dirty="0" smtClean="0">
                <a:solidFill>
                  <a:srgbClr val="000000"/>
                </a:solidFill>
                <a:latin typeface="arial" panose="020B0604020202020204" pitchFamily="34" charset="0"/>
              </a:rPr>
              <a:t>5000N</a:t>
            </a:r>
            <a:r>
              <a:rPr lang="vi-VN" sz="2800" b="1" dirty="0">
                <a:solidFill>
                  <a:srgbClr val="000000"/>
                </a:solidFill>
                <a:latin typeface="arial" panose="020B0604020202020204" pitchFamily="34" charset="0"/>
              </a:rPr>
              <a:t>.          </a:t>
            </a:r>
            <a:endParaRPr lang="en-US" sz="2800" b="1" dirty="0" smtClean="0">
              <a:solidFill>
                <a:srgbClr val="000000"/>
              </a:solidFill>
              <a:latin typeface="arial" panose="020B0604020202020204" pitchFamily="34" charset="0"/>
            </a:endParaRPr>
          </a:p>
          <a:p>
            <a:pPr lvl="2" algn="just"/>
            <a:endParaRPr lang="en-US" sz="2800" b="1" dirty="0" smtClean="0">
              <a:solidFill>
                <a:srgbClr val="000000"/>
              </a:solidFill>
              <a:latin typeface="arial" panose="020B0604020202020204" pitchFamily="34" charset="0"/>
            </a:endParaRPr>
          </a:p>
          <a:p>
            <a:pPr lvl="2" algn="just"/>
            <a:r>
              <a:rPr lang="vi-VN" sz="2800" b="1" dirty="0" smtClean="0">
                <a:solidFill>
                  <a:srgbClr val="000000"/>
                </a:solidFill>
                <a:latin typeface="arial" panose="020B0604020202020204" pitchFamily="34" charset="0"/>
              </a:rPr>
              <a:t>D.</a:t>
            </a:r>
            <a:r>
              <a:rPr lang="en-US" sz="2800" b="1" dirty="0" smtClean="0">
                <a:solidFill>
                  <a:srgbClr val="000000"/>
                </a:solidFill>
                <a:latin typeface="arial" panose="020B0604020202020204" pitchFamily="34" charset="0"/>
              </a:rPr>
              <a:t> </a:t>
            </a:r>
            <a:r>
              <a:rPr lang="vi-VN" sz="2800" b="1" dirty="0" smtClean="0">
                <a:solidFill>
                  <a:srgbClr val="000000"/>
                </a:solidFill>
                <a:latin typeface="arial" panose="020B0604020202020204" pitchFamily="34" charset="0"/>
              </a:rPr>
              <a:t>50000N</a:t>
            </a:r>
            <a:r>
              <a:rPr lang="vi-VN" sz="2800" b="1" dirty="0">
                <a:solidFill>
                  <a:srgbClr val="000000"/>
                </a:solidFill>
                <a:latin typeface="arial" panose="020B0604020202020204" pitchFamily="34" charset="0"/>
              </a:rPr>
              <a:t>.</a:t>
            </a:r>
          </a:p>
        </p:txBody>
      </p:sp>
      <p:sp>
        <p:nvSpPr>
          <p:cNvPr id="5" name="Oval 4"/>
          <p:cNvSpPr/>
          <p:nvPr/>
        </p:nvSpPr>
        <p:spPr>
          <a:xfrm>
            <a:off x="1371600" y="4419600"/>
            <a:ext cx="609600" cy="591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9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143000"/>
            <a:ext cx="7772400" cy="3539430"/>
          </a:xfrm>
          <a:prstGeom prst="rect">
            <a:avLst/>
          </a:prstGeom>
        </p:spPr>
        <p:txBody>
          <a:bodyPr wrap="square">
            <a:spAutoFit/>
          </a:bodyPr>
          <a:lstStyle/>
          <a:p>
            <a:pPr algn="just"/>
            <a:r>
              <a:rPr lang="vi-VN" sz="2800" b="1" dirty="0">
                <a:solidFill>
                  <a:srgbClr val="FF0000"/>
                </a:solidFill>
                <a:latin typeface="arial" panose="020B0604020202020204" pitchFamily="34" charset="0"/>
              </a:rPr>
              <a:t>4. Hãy cho biết trọng lượng tương ứng của các vật sau đây:</a:t>
            </a:r>
          </a:p>
          <a:p>
            <a:pPr algn="just"/>
            <a:endParaRPr lang="en-US" sz="2800" b="1" dirty="0" smtClean="0">
              <a:solidFill>
                <a:srgbClr val="000000"/>
              </a:solidFill>
              <a:latin typeface="arial" panose="020B0604020202020204" pitchFamily="34" charset="0"/>
            </a:endParaRPr>
          </a:p>
          <a:p>
            <a:pPr algn="just"/>
            <a:r>
              <a:rPr lang="vi-VN" sz="2800" b="1" dirty="0" smtClean="0">
                <a:solidFill>
                  <a:srgbClr val="000000"/>
                </a:solidFill>
                <a:latin typeface="arial" panose="020B0604020202020204" pitchFamily="34" charset="0"/>
              </a:rPr>
              <a:t>a) Túi </a:t>
            </a:r>
            <a:r>
              <a:rPr lang="vi-VN" sz="2800" b="1" dirty="0">
                <a:solidFill>
                  <a:srgbClr val="000000"/>
                </a:solidFill>
                <a:latin typeface="arial" panose="020B0604020202020204" pitchFamily="34" charset="0"/>
              </a:rPr>
              <a:t>kẹo có khối lượng 150 g</a:t>
            </a:r>
            <a:r>
              <a:rPr lang="vi-VN" sz="2800" b="1" dirty="0" smtClean="0">
                <a:solidFill>
                  <a:srgbClr val="000000"/>
                </a:solidFill>
                <a:latin typeface="arial" panose="020B0604020202020204" pitchFamily="34" charset="0"/>
              </a:rPr>
              <a:t>.</a:t>
            </a:r>
            <a:endParaRPr lang="vi-VN" sz="2800" b="1" dirty="0">
              <a:solidFill>
                <a:srgbClr val="000000"/>
              </a:solidFill>
              <a:latin typeface="arial" panose="020B0604020202020204" pitchFamily="34" charset="0"/>
            </a:endParaRPr>
          </a:p>
          <a:p>
            <a:pPr algn="just"/>
            <a:endParaRPr lang="en-US" sz="2800" b="1" dirty="0" smtClean="0">
              <a:solidFill>
                <a:srgbClr val="000000"/>
              </a:solidFill>
              <a:latin typeface="arial" panose="020B0604020202020204" pitchFamily="34" charset="0"/>
            </a:endParaRPr>
          </a:p>
          <a:p>
            <a:pPr algn="just"/>
            <a:r>
              <a:rPr lang="vi-VN" sz="2800" b="1" dirty="0" smtClean="0">
                <a:solidFill>
                  <a:srgbClr val="000000"/>
                </a:solidFill>
                <a:latin typeface="arial" panose="020B0604020202020204" pitchFamily="34" charset="0"/>
              </a:rPr>
              <a:t>b</a:t>
            </a:r>
            <a:r>
              <a:rPr lang="vi-VN" sz="2800" b="1" dirty="0">
                <a:solidFill>
                  <a:srgbClr val="000000"/>
                </a:solidFill>
                <a:latin typeface="arial" panose="020B0604020202020204" pitchFamily="34" charset="0"/>
              </a:rPr>
              <a:t>) Túi đường có khối lượng 2 kg.</a:t>
            </a:r>
          </a:p>
          <a:p>
            <a:pPr algn="just"/>
            <a:endParaRPr lang="en-US" sz="2800" b="1" dirty="0" smtClean="0">
              <a:solidFill>
                <a:srgbClr val="000000"/>
              </a:solidFill>
              <a:latin typeface="arial" panose="020B0604020202020204" pitchFamily="34" charset="0"/>
            </a:endParaRPr>
          </a:p>
          <a:p>
            <a:pPr algn="just"/>
            <a:r>
              <a:rPr lang="vi-VN" sz="2800" b="1" dirty="0" smtClean="0">
                <a:solidFill>
                  <a:srgbClr val="000000"/>
                </a:solidFill>
                <a:latin typeface="arial" panose="020B0604020202020204" pitchFamily="34" charset="0"/>
              </a:rPr>
              <a:t>c</a:t>
            </a:r>
            <a:r>
              <a:rPr lang="vi-VN" sz="2800" b="1" dirty="0">
                <a:solidFill>
                  <a:srgbClr val="000000"/>
                </a:solidFill>
                <a:latin typeface="arial" panose="020B0604020202020204" pitchFamily="34" charset="0"/>
              </a:rPr>
              <a:t>) Hộp sữa có khói lượng 380 g.</a:t>
            </a:r>
          </a:p>
        </p:txBody>
      </p:sp>
    </p:spTree>
    <p:extLst>
      <p:ext uri="{BB962C8B-B14F-4D97-AF65-F5344CB8AC3E}">
        <p14:creationId xmlns:p14="http://schemas.microsoft.com/office/powerpoint/2010/main" val="325172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0"/>
            <a:ext cx="8610600" cy="4832092"/>
          </a:xfrm>
          <a:prstGeom prst="rect">
            <a:avLst/>
          </a:prstGeom>
        </p:spPr>
        <p:txBody>
          <a:bodyPr wrap="square">
            <a:spAutoFit/>
          </a:bodyPr>
          <a:lstStyle/>
          <a:p>
            <a:pPr algn="just"/>
            <a:r>
              <a:rPr lang="vi-VN" sz="2800" b="1" dirty="0">
                <a:solidFill>
                  <a:srgbClr val="FF0000"/>
                </a:solidFill>
                <a:latin typeface="arial" panose="020B0604020202020204" pitchFamily="34" charset="0"/>
              </a:rPr>
              <a:t>5. Một quyền sách nặng 100 g và một quả cân bằng sắt 100 g đặt gần nhau trên </a:t>
            </a:r>
            <a:r>
              <a:rPr lang="vi-VN" sz="2800" b="1" dirty="0" smtClean="0">
                <a:solidFill>
                  <a:srgbClr val="FF0000"/>
                </a:solidFill>
                <a:latin typeface="arial" panose="020B0604020202020204" pitchFamily="34" charset="0"/>
              </a:rPr>
              <a:t>m</a:t>
            </a:r>
            <a:r>
              <a:rPr lang="en-US" sz="2800" b="1" dirty="0" smtClean="0">
                <a:solidFill>
                  <a:srgbClr val="FF0000"/>
                </a:solidFill>
                <a:latin typeface="arial" panose="020B0604020202020204" pitchFamily="34" charset="0"/>
              </a:rPr>
              <a:t>ặ</a:t>
            </a:r>
            <a:r>
              <a:rPr lang="vi-VN" sz="2800" b="1" dirty="0" smtClean="0">
                <a:solidFill>
                  <a:srgbClr val="FF0000"/>
                </a:solidFill>
                <a:latin typeface="arial" panose="020B0604020202020204" pitchFamily="34" charset="0"/>
              </a:rPr>
              <a:t>t </a:t>
            </a:r>
            <a:r>
              <a:rPr lang="vi-VN" sz="2800" b="1" dirty="0">
                <a:solidFill>
                  <a:srgbClr val="FF0000"/>
                </a:solidFill>
                <a:latin typeface="arial" panose="020B0604020202020204" pitchFamily="34" charset="0"/>
              </a:rPr>
              <a:t>bàn. Nhân xét nào sau đây là </a:t>
            </a:r>
            <a:r>
              <a:rPr lang="vi-VN" sz="2800" b="1" dirty="0">
                <a:latin typeface="arial" panose="020B0604020202020204" pitchFamily="34" charset="0"/>
              </a:rPr>
              <a:t>không</a:t>
            </a:r>
            <a:r>
              <a:rPr lang="vi-VN" sz="2800" b="1" dirty="0">
                <a:solidFill>
                  <a:srgbClr val="FF0000"/>
                </a:solidFill>
                <a:latin typeface="arial" panose="020B0604020202020204" pitchFamily="34" charset="0"/>
              </a:rPr>
              <a:t> đúng?</a:t>
            </a:r>
          </a:p>
          <a:p>
            <a:pPr algn="just"/>
            <a:endParaRPr lang="en-US" sz="2800" b="1" dirty="0" smtClean="0">
              <a:solidFill>
                <a:srgbClr val="000000"/>
              </a:solidFill>
              <a:latin typeface="arial" panose="020B0604020202020204" pitchFamily="34" charset="0"/>
            </a:endParaRPr>
          </a:p>
          <a:p>
            <a:pPr algn="just"/>
            <a:r>
              <a:rPr lang="vi-VN" sz="2800" b="1" dirty="0" smtClean="0">
                <a:solidFill>
                  <a:srgbClr val="000000"/>
                </a:solidFill>
                <a:latin typeface="arial" panose="020B0604020202020204" pitchFamily="34" charset="0"/>
              </a:rPr>
              <a:t>A</a:t>
            </a:r>
            <a:r>
              <a:rPr lang="vi-VN" sz="2800" b="1" dirty="0">
                <a:solidFill>
                  <a:srgbClr val="000000"/>
                </a:solidFill>
                <a:latin typeface="arial" panose="020B0604020202020204" pitchFamily="34" charset="0"/>
              </a:rPr>
              <a:t>. Hai vật có cùng trọng lượng.</a:t>
            </a:r>
          </a:p>
          <a:p>
            <a:pPr algn="just"/>
            <a:endParaRPr lang="en-US" sz="2800" b="1" dirty="0" smtClean="0">
              <a:solidFill>
                <a:srgbClr val="000000"/>
              </a:solidFill>
              <a:latin typeface="arial" panose="020B0604020202020204" pitchFamily="34" charset="0"/>
            </a:endParaRPr>
          </a:p>
          <a:p>
            <a:pPr algn="just"/>
            <a:r>
              <a:rPr lang="vi-VN" sz="2800" b="1" dirty="0" smtClean="0">
                <a:solidFill>
                  <a:srgbClr val="000000"/>
                </a:solidFill>
                <a:latin typeface="arial" panose="020B0604020202020204" pitchFamily="34" charset="0"/>
              </a:rPr>
              <a:t>B</a:t>
            </a:r>
            <a:r>
              <a:rPr lang="vi-VN" sz="2800" b="1" dirty="0">
                <a:solidFill>
                  <a:srgbClr val="000000"/>
                </a:solidFill>
                <a:latin typeface="arial" panose="020B0604020202020204" pitchFamily="34" charset="0"/>
              </a:rPr>
              <a:t>. Hai vật có cùng thể tích.</a:t>
            </a:r>
          </a:p>
          <a:p>
            <a:pPr algn="just"/>
            <a:endParaRPr lang="en-US" sz="2800" b="1" dirty="0" smtClean="0">
              <a:solidFill>
                <a:srgbClr val="000000"/>
              </a:solidFill>
              <a:latin typeface="arial" panose="020B0604020202020204" pitchFamily="34" charset="0"/>
            </a:endParaRPr>
          </a:p>
          <a:p>
            <a:pPr algn="just"/>
            <a:r>
              <a:rPr lang="vi-VN" sz="2800" b="1" dirty="0" smtClean="0">
                <a:solidFill>
                  <a:srgbClr val="000000"/>
                </a:solidFill>
                <a:latin typeface="arial" panose="020B0604020202020204" pitchFamily="34" charset="0"/>
              </a:rPr>
              <a:t>C</a:t>
            </a:r>
            <a:r>
              <a:rPr lang="vi-VN" sz="2800" b="1" dirty="0">
                <a:solidFill>
                  <a:srgbClr val="000000"/>
                </a:solidFill>
                <a:latin typeface="arial" panose="020B0604020202020204" pitchFamily="34" charset="0"/>
              </a:rPr>
              <a:t>. Hai vật có cùng khối lượng.</a:t>
            </a:r>
          </a:p>
          <a:p>
            <a:pPr algn="just"/>
            <a:endParaRPr lang="en-US" sz="2800" b="1" dirty="0" smtClean="0">
              <a:solidFill>
                <a:srgbClr val="000000"/>
              </a:solidFill>
              <a:latin typeface="arial" panose="020B0604020202020204" pitchFamily="34" charset="0"/>
            </a:endParaRPr>
          </a:p>
          <a:p>
            <a:pPr algn="just"/>
            <a:r>
              <a:rPr lang="vi-VN" sz="2800" b="1" dirty="0" smtClean="0">
                <a:solidFill>
                  <a:srgbClr val="000000"/>
                </a:solidFill>
                <a:latin typeface="arial" panose="020B0604020202020204" pitchFamily="34" charset="0"/>
              </a:rPr>
              <a:t>D</a:t>
            </a:r>
            <a:r>
              <a:rPr lang="vi-VN" sz="2800" b="1" dirty="0">
                <a:solidFill>
                  <a:srgbClr val="000000"/>
                </a:solidFill>
                <a:latin typeface="arial" panose="020B0604020202020204" pitchFamily="34" charset="0"/>
              </a:rPr>
              <a:t>. Có lực hấp dẫn giữa hai vật.</a:t>
            </a:r>
          </a:p>
        </p:txBody>
      </p:sp>
      <p:sp>
        <p:nvSpPr>
          <p:cNvPr id="5" name="Oval 4"/>
          <p:cNvSpPr/>
          <p:nvPr/>
        </p:nvSpPr>
        <p:spPr>
          <a:xfrm>
            <a:off x="358588" y="3276600"/>
            <a:ext cx="609600" cy="591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07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685800"/>
            <a:ext cx="9067800" cy="4832092"/>
          </a:xfrm>
          <a:prstGeom prst="rect">
            <a:avLst/>
          </a:prstGeom>
        </p:spPr>
        <p:txBody>
          <a:bodyPr wrap="square">
            <a:spAutoFit/>
          </a:bodyPr>
          <a:lstStyle/>
          <a:p>
            <a:pPr algn="just"/>
            <a:r>
              <a:rPr lang="vi-VN" sz="2800" b="1" dirty="0">
                <a:solidFill>
                  <a:srgbClr val="FF0000"/>
                </a:solidFill>
                <a:latin typeface="arial" panose="020B0604020202020204" pitchFamily="34" charset="0"/>
              </a:rPr>
              <a:t>6. Kết luận nào sau đây là sai khi nói về trọng lượng của vật</a:t>
            </a:r>
            <a:r>
              <a:rPr lang="vi-VN" sz="2800" b="1" dirty="0" smtClean="0">
                <a:solidFill>
                  <a:srgbClr val="FF0000"/>
                </a:solidFill>
                <a:latin typeface="arial" panose="020B0604020202020204" pitchFamily="34" charset="0"/>
              </a:rPr>
              <a:t>?</a:t>
            </a:r>
            <a:endParaRPr lang="en-US" sz="2800" b="1" dirty="0" smtClean="0">
              <a:solidFill>
                <a:srgbClr val="FF0000"/>
              </a:solidFill>
              <a:latin typeface="arial" panose="020B0604020202020204" pitchFamily="34" charset="0"/>
            </a:endParaRPr>
          </a:p>
          <a:p>
            <a:pPr algn="just"/>
            <a:endParaRPr lang="vi-VN" sz="2800" b="1" dirty="0">
              <a:solidFill>
                <a:srgbClr val="FF0000"/>
              </a:solidFill>
              <a:latin typeface="arial" panose="020B0604020202020204" pitchFamily="34" charset="0"/>
            </a:endParaRPr>
          </a:p>
          <a:p>
            <a:pPr marL="514350" indent="-514350" algn="just">
              <a:buAutoNum type="alphaUcPeriod"/>
            </a:pPr>
            <a:r>
              <a:rPr lang="vi-VN" sz="2800" b="1" dirty="0" smtClean="0">
                <a:solidFill>
                  <a:srgbClr val="000000"/>
                </a:solidFill>
                <a:latin typeface="arial" panose="020B0604020202020204" pitchFamily="34" charset="0"/>
              </a:rPr>
              <a:t>Trọng </a:t>
            </a:r>
            <a:r>
              <a:rPr lang="vi-VN" sz="2800" b="1" dirty="0">
                <a:solidFill>
                  <a:srgbClr val="000000"/>
                </a:solidFill>
                <a:latin typeface="arial" panose="020B0604020202020204" pitchFamily="34" charset="0"/>
              </a:rPr>
              <a:t>lượng của vật tỉ lệ với thể tích vật</a:t>
            </a:r>
            <a:r>
              <a:rPr lang="vi-VN" sz="2800" b="1" dirty="0" smtClean="0">
                <a:solidFill>
                  <a:srgbClr val="000000"/>
                </a:solidFill>
                <a:latin typeface="arial" panose="020B0604020202020204" pitchFamily="34" charset="0"/>
              </a:rPr>
              <a:t>.</a:t>
            </a:r>
            <a:endParaRPr lang="en-US" sz="2800" b="1" dirty="0" smtClean="0">
              <a:solidFill>
                <a:srgbClr val="000000"/>
              </a:solidFill>
              <a:latin typeface="arial" panose="020B0604020202020204" pitchFamily="34" charset="0"/>
            </a:endParaRPr>
          </a:p>
          <a:p>
            <a:pPr marL="514350" indent="-514350" algn="just">
              <a:buAutoNum type="alphaUcPeriod"/>
            </a:pPr>
            <a:endParaRPr lang="vi-VN" sz="2800" b="1" dirty="0">
              <a:solidFill>
                <a:srgbClr val="000000"/>
              </a:solidFill>
              <a:latin typeface="arial" panose="020B0604020202020204" pitchFamily="34" charset="0"/>
            </a:endParaRPr>
          </a:p>
          <a:p>
            <a:pPr algn="just"/>
            <a:r>
              <a:rPr lang="vi-VN" sz="2800" b="1" dirty="0">
                <a:solidFill>
                  <a:srgbClr val="000000"/>
                </a:solidFill>
                <a:latin typeface="arial" panose="020B0604020202020204" pitchFamily="34" charset="0"/>
              </a:rPr>
              <a:t>B. Trọng lượng của vật là độ lớn của trọng lực tác dụng lên vật</a:t>
            </a:r>
            <a:r>
              <a:rPr lang="vi-VN" sz="2800" b="1" dirty="0" smtClean="0">
                <a:solidFill>
                  <a:srgbClr val="000000"/>
                </a:solidFill>
                <a:latin typeface="arial" panose="020B0604020202020204" pitchFamily="34" charset="0"/>
              </a:rPr>
              <a:t>.</a:t>
            </a:r>
            <a:endParaRPr lang="en-US" sz="2800" b="1" dirty="0" smtClean="0">
              <a:solidFill>
                <a:srgbClr val="000000"/>
              </a:solidFill>
              <a:latin typeface="arial" panose="020B0604020202020204" pitchFamily="34" charset="0"/>
            </a:endParaRPr>
          </a:p>
          <a:p>
            <a:pPr algn="just"/>
            <a:endParaRPr lang="vi-VN" sz="2800" b="1" dirty="0">
              <a:solidFill>
                <a:srgbClr val="000000"/>
              </a:solidFill>
              <a:latin typeface="arial" panose="020B0604020202020204" pitchFamily="34" charset="0"/>
            </a:endParaRPr>
          </a:p>
          <a:p>
            <a:pPr algn="just"/>
            <a:r>
              <a:rPr lang="vi-VN" sz="2800" b="1" dirty="0">
                <a:solidFill>
                  <a:srgbClr val="000000"/>
                </a:solidFill>
                <a:latin typeface="arial" panose="020B0604020202020204" pitchFamily="34" charset="0"/>
              </a:rPr>
              <a:t>C. Có thể xác định trọng lượng của vật bằng lực kế</a:t>
            </a:r>
            <a:r>
              <a:rPr lang="vi-VN" sz="2800" b="1" dirty="0" smtClean="0">
                <a:solidFill>
                  <a:srgbClr val="000000"/>
                </a:solidFill>
                <a:latin typeface="arial" panose="020B0604020202020204" pitchFamily="34" charset="0"/>
              </a:rPr>
              <a:t>.</a:t>
            </a:r>
            <a:endParaRPr lang="en-US" sz="2800" b="1" dirty="0" smtClean="0">
              <a:solidFill>
                <a:srgbClr val="000000"/>
              </a:solidFill>
              <a:latin typeface="arial" panose="020B0604020202020204" pitchFamily="34" charset="0"/>
            </a:endParaRPr>
          </a:p>
          <a:p>
            <a:pPr algn="just"/>
            <a:endParaRPr lang="vi-VN" sz="2800" b="1" dirty="0">
              <a:solidFill>
                <a:srgbClr val="000000"/>
              </a:solidFill>
              <a:latin typeface="arial" panose="020B0604020202020204" pitchFamily="34" charset="0"/>
            </a:endParaRPr>
          </a:p>
          <a:p>
            <a:pPr algn="just"/>
            <a:r>
              <a:rPr lang="vi-VN" sz="2800" b="1" dirty="0">
                <a:solidFill>
                  <a:srgbClr val="000000"/>
                </a:solidFill>
                <a:latin typeface="arial" panose="020B0604020202020204" pitchFamily="34" charset="0"/>
              </a:rPr>
              <a:t>D. Trọng lượng tỉ lệ với khối lượng của vật.</a:t>
            </a:r>
          </a:p>
        </p:txBody>
      </p:sp>
      <p:sp>
        <p:nvSpPr>
          <p:cNvPr id="5" name="Oval 4"/>
          <p:cNvSpPr/>
          <p:nvPr/>
        </p:nvSpPr>
        <p:spPr>
          <a:xfrm>
            <a:off x="76200" y="1905000"/>
            <a:ext cx="609600" cy="591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38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E248EFF-5AA5-4F23-B20A-BAC2A4F6EA6A}"/>
              </a:ext>
            </a:extLst>
          </p:cNvPr>
          <p:cNvSpPr txBox="1">
            <a:spLocks noChangeArrowheads="1"/>
          </p:cNvSpPr>
          <p:nvPr/>
        </p:nvSpPr>
        <p:spPr bwMode="auto">
          <a:xfrm>
            <a:off x="152400" y="381000"/>
            <a:ext cx="8763000" cy="512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20000"/>
              </a:lnSpc>
              <a:spcBef>
                <a:spcPts val="300"/>
              </a:spcBef>
              <a:spcAft>
                <a:spcPts val="300"/>
              </a:spcAft>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smtClean="0">
                <a:solidFill>
                  <a:srgbClr val="FF0000"/>
                </a:solidFill>
                <a:latin typeface="Times New Roman" panose="02020603050405020304" pitchFamily="18" charset="0"/>
                <a:cs typeface="Times New Roman" panose="02020603050405020304" pitchFamily="18" charset="0"/>
              </a:rPr>
              <a:t>7. </a:t>
            </a:r>
            <a:r>
              <a:rPr lang="en-US" altLang="en-US" sz="3200" b="1" dirty="0" err="1">
                <a:solidFill>
                  <a:srgbClr val="FF0000"/>
                </a:solidFill>
                <a:latin typeface="Times New Roman" panose="02020603050405020304" pitchFamily="18" charset="0"/>
                <a:cs typeface="Times New Roman" panose="02020603050405020304" pitchFamily="18" charset="0"/>
              </a:rPr>
              <a:t>Một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cốc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có</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lượng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bằng</a:t>
            </a:r>
            <a:r>
              <a:rPr lang="en-US" altLang="en-US" sz="3200" b="1" dirty="0">
                <a:solidFill>
                  <a:srgbClr val="FF0000"/>
                </a:solidFill>
                <a:latin typeface="Times New Roman" panose="02020603050405020304" pitchFamily="18" charset="0"/>
                <a:cs typeface="Times New Roman" panose="02020603050405020304" pitchFamily="18" charset="0"/>
              </a:rPr>
              <a:t> 200g </a:t>
            </a:r>
            <a:r>
              <a:rPr lang="en-US" altLang="en-US" sz="3200" b="1" dirty="0" err="1">
                <a:solidFill>
                  <a:srgbClr val="FF0000"/>
                </a:solidFill>
                <a:latin typeface="Times New Roman" panose="02020603050405020304" pitchFamily="18" charset="0"/>
                <a:cs typeface="Times New Roman" panose="02020603050405020304" pitchFamily="18" charset="0"/>
              </a:rPr>
              <a:t>đặt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nằm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bằng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mặt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đất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hấp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dẫn</a:t>
            </a:r>
            <a:r>
              <a:rPr lang="en-US" altLang="en-US" sz="3200" b="1" dirty="0">
                <a:solidFill>
                  <a:srgbClr val="FF0000"/>
                </a:solidFill>
                <a:latin typeface="Times New Roman" panose="02020603050405020304" pitchFamily="18" charset="0"/>
                <a:cs typeface="Times New Roman" panose="02020603050405020304" pitchFamily="18" charset="0"/>
              </a:rPr>
              <a:t> do </a:t>
            </a:r>
            <a:r>
              <a:rPr lang="en-US" altLang="en-US" sz="3200" b="1" dirty="0" err="1">
                <a:solidFill>
                  <a:srgbClr val="FF0000"/>
                </a:solidFill>
                <a:latin typeface="Times New Roman" panose="02020603050405020304" pitchFamily="18" charset="0"/>
                <a:cs typeface="Times New Roman" panose="02020603050405020304" pitchFamily="18" charset="0"/>
              </a:rPr>
              <a:t>cái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cốc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dụng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Đất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có</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độ</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lớn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gần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bằng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trị</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đây</a:t>
            </a:r>
            <a:r>
              <a:rPr lang="en-US" altLang="en-US" sz="3200" b="1" dirty="0" smtClean="0">
                <a:solidFill>
                  <a:srgbClr val="FF0000"/>
                </a:solidFill>
                <a:latin typeface="Times New Roman" panose="02020603050405020304" pitchFamily="18" charset="0"/>
                <a:cs typeface="Times New Roman" panose="02020603050405020304" pitchFamily="18" charset="0"/>
              </a:rPr>
              <a:t>?</a:t>
            </a:r>
          </a:p>
          <a:p>
            <a:pPr lvl="4">
              <a:lnSpc>
                <a:spcPct val="120000"/>
              </a:lnSpc>
              <a:spcBef>
                <a:spcPts val="300"/>
              </a:spcBef>
              <a:spcAft>
                <a:spcPts val="300"/>
              </a:spcAft>
            </a:pPr>
            <a:r>
              <a:rPr lang="en-US" altLang="en-US" sz="3200" dirty="0" smtClean="0">
                <a:solidFill>
                  <a:srgbClr val="000000"/>
                </a:solidFill>
                <a:latin typeface="Times New Roman" panose="02020603050405020304" pitchFamily="18" charset="0"/>
                <a:cs typeface="Times New Roman" panose="02020603050405020304" pitchFamily="18" charset="0"/>
              </a:rPr>
              <a:t>A. 2N.</a:t>
            </a:r>
            <a:endParaRPr lang="en-US" altLang="en-US" sz="3200" dirty="0" smtClean="0">
              <a:latin typeface="Times New Roman" panose="02020603050405020304" pitchFamily="18" charset="0"/>
              <a:cs typeface="Calibri" panose="020F0502020204030204" pitchFamily="34" charset="0"/>
            </a:endParaRPr>
          </a:p>
          <a:p>
            <a:pPr lvl="4">
              <a:lnSpc>
                <a:spcPct val="120000"/>
              </a:lnSpc>
              <a:spcBef>
                <a:spcPts val="300"/>
              </a:spcBef>
              <a:spcAft>
                <a:spcPts val="300"/>
              </a:spcAft>
            </a:pPr>
            <a:r>
              <a:rPr lang="en-US" altLang="en-US" sz="3200" dirty="0" smtClean="0">
                <a:solidFill>
                  <a:srgbClr val="000000"/>
                </a:solidFill>
                <a:latin typeface="Times New Roman" panose="02020603050405020304" pitchFamily="18" charset="0"/>
                <a:cs typeface="Times New Roman" panose="02020603050405020304" pitchFamily="18" charset="0"/>
              </a:rPr>
              <a:t>B. 20N.</a:t>
            </a:r>
            <a:endParaRPr lang="en-US" altLang="en-US" sz="3200" dirty="0" smtClean="0">
              <a:latin typeface="Times New Roman" panose="02020603050405020304" pitchFamily="18" charset="0"/>
              <a:cs typeface="Calibri" panose="020F0502020204030204" pitchFamily="34" charset="0"/>
            </a:endParaRPr>
          </a:p>
          <a:p>
            <a:pPr lvl="4">
              <a:lnSpc>
                <a:spcPct val="120000"/>
              </a:lnSpc>
              <a:spcBef>
                <a:spcPts val="300"/>
              </a:spcBef>
              <a:spcAft>
                <a:spcPts val="300"/>
              </a:spcAft>
            </a:pPr>
            <a:r>
              <a:rPr lang="en-US" altLang="en-US" sz="3200" dirty="0" smtClean="0">
                <a:solidFill>
                  <a:srgbClr val="000000"/>
                </a:solidFill>
                <a:latin typeface="Times New Roman" panose="02020603050405020304" pitchFamily="18" charset="0"/>
                <a:cs typeface="Times New Roman" panose="02020603050405020304" pitchFamily="18" charset="0"/>
              </a:rPr>
              <a:t>C. 0,2N.</a:t>
            </a:r>
            <a:endParaRPr lang="en-US" altLang="en-US" sz="3200" dirty="0" smtClean="0">
              <a:latin typeface="Times New Roman" panose="02020603050405020304" pitchFamily="18" charset="0"/>
              <a:cs typeface="Calibri" panose="020F0502020204030204" pitchFamily="34" charset="0"/>
            </a:endParaRPr>
          </a:p>
          <a:p>
            <a:pPr lvl="4">
              <a:lnSpc>
                <a:spcPct val="120000"/>
              </a:lnSpc>
              <a:spcBef>
                <a:spcPts val="300"/>
              </a:spcBef>
              <a:spcAft>
                <a:spcPts val="300"/>
              </a:spcAft>
            </a:pPr>
            <a:r>
              <a:rPr lang="en-US" altLang="en-US" sz="3200" dirty="0" smtClean="0">
                <a:solidFill>
                  <a:srgbClr val="000000"/>
                </a:solidFill>
                <a:latin typeface="Times New Roman" panose="02020603050405020304" pitchFamily="18" charset="0"/>
                <a:cs typeface="Times New Roman" panose="02020603050405020304" pitchFamily="18" charset="0"/>
              </a:rPr>
              <a:t>D. 200N.</a:t>
            </a:r>
            <a:endParaRPr lang="en-US" altLang="en-US" sz="3200" dirty="0">
              <a:latin typeface="Times New Roman" panose="02020603050405020304" pitchFamily="18" charset="0"/>
              <a:cs typeface="Calibri" panose="020F0502020204030204" pitchFamily="34" charset="0"/>
            </a:endParaRPr>
          </a:p>
        </p:txBody>
      </p:sp>
      <p:sp>
        <p:nvSpPr>
          <p:cNvPr id="4" name="Oval 3"/>
          <p:cNvSpPr/>
          <p:nvPr/>
        </p:nvSpPr>
        <p:spPr>
          <a:xfrm>
            <a:off x="1905000" y="2819400"/>
            <a:ext cx="609600" cy="591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2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617C1CA-05EB-4553-A3E6-D5D3C022FB44}"/>
              </a:ext>
            </a:extLst>
          </p:cNvPr>
          <p:cNvSpPr txBox="1">
            <a:spLocks noChangeArrowheads="1"/>
          </p:cNvSpPr>
          <p:nvPr/>
        </p:nvSpPr>
        <p:spPr bwMode="auto">
          <a:xfrm>
            <a:off x="721659" y="914400"/>
            <a:ext cx="8458200" cy="438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spcBef>
                <a:spcPts val="300"/>
              </a:spcBef>
              <a:spcAft>
                <a:spcPts val="300"/>
              </a:spcAft>
            </a:pPr>
            <a:r>
              <a:rPr lang="en-US" altLang="en-US" sz="3600" b="1" dirty="0" smtClean="0">
                <a:solidFill>
                  <a:srgbClr val="FF0000"/>
                </a:solidFill>
                <a:latin typeface="Times New Roman" panose="02020603050405020304" pitchFamily="18" charset="0"/>
                <a:cs typeface="Times New Roman" panose="02020603050405020304" pitchFamily="18" charset="0"/>
              </a:rPr>
              <a:t>8. </a:t>
            </a:r>
            <a:r>
              <a:rPr lang="en-US" altLang="en-US" sz="3600" b="1" dirty="0" err="1" smtClean="0">
                <a:solidFill>
                  <a:srgbClr val="FF0000"/>
                </a:solidFill>
                <a:latin typeface="Times New Roman" panose="02020603050405020304" pitchFamily="18" charset="0"/>
                <a:cs typeface="Times New Roman" panose="02020603050405020304" pitchFamily="18" charset="0"/>
              </a:rPr>
              <a:t>Một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vật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có</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khối</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lượng</a:t>
            </a:r>
            <a:r>
              <a:rPr lang="en-US" altLang="en-US" sz="3600" b="1" dirty="0" smtClean="0">
                <a:solidFill>
                  <a:srgbClr val="FF0000"/>
                </a:solidFill>
                <a:latin typeface="Times New Roman" panose="02020603050405020304" pitchFamily="18" charset="0"/>
                <a:cs typeface="Times New Roman" panose="02020603050405020304" pitchFamily="18" charset="0"/>
              </a:rPr>
              <a:t> 50 kg </a:t>
            </a:r>
            <a:r>
              <a:rPr lang="en-US" altLang="en-US" sz="3600" b="1" dirty="0" err="1" smtClean="0">
                <a:solidFill>
                  <a:srgbClr val="FF0000"/>
                </a:solidFill>
                <a:latin typeface="Times New Roman" panose="02020603050405020304" pitchFamily="18" charset="0"/>
                <a:cs typeface="Times New Roman" panose="02020603050405020304" pitchFamily="18" charset="0"/>
              </a:rPr>
              <a:t>thì</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có</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trọng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lượng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gần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bằng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giá</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trị</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nào</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sau</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đây</a:t>
            </a:r>
            <a:r>
              <a:rPr lang="en-US" altLang="en-US" sz="3600" b="1"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2">
              <a:lnSpc>
                <a:spcPct val="120000"/>
              </a:lnSpc>
              <a:spcBef>
                <a:spcPts val="300"/>
              </a:spcBef>
              <a:spcAft>
                <a:spcPts val="300"/>
              </a:spcAft>
            </a:pPr>
            <a:r>
              <a:rPr lang="en-US" altLang="en-US" sz="3600" dirty="0" smtClean="0">
                <a:solidFill>
                  <a:srgbClr val="000000"/>
                </a:solidFill>
                <a:latin typeface="Times New Roman" panose="02020603050405020304" pitchFamily="18" charset="0"/>
                <a:cs typeface="Times New Roman" panose="02020603050405020304" pitchFamily="18" charset="0"/>
              </a:rPr>
              <a:t>A</a:t>
            </a:r>
            <a:r>
              <a:rPr lang="en-US" altLang="en-US" sz="3600" dirty="0">
                <a:solidFill>
                  <a:srgbClr val="000000"/>
                </a:solidFill>
                <a:latin typeface="Times New Roman" panose="02020603050405020304" pitchFamily="18" charset="0"/>
                <a:cs typeface="Times New Roman" panose="02020603050405020304" pitchFamily="18" charset="0"/>
              </a:rPr>
              <a:t>. P = 5N</a:t>
            </a:r>
            <a:endParaRPr lang="en-US" altLang="en-US" sz="3600" dirty="0">
              <a:latin typeface="Times New Roman" panose="02020603050405020304" pitchFamily="18" charset="0"/>
              <a:cs typeface="Calibri" panose="020F0502020204030204" pitchFamily="34" charset="0"/>
            </a:endParaRPr>
          </a:p>
          <a:p>
            <a:pPr lvl="2">
              <a:lnSpc>
                <a:spcPct val="120000"/>
              </a:lnSpc>
              <a:spcBef>
                <a:spcPts val="300"/>
              </a:spcBef>
              <a:spcAft>
                <a:spcPts val="300"/>
              </a:spcAft>
            </a:pPr>
            <a:r>
              <a:rPr lang="en-US" altLang="en-US" sz="3600" dirty="0">
                <a:solidFill>
                  <a:srgbClr val="000000"/>
                </a:solidFill>
                <a:latin typeface="Times New Roman" panose="02020603050405020304" pitchFamily="18" charset="0"/>
                <a:cs typeface="Times New Roman" panose="02020603050405020304" pitchFamily="18" charset="0"/>
              </a:rPr>
              <a:t>B. P = 500N</a:t>
            </a:r>
            <a:endParaRPr lang="en-US" altLang="en-US" sz="3600" dirty="0">
              <a:latin typeface="Times New Roman" panose="02020603050405020304" pitchFamily="18" charset="0"/>
              <a:cs typeface="Calibri" panose="020F0502020204030204" pitchFamily="34" charset="0"/>
            </a:endParaRPr>
          </a:p>
          <a:p>
            <a:pPr lvl="2">
              <a:lnSpc>
                <a:spcPct val="120000"/>
              </a:lnSpc>
              <a:spcBef>
                <a:spcPts val="300"/>
              </a:spcBef>
              <a:spcAft>
                <a:spcPts val="300"/>
              </a:spcAft>
            </a:pPr>
            <a:r>
              <a:rPr lang="en-US" altLang="en-US" sz="3600" dirty="0">
                <a:solidFill>
                  <a:srgbClr val="000000"/>
                </a:solidFill>
                <a:latin typeface="Times New Roman" panose="02020603050405020304" pitchFamily="18" charset="0"/>
                <a:cs typeface="Times New Roman" panose="02020603050405020304" pitchFamily="18" charset="0"/>
              </a:rPr>
              <a:t>C. P = 5000N</a:t>
            </a:r>
            <a:endParaRPr lang="en-US" altLang="en-US" sz="3600" dirty="0">
              <a:latin typeface="Times New Roman" panose="02020603050405020304" pitchFamily="18" charset="0"/>
              <a:cs typeface="Calibri" panose="020F0502020204030204" pitchFamily="34" charset="0"/>
            </a:endParaRPr>
          </a:p>
          <a:p>
            <a:pPr lvl="2">
              <a:lnSpc>
                <a:spcPct val="120000"/>
              </a:lnSpc>
              <a:spcBef>
                <a:spcPts val="300"/>
              </a:spcBef>
              <a:spcAft>
                <a:spcPts val="300"/>
              </a:spcAft>
            </a:pPr>
            <a:r>
              <a:rPr lang="en-US" altLang="en-US" sz="3600" dirty="0" smtClean="0">
                <a:solidFill>
                  <a:srgbClr val="000000"/>
                </a:solidFill>
                <a:latin typeface="Times New Roman" panose="02020603050405020304" pitchFamily="18" charset="0"/>
                <a:cs typeface="Times New Roman" panose="02020603050405020304" pitchFamily="18" charset="0"/>
              </a:rPr>
              <a:t>D. P = 50N</a:t>
            </a:r>
            <a:endParaRPr lang="en-US" altLang="en-US" sz="3600" dirty="0">
              <a:latin typeface="Times New Roman" panose="02020603050405020304" pitchFamily="18" charset="0"/>
              <a:cs typeface="Calibri" panose="020F0502020204030204" pitchFamily="34" charset="0"/>
            </a:endParaRPr>
          </a:p>
        </p:txBody>
      </p:sp>
      <p:sp>
        <p:nvSpPr>
          <p:cNvPr id="4" name="Oval 3"/>
          <p:cNvSpPr/>
          <p:nvPr/>
        </p:nvSpPr>
        <p:spPr>
          <a:xfrm>
            <a:off x="1600200" y="2438400"/>
            <a:ext cx="609600" cy="591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7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494" y="228600"/>
            <a:ext cx="8910918" cy="1446550"/>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BÀI 37</a:t>
            </a:r>
          </a:p>
          <a:p>
            <a:pPr algn="ctr"/>
            <a:r>
              <a:rPr lang="en-US" sz="4400" b="1" dirty="0" smtClean="0">
                <a:latin typeface="Times New Roman" panose="02020603050405020304" pitchFamily="18" charset="0"/>
                <a:cs typeface="Times New Roman" panose="02020603050405020304" pitchFamily="18" charset="0"/>
              </a:rPr>
              <a:t>LỰC HẤP </a:t>
            </a:r>
            <a:r>
              <a:rPr lang="en-US" sz="4400" b="1" dirty="0">
                <a:latin typeface="Times New Roman" panose="02020603050405020304" pitchFamily="18" charset="0"/>
                <a:cs typeface="Times New Roman" panose="02020603050405020304" pitchFamily="18" charset="0"/>
              </a:rPr>
              <a:t>DẪN - TRỌNG </a:t>
            </a:r>
            <a:r>
              <a:rPr lang="en-US" sz="4400" b="1" dirty="0" smtClean="0">
                <a:latin typeface="Times New Roman" panose="02020603050405020304" pitchFamily="18" charset="0"/>
                <a:cs typeface="Times New Roman" panose="02020603050405020304" pitchFamily="18" charset="0"/>
              </a:rPr>
              <a:t>LƯỢNG</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4AE6793-EA05-44F5-86F2-EF3A1EA78258}"/>
              </a:ext>
            </a:extLst>
          </p:cNvPr>
          <p:cNvSpPr txBox="1"/>
          <p:nvPr/>
        </p:nvSpPr>
        <p:spPr>
          <a:xfrm>
            <a:off x="228600" y="2209800"/>
            <a:ext cx="763511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Arial" panose="020B0604020202020204" pitchFamily="34" charset="0"/>
              </a:rPr>
              <a:t>1. KHỐI LƯỢNG</a:t>
            </a:r>
            <a:endParaRPr lang="en-US" sz="2400" dirty="0">
              <a:solidFill>
                <a:srgbClr val="FF0000"/>
              </a:solidFill>
            </a:endParaRPr>
          </a:p>
        </p:txBody>
      </p:sp>
    </p:spTree>
    <p:extLst>
      <p:ext uri="{BB962C8B-B14F-4D97-AF65-F5344CB8AC3E}">
        <p14:creationId xmlns:p14="http://schemas.microsoft.com/office/powerpoint/2010/main" val="20521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635924" y="450585"/>
            <a:ext cx="763511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Arial" panose="020B0604020202020204" pitchFamily="34" charset="0"/>
              </a:rPr>
              <a:t>1. KHỐI LƯỢNG</a:t>
            </a:r>
            <a:endParaRPr lang="en-US" sz="2400" dirty="0">
              <a:solidFill>
                <a:srgbClr val="FF0000"/>
              </a:solidFill>
            </a:endParaRPr>
          </a:p>
        </p:txBody>
      </p:sp>
      <p:pic>
        <p:nvPicPr>
          <p:cNvPr id="3074" name="Picture 2" descr="Making the most of study groups - Magazines - DAW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697"/>
            <a:ext cx="1603375" cy="962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67058" y="1259827"/>
            <a:ext cx="3875722" cy="415498"/>
          </a:xfrm>
          <a:prstGeom prst="rect">
            <a:avLst/>
          </a:prstGeom>
        </p:spPr>
        <p:txBody>
          <a:bodyPr wrap="square">
            <a:spAutoFit/>
          </a:bodyPr>
          <a:lstStyle/>
          <a:p>
            <a:r>
              <a:rPr lang="en-US" sz="2100" b="1" dirty="0">
                <a:solidFill>
                  <a:srgbClr val="0000CC"/>
                </a:solidFill>
                <a:latin typeface="Times New Roman" panose="02020603050405020304" pitchFamily="18" charset="0"/>
              </a:rPr>
              <a:t>HOẠT ĐỘNG NHÓM NHỎ</a:t>
            </a:r>
            <a:endParaRPr lang="en-US" sz="2100" dirty="0">
              <a:solidFill>
                <a:srgbClr val="0000CC"/>
              </a:solidFill>
            </a:endParaRPr>
          </a:p>
        </p:txBody>
      </p:sp>
      <p:pic>
        <p:nvPicPr>
          <p:cNvPr id="9" name="Picture 8" descr="Thùng 40 gói Bột giặt Lix ngát hương chanh gói 300g - Thùng lix chanh 300g"/>
          <p:cNvPicPr/>
          <p:nvPr/>
        </p:nvPicPr>
        <p:blipFill rotWithShape="1">
          <a:blip r:embed="rId3">
            <a:extLst>
              <a:ext uri="{28A0092B-C50C-407E-A947-70E740481C1C}">
                <a14:useLocalDpi xmlns:a14="http://schemas.microsoft.com/office/drawing/2010/main" val="0"/>
              </a:ext>
            </a:extLst>
          </a:blip>
          <a:srcRect l="15396" t="30714" r="17041"/>
          <a:stretch/>
        </p:blipFill>
        <p:spPr bwMode="auto">
          <a:xfrm>
            <a:off x="304800" y="2438400"/>
            <a:ext cx="4522369" cy="2997607"/>
          </a:xfrm>
          <a:prstGeom prst="rect">
            <a:avLst/>
          </a:prstGeom>
          <a:noFill/>
          <a:ln>
            <a:noFill/>
          </a:ln>
          <a:extLst>
            <a:ext uri="{53640926-AAD7-44D8-BBD7-CCE9431645EC}">
              <a14:shadowObscured xmlns:a14="http://schemas.microsoft.com/office/drawing/2010/main"/>
            </a:ext>
          </a:extLst>
        </p:spPr>
      </p:pic>
      <p:pic>
        <p:nvPicPr>
          <p:cNvPr id="10" name="Picture 9" descr="Bột giặt Lix Extra chanh 6kg | CÔNG TY CỔ PHẦN HÀNG BÁCH HÓA"/>
          <p:cNvPicPr/>
          <p:nvPr/>
        </p:nvPicPr>
        <p:blipFill rotWithShape="1">
          <a:blip r:embed="rId4">
            <a:extLst>
              <a:ext uri="{28A0092B-C50C-407E-A947-70E740481C1C}">
                <a14:useLocalDpi xmlns:a14="http://schemas.microsoft.com/office/drawing/2010/main" val="0"/>
              </a:ext>
            </a:extLst>
          </a:blip>
          <a:srcRect l="23866" t="34259" r="22549" b="7124"/>
          <a:stretch/>
        </p:blipFill>
        <p:spPr bwMode="auto">
          <a:xfrm>
            <a:off x="4931324" y="2438400"/>
            <a:ext cx="4186518" cy="29142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680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
            <a:ext cx="9116291" cy="3453253"/>
          </a:xfrm>
          <a:prstGeom prst="rect">
            <a:avLst/>
          </a:prstGeom>
        </p:spPr>
        <p:txBody>
          <a:bodyPr wrap="square">
            <a:spAutoFit/>
          </a:bodyPr>
          <a:lstStyle/>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thứ</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ghi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khối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lượng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ghi</a:t>
            </a:r>
            <a:r>
              <a:rPr lang="en-US" sz="2800" dirty="0">
                <a:solidFill>
                  <a:srgbClr val="0000CC"/>
                </a:solidFill>
                <a:latin typeface="Times New Roman" panose="02020603050405020304" pitchFamily="18" charset="0"/>
                <a:cs typeface="Times New Roman" panose="02020603050405020304" pitchFamily="18" charset="0"/>
              </a:rPr>
              <a:t> 300g </a:t>
            </a:r>
            <a:r>
              <a:rPr lang="en-US" sz="2800" dirty="0" err="1">
                <a:solidFill>
                  <a:srgbClr val="0000CC"/>
                </a:solidFill>
                <a:latin typeface="Times New Roman" panose="02020603050405020304" pitchFamily="18" charset="0"/>
                <a:cs typeface="Times New Roman" panose="02020603050405020304" pitchFamily="18" charset="0"/>
              </a:rPr>
              <a:t>đó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chỉ</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thứ</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nhất</a:t>
            </a:r>
            <a:r>
              <a:rPr lang="en-US" sz="2800" dirty="0">
                <a:solidFill>
                  <a:srgbClr val="0000CC"/>
                </a:solidFill>
                <a:latin typeface="Times New Roman" panose="02020603050405020304" pitchFamily="18" charset="0"/>
                <a:cs typeface="Times New Roman" panose="02020603050405020304" pitchFamily="18" charset="0"/>
              </a:rPr>
              <a:t>.</a:t>
            </a:r>
          </a:p>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thứ</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hai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ghi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khối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lượng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smtClean="0">
                <a:solidFill>
                  <a:srgbClr val="0000CC"/>
                </a:solidFill>
                <a:latin typeface="Times New Roman" panose="02020603050405020304" pitchFamily="18" charset="0"/>
                <a:cs typeface="Times New Roman" panose="02020603050405020304" pitchFamily="18" charset="0"/>
              </a:rPr>
              <a:t>:……</a:t>
            </a:r>
            <a:r>
              <a:rPr lang="en-US" sz="2800" dirty="0" err="1" smtClean="0">
                <a:solidFill>
                  <a:srgbClr val="0000CC"/>
                </a:solidFill>
                <a:latin typeface="Times New Roman" panose="02020603050405020304" pitchFamily="18" charset="0"/>
                <a:cs typeface="Times New Roman" panose="02020603050405020304" pitchFamily="18" charset="0"/>
              </a:rPr>
              <a:t>Số</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ghi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đó</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chỉ</a:t>
            </a:r>
            <a:r>
              <a:rPr lang="en-US" sz="2800" dirty="0" smtClean="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a:solidFill>
                  <a:srgbClr val="0000CC"/>
                </a:solidFill>
                <a:latin typeface="Times New Roman" panose="02020603050405020304" pitchFamily="18" charset="0"/>
                <a:cs typeface="Times New Roman" panose="02020603050405020304" pitchFamily="18" charset="0"/>
              </a:rPr>
              <a:t>So </a:t>
            </a:r>
            <a:r>
              <a:rPr lang="en-US" sz="2800" dirty="0" err="1">
                <a:solidFill>
                  <a:srgbClr val="0000CC"/>
                </a:solidFill>
                <a:latin typeface="Times New Roman" panose="02020603050405020304" pitchFamily="18" charset="0"/>
                <a:cs typeface="Times New Roman" panose="02020603050405020304" pitchFamily="18" charset="0"/>
              </a:rPr>
              <a:t>sánh</a:t>
            </a:r>
            <a:r>
              <a:rPr lang="en-US" sz="2800" dirty="0">
                <a:solidFill>
                  <a:srgbClr val="0000CC"/>
                </a:solidFill>
                <a:latin typeface="Times New Roman" panose="02020603050405020304" pitchFamily="18" charset="0"/>
                <a:cs typeface="Times New Roman" panose="02020603050405020304" pitchFamily="18" charset="0"/>
              </a:rPr>
              <a:t>: 300g …….. 6kg </a:t>
            </a:r>
            <a:r>
              <a:rPr lang="en-US" sz="28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thứ</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nhất</a:t>
            </a:r>
            <a:r>
              <a:rPr lang="en-US" sz="2800" dirty="0">
                <a:solidFill>
                  <a:srgbClr val="0000CC"/>
                </a:solidFill>
                <a:latin typeface="Times New Roman" panose="02020603050405020304" pitchFamily="18" charset="0"/>
                <a:cs typeface="Times New Roman" panose="02020603050405020304" pitchFamily="18" charset="0"/>
              </a:rPr>
              <a:t> ……… </a:t>
            </a:r>
            <a:r>
              <a:rPr lang="en-US" sz="2800" dirty="0" err="1">
                <a:solidFill>
                  <a:srgbClr val="0000CC"/>
                </a:solidFill>
                <a:latin typeface="Times New Roman" panose="02020603050405020304" pitchFamily="18" charset="0"/>
                <a:cs typeface="Times New Roman" panose="02020603050405020304" pitchFamily="18" charset="0"/>
              </a:rPr>
              <a:t>hơn</a:t>
            </a:r>
            <a:r>
              <a:rPr lang="en-US" sz="2800" dirty="0">
                <a:solidFill>
                  <a:srgbClr val="0000CC"/>
                </a:solidFill>
                <a:latin typeface="Times New Roman" panose="02020603050405020304" pitchFamily="18" charset="0"/>
                <a:cs typeface="Times New Roman" panose="02020603050405020304" pitchFamily="18" charset="0"/>
              </a:rPr>
              <a:t> ………………….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thứ</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hai</a:t>
            </a:r>
            <a:r>
              <a:rPr lang="en-US" sz="2800" dirty="0">
                <a:solidFill>
                  <a:srgbClr val="0000CC"/>
                </a:solidFill>
                <a:latin typeface="Times New Roman" panose="02020603050405020304" pitchFamily="18" charset="0"/>
                <a:cs typeface="Times New Roman" panose="02020603050405020304" pitchFamily="18" charset="0"/>
              </a:rPr>
              <a:t>.</a:t>
            </a:r>
          </a:p>
        </p:txBody>
      </p:sp>
      <p:sp>
        <p:nvSpPr>
          <p:cNvPr id="2" name="Rectangle 1"/>
          <p:cNvSpPr/>
          <p:nvPr/>
        </p:nvSpPr>
        <p:spPr>
          <a:xfrm>
            <a:off x="1443795" y="1788851"/>
            <a:ext cx="4818051" cy="587853"/>
          </a:xfrm>
          <a:prstGeom prst="rect">
            <a:avLst/>
          </a:prstGeom>
        </p:spPr>
        <p:txBody>
          <a:bodyPr wrap="square">
            <a:spAutoFit/>
          </a:bodyPr>
          <a:lstStyle/>
          <a:p>
            <a:pPr algn="just">
              <a:lnSpc>
                <a:spcPct val="115000"/>
              </a:lnSpc>
              <a:spcBef>
                <a:spcPts val="225"/>
              </a:spcBef>
            </a:pPr>
            <a:r>
              <a:rPr lang="en-US" sz="2800" dirty="0" err="1">
                <a:solidFill>
                  <a:srgbClr val="FF0000"/>
                </a:solidFill>
                <a:latin typeface="Times New Roman" panose="02020603050405020304" pitchFamily="18" charset="0"/>
                <a:ea typeface="Calibri" panose="020F0502020204030204" pitchFamily="34" charset="0"/>
              </a:rPr>
              <a:t>lượng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bột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giặt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trong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bao</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thứ</a:t>
            </a:r>
            <a:r>
              <a:rPr lang="en-US" sz="2800" dirty="0">
                <a:solidFill>
                  <a:srgbClr val="FF0000"/>
                </a:solidFill>
                <a:latin typeface="Times New Roman" panose="02020603050405020304" pitchFamily="18" charset="0"/>
                <a:ea typeface="Calibri" panose="020F0502020204030204" pitchFamily="34" charset="0"/>
              </a:rPr>
              <a:t> 2</a:t>
            </a:r>
          </a:p>
        </p:txBody>
      </p:sp>
      <p:sp>
        <p:nvSpPr>
          <p:cNvPr id="12" name="Rectangle 11"/>
          <p:cNvSpPr/>
          <p:nvPr/>
        </p:nvSpPr>
        <p:spPr>
          <a:xfrm>
            <a:off x="2460735" y="2388632"/>
            <a:ext cx="5065136" cy="587853"/>
          </a:xfrm>
          <a:prstGeom prst="rect">
            <a:avLst/>
          </a:prstGeom>
        </p:spPr>
        <p:txBody>
          <a:bodyPr wrap="square">
            <a:spAutoFit/>
          </a:bodyPr>
          <a:lstStyle/>
          <a:p>
            <a:pPr algn="just">
              <a:lnSpc>
                <a:spcPct val="115000"/>
              </a:lnSpc>
              <a:spcBef>
                <a:spcPts val="225"/>
              </a:spcBef>
            </a:pPr>
            <a:r>
              <a:rPr lang="en-US" sz="2800" dirty="0" smtClean="0">
                <a:solidFill>
                  <a:srgbClr val="FF0000"/>
                </a:solidFill>
                <a:latin typeface="Times New Roman" panose="02020603050405020304" pitchFamily="18" charset="0"/>
                <a:ea typeface="Calibri" panose="020F0502020204030204" pitchFamily="34" charset="0"/>
              </a:rPr>
              <a:t>&lt;                     </a:t>
            </a:r>
            <a:r>
              <a:rPr lang="en-US" sz="2800" dirty="0" err="1">
                <a:solidFill>
                  <a:srgbClr val="FF0000"/>
                </a:solidFill>
                <a:latin typeface="Times New Roman" panose="02020603050405020304" pitchFamily="18" charset="0"/>
                <a:ea typeface="Calibri" panose="020F0502020204030204" pitchFamily="34" charset="0"/>
              </a:rPr>
              <a:t>lượng</a:t>
            </a:r>
            <a:endParaRPr lang="en-US" sz="2800" dirty="0">
              <a:solidFill>
                <a:srgbClr val="FF0000"/>
              </a:solidFill>
              <a:latin typeface="Times New Roman" panose="02020603050405020304" pitchFamily="18" charset="0"/>
              <a:ea typeface="Calibri" panose="020F0502020204030204" pitchFamily="34" charset="0"/>
            </a:endParaRPr>
          </a:p>
        </p:txBody>
      </p:sp>
      <p:sp>
        <p:nvSpPr>
          <p:cNvPr id="3" name="Rectangle 2"/>
          <p:cNvSpPr/>
          <p:nvPr/>
        </p:nvSpPr>
        <p:spPr>
          <a:xfrm>
            <a:off x="7543800" y="168600"/>
            <a:ext cx="995558" cy="523220"/>
          </a:xfrm>
          <a:prstGeom prst="rect">
            <a:avLst/>
          </a:prstGeom>
        </p:spPr>
        <p:txBody>
          <a:bodyPr wrap="square">
            <a:spAutoFit/>
          </a:bodyPr>
          <a:lstStyle/>
          <a:p>
            <a:r>
              <a:rPr lang="en-US" sz="2800" dirty="0">
                <a:solidFill>
                  <a:srgbClr val="FF0000"/>
                </a:solidFill>
                <a:latin typeface="Times New Roman" panose="02020603050405020304" pitchFamily="18" charset="0"/>
                <a:ea typeface="Calibri" panose="020F0502020204030204" pitchFamily="34" charset="0"/>
              </a:rPr>
              <a:t>300g</a:t>
            </a:r>
            <a:endParaRPr lang="en-US" sz="2800" dirty="0"/>
          </a:p>
        </p:txBody>
      </p:sp>
      <p:sp>
        <p:nvSpPr>
          <p:cNvPr id="4" name="Rectangle 3"/>
          <p:cNvSpPr/>
          <p:nvPr/>
        </p:nvSpPr>
        <p:spPr>
          <a:xfrm>
            <a:off x="2955836" y="801645"/>
            <a:ext cx="1131671" cy="523220"/>
          </a:xfrm>
          <a:prstGeom prst="rect">
            <a:avLst/>
          </a:prstGeom>
        </p:spPr>
        <p:txBody>
          <a:bodyPr wrap="square">
            <a:spAutoFit/>
          </a:bodyPr>
          <a:lstStyle/>
          <a:p>
            <a:r>
              <a:rPr lang="en-US" sz="2800" dirty="0" err="1">
                <a:solidFill>
                  <a:srgbClr val="FF0000"/>
                </a:solidFill>
                <a:latin typeface="Times New Roman" panose="02020603050405020304" pitchFamily="18" charset="0"/>
                <a:ea typeface="Calibri" panose="020F0502020204030204" pitchFamily="34" charset="0"/>
              </a:rPr>
              <a:t>lượng</a:t>
            </a:r>
            <a:endParaRPr lang="en-US" sz="2800" dirty="0"/>
          </a:p>
        </p:txBody>
      </p:sp>
      <p:sp>
        <p:nvSpPr>
          <p:cNvPr id="5" name="Rectangle 4"/>
          <p:cNvSpPr/>
          <p:nvPr/>
        </p:nvSpPr>
        <p:spPr>
          <a:xfrm>
            <a:off x="7203605" y="1302343"/>
            <a:ext cx="797578" cy="523220"/>
          </a:xfrm>
          <a:prstGeom prst="rect">
            <a:avLst/>
          </a:prstGeom>
        </p:spPr>
        <p:txBody>
          <a:bodyPr wrap="square">
            <a:spAutoFit/>
          </a:bodyPr>
          <a:lstStyle/>
          <a:p>
            <a:r>
              <a:rPr lang="en-US" sz="2800" dirty="0" smtClean="0">
                <a:solidFill>
                  <a:srgbClr val="FF0000"/>
                </a:solidFill>
                <a:latin typeface="Times New Roman" panose="02020603050405020304" pitchFamily="18" charset="0"/>
                <a:ea typeface="Calibri" panose="020F0502020204030204" pitchFamily="34" charset="0"/>
              </a:rPr>
              <a:t>6kg</a:t>
            </a:r>
            <a:endParaRPr lang="en-US" sz="2800" dirty="0"/>
          </a:p>
        </p:txBody>
      </p:sp>
      <p:sp>
        <p:nvSpPr>
          <p:cNvPr id="14" name="Rectangle 13"/>
          <p:cNvSpPr/>
          <p:nvPr/>
        </p:nvSpPr>
        <p:spPr>
          <a:xfrm>
            <a:off x="1803748" y="2939773"/>
            <a:ext cx="4567517" cy="587853"/>
          </a:xfrm>
          <a:prstGeom prst="rect">
            <a:avLst/>
          </a:prstGeom>
        </p:spPr>
        <p:txBody>
          <a:bodyPr wrap="square">
            <a:spAutoFit/>
          </a:bodyPr>
          <a:lstStyle/>
          <a:p>
            <a:pPr algn="just">
              <a:lnSpc>
                <a:spcPct val="115000"/>
              </a:lnSpc>
              <a:spcBef>
                <a:spcPts val="225"/>
              </a:spcBef>
            </a:pPr>
            <a:r>
              <a:rPr lang="en-US" sz="2800" dirty="0" err="1">
                <a:solidFill>
                  <a:srgbClr val="FF0000"/>
                </a:solidFill>
                <a:latin typeface="Times New Roman" panose="02020603050405020304" pitchFamily="18" charset="0"/>
                <a:ea typeface="Calibri" panose="020F0502020204030204" pitchFamily="34" charset="0"/>
              </a:rPr>
              <a:t>ít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lượng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bột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giặt</a:t>
            </a:r>
            <a:r>
              <a:rPr lang="en-US" sz="2800" dirty="0">
                <a:solidFill>
                  <a:srgbClr val="FF0000"/>
                </a:solidFill>
                <a:latin typeface="Times New Roman" panose="02020603050405020304" pitchFamily="18" charset="0"/>
                <a:ea typeface="Calibri" panose="020F0502020204030204" pitchFamily="34" charset="0"/>
              </a:rPr>
              <a:t> </a:t>
            </a:r>
          </a:p>
        </p:txBody>
      </p:sp>
      <p:pic>
        <p:nvPicPr>
          <p:cNvPr id="13" name="Picture 12" descr="Thùng 40 gói Bột giặt Lix ngát hương chanh gói 300g - Thùng lix chanh 300g"/>
          <p:cNvPicPr/>
          <p:nvPr/>
        </p:nvPicPr>
        <p:blipFill rotWithShape="1">
          <a:blip r:embed="rId2">
            <a:extLst>
              <a:ext uri="{28A0092B-C50C-407E-A947-70E740481C1C}">
                <a14:useLocalDpi xmlns:a14="http://schemas.microsoft.com/office/drawing/2010/main" val="0"/>
              </a:ext>
            </a:extLst>
          </a:blip>
          <a:srcRect l="15396" t="30714" r="17041"/>
          <a:stretch/>
        </p:blipFill>
        <p:spPr bwMode="auto">
          <a:xfrm>
            <a:off x="517788" y="3527626"/>
            <a:ext cx="3515349" cy="3111456"/>
          </a:xfrm>
          <a:prstGeom prst="rect">
            <a:avLst/>
          </a:prstGeom>
          <a:noFill/>
          <a:ln>
            <a:noFill/>
          </a:ln>
          <a:extLst>
            <a:ext uri="{53640926-AAD7-44D8-BBD7-CCE9431645EC}">
              <a14:shadowObscured xmlns:a14="http://schemas.microsoft.com/office/drawing/2010/main"/>
            </a:ext>
          </a:extLst>
        </p:spPr>
      </p:pic>
      <p:pic>
        <p:nvPicPr>
          <p:cNvPr id="15" name="Picture 14" descr="Bột giặt Lix Extra chanh 6kg | CÔNG TY CỔ PHẦN HÀNG BÁCH HÓA"/>
          <p:cNvPicPr/>
          <p:nvPr/>
        </p:nvPicPr>
        <p:blipFill rotWithShape="1">
          <a:blip r:embed="rId3">
            <a:extLst>
              <a:ext uri="{28A0092B-C50C-407E-A947-70E740481C1C}">
                <a14:useLocalDpi xmlns:a14="http://schemas.microsoft.com/office/drawing/2010/main" val="0"/>
              </a:ext>
            </a:extLst>
          </a:blip>
          <a:srcRect l="23866" t="34259" r="22549" b="7124"/>
          <a:stretch/>
        </p:blipFill>
        <p:spPr bwMode="auto">
          <a:xfrm>
            <a:off x="4858810" y="3539554"/>
            <a:ext cx="3446989" cy="3047933"/>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8305799" y="5325331"/>
            <a:ext cx="742155" cy="646331"/>
          </a:xfrm>
          <a:prstGeom prst="rect">
            <a:avLst/>
          </a:prstGeom>
        </p:spPr>
        <p:txBody>
          <a:bodyPr wrap="square">
            <a:spAutoFit/>
          </a:bodyPr>
          <a:lstStyle/>
          <a:p>
            <a:r>
              <a:rPr lang="en-US" sz="3600" dirty="0" smtClean="0">
                <a:solidFill>
                  <a:srgbClr val="FF0000"/>
                </a:solidFill>
                <a:latin typeface="Times New Roman" panose="02020603050405020304" pitchFamily="18" charset="0"/>
                <a:ea typeface="Calibri" panose="020F0502020204030204" pitchFamily="34" charset="0"/>
              </a:rPr>
              <a:t>2</a:t>
            </a:r>
            <a:endParaRPr lang="en-US" sz="3600" dirty="0"/>
          </a:p>
        </p:txBody>
      </p:sp>
      <p:sp>
        <p:nvSpPr>
          <p:cNvPr id="16" name="Rectangle 15"/>
          <p:cNvSpPr/>
          <p:nvPr/>
        </p:nvSpPr>
        <p:spPr>
          <a:xfrm>
            <a:off x="152400" y="5630299"/>
            <a:ext cx="742155" cy="646331"/>
          </a:xfrm>
          <a:prstGeom prst="rect">
            <a:avLst/>
          </a:prstGeom>
        </p:spPr>
        <p:txBody>
          <a:bodyPr wrap="square">
            <a:spAutoFit/>
          </a:bodyPr>
          <a:lstStyle/>
          <a:p>
            <a:r>
              <a:rPr lang="en-US" sz="3600" dirty="0" smtClean="0">
                <a:solidFill>
                  <a:srgbClr val="FF0000"/>
                </a:solidFill>
                <a:latin typeface="Times New Roman" panose="02020603050405020304" pitchFamily="18" charset="0"/>
                <a:ea typeface="Calibri" panose="020F0502020204030204" pitchFamily="34" charset="0"/>
              </a:rPr>
              <a:t>1</a:t>
            </a:r>
            <a:endParaRPr lang="en-US" sz="3600" dirty="0"/>
          </a:p>
        </p:txBody>
      </p:sp>
    </p:spTree>
    <p:extLst>
      <p:ext uri="{BB962C8B-B14F-4D97-AF65-F5344CB8AC3E}">
        <p14:creationId xmlns:p14="http://schemas.microsoft.com/office/powerpoint/2010/main" val="406277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p:bldP spid="4" grpId="0"/>
      <p:bldP spid="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81000" y="444043"/>
            <a:ext cx="8229600" cy="17697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Trên</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vỏ</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sữa</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có</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ghi</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Khối</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lượng</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tịnh:380g"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hình</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37.1a).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Số</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ghi</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đó</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chỉ</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sức</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nặng</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của</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hộp</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sữa</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hay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lượng</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sữa</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chứa</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trong</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hộp</a:t>
            </a: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p>
        </p:txBody>
      </p:sp>
      <p:pic>
        <p:nvPicPr>
          <p:cNvPr id="5122" name="Picture 2" descr="https://baivan.net/sites/default/files/styles/giua_bai/public/12_246.png?itok=BTRGOorS"/>
          <p:cNvPicPr>
            <a:picLocks noChangeAspect="1" noChangeArrowheads="1"/>
          </p:cNvPicPr>
          <p:nvPr/>
        </p:nvPicPr>
        <p:blipFill rotWithShape="1">
          <a:blip r:embed="rId2">
            <a:extLst>
              <a:ext uri="{28A0092B-C50C-407E-A947-70E740481C1C}">
                <a14:useLocalDpi xmlns:a14="http://schemas.microsoft.com/office/drawing/2010/main" val="0"/>
              </a:ext>
            </a:extLst>
          </a:blip>
          <a:srcRect l="5967" t="15910" b="7721"/>
          <a:stretch/>
        </p:blipFill>
        <p:spPr bwMode="auto">
          <a:xfrm>
            <a:off x="4190999" y="2011457"/>
            <a:ext cx="4944035" cy="43893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364" y="2590800"/>
            <a:ext cx="3487271" cy="1384995"/>
          </a:xfrm>
          <a:prstGeom prst="rect">
            <a:avLst/>
          </a:prstGeom>
        </p:spPr>
        <p:txBody>
          <a:bodyPr wrap="square">
            <a:spAutoFit/>
          </a:bodyPr>
          <a:lstStyle/>
          <a:p>
            <a:pPr algn="just">
              <a:buFont typeface="Arial" panose="020B0604020202020204" pitchFamily="34" charset="0"/>
              <a:buChar char="•"/>
            </a:pPr>
            <a:r>
              <a:rPr lang="vi-VN" sz="2800" b="1" dirty="0">
                <a:solidFill>
                  <a:srgbClr val="FF0000"/>
                </a:solidFill>
                <a:latin typeface="arial" panose="020B0604020202020204" pitchFamily="34" charset="0"/>
              </a:rPr>
              <a:t>Số ghi trên hộp sữa chỉ lượng sữa chưa trong hộp</a:t>
            </a:r>
            <a:endParaRPr lang="vi-VN" sz="2800" b="1" i="0"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03775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22412"/>
            <a:ext cx="89154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Trên</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một</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bao</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gạo</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có</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ghi</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25kg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hình</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37.1b).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Số</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ghi</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đó</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cho</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biết</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điều</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3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gì</a:t>
            </a: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endParaRPr kumimoji="0" lang="en-US" sz="58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pic>
        <p:nvPicPr>
          <p:cNvPr id="6146" name="Picture 2" descr="https://baivan.net/sites/default/files/styles/giua_bai/public/12_247.png?itok=-nYQw9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697811"/>
            <a:ext cx="4591050" cy="5160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541656"/>
            <a:ext cx="4572000" cy="1384995"/>
          </a:xfrm>
          <a:prstGeom prst="rect">
            <a:avLst/>
          </a:prstGeom>
        </p:spPr>
        <p:txBody>
          <a:bodyPr>
            <a:spAutoFit/>
          </a:bodyPr>
          <a:lstStyle/>
          <a:p>
            <a:r>
              <a:rPr lang="vi-VN" sz="2800" b="1" dirty="0">
                <a:solidFill>
                  <a:srgbClr val="FF0000"/>
                </a:solidFill>
                <a:latin typeface="arial" panose="020B0604020202020204" pitchFamily="34" charset="0"/>
              </a:rPr>
              <a:t>Số ghi đó cho biết khối lượng gạo trong bao là 25kg</a:t>
            </a:r>
            <a:endParaRPr lang="en-US" sz="2800" b="1" dirty="0">
              <a:solidFill>
                <a:srgbClr val="FF0000"/>
              </a:solidFill>
            </a:endParaRPr>
          </a:p>
        </p:txBody>
      </p:sp>
    </p:spTree>
    <p:extLst>
      <p:ext uri="{BB962C8B-B14F-4D97-AF65-F5344CB8AC3E}">
        <p14:creationId xmlns:p14="http://schemas.microsoft.com/office/powerpoint/2010/main" val="142540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4697" y="1595923"/>
            <a:ext cx="8610600" cy="3416320"/>
          </a:xfrm>
          <a:prstGeom prst="rect">
            <a:avLst/>
          </a:prstGeom>
        </p:spPr>
        <p:txBody>
          <a:bodyPr wrap="square">
            <a:spAutoFit/>
          </a:bodyPr>
          <a:lstStyle/>
          <a:p>
            <a:pPr>
              <a:lnSpc>
                <a:spcPct val="15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Khối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lượng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err="1" smtClean="0">
                <a:solidFill>
                  <a:srgbClr val="0000CC"/>
                </a:solidFill>
                <a:latin typeface="Times New Roman" panose="02020603050405020304" pitchFamily="18" charset="0"/>
                <a:cs typeface="Times New Roman" panose="02020603050405020304" pitchFamily="18" charset="0"/>
              </a:rPr>
              <a:t>chất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smtClean="0">
                <a:solidFill>
                  <a:srgbClr val="0000CC"/>
                </a:solidFill>
                <a:latin typeface="Times New Roman" panose="02020603050405020304" pitchFamily="18" charset="0"/>
                <a:cs typeface="Times New Roman" panose="02020603050405020304" pitchFamily="18" charset="0"/>
              </a:rPr>
              <a:t>vật</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lượng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gọi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smtClean="0">
                <a:solidFill>
                  <a:srgbClr val="0000CC"/>
                </a:solidFill>
                <a:latin typeface="Times New Roman" panose="02020603050405020304" pitchFamily="18" charset="0"/>
                <a:cs typeface="Times New Roman" panose="02020603050405020304" pitchFamily="18" charset="0"/>
              </a:rPr>
              <a:t>…….</a:t>
            </a:r>
          </a:p>
          <a:p>
            <a:pPr>
              <a:lnSpc>
                <a:spcPct val="15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Mọi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đều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có</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khối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lượng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186427" y="457104"/>
            <a:ext cx="763511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ea typeface="Arial" panose="020B0604020202020204" pitchFamily="34" charset="0"/>
              </a:rPr>
              <a:t>1. KHỐI </a:t>
            </a:r>
            <a:r>
              <a:rPr lang="en-US" sz="3200" b="1" dirty="0">
                <a:solidFill>
                  <a:srgbClr val="FF0000"/>
                </a:solidFill>
                <a:latin typeface="Times New Roman" panose="02020603050405020304" pitchFamily="18" charset="0"/>
                <a:ea typeface="Arial" panose="020B0604020202020204" pitchFamily="34" charset="0"/>
              </a:rPr>
              <a:t>LƯỢNG</a:t>
            </a:r>
            <a:endParaRPr lang="en-US" sz="3200" dirty="0">
              <a:solidFill>
                <a:srgbClr val="FF0000"/>
              </a:solidFill>
            </a:endParaRPr>
          </a:p>
        </p:txBody>
      </p:sp>
      <p:sp>
        <p:nvSpPr>
          <p:cNvPr id="2" name="Rectangle 1"/>
          <p:cNvSpPr/>
          <p:nvPr/>
        </p:nvSpPr>
        <p:spPr>
          <a:xfrm>
            <a:off x="2689505" y="3304083"/>
            <a:ext cx="5009279" cy="729430"/>
          </a:xfrm>
          <a:prstGeom prst="rect">
            <a:avLst/>
          </a:prstGeom>
        </p:spPr>
        <p:txBody>
          <a:bodyPr wrap="square">
            <a:spAutoFit/>
          </a:bodyPr>
          <a:lstStyle/>
          <a:p>
            <a:pPr algn="just">
              <a:lnSpc>
                <a:spcPct val="115000"/>
              </a:lnSpc>
              <a:spcBef>
                <a:spcPts val="225"/>
              </a:spcBef>
            </a:pPr>
            <a:r>
              <a:rPr lang="en-US" sz="3600" dirty="0" err="1">
                <a:solidFill>
                  <a:srgbClr val="FF0000"/>
                </a:solidFill>
                <a:latin typeface="Times New Roman" panose="02020603050405020304" pitchFamily="18" charset="0"/>
                <a:ea typeface="Calibri" panose="020F0502020204030204" pitchFamily="34" charset="0"/>
              </a:rPr>
              <a:t>khối</a:t>
            </a:r>
            <a:r>
              <a:rPr lang="en-US" sz="3600" dirty="0">
                <a:solidFill>
                  <a:srgbClr val="FF0000"/>
                </a:solidFill>
                <a:latin typeface="Times New Roman" panose="02020603050405020304" pitchFamily="18" charset="0"/>
                <a:ea typeface="Calibri" panose="020F0502020204030204" pitchFamily="34" charset="0"/>
              </a:rPr>
              <a:t> </a:t>
            </a:r>
            <a:r>
              <a:rPr lang="en-US" sz="3600" dirty="0" err="1">
                <a:solidFill>
                  <a:srgbClr val="FF0000"/>
                </a:solidFill>
                <a:latin typeface="Times New Roman" panose="02020603050405020304" pitchFamily="18" charset="0"/>
                <a:ea typeface="Calibri" panose="020F0502020204030204" pitchFamily="34" charset="0"/>
              </a:rPr>
              <a:t>lượng</a:t>
            </a:r>
            <a:r>
              <a:rPr lang="en-US" sz="3600" dirty="0">
                <a:solidFill>
                  <a:srgbClr val="FF0000"/>
                </a:solidFill>
                <a:latin typeface="Times New Roman" panose="02020603050405020304" pitchFamily="18" charset="0"/>
                <a:ea typeface="Calibri" panose="020F0502020204030204" pitchFamily="34" charset="0"/>
              </a:rPr>
              <a:t> </a:t>
            </a:r>
            <a:r>
              <a:rPr lang="en-US" sz="3600" dirty="0" err="1">
                <a:solidFill>
                  <a:srgbClr val="FF0000"/>
                </a:solidFill>
                <a:latin typeface="Times New Roman" panose="02020603050405020304" pitchFamily="18" charset="0"/>
                <a:ea typeface="Calibri" panose="020F0502020204030204" pitchFamily="34" charset="0"/>
              </a:rPr>
              <a:t>tịnh</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4" name="Rectangle 3"/>
          <p:cNvSpPr/>
          <p:nvPr/>
        </p:nvSpPr>
        <p:spPr>
          <a:xfrm>
            <a:off x="4559997" y="1676400"/>
            <a:ext cx="1268296" cy="646331"/>
          </a:xfrm>
          <a:prstGeom prst="rect">
            <a:avLst/>
          </a:prstGeom>
        </p:spPr>
        <p:txBody>
          <a:bodyPr wrap="none">
            <a:spAutoFit/>
          </a:bodyPr>
          <a:lstStyle/>
          <a:p>
            <a:r>
              <a:rPr lang="en-US" sz="3600" dirty="0" err="1">
                <a:solidFill>
                  <a:srgbClr val="FF0000"/>
                </a:solidFill>
                <a:latin typeface="Times New Roman" panose="02020603050405020304" pitchFamily="18" charset="0"/>
                <a:ea typeface="Calibri" panose="020F0502020204030204" pitchFamily="34" charset="0"/>
              </a:rPr>
              <a:t>lượng</a:t>
            </a:r>
            <a:endParaRPr lang="en-US" sz="3600" dirty="0"/>
          </a:p>
        </p:txBody>
      </p:sp>
    </p:spTree>
    <p:extLst>
      <p:ext uri="{BB962C8B-B14F-4D97-AF65-F5344CB8AC3E}">
        <p14:creationId xmlns:p14="http://schemas.microsoft.com/office/powerpoint/2010/main" val="379980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1563</Words>
  <Application>Microsoft Office PowerPoint</Application>
  <PresentationFormat>On-screen Show (4:3)</PresentationFormat>
  <Paragraphs>225</Paragraphs>
  <Slides>38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.VnBodoniH</vt:lpstr>
      <vt:lpstr>Arial</vt:lpstr>
      <vt:lpstr>Arial</vt:lpstr>
      <vt:lpstr>Calibri</vt:lpstr>
      <vt:lpstr>Symbol</vt:lpstr>
      <vt:lpstr>Times New Roman</vt:lpstr>
      <vt:lpstr>Office Theme</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khuong</dc:creator>
  <cp:lastModifiedBy>AutoBVT</cp:lastModifiedBy>
  <cp:revision>65</cp:revision>
  <dcterms:created xsi:type="dcterms:W3CDTF">2021-10-17T22:59:38Z</dcterms:created>
  <dcterms:modified xsi:type="dcterms:W3CDTF">2024-11-14T01:46:05Z</dcterms:modified>
</cp:coreProperties>
</file>