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99" r:id="rId2"/>
    <p:sldId id="1087" r:id="rId3"/>
    <p:sldId id="1075" r:id="rId4"/>
    <p:sldId id="1102" r:id="rId5"/>
    <p:sldId id="885" r:id="rId6"/>
    <p:sldId id="1076" r:id="rId7"/>
    <p:sldId id="1077" r:id="rId8"/>
    <p:sldId id="1078" r:id="rId9"/>
    <p:sldId id="1079" r:id="rId10"/>
    <p:sldId id="1080" r:id="rId11"/>
    <p:sldId id="1088" r:id="rId12"/>
    <p:sldId id="1089" r:id="rId13"/>
    <p:sldId id="1081" r:id="rId14"/>
    <p:sldId id="288" r:id="rId15"/>
    <p:sldId id="290" r:id="rId16"/>
    <p:sldId id="291" r:id="rId17"/>
    <p:sldId id="292" r:id="rId18"/>
    <p:sldId id="293" r:id="rId19"/>
    <p:sldId id="1059" r:id="rId20"/>
    <p:sldId id="1083" r:id="rId21"/>
    <p:sldId id="1091" r:id="rId22"/>
    <p:sldId id="1092" r:id="rId23"/>
    <p:sldId id="1086" r:id="rId24"/>
    <p:sldId id="1058" r:id="rId25"/>
    <p:sldId id="1103" r:id="rId26"/>
    <p:sldId id="1090" r:id="rId27"/>
    <p:sldId id="1104" r:id="rId28"/>
    <p:sldId id="1064" r:id="rId29"/>
    <p:sldId id="1066" r:id="rId30"/>
    <p:sldId id="1062" r:id="rId31"/>
    <p:sldId id="1065" r:id="rId32"/>
    <p:sldId id="1069" r:id="rId33"/>
    <p:sldId id="299" r:id="rId34"/>
    <p:sldId id="1093" r:id="rId35"/>
    <p:sldId id="1096" r:id="rId36"/>
    <p:sldId id="1094" r:id="rId37"/>
    <p:sldId id="1097" r:id="rId38"/>
    <p:sldId id="1072" r:id="rId39"/>
    <p:sldId id="303" r:id="rId40"/>
    <p:sldId id="1098" r:id="rId41"/>
    <p:sldId id="1099" r:id="rId42"/>
    <p:sldId id="1100" r:id="rId43"/>
    <p:sldId id="1101" r:id="rId44"/>
    <p:sldId id="534"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7CAAC"/>
    <a:srgbClr val="0090A4"/>
    <a:srgbClr val="007686"/>
    <a:srgbClr val="005964"/>
    <a:srgbClr val="FF6600"/>
    <a:srgbClr val="FFCC99"/>
    <a:srgbClr val="FF9933"/>
    <a:srgbClr val="004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78879" autoAdjust="0"/>
  </p:normalViewPr>
  <p:slideViewPr>
    <p:cSldViewPr snapToGrid="0">
      <p:cViewPr varScale="1">
        <p:scale>
          <a:sx n="54" d="100"/>
          <a:sy n="54" d="100"/>
        </p:scale>
        <p:origin x="8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6C7B2-2C32-498A-96FA-BB15116FDF4D}" type="datetimeFigureOut">
              <a:rPr lang="vi-VN" smtClean="0"/>
              <a:t>24/10/2024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431E7-3991-483A-AF29-42BA424A4B46}" type="slidenum">
              <a:rPr lang="vi-VN" smtClean="0"/>
              <a:t>‹#›</a:t>
            </a:fld>
            <a:endParaRPr lang="vi-VN"/>
          </a:p>
        </p:txBody>
      </p:sp>
    </p:spTree>
    <p:extLst>
      <p:ext uri="{BB962C8B-B14F-4D97-AF65-F5344CB8AC3E}">
        <p14:creationId xmlns:p14="http://schemas.microsoft.com/office/powerpoint/2010/main" val="225280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26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2328754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94644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752362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62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861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3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566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596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65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55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518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1742,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Thuỵ</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(1701 - 1744)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sôi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°C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đẩu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28</a:t>
            </a:fld>
            <a:endParaRPr lang="vi-VN"/>
          </a:p>
        </p:txBody>
      </p:sp>
    </p:spTree>
    <p:extLst>
      <p:ext uri="{BB962C8B-B14F-4D97-AF65-F5344CB8AC3E}">
        <p14:creationId xmlns:p14="http://schemas.microsoft.com/office/powerpoint/2010/main" val="1545545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331372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3447194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423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1636093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3514199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làm</a:t>
            </a:r>
            <a:r>
              <a:rPr lang="en-US" dirty="0"/>
              <a:t> </a:t>
            </a:r>
            <a:r>
              <a:rPr lang="en-US" dirty="0" err="1"/>
              <a:t>nhóm</a:t>
            </a:r>
            <a:r>
              <a:rPr lang="en-US" dirty="0"/>
              <a:t> </a:t>
            </a:r>
            <a:r>
              <a:rPr lang="en-US" dirty="0" err="1"/>
              <a:t>và</a:t>
            </a:r>
            <a:r>
              <a:rPr lang="en-US" dirty="0"/>
              <a:t> </a:t>
            </a:r>
            <a:r>
              <a:rPr lang="en-US" dirty="0" err="1"/>
              <a:t>làm</a:t>
            </a:r>
            <a:r>
              <a:rPr lang="en-US" dirty="0"/>
              <a:t> </a:t>
            </a:r>
            <a:r>
              <a:rPr lang="en-US" dirty="0" err="1"/>
              <a:t>cá</a:t>
            </a:r>
            <a:r>
              <a:rPr lang="en-US" dirty="0"/>
              <a:t> </a:t>
            </a:r>
            <a:r>
              <a:rPr lang="en-US" dirty="0" err="1"/>
              <a:t>nhân</a:t>
            </a:r>
            <a:r>
              <a:rPr lang="en-US" dirty="0"/>
              <a:t> </a:t>
            </a:r>
            <a:r>
              <a:rPr lang="en-US" dirty="0" err="1"/>
              <a:t>để</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số</a:t>
            </a:r>
            <a:r>
              <a:rPr lang="en-US" dirty="0"/>
              <a: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7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3692134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3285363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41</a:t>
            </a:fld>
            <a:endParaRPr lang="zh-CN" altLang="en-US"/>
          </a:p>
        </p:txBody>
      </p:sp>
    </p:spTree>
    <p:extLst>
      <p:ext uri="{BB962C8B-B14F-4D97-AF65-F5344CB8AC3E}">
        <p14:creationId xmlns:p14="http://schemas.microsoft.com/office/powerpoint/2010/main" val="343720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909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42</a:t>
            </a:fld>
            <a:endParaRPr lang="zh-CN" altLang="en-US"/>
          </a:p>
        </p:txBody>
      </p:sp>
    </p:spTree>
    <p:extLst>
      <p:ext uri="{BB962C8B-B14F-4D97-AF65-F5344CB8AC3E}">
        <p14:creationId xmlns:p14="http://schemas.microsoft.com/office/powerpoint/2010/main" val="2259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43</a:t>
            </a:fld>
            <a:endParaRPr lang="zh-CN" altLang="en-US"/>
          </a:p>
        </p:txBody>
      </p:sp>
    </p:spTree>
    <p:extLst>
      <p:ext uri="{BB962C8B-B14F-4D97-AF65-F5344CB8AC3E}">
        <p14:creationId xmlns:p14="http://schemas.microsoft.com/office/powerpoint/2010/main" val="1454601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Cùng</a:t>
            </a:r>
            <a:r>
              <a:rPr lang="en-US" dirty="0"/>
              <a:t> </a:t>
            </a:r>
            <a:r>
              <a:rPr lang="en-US" dirty="0" err="1"/>
              <a:t>một</a:t>
            </a:r>
            <a:r>
              <a:rPr lang="en-US" dirty="0"/>
              <a:t> </a:t>
            </a:r>
            <a:r>
              <a:rPr lang="en-US" dirty="0" err="1"/>
              <a:t>chất</a:t>
            </a:r>
            <a:r>
              <a:rPr lang="en-US" dirty="0"/>
              <a:t> </a:t>
            </a:r>
            <a:r>
              <a:rPr lang="en-US" dirty="0" err="1"/>
              <a:t>nhưng</a:t>
            </a:r>
            <a:r>
              <a:rPr lang="en-US" dirty="0"/>
              <a:t> </a:t>
            </a:r>
            <a:r>
              <a:rPr lang="en-US" dirty="0" err="1"/>
              <a:t>nếu</a:t>
            </a:r>
            <a:r>
              <a:rPr lang="en-US" dirty="0"/>
              <a:t> </a:t>
            </a:r>
            <a:r>
              <a:rPr lang="en-US" dirty="0" err="1"/>
              <a:t>đang</a:t>
            </a:r>
            <a:r>
              <a:rPr lang="en-US" dirty="0"/>
              <a:t> ở </a:t>
            </a:r>
            <a:r>
              <a:rPr lang="en-US" dirty="0" err="1"/>
              <a:t>nhiệt</a:t>
            </a:r>
            <a:r>
              <a:rPr lang="en-US" dirty="0"/>
              <a:t> </a:t>
            </a:r>
            <a:r>
              <a:rPr lang="en-US" dirty="0" err="1"/>
              <a:t>độ</a:t>
            </a:r>
            <a:r>
              <a:rPr lang="en-US" dirty="0"/>
              <a:t> </a:t>
            </a:r>
            <a:r>
              <a:rPr lang="en-US" dirty="0" err="1"/>
              <a:t>khác</a:t>
            </a:r>
            <a:r>
              <a:rPr lang="en-US" dirty="0"/>
              <a:t> </a:t>
            </a:r>
            <a:r>
              <a:rPr lang="en-US" dirty="0" err="1"/>
              <a:t>nhau</a:t>
            </a:r>
            <a:r>
              <a:rPr lang="en-US" dirty="0"/>
              <a:t> </a:t>
            </a:r>
            <a:r>
              <a:rPr lang="en-US" dirty="0" err="1"/>
              <a:t>sẽ</a:t>
            </a:r>
            <a:r>
              <a:rPr lang="en-US" dirty="0"/>
              <a:t> </a:t>
            </a:r>
            <a:r>
              <a:rPr lang="en-US" dirty="0" err="1"/>
              <a:t>tồn</a:t>
            </a:r>
            <a:r>
              <a:rPr lang="en-US" dirty="0"/>
              <a:t> </a:t>
            </a:r>
            <a:r>
              <a:rPr lang="en-US" dirty="0" err="1"/>
              <a:t>tại</a:t>
            </a:r>
            <a:r>
              <a:rPr lang="en-US" dirty="0"/>
              <a:t> ở </a:t>
            </a:r>
            <a:r>
              <a:rPr lang="en-US" dirty="0" err="1"/>
              <a:t>các</a:t>
            </a:r>
            <a:r>
              <a:rPr lang="en-US" dirty="0"/>
              <a:t> </a:t>
            </a:r>
            <a:r>
              <a:rPr lang="en-US" dirty="0" err="1"/>
              <a:t>thể</a:t>
            </a:r>
            <a:r>
              <a:rPr lang="en-US" dirty="0"/>
              <a:t> </a:t>
            </a:r>
            <a:r>
              <a:rPr lang="en-US" dirty="0" err="1"/>
              <a:t>khác</a:t>
            </a:r>
            <a:r>
              <a:rPr lang="en-US" dirty="0"/>
              <a:t> </a:t>
            </a:r>
            <a:r>
              <a:rPr lang="en-US" dirty="0" err="1"/>
              <a:t>nhau</a:t>
            </a:r>
            <a:r>
              <a:rPr lang="en-US" dirty="0"/>
              <a:t>.</a:t>
            </a:r>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44</a:t>
            </a:fld>
            <a:endParaRPr lang="vi-VN"/>
          </a:p>
        </p:txBody>
      </p:sp>
    </p:spTree>
    <p:extLst>
      <p:ext uri="{BB962C8B-B14F-4D97-AF65-F5344CB8AC3E}">
        <p14:creationId xmlns:p14="http://schemas.microsoft.com/office/powerpoint/2010/main" val="139966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10</a:t>
            </a:fld>
            <a:endParaRPr lang="vi-VN"/>
          </a:p>
        </p:txBody>
      </p:sp>
    </p:spTree>
    <p:extLst>
      <p:ext uri="{BB962C8B-B14F-4D97-AF65-F5344CB8AC3E}">
        <p14:creationId xmlns:p14="http://schemas.microsoft.com/office/powerpoint/2010/main" val="1542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11</a:t>
            </a:fld>
            <a:endParaRPr lang="vi-VN"/>
          </a:p>
        </p:txBody>
      </p:sp>
    </p:spTree>
    <p:extLst>
      <p:ext uri="{BB962C8B-B14F-4D97-AF65-F5344CB8AC3E}">
        <p14:creationId xmlns:p14="http://schemas.microsoft.com/office/powerpoint/2010/main" val="413196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12</a:t>
            </a:fld>
            <a:endParaRPr lang="vi-VN"/>
          </a:p>
        </p:txBody>
      </p:sp>
    </p:spTree>
    <p:extLst>
      <p:ext uri="{BB962C8B-B14F-4D97-AF65-F5344CB8AC3E}">
        <p14:creationId xmlns:p14="http://schemas.microsoft.com/office/powerpoint/2010/main" val="209576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028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338048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257705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CDB30C-38C5-49DB-A966-3D53F6E6ED2A}"/>
              </a:ext>
            </a:extLst>
          </p:cNvPr>
          <p:cNvSpPr>
            <a:spLocks noGrp="1"/>
          </p:cNvSpPr>
          <p:nvPr>
            <p:ph type="ctrTitle"/>
          </p:nvPr>
        </p:nvSpPr>
        <p:spPr>
          <a:xfrm>
            <a:off x="1524000" y="1122363"/>
            <a:ext cx="9144000" cy="2387600"/>
          </a:xfrm>
        </p:spPr>
        <p:txBody>
          <a:bodyPr anchor="b"/>
          <a:lstStyle>
            <a:lvl1pPr algn="ctr">
              <a:defRPr sz="6000"/>
            </a:lvl1pPr>
          </a:lstStyle>
          <a:p>
            <a:r>
              <a:rPr lang="vi-VN" dirty="0"/>
              <a:t>Bấm để sửa kiểu tiêu đề Bản cái</a:t>
            </a:r>
          </a:p>
        </p:txBody>
      </p:sp>
      <p:sp>
        <p:nvSpPr>
          <p:cNvPr id="3" name="Tiêu đề phụ 2">
            <a:extLst>
              <a:ext uri="{FF2B5EF4-FFF2-40B4-BE49-F238E27FC236}">
                <a16:creationId xmlns:a16="http://schemas.microsoft.com/office/drawing/2014/main" id="{255AE505-BD2F-43EE-85E5-6EAA6BB97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D8D3326C-1A7E-463E-862B-31F2028701D4}"/>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5" name="Chỗ dành sẵn cho Chân trang 4">
            <a:extLst>
              <a:ext uri="{FF2B5EF4-FFF2-40B4-BE49-F238E27FC236}">
                <a16:creationId xmlns:a16="http://schemas.microsoft.com/office/drawing/2014/main" id="{11457728-FDE8-4F49-9DB6-1AFB59E01CF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9225853-2B1D-4813-9339-24D65F8400BD}"/>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7158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F66CC0E4-23D8-49AE-8ACD-2F47A369EB34}"/>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5" name="Chỗ dành sẵn cho Chân trang 4">
            <a:extLst>
              <a:ext uri="{FF2B5EF4-FFF2-40B4-BE49-F238E27FC236}">
                <a16:creationId xmlns:a16="http://schemas.microsoft.com/office/drawing/2014/main" id="{7A619294-C46F-4F36-9D4D-48C80A6FBC6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2118701-E651-40A5-83DB-7B127F35C27F}"/>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77416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FCCE5CB2-07C2-4DF6-AA49-3F2B8CC6895A}"/>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5" name="Chỗ dành sẵn cho Chân trang 4">
            <a:extLst>
              <a:ext uri="{FF2B5EF4-FFF2-40B4-BE49-F238E27FC236}">
                <a16:creationId xmlns:a16="http://schemas.microsoft.com/office/drawing/2014/main" id="{61860B01-04D6-447B-8ABB-C944E80023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8AA5238-4D8F-4004-9044-A263897208C5}"/>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72825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4B7043C-E8BE-461A-93D6-3A2B21E22523}"/>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5" name="Chỗ dành sẵn cho Chân trang 4">
            <a:extLst>
              <a:ext uri="{FF2B5EF4-FFF2-40B4-BE49-F238E27FC236}">
                <a16:creationId xmlns:a16="http://schemas.microsoft.com/office/drawing/2014/main" id="{6965EA28-DE9B-49AC-9C40-4B3B0195500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8EA8CBB-4E22-4F4F-A9A1-41F7606E6E0E}"/>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59720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2FC38774-AC44-4DB7-B485-BEBDF488375F}"/>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5" name="Chỗ dành sẵn cho Chân trang 4">
            <a:extLst>
              <a:ext uri="{FF2B5EF4-FFF2-40B4-BE49-F238E27FC236}">
                <a16:creationId xmlns:a16="http://schemas.microsoft.com/office/drawing/2014/main" id="{8B0A10B1-8E16-4CDC-8D6F-05CC79B52B2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236FB9-F156-4DED-B23E-7A062F4BF247}"/>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7108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10670F29-074A-4B81-876B-5E2493EFA422}"/>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6" name="Chỗ dành sẵn cho Chân trang 5">
            <a:extLst>
              <a:ext uri="{FF2B5EF4-FFF2-40B4-BE49-F238E27FC236}">
                <a16:creationId xmlns:a16="http://schemas.microsoft.com/office/drawing/2014/main" id="{A36814D4-EB2A-4421-9CB5-B625F137E76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7FE3ADF-9BCE-480E-A293-665367B3F2E5}"/>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245605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
        <p:nvSpPr>
          <p:cNvPr id="7" name="Chỗ dành sẵn cho Ngày tháng 6">
            <a:extLst>
              <a:ext uri="{FF2B5EF4-FFF2-40B4-BE49-F238E27FC236}">
                <a16:creationId xmlns:a16="http://schemas.microsoft.com/office/drawing/2014/main" id="{84FDB650-28D6-429F-8E61-C4AD680B8365}"/>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8" name="Chỗ dành sẵn cho Chân trang 7">
            <a:extLst>
              <a:ext uri="{FF2B5EF4-FFF2-40B4-BE49-F238E27FC236}">
                <a16:creationId xmlns:a16="http://schemas.microsoft.com/office/drawing/2014/main" id="{B297B0DF-2C80-4881-82F0-F85BB70A80E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5D0D2FAA-B69A-4FE2-8863-FAAC8264B29F}"/>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268515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9A34307E-DDB8-4FCE-B9CE-698266B02BA3}"/>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4" name="Chỗ dành sẵn cho Chân trang 3">
            <a:extLst>
              <a:ext uri="{FF2B5EF4-FFF2-40B4-BE49-F238E27FC236}">
                <a16:creationId xmlns:a16="http://schemas.microsoft.com/office/drawing/2014/main" id="{F16BAC7A-9750-4632-8408-A86D5D01B1B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E0C14D5B-1C4D-4C20-A559-36107D567950}"/>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14274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AB7641B-9C56-4C49-8580-DCDE906EA34C}"/>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3" name="Chỗ dành sẵn cho Chân trang 2">
            <a:extLst>
              <a:ext uri="{FF2B5EF4-FFF2-40B4-BE49-F238E27FC236}">
                <a16:creationId xmlns:a16="http://schemas.microsoft.com/office/drawing/2014/main" id="{D65EE2EB-01D6-4F52-AE2D-67E75C60A0F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EB60AB9-F72B-41B9-BF78-C9447DAE31C9}"/>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2743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BE4CA8A9-6179-41FF-B2C0-F847D889A5F4}"/>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6" name="Chỗ dành sẵn cho Chân trang 5">
            <a:extLst>
              <a:ext uri="{FF2B5EF4-FFF2-40B4-BE49-F238E27FC236}">
                <a16:creationId xmlns:a16="http://schemas.microsoft.com/office/drawing/2014/main" id="{E24D307D-4348-4019-989F-786632A075A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964DDB76-94AE-4DEB-AB64-EBC04169DE58}"/>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81714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60239104-85DE-48AB-9A49-33DE35B4C66D}"/>
              </a:ext>
            </a:extLst>
          </p:cNvPr>
          <p:cNvSpPr>
            <a:spLocks noGrp="1"/>
          </p:cNvSpPr>
          <p:nvPr>
            <p:ph type="dt" sz="half" idx="10"/>
          </p:nvPr>
        </p:nvSpPr>
        <p:spPr/>
        <p:txBody>
          <a:bodyPr/>
          <a:lstStyle/>
          <a:p>
            <a:fld id="{5123B033-94A9-4ACB-BB46-BE9117363489}" type="datetimeFigureOut">
              <a:rPr lang="vi-VN" smtClean="0"/>
              <a:t>24/10/2024</a:t>
            </a:fld>
            <a:endParaRPr lang="vi-VN"/>
          </a:p>
        </p:txBody>
      </p:sp>
      <p:sp>
        <p:nvSpPr>
          <p:cNvPr id="6" name="Chỗ dành sẵn cho Chân trang 5">
            <a:extLst>
              <a:ext uri="{FF2B5EF4-FFF2-40B4-BE49-F238E27FC236}">
                <a16:creationId xmlns:a16="http://schemas.microsoft.com/office/drawing/2014/main" id="{414292D2-C33E-47B6-A1CC-B8B5ECB8D83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B7DDC9A1-DFE2-4C45-A1D5-EAFFB634763D}"/>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9357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6E931A-7951-4558-A451-7E2A90657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dirty="0"/>
              <a:t>Bấm để sửa kiểu tiêu đề Bản cái</a:t>
            </a:r>
          </a:p>
        </p:txBody>
      </p:sp>
      <p:sp>
        <p:nvSpPr>
          <p:cNvPr id="3" name="Chỗ dành sẵn cho Văn bản 2">
            <a:extLst>
              <a:ext uri="{FF2B5EF4-FFF2-40B4-BE49-F238E27FC236}">
                <a16:creationId xmlns:a16="http://schemas.microsoft.com/office/drawing/2014/main" id="{42251912-2C89-4F60-BB54-CD566C621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2B2484E-9A45-452D-A596-3B4F1EAE6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3B033-94A9-4ACB-BB46-BE9117363489}" type="datetimeFigureOut">
              <a:rPr lang="vi-VN" smtClean="0"/>
              <a:t>24/10/2024</a:t>
            </a:fld>
            <a:endParaRPr lang="vi-VN"/>
          </a:p>
        </p:txBody>
      </p:sp>
      <p:sp>
        <p:nvSpPr>
          <p:cNvPr id="5" name="Chỗ dành sẵn cho Chân trang 4">
            <a:extLst>
              <a:ext uri="{FF2B5EF4-FFF2-40B4-BE49-F238E27FC236}">
                <a16:creationId xmlns:a16="http://schemas.microsoft.com/office/drawing/2014/main" id="{08C2E350-5F48-4CDD-BDF9-129DD25C7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E30A446-124C-4CCA-98C7-B8C063201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267F-54E4-405D-A09C-BBC0865B4643}" type="slidenum">
              <a:rPr lang="vi-VN" smtClean="0"/>
              <a:t>‹#›</a:t>
            </a:fld>
            <a:endParaRPr lang="vi-VN"/>
          </a:p>
        </p:txBody>
      </p:sp>
    </p:spTree>
    <p:extLst>
      <p:ext uri="{BB962C8B-B14F-4D97-AF65-F5344CB8AC3E}">
        <p14:creationId xmlns:p14="http://schemas.microsoft.com/office/powerpoint/2010/main" val="426240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171" y="856507"/>
            <a:ext cx="5214851" cy="5078313"/>
          </a:xfrm>
          <a:prstGeom prst="rect">
            <a:avLst/>
          </a:prstGeom>
        </p:spPr>
        <p:txBody>
          <a:bodyPr wrap="square">
            <a:spAutoFit/>
          </a:bodyPr>
          <a:lstStyle/>
          <a:p>
            <a:pPr algn="just"/>
            <a:r>
              <a:rPr lang="en-US" sz="3600" smtClean="0">
                <a:solidFill>
                  <a:srgbClr val="FFFF00"/>
                </a:solidFill>
              </a:rPr>
              <a:t>Mẹ: </a:t>
            </a:r>
            <a:r>
              <a:rPr lang="en-US" sz="3600" smtClean="0">
                <a:solidFill>
                  <a:schemeClr val="bg1"/>
                </a:solidFill>
              </a:rPr>
              <a:t>Mẹ sờ trán em Vinh thấy hơi nóng. Có lẽ em Vinh bị sốt rồi.</a:t>
            </a:r>
          </a:p>
          <a:p>
            <a:pPr algn="just"/>
            <a:r>
              <a:rPr lang="en-US" sz="3600" smtClean="0">
                <a:solidFill>
                  <a:srgbClr val="FFFF00"/>
                </a:solidFill>
              </a:rPr>
              <a:t>Vân: </a:t>
            </a:r>
            <a:r>
              <a:rPr lang="en-US" sz="3600" smtClean="0">
                <a:solidFill>
                  <a:schemeClr val="bg1"/>
                </a:solidFill>
              </a:rPr>
              <a:t>Con sờ trán em Vinh thấy bình thường mà.Vậy em Vinh có bị sốt không? Để biết chính xác em Vinh có bị sốt không ta nên làm thế nào?</a:t>
            </a:r>
            <a:endParaRPr lang="en-US" sz="3600">
              <a:solidFill>
                <a:schemeClr val="bg1"/>
              </a:solidFill>
            </a:endParaRPr>
          </a:p>
        </p:txBody>
      </p:sp>
      <p:pic>
        <p:nvPicPr>
          <p:cNvPr id="7" name="Picture 6"/>
          <p:cNvPicPr>
            <a:picLocks noChangeAspect="1"/>
          </p:cNvPicPr>
          <p:nvPr/>
        </p:nvPicPr>
        <p:blipFill>
          <a:blip r:embed="rId3"/>
          <a:stretch>
            <a:fillRect/>
          </a:stretch>
        </p:blipFill>
        <p:spPr>
          <a:xfrm>
            <a:off x="5370022" y="856507"/>
            <a:ext cx="6757835" cy="4862649"/>
          </a:xfrm>
          <a:prstGeom prst="rect">
            <a:avLst/>
          </a:prstGeom>
        </p:spPr>
      </p:pic>
    </p:spTree>
    <p:extLst>
      <p:ext uri="{BB962C8B-B14F-4D97-AF65-F5344CB8AC3E}">
        <p14:creationId xmlns:p14="http://schemas.microsoft.com/office/powerpoint/2010/main" val="100399137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a:extLst>
              <a:ext uri="{FF2B5EF4-FFF2-40B4-BE49-F238E27FC236}">
                <a16:creationId xmlns:a16="http://schemas.microsoft.com/office/drawing/2014/main" id="{95D32A73-0560-4E9A-89F0-E99324BA7397}"/>
              </a:ext>
            </a:extLst>
          </p:cNvPr>
          <p:cNvSpPr txBox="1"/>
          <p:nvPr/>
        </p:nvSpPr>
        <p:spPr>
          <a:xfrm>
            <a:off x="1092267" y="3429000"/>
            <a:ext cx="634199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nóng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nhiệt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cao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p>
          <a:p>
            <a:pPr marL="457200" indent="-457200">
              <a:lnSpc>
                <a:spcPct val="150000"/>
              </a:lnSpc>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lạnh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nhiệt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thấp</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86584173-4A5E-4961-A017-67985C6DFC20}"/>
              </a:ext>
            </a:extLst>
          </p:cNvPr>
          <p:cNvSpPr txBox="1">
            <a:spLocks noChangeArrowheads="1"/>
          </p:cNvSpPr>
          <p:nvPr/>
        </p:nvSpPr>
        <p:spPr bwMode="auto">
          <a:xfrm>
            <a:off x="986414" y="1932262"/>
            <a:ext cx="9108562" cy="902378"/>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vi-VN" altLang="vi-VN" sz="3200" kern="0" dirty="0" err="1">
                <a:solidFill>
                  <a:schemeClr val="bg1"/>
                </a:solidFill>
                <a:latin typeface="Tahoma" panose="020B0604030504040204" pitchFamily="34" charset="0"/>
                <a:cs typeface="Tahoma" panose="020B0604030504040204" pitchFamily="34" charset="0"/>
              </a:rPr>
              <a:t>Nhiệt</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độ</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là</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số</a:t>
            </a:r>
            <a:r>
              <a:rPr lang="vi-VN" altLang="vi-VN" sz="3200" kern="0" dirty="0">
                <a:solidFill>
                  <a:schemeClr val="bg1"/>
                </a:solidFill>
                <a:latin typeface="Tahoma" panose="020B0604030504040204" pitchFamily="34" charset="0"/>
                <a:cs typeface="Tahoma" panose="020B0604030504040204" pitchFamily="34" charset="0"/>
              </a:rPr>
              <a:t> đo </a:t>
            </a:r>
            <a:r>
              <a:rPr lang="vi-VN" altLang="vi-VN" sz="3200" kern="0" dirty="0" err="1">
                <a:solidFill>
                  <a:schemeClr val="bg1"/>
                </a:solidFill>
                <a:latin typeface="Tahoma" panose="020B0604030504040204" pitchFamily="34" charset="0"/>
                <a:cs typeface="Tahoma" panose="020B0604030504040204" pitchFamily="34" charset="0"/>
              </a:rPr>
              <a:t>độ</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rgbClr val="FFFF00"/>
                </a:solidFill>
                <a:latin typeface="Tahoma" panose="020B0604030504040204" pitchFamily="34" charset="0"/>
                <a:cs typeface="Tahoma" panose="020B0604030504040204" pitchFamily="34" charset="0"/>
              </a:rPr>
              <a:t>nóng</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rgbClr val="FFFF00"/>
                </a:solidFill>
                <a:latin typeface="Tahoma" panose="020B0604030504040204" pitchFamily="34" charset="0"/>
                <a:cs typeface="Tahoma" panose="020B0604030504040204" pitchFamily="34" charset="0"/>
              </a:rPr>
              <a:t>lạnh</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của</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vật</a:t>
            </a:r>
            <a:r>
              <a:rPr lang="vi-VN" altLang="vi-VN" sz="3200" kern="0" dirty="0">
                <a:solidFill>
                  <a:schemeClr val="bg1"/>
                </a:solidFill>
                <a:latin typeface="Tahoma" panose="020B0604030504040204" pitchFamily="34" charset="0"/>
                <a:cs typeface="Tahoma" panose="020B0604030504040204" pitchFamily="34" charset="0"/>
              </a:rPr>
              <a:t>.</a:t>
            </a:r>
          </a:p>
        </p:txBody>
      </p:sp>
      <p:sp>
        <p:nvSpPr>
          <p:cNvPr id="5" name="Title 1">
            <a:extLst>
              <a:ext uri="{FF2B5EF4-FFF2-40B4-BE49-F238E27FC236}">
                <a16:creationId xmlns:a16="http://schemas.microsoft.com/office/drawing/2014/main" id="{45ABFA93-506F-4825-BAE0-981FC920988F}"/>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68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560" y="434771"/>
            <a:ext cx="11033760" cy="1200329"/>
          </a:xfrm>
          <a:prstGeom prst="rect">
            <a:avLst/>
          </a:prstGeom>
        </p:spPr>
        <p:txBody>
          <a:bodyPr wrap="square">
            <a:spAutoFit/>
          </a:bodyPr>
          <a:lstStyle/>
          <a:p>
            <a:pPr algn="just"/>
            <a:r>
              <a:rPr lang="en-US" sz="3600" smtClean="0">
                <a:solidFill>
                  <a:srgbClr val="FFFF66"/>
                </a:solidFill>
              </a:rPr>
              <a:t>Lấy ví dụ chứng tỏ giác quan của chúng ta có thể cảm nhận sai về nhiệt độ của các vật ?</a:t>
            </a:r>
            <a:endParaRPr lang="en-US" sz="3600">
              <a:solidFill>
                <a:srgbClr val="FFFF66"/>
              </a:solidFill>
            </a:endParaRPr>
          </a:p>
        </p:txBody>
      </p:sp>
      <p:sp>
        <p:nvSpPr>
          <p:cNvPr id="7" name="Rectangle 6"/>
          <p:cNvSpPr/>
          <p:nvPr/>
        </p:nvSpPr>
        <p:spPr>
          <a:xfrm>
            <a:off x="670560" y="2340006"/>
            <a:ext cx="10917382" cy="2308324"/>
          </a:xfrm>
          <a:prstGeom prst="rect">
            <a:avLst/>
          </a:prstGeom>
        </p:spPr>
        <p:txBody>
          <a:bodyPr wrap="square">
            <a:spAutoFit/>
          </a:bodyPr>
          <a:lstStyle/>
          <a:p>
            <a:pPr algn="just"/>
            <a:r>
              <a:rPr lang="en-US" sz="3600" smtClean="0">
                <a:solidFill>
                  <a:schemeClr val="bg1"/>
                </a:solidFill>
              </a:rPr>
              <a:t>	Ví </a:t>
            </a:r>
            <a:r>
              <a:rPr lang="en-US" sz="3600">
                <a:solidFill>
                  <a:schemeClr val="bg1"/>
                </a:solidFill>
              </a:rPr>
              <a:t>dụ chứng tỏ giác quan của chúng ta có thể cảm nhận sai về nhiệt độ của các vật là</a:t>
            </a:r>
            <a:r>
              <a:rPr lang="en-US" sz="3600" smtClean="0">
                <a:solidFill>
                  <a:schemeClr val="bg1"/>
                </a:solidFill>
              </a:rPr>
              <a:t>:</a:t>
            </a:r>
          </a:p>
          <a:p>
            <a:pPr algn="just"/>
            <a:r>
              <a:rPr lang="en-US" sz="3600">
                <a:solidFill>
                  <a:schemeClr val="bg1"/>
                </a:solidFill>
              </a:rPr>
              <a:t>	</a:t>
            </a:r>
            <a:r>
              <a:rPr lang="en-US" sz="3600" smtClean="0">
                <a:solidFill>
                  <a:schemeClr val="bg1"/>
                </a:solidFill>
              </a:rPr>
              <a:t>Vào </a:t>
            </a:r>
            <a:r>
              <a:rPr lang="en-US" sz="3600">
                <a:solidFill>
                  <a:schemeClr val="bg1"/>
                </a:solidFill>
              </a:rPr>
              <a:t>mùa đông, khi cho bàn tay đang lạnh buốt nhúng vào nước lạnh thì tay ta cảm thấy </a:t>
            </a:r>
            <a:r>
              <a:rPr lang="en-US" sz="3600" smtClean="0">
                <a:solidFill>
                  <a:schemeClr val="bg1"/>
                </a:solidFill>
              </a:rPr>
              <a:t>ấm.</a:t>
            </a:r>
            <a:endParaRPr lang="en-US" sz="3600">
              <a:solidFill>
                <a:schemeClr val="bg1"/>
              </a:solidFill>
            </a:endParaRPr>
          </a:p>
        </p:txBody>
      </p:sp>
    </p:spTree>
    <p:extLst>
      <p:ext uri="{BB962C8B-B14F-4D97-AF65-F5344CB8AC3E}">
        <p14:creationId xmlns:p14="http://schemas.microsoft.com/office/powerpoint/2010/main" val="35225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560" y="434771"/>
            <a:ext cx="11033760" cy="1754326"/>
          </a:xfrm>
          <a:prstGeom prst="rect">
            <a:avLst/>
          </a:prstGeom>
        </p:spPr>
        <p:txBody>
          <a:bodyPr wrap="square">
            <a:spAutoFit/>
          </a:bodyPr>
          <a:lstStyle/>
          <a:p>
            <a:pPr algn="just"/>
            <a:r>
              <a:rPr lang="vi-VN" sz="3600">
                <a:solidFill>
                  <a:srgbClr val="FFFF66"/>
                </a:solidFill>
              </a:rPr>
              <a:t>Kể tên một số loại dụng cụ đo nhiệt độ mà em biết. Nêu những ưu thế và hạn chế của mỗi loại dụng cụ </a:t>
            </a:r>
            <a:r>
              <a:rPr lang="vi-VN" sz="3600" smtClean="0">
                <a:solidFill>
                  <a:srgbClr val="FFFF66"/>
                </a:solidFill>
              </a:rPr>
              <a:t>đó</a:t>
            </a:r>
            <a:r>
              <a:rPr lang="en-US" sz="3600" smtClean="0">
                <a:solidFill>
                  <a:srgbClr val="FFFF66"/>
                </a:solidFill>
              </a:rPr>
              <a:t> ?</a:t>
            </a:r>
            <a:endParaRPr lang="en-US" sz="3600">
              <a:solidFill>
                <a:srgbClr val="FFFF66"/>
              </a:solidFill>
            </a:endParaRPr>
          </a:p>
        </p:txBody>
      </p:sp>
      <p:sp>
        <p:nvSpPr>
          <p:cNvPr id="7" name="Rectangle 6"/>
          <p:cNvSpPr/>
          <p:nvPr/>
        </p:nvSpPr>
        <p:spPr>
          <a:xfrm>
            <a:off x="495992" y="2388603"/>
            <a:ext cx="11382895" cy="3539430"/>
          </a:xfrm>
          <a:prstGeom prst="rect">
            <a:avLst/>
          </a:prstGeom>
        </p:spPr>
        <p:txBody>
          <a:bodyPr wrap="square">
            <a:spAutoFit/>
          </a:bodyPr>
          <a:lstStyle/>
          <a:p>
            <a:pPr marL="457200" indent="-457200" algn="just">
              <a:buFontTx/>
              <a:buChar char="-"/>
            </a:pPr>
            <a:r>
              <a:rPr lang="vi-VN" sz="3200" smtClean="0">
                <a:solidFill>
                  <a:schemeClr val="bg1"/>
                </a:solidFill>
              </a:rPr>
              <a:t>Một </a:t>
            </a:r>
            <a:r>
              <a:rPr lang="vi-VN" sz="3200">
                <a:solidFill>
                  <a:schemeClr val="bg1"/>
                </a:solidFill>
              </a:rPr>
              <a:t>số loại dụng cụ đo nhiệt độ</a:t>
            </a:r>
            <a:r>
              <a:rPr lang="vi-VN" sz="3200" smtClean="0">
                <a:solidFill>
                  <a:schemeClr val="bg1"/>
                </a:solidFill>
              </a:rPr>
              <a:t>:</a:t>
            </a:r>
            <a:endParaRPr lang="en-US" sz="3200" smtClean="0">
              <a:solidFill>
                <a:schemeClr val="bg1"/>
              </a:solidFill>
            </a:endParaRPr>
          </a:p>
          <a:p>
            <a:pPr algn="just"/>
            <a:r>
              <a:rPr lang="en-US" sz="3200" smtClean="0">
                <a:solidFill>
                  <a:schemeClr val="bg1"/>
                </a:solidFill>
              </a:rPr>
              <a:t>	</a:t>
            </a:r>
            <a:r>
              <a:rPr lang="vi-VN" sz="3200" smtClean="0">
                <a:solidFill>
                  <a:schemeClr val="bg1"/>
                </a:solidFill>
              </a:rPr>
              <a:t>+ </a:t>
            </a:r>
            <a:r>
              <a:rPr lang="vi-VN" sz="3200">
                <a:solidFill>
                  <a:schemeClr val="bg1"/>
                </a:solidFill>
              </a:rPr>
              <a:t>Nhiệt kế thủy ngân: ưu điểm là phổ biến, giá rẻ và cho độ chính xác cao. Tuy nhiên, rất độc hại nếu để nhiệt kế bị vỡ</a:t>
            </a:r>
            <a:r>
              <a:rPr lang="vi-VN" sz="3200" smtClean="0">
                <a:solidFill>
                  <a:schemeClr val="bg1"/>
                </a:solidFill>
              </a:rPr>
              <a:t>.</a:t>
            </a:r>
            <a:endParaRPr lang="en-US" sz="3200" smtClean="0">
              <a:solidFill>
                <a:schemeClr val="bg1"/>
              </a:solidFill>
            </a:endParaRPr>
          </a:p>
          <a:p>
            <a:pPr algn="just"/>
            <a:r>
              <a:rPr lang="en-US" sz="3200" smtClean="0">
                <a:solidFill>
                  <a:schemeClr val="bg1"/>
                </a:solidFill>
              </a:rPr>
              <a:t>	</a:t>
            </a:r>
            <a:r>
              <a:rPr lang="vi-VN" sz="3200" smtClean="0">
                <a:solidFill>
                  <a:schemeClr val="bg1"/>
                </a:solidFill>
              </a:rPr>
              <a:t>+ </a:t>
            </a:r>
            <a:r>
              <a:rPr lang="vi-VN" sz="3200">
                <a:solidFill>
                  <a:schemeClr val="bg1"/>
                </a:solidFill>
              </a:rPr>
              <a:t>Nhiệt kế hồng ngoại: ưu điểm đó là thời gian đo nhanh, cách sử dụng đơn giản, độ an toàn cao, vị trí đo đa dạng, ngoài đo thân nhiệt có thể được sử dụng đo nhiệt độ của các vật thể khác, đo nhiệt độ phòng, </a:t>
            </a:r>
            <a:r>
              <a:rPr lang="vi-VN" sz="3200" smtClean="0">
                <a:solidFill>
                  <a:schemeClr val="bg1"/>
                </a:solidFill>
              </a:rPr>
              <a:t>…</a:t>
            </a:r>
            <a:endParaRPr lang="en-US" sz="3200">
              <a:solidFill>
                <a:schemeClr val="bg1"/>
              </a:solidFill>
            </a:endParaRPr>
          </a:p>
        </p:txBody>
      </p:sp>
    </p:spTree>
    <p:extLst>
      <p:ext uri="{BB962C8B-B14F-4D97-AF65-F5344CB8AC3E}">
        <p14:creationId xmlns:p14="http://schemas.microsoft.com/office/powerpoint/2010/main" val="216425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304032" y="2562527"/>
            <a:ext cx="5583936" cy="1732946"/>
            <a:chOff x="1739498" y="2480310"/>
            <a:chExt cx="5665004"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vi-VN" sz="3600" b="1" dirty="0">
                  <a:solidFill>
                    <a:srgbClr val="FFFF00"/>
                  </a:solidFill>
                  <a:latin typeface="Tahoma" panose="020B0604030504040204" pitchFamily="34" charset="0"/>
                  <a:ea typeface="Tahoma" panose="020B0604030504040204" pitchFamily="34" charset="0"/>
                  <a:cs typeface="Tahoma" panose="020B0604030504040204" pitchFamily="34" charset="0"/>
                </a:rPr>
                <a:t>NHIỆT KẾ</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60330290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569517" y="734538"/>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EDACE36D-730C-4047-83F2-3FCE709FB766}"/>
              </a:ext>
            </a:extLst>
          </p:cNvPr>
          <p:cNvSpPr txBox="1"/>
          <p:nvPr/>
        </p:nvSpPr>
        <p:spPr>
          <a:xfrm>
            <a:off x="3766859" y="5000077"/>
            <a:ext cx="4234662"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err="1">
                <a:solidFill>
                  <a:srgbClr val="FFFF00"/>
                </a:solidFill>
                <a:latin typeface="Arial" panose="020B0604020202020204" pitchFamily="34" charset="0"/>
                <a:cs typeface="Arial" panose="020B0604020202020204" pitchFamily="34" charset="0"/>
              </a:rPr>
              <a:t>Nhiệt</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kế</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thủy</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ngân</a:t>
            </a:r>
            <a:endParaRPr lang="en-US" sz="3200" dirty="0">
              <a:solidFill>
                <a:srgbClr val="FFFF00"/>
              </a:solidFill>
              <a:latin typeface="Arial" panose="020B0604020202020204" pitchFamily="34" charset="0"/>
              <a:cs typeface="Arial" panose="020B0604020202020204" pitchFamily="34" charset="0"/>
            </a:endParaRPr>
          </a:p>
        </p:txBody>
      </p:sp>
      <p:pic>
        <p:nvPicPr>
          <p:cNvPr id="13" name="Hình ảnh 12" descr="Ảnh có chứa văn bản, công cụ viết, văn phòng phẩm, thiết bị&#10;&#10;Mô tả được tạo tự động">
            <a:extLst>
              <a:ext uri="{FF2B5EF4-FFF2-40B4-BE49-F238E27FC236}">
                <a16:creationId xmlns:a16="http://schemas.microsoft.com/office/drawing/2014/main" id="{B6CB4765-D551-4564-A41F-E0E7B21EDF96}"/>
              </a:ext>
            </a:extLst>
          </p:cNvPr>
          <p:cNvPicPr>
            <a:picLocks noChangeAspect="1"/>
          </p:cNvPicPr>
          <p:nvPr/>
        </p:nvPicPr>
        <p:blipFill rotWithShape="1">
          <a:blip r:embed="rId3">
            <a:extLst>
              <a:ext uri="{28A0092B-C50C-407E-A947-70E740481C1C}">
                <a14:useLocalDpi xmlns:a14="http://schemas.microsoft.com/office/drawing/2010/main" val="0"/>
              </a:ext>
            </a:extLst>
          </a:blip>
          <a:srcRect t="13712" b="13712"/>
          <a:stretch/>
        </p:blipFill>
        <p:spPr>
          <a:xfrm>
            <a:off x="3714750" y="1700784"/>
            <a:ext cx="4762500" cy="3456432"/>
          </a:xfrm>
          <a:prstGeom prst="rect">
            <a:avLst/>
          </a:prstGeom>
        </p:spPr>
      </p:pic>
    </p:spTree>
    <p:extLst>
      <p:ext uri="{BB962C8B-B14F-4D97-AF65-F5344CB8AC3E}">
        <p14:creationId xmlns:p14="http://schemas.microsoft.com/office/powerpoint/2010/main" val="40669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anim calcmode="lin" valueType="num">
                                      <p:cBhvr>
                                        <p:cTn id="8"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7698545" y="3462522"/>
            <a:ext cx="3291840"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điện tử</a:t>
            </a:r>
          </a:p>
        </p:txBody>
      </p:sp>
      <p:pic>
        <p:nvPicPr>
          <p:cNvPr id="10" name="Picture 9">
            <a:extLst>
              <a:ext uri="{FF2B5EF4-FFF2-40B4-BE49-F238E27FC236}">
                <a16:creationId xmlns:a16="http://schemas.microsoft.com/office/drawing/2014/main" id="{7DED5DDD-25A2-4CC2-9A10-77A5E4D2A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976" y="2017836"/>
            <a:ext cx="5763844" cy="3580570"/>
          </a:xfrm>
          <a:prstGeom prst="rect">
            <a:avLst/>
          </a:prstGeom>
          <a:ln>
            <a:noFill/>
          </a:ln>
          <a:effectLst>
            <a:softEdge rad="112500"/>
          </a:effectLst>
        </p:spPr>
      </p:pic>
      <p:sp>
        <p:nvSpPr>
          <p:cNvPr id="12" name="矩形 10">
            <a:extLst>
              <a:ext uri="{FF2B5EF4-FFF2-40B4-BE49-F238E27FC236}">
                <a16:creationId xmlns:a16="http://schemas.microsoft.com/office/drawing/2014/main" id="{960C11E7-E4FF-4261-9936-08FC3E347B28}"/>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206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6680144" y="3267381"/>
            <a:ext cx="4419978"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hồng ngoại</a:t>
            </a:r>
          </a:p>
        </p:txBody>
      </p:sp>
      <p:sp>
        <p:nvSpPr>
          <p:cNvPr id="10" name="矩形 10">
            <a:extLst>
              <a:ext uri="{FF2B5EF4-FFF2-40B4-BE49-F238E27FC236}">
                <a16:creationId xmlns:a16="http://schemas.microsoft.com/office/drawing/2014/main" id="{DB8A5C76-B50A-466A-BDBA-8FB2885C4106}"/>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4" descr="Temperature Thermometer Face Mask Digital Infrared Fever Ear Thermometer  for Infants Adult Non Contact Measurement Device With Fever Alarm Memory  Function Send Safety Goggle | Walmart Canada">
            <a:extLst>
              <a:ext uri="{FF2B5EF4-FFF2-40B4-BE49-F238E27FC236}">
                <a16:creationId xmlns:a16="http://schemas.microsoft.com/office/drawing/2014/main" id="{5B64B8A9-4449-45B7-A339-DE84D6B16A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06010" y="1067740"/>
            <a:ext cx="4909341" cy="490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2715881" y="4786033"/>
            <a:ext cx="7253236"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err="1">
                <a:solidFill>
                  <a:srgbClr val="FFFF00"/>
                </a:solidFill>
                <a:latin typeface="Arial" panose="020B0604020202020204" pitchFamily="34" charset="0"/>
                <a:cs typeface="Arial" panose="020B0604020202020204" pitchFamily="34" charset="0"/>
              </a:rPr>
              <a:t>Đo</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nhiệt</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độ</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cơ</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thể</a:t>
            </a:r>
            <a:r>
              <a:rPr lang="en-US" sz="3200" dirty="0">
                <a:solidFill>
                  <a:srgbClr val="FFFF00"/>
                </a:solidFill>
                <a:latin typeface="Arial" panose="020B0604020202020204" pitchFamily="34" charset="0"/>
                <a:cs typeface="Arial" panose="020B0604020202020204" pitchFamily="34" charset="0"/>
              </a:rPr>
              <a:t> con </a:t>
            </a:r>
            <a:r>
              <a:rPr lang="en-US" sz="3200" dirty="0" err="1">
                <a:solidFill>
                  <a:srgbClr val="FFFF00"/>
                </a:solidFill>
                <a:latin typeface="Arial" panose="020B0604020202020204" pitchFamily="34" charset="0"/>
                <a:cs typeface="Arial" panose="020B0604020202020204" pitchFamily="34" charset="0"/>
              </a:rPr>
              <a:t>người</a:t>
            </a:r>
            <a:endParaRPr lang="en-US" sz="3200" dirty="0">
              <a:solidFill>
                <a:srgbClr val="FFFF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CA292E5-6BB3-4F8D-AEB0-7CC978CDA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925" y="1995749"/>
            <a:ext cx="3769698" cy="2341782"/>
          </a:xfrm>
          <a:prstGeom prst="rect">
            <a:avLst/>
          </a:prstGeom>
          <a:ln>
            <a:noFill/>
          </a:ln>
          <a:effectLst>
            <a:softEdge rad="112500"/>
          </a:effectLst>
        </p:spPr>
      </p:pic>
      <p:sp>
        <p:nvSpPr>
          <p:cNvPr id="14" name="矩形 10">
            <a:extLst>
              <a:ext uri="{FF2B5EF4-FFF2-40B4-BE49-F238E27FC236}">
                <a16:creationId xmlns:a16="http://schemas.microsoft.com/office/drawing/2014/main" id="{08F462EA-6857-445B-8FE8-A0E4D0C9BA83}"/>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4" descr="Temperature Thermometer Face Mask Digital Infrared Fever Ear Thermometer  for Infants Adult Non Contact Measurement Device With Fever Alarm Memory  Function Send Safety Goggle | Walmart Canada">
            <a:extLst>
              <a:ext uri="{FF2B5EF4-FFF2-40B4-BE49-F238E27FC236}">
                <a16:creationId xmlns:a16="http://schemas.microsoft.com/office/drawing/2014/main" id="{0EF7D1CB-C2CF-4048-AF00-1C1B9A492DB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23170" y="1547247"/>
            <a:ext cx="3017196" cy="3017196"/>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descr="Ảnh có chứa văn bản, công cụ viết, văn phòng phẩm, thiết bị&#10;&#10;Mô tả được tạo tự động">
            <a:extLst>
              <a:ext uri="{FF2B5EF4-FFF2-40B4-BE49-F238E27FC236}">
                <a16:creationId xmlns:a16="http://schemas.microsoft.com/office/drawing/2014/main" id="{3D7F40BA-09A3-45C9-8892-534B9286926B}"/>
              </a:ext>
            </a:extLst>
          </p:cNvPr>
          <p:cNvPicPr>
            <a:picLocks noChangeAspect="1"/>
          </p:cNvPicPr>
          <p:nvPr/>
        </p:nvPicPr>
        <p:blipFill rotWithShape="1">
          <a:blip r:embed="rId6">
            <a:extLst>
              <a:ext uri="{28A0092B-C50C-407E-A947-70E740481C1C}">
                <a14:useLocalDpi xmlns:a14="http://schemas.microsoft.com/office/drawing/2010/main" val="0"/>
              </a:ext>
            </a:extLst>
          </a:blip>
          <a:srcRect t="13712" b="13712"/>
          <a:stretch/>
        </p:blipFill>
        <p:spPr>
          <a:xfrm>
            <a:off x="987243" y="1954425"/>
            <a:ext cx="3755136" cy="2725328"/>
          </a:xfrm>
          <a:prstGeom prst="rect">
            <a:avLst/>
          </a:prstGeom>
        </p:spPr>
      </p:pic>
    </p:spTree>
    <p:extLst>
      <p:ext uri="{BB962C8B-B14F-4D97-AF65-F5344CB8AC3E}">
        <p14:creationId xmlns:p14="http://schemas.microsoft.com/office/powerpoint/2010/main" val="5496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5583366" y="2860923"/>
            <a:ext cx="3997514" cy="10772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thủy ngân</a:t>
            </a:r>
          </a:p>
          <a:p>
            <a:pPr algn="ctr"/>
            <a:r>
              <a:rPr lang="en-US" sz="3200">
                <a:solidFill>
                  <a:srgbClr val="FFFF00"/>
                </a:solidFill>
                <a:latin typeface="Arial" panose="020B0604020202020204" pitchFamily="34" charset="0"/>
                <a:cs typeface="Arial" panose="020B0604020202020204" pitchFamily="34" charset="0"/>
              </a:rPr>
              <a:t> treo tường</a:t>
            </a:r>
          </a:p>
        </p:txBody>
      </p:sp>
      <p:pic>
        <p:nvPicPr>
          <p:cNvPr id="12" name="Picture 4" descr="Wooden thermometer Premium Photo">
            <a:extLst>
              <a:ext uri="{FF2B5EF4-FFF2-40B4-BE49-F238E27FC236}">
                <a16:creationId xmlns:a16="http://schemas.microsoft.com/office/drawing/2014/main" id="{C9B472AB-7634-4EA7-9403-4068F213E9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1734820" y="1265426"/>
            <a:ext cx="1752600" cy="534543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0">
            <a:extLst>
              <a:ext uri="{FF2B5EF4-FFF2-40B4-BE49-F238E27FC236}">
                <a16:creationId xmlns:a16="http://schemas.microsoft.com/office/drawing/2014/main" id="{F15A9290-2075-4C0B-85D4-1F9E44686FD9}"/>
              </a:ext>
            </a:extLst>
          </p:cNvPr>
          <p:cNvSpPr/>
          <p:nvPr/>
        </p:nvSpPr>
        <p:spPr>
          <a:xfrm>
            <a:off x="3045006" y="569946"/>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605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97BAF-5C86-4E37-B78F-1C9ECBB27363}"/>
              </a:ext>
            </a:extLst>
          </p:cNvPr>
          <p:cNvSpPr>
            <a:spLocks noChangeArrowheads="1"/>
          </p:cNvSpPr>
          <p:nvPr/>
        </p:nvSpPr>
        <p:spPr bwMode="auto">
          <a:xfrm>
            <a:off x="367979" y="295102"/>
            <a:ext cx="11452720" cy="1234440"/>
          </a:xfrm>
          <a:prstGeom prst="rect">
            <a:avLst/>
          </a:prstGeom>
          <a:noFill/>
          <a:ln w="9525">
            <a:noFill/>
            <a:miter lim="800000"/>
            <a:headEnd/>
            <a:tailEnd/>
          </a:ln>
        </p:spPr>
        <p:txBody>
          <a:bodyPr/>
          <a:lstStyle/>
          <a:p>
            <a:pPr marL="270272" indent="-270272" algn="just">
              <a:spcAft>
                <a:spcPts val="600"/>
              </a:spcAft>
              <a:buClr>
                <a:schemeClr val="tx2"/>
              </a:buClr>
              <a:buSzPct val="70000"/>
            </a:pP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Hãy </a:t>
            </a: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cho biết GHĐ và ĐCNN của mỗi nhiệt kế ở hình 7.3, 7.4 và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7.5</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367979" y="1606208"/>
            <a:ext cx="10855889" cy="2284457"/>
          </a:xfrm>
          <a:prstGeom prst="rect">
            <a:avLst/>
          </a:prstGeom>
        </p:spPr>
      </p:pic>
      <p:sp>
        <p:nvSpPr>
          <p:cNvPr id="9" name="Rectangle 8"/>
          <p:cNvSpPr/>
          <p:nvPr/>
        </p:nvSpPr>
        <p:spPr>
          <a:xfrm>
            <a:off x="3046339" y="4264120"/>
            <a:ext cx="6096000" cy="1754326"/>
          </a:xfrm>
          <a:prstGeom prst="rect">
            <a:avLst/>
          </a:prstGeom>
        </p:spPr>
        <p:txBody>
          <a:bodyPr>
            <a:spAutoFit/>
          </a:bodyPr>
          <a:lstStyle/>
          <a:p>
            <a:r>
              <a:rPr lang="en-US" sz="3600" dirty="0" err="1">
                <a:solidFill>
                  <a:schemeClr val="bg1"/>
                </a:solidFill>
              </a:rPr>
              <a:t>Hình</a:t>
            </a:r>
            <a:r>
              <a:rPr lang="en-US" sz="3600" dirty="0">
                <a:solidFill>
                  <a:schemeClr val="bg1"/>
                </a:solidFill>
              </a:rPr>
              <a:t> 7.3: </a:t>
            </a:r>
            <a:endParaRPr lang="en-US" sz="3600" dirty="0" smtClean="0">
              <a:solidFill>
                <a:schemeClr val="bg1"/>
              </a:solidFill>
            </a:endParaRPr>
          </a:p>
          <a:p>
            <a:r>
              <a:rPr lang="en-US" sz="3600" dirty="0" smtClean="0">
                <a:solidFill>
                  <a:schemeClr val="bg1"/>
                </a:solidFill>
              </a:rPr>
              <a:t>+ GHĐ:42</a:t>
            </a:r>
            <a:r>
              <a:rPr lang="en-US" sz="3600" dirty="0">
                <a:solidFill>
                  <a:schemeClr val="bg1"/>
                </a:solidFill>
              </a:rPr>
              <a:t> </a:t>
            </a:r>
            <a:r>
              <a:rPr lang="en-US" sz="3600" baseline="30000" dirty="0">
                <a:solidFill>
                  <a:schemeClr val="bg1"/>
                </a:solidFill>
              </a:rPr>
              <a:t>0</a:t>
            </a:r>
            <a:r>
              <a:rPr lang="en-US" sz="3600" dirty="0" smtClean="0">
                <a:solidFill>
                  <a:schemeClr val="bg1"/>
                </a:solidFill>
              </a:rPr>
              <a:t>𝐶</a:t>
            </a:r>
          </a:p>
          <a:p>
            <a:r>
              <a:rPr lang="en-US" sz="3600" dirty="0" smtClean="0">
                <a:solidFill>
                  <a:schemeClr val="bg1"/>
                </a:solidFill>
              </a:rPr>
              <a:t>+ </a:t>
            </a:r>
            <a:r>
              <a:rPr lang="en-US" sz="3600" dirty="0">
                <a:solidFill>
                  <a:schemeClr val="bg1"/>
                </a:solidFill>
              </a:rPr>
              <a:t>ĐCNN:</a:t>
            </a:r>
            <a:r>
              <a:rPr lang="en-US" sz="3600">
                <a:solidFill>
                  <a:schemeClr val="bg1"/>
                </a:solidFill>
              </a:rPr>
              <a:t> </a:t>
            </a:r>
            <a:r>
              <a:rPr lang="en-US" sz="3600" smtClean="0">
                <a:solidFill>
                  <a:schemeClr val="bg1"/>
                </a:solidFill>
              </a:rPr>
              <a:t>0,1</a:t>
            </a:r>
            <a:r>
              <a:rPr lang="en-US" sz="3600" dirty="0">
                <a:solidFill>
                  <a:schemeClr val="bg1"/>
                </a:solidFill>
              </a:rPr>
              <a:t> </a:t>
            </a:r>
            <a:r>
              <a:rPr lang="en-US" sz="3600" baseline="30000" dirty="0">
                <a:solidFill>
                  <a:schemeClr val="bg1"/>
                </a:solidFill>
              </a:rPr>
              <a:t>0</a:t>
            </a:r>
            <a:r>
              <a:rPr lang="en-US" sz="3600" dirty="0">
                <a:solidFill>
                  <a:schemeClr val="bg1"/>
                </a:solidFill>
              </a:rPr>
              <a:t>𝐶</a:t>
            </a:r>
          </a:p>
        </p:txBody>
      </p:sp>
    </p:spTree>
    <p:extLst>
      <p:ext uri="{BB962C8B-B14F-4D97-AF65-F5344CB8AC3E}">
        <p14:creationId xmlns:p14="http://schemas.microsoft.com/office/powerpoint/2010/main" val="3306432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133601" y="1288284"/>
            <a:ext cx="7924800" cy="1607316"/>
          </a:xfrm>
          <a:prstGeom prst="rect">
            <a:avLst/>
          </a:prstGeom>
          <a:noFill/>
          <a:ln w="9525">
            <a:noFill/>
            <a:miter lim="800000"/>
            <a:headEnd/>
            <a:tailEnd/>
          </a:ln>
        </p:spPr>
        <p:txBody>
          <a:bodyPr/>
          <a:lstStyle/>
          <a:p>
            <a:pPr algn="ctr">
              <a:lnSpc>
                <a:spcPct val="110000"/>
              </a:lnSpc>
              <a:spcAft>
                <a:spcPts val="300"/>
              </a:spcAft>
              <a:buClr>
                <a:srgbClr val="44546A"/>
              </a:buClr>
              <a:buSzPct val="70000"/>
              <a:defRPr/>
            </a:pPr>
            <a:r>
              <a:rPr lang="vi-VN" sz="4400" b="1" dirty="0">
                <a:solidFill>
                  <a:schemeClr val="bg1"/>
                </a:solidFill>
                <a:latin typeface="Tahoma" panose="020B0604030504040204" pitchFamily="34" charset="0"/>
                <a:ea typeface="Tahoma" panose="020B0604030504040204" pitchFamily="34" charset="0"/>
                <a:cs typeface="Tahoma" panose="020B0604030504040204" pitchFamily="34" charset="0"/>
              </a:rPr>
              <a:t>THANG NHIỆT ĐỘ CELSIUS</a:t>
            </a:r>
          </a:p>
          <a:p>
            <a:pPr algn="ctr">
              <a:lnSpc>
                <a:spcPct val="110000"/>
              </a:lnSpc>
              <a:spcAft>
                <a:spcPts val="300"/>
              </a:spcAft>
              <a:buClr>
                <a:srgbClr val="44546A"/>
              </a:buClr>
              <a:buSzPct val="70000"/>
              <a:defRPr/>
            </a:pPr>
            <a:r>
              <a:rPr lang="vi-VN" sz="4400" b="1" dirty="0">
                <a:solidFill>
                  <a:srgbClr val="FFFF00"/>
                </a:solidFill>
                <a:latin typeface="Tahoma" panose="020B0604030504040204" pitchFamily="34" charset="0"/>
                <a:ea typeface="Tahoma" panose="020B0604030504040204" pitchFamily="34" charset="0"/>
                <a:cs typeface="Tahoma" panose="020B0604030504040204" pitchFamily="34" charset="0"/>
              </a:rPr>
              <a:t>ĐO NHIỆT ĐỘ</a:t>
            </a:r>
          </a:p>
          <a:p>
            <a:pPr algn="ctr">
              <a:lnSpc>
                <a:spcPct val="110000"/>
              </a:lnSpc>
              <a:spcAft>
                <a:spcPts val="300"/>
              </a:spcAft>
              <a:buClr>
                <a:srgbClr val="44546A"/>
              </a:buClr>
              <a:buSzPct val="70000"/>
              <a:defRPr/>
            </a:pP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lnSpc>
                <a:spcPct val="110000"/>
              </a:lnSpc>
              <a:spcAft>
                <a:spcPts val="300"/>
              </a:spcAft>
              <a:buClr>
                <a:srgbClr val="44546A"/>
              </a:buClr>
              <a:buSzPct val="70000"/>
              <a:defRPr/>
            </a:pPr>
            <a:r>
              <a:rPr lang="en-US" sz="2800" dirty="0">
                <a:solidFill>
                  <a:prstClr val="white"/>
                </a:solidFill>
                <a:latin typeface="Tahoma" panose="020B0604030504040204" pitchFamily="34" charset="0"/>
                <a:ea typeface="Tahoma" panose="020B0604030504040204" pitchFamily="34" charset="0"/>
                <a:cs typeface="Tahoma" panose="020B0604030504040204" pitchFamily="34" charset="0"/>
              </a:rPr>
              <a:t>C</a:t>
            </a:r>
            <a:r>
              <a:rPr lang="vi-VN" sz="2800" dirty="0">
                <a:solidFill>
                  <a:prstClr val="white"/>
                </a:solidFill>
                <a:latin typeface="Tahoma" panose="020B0604030504040204" pitchFamily="34" charset="0"/>
                <a:ea typeface="Tahoma" panose="020B0604030504040204" pitchFamily="34" charset="0"/>
                <a:cs typeface="Tahoma" panose="020B0604030504040204" pitchFamily="34" charset="0"/>
              </a:rPr>
              <a:t>HỦ ĐỀ</a:t>
            </a:r>
            <a:r>
              <a:rPr lang="en-US" sz="28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rgbClr val="FFFF00"/>
                </a:solidFill>
                <a:latin typeface="Tahoma" panose="020B0604030504040204" pitchFamily="34" charset="0"/>
                <a:ea typeface="Tahoma" panose="020B0604030504040204" pitchFamily="34" charset="0"/>
                <a:cs typeface="Tahoma" panose="020B0604030504040204" pitchFamily="34" charset="0"/>
              </a:rPr>
              <a:t>CÁC PHÉP ĐO</a:t>
            </a:r>
            <a:endParaRPr lang="en-US" sz="28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Connector 5">
            <a:extLst>
              <a:ext uri="{FF2B5EF4-FFF2-40B4-BE49-F238E27FC236}">
                <a16:creationId xmlns:a16="http://schemas.microsoft.com/office/drawing/2014/main" id="{40E45AC7-5C27-4635-B8D9-9B0F83E88792}"/>
              </a:ext>
            </a:extLst>
          </p:cNvPr>
          <p:cNvCxnSpPr>
            <a:cxnSpLocks/>
          </p:cNvCxnSpPr>
          <p:nvPr/>
        </p:nvCxnSpPr>
        <p:spPr>
          <a:xfrm>
            <a:off x="2575560" y="3038272"/>
            <a:ext cx="7040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26271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Cau Tao Nhiet 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8250" y="295275"/>
            <a:ext cx="9715500" cy="6267450"/>
          </a:xfrm>
          <a:prstGeom prst="rect">
            <a:avLst/>
          </a:prstGeom>
        </p:spPr>
      </p:pic>
    </p:spTree>
    <p:extLst>
      <p:ext uri="{BB962C8B-B14F-4D97-AF65-F5344CB8AC3E}">
        <p14:creationId xmlns:p14="http://schemas.microsoft.com/office/powerpoint/2010/main" val="2005448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97BAF-5C86-4E37-B78F-1C9ECBB27363}"/>
              </a:ext>
            </a:extLst>
          </p:cNvPr>
          <p:cNvSpPr>
            <a:spLocks noChangeArrowheads="1"/>
          </p:cNvSpPr>
          <p:nvPr/>
        </p:nvSpPr>
        <p:spPr bwMode="auto">
          <a:xfrm>
            <a:off x="367979" y="295102"/>
            <a:ext cx="11452720" cy="1234440"/>
          </a:xfrm>
          <a:prstGeom prst="rect">
            <a:avLst/>
          </a:prstGeom>
          <a:noFill/>
          <a:ln w="9525">
            <a:noFill/>
            <a:miter lim="800000"/>
            <a:headEnd/>
            <a:tailEnd/>
          </a:ln>
        </p:spPr>
        <p:txBody>
          <a:bodyPr/>
          <a:lstStyle/>
          <a:p>
            <a:pPr marL="270272" indent="-270272" algn="just">
              <a:spcAft>
                <a:spcPts val="600"/>
              </a:spcAft>
              <a:buClr>
                <a:schemeClr val="tx2"/>
              </a:buClr>
              <a:buSzPct val="70000"/>
            </a:pP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Hãy </a:t>
            </a: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cho biết GHĐ và ĐCNN của mỗi nhiệt kế ở hình 7.3, 7.4 và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7.5</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7036448" y="2634825"/>
            <a:ext cx="3786722" cy="1754326"/>
          </a:xfrm>
          <a:prstGeom prst="rect">
            <a:avLst/>
          </a:prstGeom>
        </p:spPr>
        <p:txBody>
          <a:bodyPr wrap="square">
            <a:spAutoFit/>
          </a:bodyPr>
          <a:lstStyle/>
          <a:p>
            <a:r>
              <a:rPr lang="en-US" sz="3600">
                <a:solidFill>
                  <a:schemeClr val="bg1"/>
                </a:solidFill>
              </a:rPr>
              <a:t>Hình </a:t>
            </a:r>
            <a:r>
              <a:rPr lang="en-US" sz="3600" smtClean="0">
                <a:solidFill>
                  <a:schemeClr val="bg1"/>
                </a:solidFill>
              </a:rPr>
              <a:t>7.4:</a:t>
            </a:r>
            <a:r>
              <a:rPr lang="en-US" sz="3600">
                <a:solidFill>
                  <a:schemeClr val="bg1"/>
                </a:solidFill>
              </a:rPr>
              <a:t> </a:t>
            </a:r>
            <a:endParaRPr lang="en-US" sz="3600" smtClean="0">
              <a:solidFill>
                <a:schemeClr val="bg1"/>
              </a:solidFill>
            </a:endParaRPr>
          </a:p>
          <a:p>
            <a:r>
              <a:rPr lang="en-US" sz="3600" smtClean="0">
                <a:solidFill>
                  <a:schemeClr val="bg1"/>
                </a:solidFill>
              </a:rPr>
              <a:t>+ GHĐ:45</a:t>
            </a:r>
            <a:r>
              <a:rPr lang="en-US" sz="3600">
                <a:solidFill>
                  <a:schemeClr val="bg1"/>
                </a:solidFill>
              </a:rPr>
              <a:t> </a:t>
            </a:r>
            <a:r>
              <a:rPr lang="en-US" sz="3600" baseline="30000">
                <a:solidFill>
                  <a:schemeClr val="bg1"/>
                </a:solidFill>
              </a:rPr>
              <a:t>0</a:t>
            </a:r>
            <a:r>
              <a:rPr lang="en-US" sz="3600" smtClean="0">
                <a:solidFill>
                  <a:schemeClr val="bg1"/>
                </a:solidFill>
              </a:rPr>
              <a:t>𝐶</a:t>
            </a:r>
          </a:p>
          <a:p>
            <a:r>
              <a:rPr lang="en-US" sz="3600" smtClean="0">
                <a:solidFill>
                  <a:schemeClr val="bg1"/>
                </a:solidFill>
              </a:rPr>
              <a:t>+ </a:t>
            </a:r>
            <a:r>
              <a:rPr lang="en-US" sz="3600">
                <a:solidFill>
                  <a:schemeClr val="bg1"/>
                </a:solidFill>
              </a:rPr>
              <a:t>ĐCNN: </a:t>
            </a:r>
            <a:r>
              <a:rPr lang="en-US" sz="3600" smtClean="0">
                <a:solidFill>
                  <a:schemeClr val="bg1"/>
                </a:solidFill>
              </a:rPr>
              <a:t>0,5</a:t>
            </a:r>
            <a:r>
              <a:rPr lang="en-US" sz="3600">
                <a:solidFill>
                  <a:schemeClr val="bg1"/>
                </a:solidFill>
              </a:rPr>
              <a:t> </a:t>
            </a:r>
            <a:r>
              <a:rPr lang="en-US" sz="3600" baseline="30000">
                <a:solidFill>
                  <a:schemeClr val="bg1"/>
                </a:solidFill>
              </a:rPr>
              <a:t>0</a:t>
            </a:r>
            <a:r>
              <a:rPr lang="en-US" sz="3600">
                <a:solidFill>
                  <a:schemeClr val="bg1"/>
                </a:solidFill>
              </a:rPr>
              <a:t>𝐶</a:t>
            </a:r>
          </a:p>
        </p:txBody>
      </p:sp>
      <p:pic>
        <p:nvPicPr>
          <p:cNvPr id="3" name="Picture 2"/>
          <p:cNvPicPr>
            <a:picLocks noChangeAspect="1"/>
          </p:cNvPicPr>
          <p:nvPr/>
        </p:nvPicPr>
        <p:blipFill>
          <a:blip r:embed="rId3"/>
          <a:stretch>
            <a:fillRect/>
          </a:stretch>
        </p:blipFill>
        <p:spPr>
          <a:xfrm>
            <a:off x="367979" y="1529542"/>
            <a:ext cx="6265577" cy="5302783"/>
          </a:xfrm>
          <a:prstGeom prst="rect">
            <a:avLst/>
          </a:prstGeom>
        </p:spPr>
      </p:pic>
    </p:spTree>
    <p:extLst>
      <p:ext uri="{BB962C8B-B14F-4D97-AF65-F5344CB8AC3E}">
        <p14:creationId xmlns:p14="http://schemas.microsoft.com/office/powerpoint/2010/main" val="290939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97BAF-5C86-4E37-B78F-1C9ECBB27363}"/>
              </a:ext>
            </a:extLst>
          </p:cNvPr>
          <p:cNvSpPr>
            <a:spLocks noChangeArrowheads="1"/>
          </p:cNvSpPr>
          <p:nvPr/>
        </p:nvSpPr>
        <p:spPr bwMode="auto">
          <a:xfrm>
            <a:off x="367979" y="295102"/>
            <a:ext cx="11452720" cy="1234440"/>
          </a:xfrm>
          <a:prstGeom prst="rect">
            <a:avLst/>
          </a:prstGeom>
          <a:noFill/>
          <a:ln w="9525">
            <a:noFill/>
            <a:miter lim="800000"/>
            <a:headEnd/>
            <a:tailEnd/>
          </a:ln>
        </p:spPr>
        <p:txBody>
          <a:bodyPr/>
          <a:lstStyle/>
          <a:p>
            <a:pPr marL="270272" indent="-270272" algn="just">
              <a:spcAft>
                <a:spcPts val="600"/>
              </a:spcAft>
              <a:buClr>
                <a:schemeClr val="tx2"/>
              </a:buClr>
              <a:buSzPct val="70000"/>
            </a:pP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Hãy </a:t>
            </a: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cho biết GHĐ và ĐCNN của mỗi nhiệt kế ở hình 7.3, 7.4 và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7.5</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7036448" y="2634825"/>
            <a:ext cx="3786722" cy="1754326"/>
          </a:xfrm>
          <a:prstGeom prst="rect">
            <a:avLst/>
          </a:prstGeom>
        </p:spPr>
        <p:txBody>
          <a:bodyPr wrap="square">
            <a:spAutoFit/>
          </a:bodyPr>
          <a:lstStyle/>
          <a:p>
            <a:r>
              <a:rPr lang="en-US" sz="3600">
                <a:solidFill>
                  <a:schemeClr val="bg1"/>
                </a:solidFill>
              </a:rPr>
              <a:t>Hình </a:t>
            </a:r>
            <a:r>
              <a:rPr lang="en-US" sz="3600" smtClean="0">
                <a:solidFill>
                  <a:schemeClr val="bg1"/>
                </a:solidFill>
              </a:rPr>
              <a:t>7.5:</a:t>
            </a:r>
            <a:r>
              <a:rPr lang="en-US" sz="3600">
                <a:solidFill>
                  <a:schemeClr val="bg1"/>
                </a:solidFill>
              </a:rPr>
              <a:t> </a:t>
            </a:r>
            <a:endParaRPr lang="en-US" sz="3600" smtClean="0">
              <a:solidFill>
                <a:schemeClr val="bg1"/>
              </a:solidFill>
            </a:endParaRPr>
          </a:p>
          <a:p>
            <a:r>
              <a:rPr lang="en-US" sz="3600" smtClean="0">
                <a:solidFill>
                  <a:schemeClr val="bg1"/>
                </a:solidFill>
              </a:rPr>
              <a:t>+ GHĐ: 50</a:t>
            </a:r>
            <a:r>
              <a:rPr lang="en-US" sz="3600">
                <a:solidFill>
                  <a:schemeClr val="bg1"/>
                </a:solidFill>
              </a:rPr>
              <a:t> </a:t>
            </a:r>
            <a:r>
              <a:rPr lang="en-US" sz="3600" baseline="30000">
                <a:solidFill>
                  <a:schemeClr val="bg1"/>
                </a:solidFill>
              </a:rPr>
              <a:t>0</a:t>
            </a:r>
            <a:r>
              <a:rPr lang="en-US" sz="3600" smtClean="0">
                <a:solidFill>
                  <a:schemeClr val="bg1"/>
                </a:solidFill>
              </a:rPr>
              <a:t>𝐶</a:t>
            </a:r>
          </a:p>
          <a:p>
            <a:r>
              <a:rPr lang="en-US" sz="3600" smtClean="0">
                <a:solidFill>
                  <a:schemeClr val="bg1"/>
                </a:solidFill>
              </a:rPr>
              <a:t>+ </a:t>
            </a:r>
            <a:r>
              <a:rPr lang="en-US" sz="3600">
                <a:solidFill>
                  <a:schemeClr val="bg1"/>
                </a:solidFill>
              </a:rPr>
              <a:t>ĐCNN: 1 </a:t>
            </a:r>
            <a:r>
              <a:rPr lang="en-US" sz="3600" baseline="30000">
                <a:solidFill>
                  <a:schemeClr val="bg1"/>
                </a:solidFill>
              </a:rPr>
              <a:t>0</a:t>
            </a:r>
            <a:r>
              <a:rPr lang="en-US" sz="3600">
                <a:solidFill>
                  <a:schemeClr val="bg1"/>
                </a:solidFill>
              </a:rPr>
              <a:t>𝐶</a:t>
            </a:r>
          </a:p>
        </p:txBody>
      </p:sp>
      <p:pic>
        <p:nvPicPr>
          <p:cNvPr id="4" name="Picture 3"/>
          <p:cNvPicPr>
            <a:picLocks noChangeAspect="1"/>
          </p:cNvPicPr>
          <p:nvPr/>
        </p:nvPicPr>
        <p:blipFill>
          <a:blip r:embed="rId3"/>
          <a:stretch>
            <a:fillRect/>
          </a:stretch>
        </p:blipFill>
        <p:spPr>
          <a:xfrm>
            <a:off x="2227393" y="1365381"/>
            <a:ext cx="2444360" cy="5492619"/>
          </a:xfrm>
          <a:prstGeom prst="rect">
            <a:avLst/>
          </a:prstGeom>
        </p:spPr>
      </p:pic>
    </p:spTree>
    <p:extLst>
      <p:ext uri="{BB962C8B-B14F-4D97-AF65-F5344CB8AC3E}">
        <p14:creationId xmlns:p14="http://schemas.microsoft.com/office/powerpoint/2010/main" val="2780783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D45F-6FF5-4F3D-942C-585C37D07E26}"/>
              </a:ext>
            </a:extLst>
          </p:cNvPr>
          <p:cNvSpPr txBox="1">
            <a:spLocks noChangeArrowheads="1"/>
          </p:cNvSpPr>
          <p:nvPr/>
        </p:nvSpPr>
        <p:spPr bwMode="auto">
          <a:xfrm>
            <a:off x="562356" y="1192274"/>
            <a:ext cx="8327136" cy="1158410"/>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đo</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nhiệt</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độ</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nhiệt</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kế</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5" name="Hộp Văn bản 4">
            <a:extLst>
              <a:ext uri="{FF2B5EF4-FFF2-40B4-BE49-F238E27FC236}">
                <a16:creationId xmlns:a16="http://schemas.microsoft.com/office/drawing/2014/main" id="{E53DA9C6-0185-4210-8E0C-491C3FB51353}"/>
              </a:ext>
            </a:extLst>
          </p:cNvPr>
          <p:cNvSpPr txBox="1"/>
          <p:nvPr/>
        </p:nvSpPr>
        <p:spPr>
          <a:xfrm>
            <a:off x="6625591" y="2618370"/>
            <a:ext cx="1811528" cy="954107"/>
          </a:xfrm>
          <a:prstGeom prst="rect">
            <a:avLst/>
          </a:prstGeom>
          <a:noFill/>
        </p:spPr>
        <p:txBody>
          <a:bodyPr wrap="square">
            <a:spAutoFit/>
          </a:bodyP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Thang chia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4" descr="Wooden thermometer Premium Photo">
            <a:extLst>
              <a:ext uri="{FF2B5EF4-FFF2-40B4-BE49-F238E27FC236}">
                <a16:creationId xmlns:a16="http://schemas.microsoft.com/office/drawing/2014/main" id="{C35F4DE6-3095-448B-8C5B-920E2E4F694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8882507" y="1008006"/>
            <a:ext cx="1752600" cy="534543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6E605E39-43C6-4A9F-A2F9-5F92C33AAEAA}"/>
              </a:ext>
            </a:extLst>
          </p:cNvPr>
          <p:cNvSpPr txBox="1"/>
          <p:nvPr/>
        </p:nvSpPr>
        <p:spPr>
          <a:xfrm>
            <a:off x="462471" y="3649544"/>
            <a:ext cx="6099048" cy="1384995"/>
          </a:xfrm>
          <a:prstGeom prst="rect">
            <a:avLst/>
          </a:prstGeom>
          <a:noFill/>
        </p:spPr>
        <p:txBody>
          <a:bodyPr wrap="square">
            <a:spAutoFit/>
          </a:bodyPr>
          <a:lstStyle/>
          <a:p>
            <a:pPr algn="just"/>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dựa</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hiện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dãn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nở</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chất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lỏng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chế</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tạo</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8">
            <a:extLst>
              <a:ext uri="{FF2B5EF4-FFF2-40B4-BE49-F238E27FC236}">
                <a16:creationId xmlns:a16="http://schemas.microsoft.com/office/drawing/2014/main" id="{A22DFDF4-8A50-4DE4-AA02-2BC00CE714FF}"/>
              </a:ext>
            </a:extLst>
          </p:cNvPr>
          <p:cNvSpPr txBox="1"/>
          <p:nvPr/>
        </p:nvSpPr>
        <p:spPr>
          <a:xfrm>
            <a:off x="10485882" y="3864989"/>
            <a:ext cx="1621028" cy="954107"/>
          </a:xfrm>
          <a:prstGeom prst="rect">
            <a:avLst/>
          </a:prstGeom>
          <a:noFill/>
        </p:spPr>
        <p:txBody>
          <a:bodyPr wrap="square">
            <a:spAutoFit/>
          </a:bodyPr>
          <a:lstStyle/>
          <a:p>
            <a:pPr algn="ct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Ống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quản</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Hộp Văn bản 9">
            <a:extLst>
              <a:ext uri="{FF2B5EF4-FFF2-40B4-BE49-F238E27FC236}">
                <a16:creationId xmlns:a16="http://schemas.microsoft.com/office/drawing/2014/main" id="{118F4FD2-F36D-4937-8182-EBCAE1EF6D0E}"/>
              </a:ext>
            </a:extLst>
          </p:cNvPr>
          <p:cNvSpPr txBox="1"/>
          <p:nvPr/>
        </p:nvSpPr>
        <p:spPr>
          <a:xfrm>
            <a:off x="6625591" y="5188672"/>
            <a:ext cx="1996186" cy="954107"/>
          </a:xfrm>
          <a:prstGeom prst="rect">
            <a:avLst/>
          </a:prstGeom>
          <a:noFill/>
        </p:spPr>
        <p:txBody>
          <a:bodyPr wrap="square">
            <a:spAutoFit/>
          </a:bodyPr>
          <a:lstStyle/>
          <a:p>
            <a:pPr algn="ct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Bầu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đựng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chất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lỏng</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 name="Đường kết nối Mũi tên Thẳng 11">
            <a:extLst>
              <a:ext uri="{FF2B5EF4-FFF2-40B4-BE49-F238E27FC236}">
                <a16:creationId xmlns:a16="http://schemas.microsoft.com/office/drawing/2014/main" id="{1EC57B03-54F5-4D77-BEFD-99D6B0A7A3B9}"/>
              </a:ext>
            </a:extLst>
          </p:cNvPr>
          <p:cNvCxnSpPr>
            <a:cxnSpLocks/>
          </p:cNvCxnSpPr>
          <p:nvPr/>
        </p:nvCxnSpPr>
        <p:spPr>
          <a:xfrm>
            <a:off x="8243254" y="3040559"/>
            <a:ext cx="1400744"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797D9815-AAFB-40AC-A9BF-9EC4290B6F24}"/>
              </a:ext>
            </a:extLst>
          </p:cNvPr>
          <p:cNvCxnSpPr>
            <a:cxnSpLocks/>
          </p:cNvCxnSpPr>
          <p:nvPr/>
        </p:nvCxnSpPr>
        <p:spPr>
          <a:xfrm>
            <a:off x="8437119" y="5436287"/>
            <a:ext cx="1400744"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FD78C736-3028-46C3-9829-340D6F3164E7}"/>
              </a:ext>
            </a:extLst>
          </p:cNvPr>
          <p:cNvCxnSpPr>
            <a:cxnSpLocks/>
          </p:cNvCxnSpPr>
          <p:nvPr/>
        </p:nvCxnSpPr>
        <p:spPr>
          <a:xfrm flipH="1">
            <a:off x="9763570" y="4415194"/>
            <a:ext cx="1132267"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69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Cach Su Dung Nhiet 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95275"/>
            <a:ext cx="12192000" cy="6267450"/>
          </a:xfrm>
          <a:prstGeom prst="rect">
            <a:avLst/>
          </a:prstGeom>
        </p:spPr>
      </p:pic>
    </p:spTree>
    <p:extLst>
      <p:ext uri="{BB962C8B-B14F-4D97-AF65-F5344CB8AC3E}">
        <p14:creationId xmlns:p14="http://schemas.microsoft.com/office/powerpoint/2010/main" val="28382259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524597" y="2091124"/>
            <a:ext cx="5467610" cy="2103120"/>
            <a:chOff x="1617232" y="2491986"/>
            <a:chExt cx="5780266"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617232" y="2491986"/>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5"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smtClean="0">
                  <a:solidFill>
                    <a:srgbClr val="FFFF00"/>
                  </a:solidFill>
                  <a:latin typeface="Tahoma" panose="020B0604030504040204" pitchFamily="34" charset="0"/>
                  <a:ea typeface="Tahoma" panose="020B0604030504040204" pitchFamily="34" charset="0"/>
                  <a:cs typeface="Tahoma" panose="020B0604030504040204" pitchFamily="34" charset="0"/>
                </a:rPr>
                <a:t>TIẾT 2</a:t>
              </a:r>
              <a:endParaRPr lang="en-US" sz="4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97212657"/>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859280" y="2377440"/>
            <a:ext cx="8473440" cy="2103120"/>
            <a:chOff x="1739498" y="2480310"/>
            <a:chExt cx="5665004"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5"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vi-VN" sz="3600" b="1" dirty="0">
                  <a:solidFill>
                    <a:srgbClr val="FFFF00"/>
                  </a:solidFill>
                  <a:latin typeface="Tahoma" panose="020B0604030504040204" pitchFamily="34" charset="0"/>
                  <a:ea typeface="Tahoma" panose="020B0604030504040204" pitchFamily="34" charset="0"/>
                  <a:cs typeface="Tahoma" panose="020B0604030504040204" pitchFamily="34" charset="0"/>
                </a:rPr>
                <a:t>CÁC LOẠI THANG ĐO NHIỆT ĐỘ</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4166469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Thanh Nhiet 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351122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1634928" y="373796"/>
            <a:ext cx="8955487" cy="59942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smtClean="0">
                <a:solidFill>
                  <a:srgbClr val="FFFF00"/>
                </a:solidFill>
                <a:latin typeface="Tahoma" panose="020B0604030504040204" pitchFamily="34" charset="0"/>
                <a:ea typeface="Tahoma" panose="020B0604030504040204" pitchFamily="34" charset="0"/>
                <a:cs typeface="Tahoma" panose="020B0604030504040204" pitchFamily="34" charset="0"/>
              </a:rPr>
              <a:t>THANG </a:t>
            </a:r>
            <a:r>
              <a:rPr lang="vi-VN" sz="2800" b="1"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C</a:t>
            </a:r>
            <a:endPar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Anders</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C</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elsius</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701</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33</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Thụy</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Điển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2698957" y="6182381"/>
            <a:ext cx="8423472"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NĂM </a:t>
            </a:r>
            <a:r>
              <a:rPr lang="vi-VN"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1742</a:t>
            </a: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 ĐÃ ĐỀ XUẤT THANG ĐO </a:t>
            </a:r>
            <a:r>
              <a:rPr lang="vi-VN" sz="2400" b="1" kern="0">
                <a:solidFill>
                  <a:srgbClr val="FFFF00"/>
                </a:solidFill>
                <a:latin typeface="Tahoma" panose="020B0604030504040204" pitchFamily="34" charset="0"/>
                <a:ea typeface="Tahoma" panose="020B0604030504040204" pitchFamily="34" charset="0"/>
                <a:cs typeface="Tahoma" panose="020B0604030504040204" pitchFamily="34" charset="0"/>
              </a:rPr>
              <a:t>ĐỘ </a:t>
            </a:r>
            <a:r>
              <a:rPr lang="vi-VN" sz="2400" b="1" kern="0" smtClean="0">
                <a:solidFill>
                  <a:srgbClr val="FFFF00"/>
                </a:solidFill>
                <a:latin typeface="Tahoma" panose="020B0604030504040204" pitchFamily="34" charset="0"/>
                <a:ea typeface="Tahoma" panose="020B0604030504040204" pitchFamily="34" charset="0"/>
                <a:cs typeface="Tahoma" panose="020B0604030504040204" pitchFamily="34" charset="0"/>
              </a:rPr>
              <a:t>C</a:t>
            </a:r>
            <a:r>
              <a:rPr lang="en-US" sz="2400" b="1" kern="0" smtClean="0">
                <a:solidFill>
                  <a:srgbClr val="FFFF00"/>
                </a:solidFill>
                <a:latin typeface="Tahoma" panose="020B0604030504040204" pitchFamily="34" charset="0"/>
                <a:ea typeface="Tahoma" panose="020B0604030504040204" pitchFamily="34" charset="0"/>
                <a:cs typeface="Tahoma" panose="020B0604030504040204" pitchFamily="34" charset="0"/>
              </a:rPr>
              <a:t>. Kí hiệu: </a:t>
            </a:r>
            <a:r>
              <a:rPr lang="vi-VN" sz="2400" b="1" baseline="30000" smtClean="0">
                <a:solidFill>
                  <a:srgbClr val="FFFF00"/>
                </a:solidFill>
                <a:latin typeface="Tahoma" panose="020B0604030504040204" pitchFamily="34" charset="0"/>
                <a:ea typeface="Tahoma" panose="020B0604030504040204" pitchFamily="34" charset="0"/>
              </a:rPr>
              <a:t>o</a:t>
            </a:r>
            <a:r>
              <a:rPr lang="vi-VN" sz="2400" b="1" smtClean="0">
                <a:solidFill>
                  <a:srgbClr val="FFFF00"/>
                </a:solidFill>
                <a:latin typeface="Tahoma" panose="020B0604030504040204" pitchFamily="34" charset="0"/>
                <a:ea typeface="Tahoma" panose="020B0604030504040204" pitchFamily="34" charset="0"/>
              </a:rPr>
              <a:t>C</a:t>
            </a:r>
            <a:r>
              <a:rPr lang="en-US" sz="2400" b="1" kern="0"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Anders Celsius | Anders Celsius For Kids | DK Find Out">
            <a:extLst>
              <a:ext uri="{FF2B5EF4-FFF2-40B4-BE49-F238E27FC236}">
                <a16:creationId xmlns:a16="http://schemas.microsoft.com/office/drawing/2014/main" id="{53D5C74E-2144-482C-8F3A-6BB563D8EA13}"/>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5129" r="10256"/>
          <a:stretch/>
        </p:blipFill>
        <p:spPr bwMode="auto">
          <a:xfrm>
            <a:off x="4876800" y="1219200"/>
            <a:ext cx="2514600" cy="2971800"/>
          </a:xfrm>
          <a:prstGeom prst="roundRect">
            <a:avLst>
              <a:gd name="adj" fmla="val 858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68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96FA7D-0ADC-44DB-B25F-0E2509BD9015}"/>
              </a:ext>
            </a:extLst>
          </p:cNvPr>
          <p:cNvSpPr txBox="1"/>
          <p:nvPr/>
        </p:nvSpPr>
        <p:spPr>
          <a:xfrm>
            <a:off x="4589744" y="724714"/>
            <a:ext cx="6237852" cy="584775"/>
          </a:xfrm>
          <a:prstGeom prst="rect">
            <a:avLst/>
          </a:prstGeom>
          <a:noFill/>
        </p:spPr>
        <p:txBody>
          <a:bodyPr wrap="square" rtlCol="0">
            <a:spAutoFit/>
          </a:bodyPr>
          <a:lstStyle/>
          <a:p>
            <a:pPr algn="ctr">
              <a:defRPr/>
            </a:pPr>
            <a:r>
              <a:rPr lang="vi-VN" sz="3200" b="1" kern="0" dirty="0">
                <a:solidFill>
                  <a:prstClr val="white"/>
                </a:solidFill>
                <a:latin typeface="Tahoma" panose="020B0604030504040204" pitchFamily="34" charset="0"/>
                <a:ea typeface="Tahoma" panose="020B0604030504040204" pitchFamily="34" charset="0"/>
              </a:rPr>
              <a:t>LƯU Ý VỀ </a:t>
            </a:r>
            <a:r>
              <a:rPr lang="vi-VN" sz="3200" b="1" kern="0">
                <a:solidFill>
                  <a:prstClr val="white"/>
                </a:solidFill>
                <a:latin typeface="Tahoma" panose="020B0604030504040204" pitchFamily="34" charset="0"/>
                <a:ea typeface="Tahoma" panose="020B0604030504040204" pitchFamily="34" charset="0"/>
              </a:rPr>
              <a:t>ĐỘ </a:t>
            </a:r>
            <a:r>
              <a:rPr lang="vi-VN" sz="3200" b="1" kern="0" smtClean="0">
                <a:solidFill>
                  <a:prstClr val="white"/>
                </a:solidFill>
                <a:latin typeface="Tahoma" panose="020B0604030504040204" pitchFamily="34" charset="0"/>
                <a:ea typeface="Tahoma" panose="020B0604030504040204" pitchFamily="34" charset="0"/>
              </a:rPr>
              <a:t>ÂM</a:t>
            </a:r>
            <a:r>
              <a:rPr lang="en-US" sz="3200" b="1" kern="0" smtClean="0">
                <a:solidFill>
                  <a:prstClr val="white"/>
                </a:solidFill>
                <a:latin typeface="Tahoma" panose="020B0604030504040204" pitchFamily="34" charset="0"/>
                <a:ea typeface="Tahoma" panose="020B0604030504040204" pitchFamily="34" charset="0"/>
              </a:rPr>
              <a:t> </a:t>
            </a:r>
            <a:endParaRPr lang="en-US" sz="3200" b="1" kern="0" dirty="0">
              <a:solidFill>
                <a:srgbClr val="FFFF00"/>
              </a:solidFill>
              <a:latin typeface="Tahoma" panose="020B0604030504040204" pitchFamily="34" charset="0"/>
              <a:ea typeface="Tahoma" panose="020B0604030504040204" pitchFamily="34" charset="0"/>
            </a:endParaRPr>
          </a:p>
        </p:txBody>
      </p:sp>
      <p:pic>
        <p:nvPicPr>
          <p:cNvPr id="3074" name="Picture 2" descr="Celsius - Wikipedia">
            <a:extLst>
              <a:ext uri="{FF2B5EF4-FFF2-40B4-BE49-F238E27FC236}">
                <a16:creationId xmlns:a16="http://schemas.microsoft.com/office/drawing/2014/main" id="{F7F3F9AF-D6ED-4B48-8C39-CAFD27278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399" y="724714"/>
            <a:ext cx="2419350" cy="4816706"/>
          </a:xfrm>
          <a:prstGeom prst="roundRect">
            <a:avLst>
              <a:gd name="adj" fmla="val 3544"/>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13370" y="1429956"/>
            <a:ext cx="5014226" cy="1077218"/>
          </a:xfrm>
          <a:prstGeom prst="rect">
            <a:avLst/>
          </a:prstGeom>
        </p:spPr>
        <p:txBody>
          <a:bodyPr wrap="square">
            <a:spAutoFit/>
          </a:bodyPr>
          <a:lstStyle/>
          <a:p>
            <a:r>
              <a:rPr lang="vi-VN" sz="3200">
                <a:solidFill>
                  <a:srgbClr val="FFFF00"/>
                </a:solidFill>
                <a:latin typeface="Times New Roman" panose="02020603050405020304" pitchFamily="18" charset="0"/>
                <a:ea typeface="Calibri" panose="020F0502020204030204" pitchFamily="34" charset="0"/>
              </a:rPr>
              <a:t>Những nhiệt độ thấp hơn 0</a:t>
            </a:r>
            <a:r>
              <a:rPr lang="vi-VN" sz="3200" baseline="30000">
                <a:solidFill>
                  <a:srgbClr val="FFFF00"/>
                </a:solidFill>
                <a:latin typeface="Times New Roman" panose="02020603050405020304" pitchFamily="18" charset="0"/>
                <a:ea typeface="Calibri" panose="020F0502020204030204" pitchFamily="34" charset="0"/>
              </a:rPr>
              <a:t>0</a:t>
            </a:r>
            <a:r>
              <a:rPr lang="vi-VN" sz="3200">
                <a:solidFill>
                  <a:srgbClr val="FFFF00"/>
                </a:solidFill>
                <a:latin typeface="Times New Roman" panose="02020603050405020304" pitchFamily="18" charset="0"/>
                <a:ea typeface="Calibri" panose="020F0502020204030204" pitchFamily="34" charset="0"/>
              </a:rPr>
              <a:t>C gọi là nhiệt độ âm</a:t>
            </a:r>
            <a:r>
              <a:rPr lang="en-US" sz="3200">
                <a:solidFill>
                  <a:srgbClr val="FFFF00"/>
                </a:solidFill>
                <a:latin typeface="Times New Roman" panose="02020603050405020304" pitchFamily="18" charset="0"/>
                <a:ea typeface="Calibri" panose="020F0502020204030204" pitchFamily="34" charset="0"/>
              </a:rPr>
              <a:t>.</a:t>
            </a:r>
            <a:endParaRPr lang="en-US" sz="3200">
              <a:solidFill>
                <a:srgbClr val="FFFF00"/>
              </a:solidFill>
            </a:endParaRPr>
          </a:p>
        </p:txBody>
      </p:sp>
    </p:spTree>
    <p:extLst>
      <p:ext uri="{BB962C8B-B14F-4D97-AF65-F5344CB8AC3E}">
        <p14:creationId xmlns:p14="http://schemas.microsoft.com/office/powerpoint/2010/main" val="274395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EEF3889A-7FCC-4C22-AF50-82B4E76D26E2}"/>
              </a:ext>
            </a:extLst>
          </p:cNvPr>
          <p:cNvGrpSpPr/>
          <p:nvPr/>
        </p:nvGrpSpPr>
        <p:grpSpPr>
          <a:xfrm>
            <a:off x="2432737" y="2696647"/>
            <a:ext cx="8301937" cy="1940034"/>
            <a:chOff x="6673517" y="1328136"/>
            <a:chExt cx="9899410" cy="2113432"/>
          </a:xfrm>
        </p:grpSpPr>
        <p:sp>
          <p:nvSpPr>
            <p:cNvPr id="3" name="矩形 39">
              <a:extLst>
                <a:ext uri="{FF2B5EF4-FFF2-40B4-BE49-F238E27FC236}">
                  <a16:creationId xmlns:a16="http://schemas.microsoft.com/office/drawing/2014/main" id="{D1BD6FAD-A13C-4492-8786-7B3852C275E5}"/>
                </a:ext>
              </a:extLst>
            </p:cNvPr>
            <p:cNvSpPr>
              <a:spLocks noChangeArrowheads="1"/>
            </p:cNvSpPr>
            <p:nvPr/>
          </p:nvSpPr>
          <p:spPr bwMode="auto">
            <a:xfrm>
              <a:off x="7579637" y="1376660"/>
              <a:ext cx="2274611" cy="8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smtClean="0">
                  <a:solidFill>
                    <a:schemeClr val="bg1"/>
                  </a:solidFill>
                  <a:latin typeface="Arial" panose="020B0604020202020204" pitchFamily="34" charset="0"/>
                  <a:ea typeface="Elsie" panose="02000000000000000000" charset="0"/>
                  <a:cs typeface="Arial" panose="020B0604020202020204" pitchFamily="34" charset="0"/>
                </a:rPr>
                <a:t>Nhiệt độ</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sp>
          <p:nvSpPr>
            <p:cNvPr id="5" name="矩形 39">
              <a:extLst>
                <a:ext uri="{FF2B5EF4-FFF2-40B4-BE49-F238E27FC236}">
                  <a16:creationId xmlns:a16="http://schemas.microsoft.com/office/drawing/2014/main" id="{E90F85DF-E7E8-41F8-B4B3-332B7A7EE7FB}"/>
                </a:ext>
              </a:extLst>
            </p:cNvPr>
            <p:cNvSpPr>
              <a:spLocks noChangeArrowheads="1"/>
            </p:cNvSpPr>
            <p:nvPr/>
          </p:nvSpPr>
          <p:spPr bwMode="auto">
            <a:xfrm>
              <a:off x="12410568" y="1328136"/>
              <a:ext cx="4162359" cy="8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a:solidFill>
                    <a:schemeClr val="bg1"/>
                  </a:solidFill>
                  <a:latin typeface="Arial" panose="020B0604020202020204" pitchFamily="34" charset="0"/>
                  <a:ea typeface="Elsie" panose="02000000000000000000" charset="0"/>
                  <a:cs typeface="Arial" panose="020B0604020202020204" pitchFamily="34" charset="0"/>
                </a:rPr>
                <a:t>Thang đo nhiệt độ</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sp>
          <p:nvSpPr>
            <p:cNvPr id="6" name="矩形 39">
              <a:extLst>
                <a:ext uri="{FF2B5EF4-FFF2-40B4-BE49-F238E27FC236}">
                  <a16:creationId xmlns:a16="http://schemas.microsoft.com/office/drawing/2014/main" id="{86F86BC3-C5C3-40FF-A8CA-63AF3374D1ED}"/>
                </a:ext>
              </a:extLst>
            </p:cNvPr>
            <p:cNvSpPr>
              <a:spLocks noChangeArrowheads="1"/>
            </p:cNvSpPr>
            <p:nvPr/>
          </p:nvSpPr>
          <p:spPr bwMode="auto">
            <a:xfrm>
              <a:off x="12471504" y="2507014"/>
              <a:ext cx="2938321" cy="8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dirty="0" err="1">
                  <a:solidFill>
                    <a:schemeClr val="bg1"/>
                  </a:solidFill>
                  <a:latin typeface="Arial" panose="020B0604020202020204" pitchFamily="34" charset="0"/>
                  <a:ea typeface="Elsie" panose="02000000000000000000" charset="0"/>
                  <a:cs typeface="Arial" panose="020B0604020202020204" pitchFamily="34" charset="0"/>
                </a:rPr>
                <a:t>Đo</a:t>
              </a:r>
              <a:r>
                <a:rPr lang="en-US" altLang="zh-CN" sz="3200" dirty="0">
                  <a:solidFill>
                    <a:schemeClr val="bg1"/>
                  </a:solidFill>
                  <a:latin typeface="Arial" panose="020B0604020202020204" pitchFamily="34" charset="0"/>
                  <a:ea typeface="Elsie" panose="02000000000000000000" charset="0"/>
                  <a:cs typeface="Arial" panose="020B0604020202020204" pitchFamily="34" charset="0"/>
                </a:rPr>
                <a:t> </a:t>
              </a:r>
              <a:r>
                <a:rPr lang="en-US" altLang="zh-CN" sz="3200" dirty="0" err="1">
                  <a:solidFill>
                    <a:schemeClr val="bg1"/>
                  </a:solidFill>
                  <a:latin typeface="Arial" panose="020B0604020202020204" pitchFamily="34" charset="0"/>
                  <a:ea typeface="Elsie" panose="02000000000000000000" charset="0"/>
                  <a:cs typeface="Arial" panose="020B0604020202020204" pitchFamily="34" charset="0"/>
                </a:rPr>
                <a:t>nhiệt</a:t>
              </a:r>
              <a:r>
                <a:rPr lang="en-US" altLang="zh-CN" sz="3200" dirty="0">
                  <a:solidFill>
                    <a:schemeClr val="bg1"/>
                  </a:solidFill>
                  <a:latin typeface="Arial" panose="020B0604020202020204" pitchFamily="34" charset="0"/>
                  <a:ea typeface="Elsie" panose="02000000000000000000" charset="0"/>
                  <a:cs typeface="Arial" panose="020B0604020202020204" pitchFamily="34" charset="0"/>
                </a:rPr>
                <a:t> </a:t>
              </a:r>
              <a:r>
                <a:rPr lang="en-US" altLang="zh-CN" sz="3200" dirty="0" err="1">
                  <a:solidFill>
                    <a:schemeClr val="bg1"/>
                  </a:solidFill>
                  <a:latin typeface="Arial" panose="020B0604020202020204" pitchFamily="34" charset="0"/>
                  <a:ea typeface="Elsie" panose="02000000000000000000" charset="0"/>
                  <a:cs typeface="Arial" panose="020B0604020202020204" pitchFamily="34" charset="0"/>
                </a:rPr>
                <a:t>độ</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sp>
          <p:nvSpPr>
            <p:cNvPr id="7" name="矩形 25">
              <a:extLst>
                <a:ext uri="{FF2B5EF4-FFF2-40B4-BE49-F238E27FC236}">
                  <a16:creationId xmlns:a16="http://schemas.microsoft.com/office/drawing/2014/main" id="{E3F656CC-288A-4973-B3CF-9265DA649DB8}"/>
                </a:ext>
              </a:extLst>
            </p:cNvPr>
            <p:cNvSpPr/>
            <p:nvPr/>
          </p:nvSpPr>
          <p:spPr>
            <a:xfrm>
              <a:off x="6673517" y="1422219"/>
              <a:ext cx="731027" cy="731027"/>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1</a:t>
              </a:r>
              <a:endParaRPr lang="zh-CN" altLang="en-US" sz="2800" dirty="0">
                <a:solidFill>
                  <a:srgbClr val="FFFF00"/>
                </a:solidFill>
                <a:latin typeface="Elsie" panose="02000000000000000000" charset="0"/>
                <a:ea typeface="Elsie" panose="02000000000000000000" charset="0"/>
              </a:endParaRPr>
            </a:p>
          </p:txBody>
        </p:sp>
        <p:sp>
          <p:nvSpPr>
            <p:cNvPr id="8" name="矩形 26">
              <a:extLst>
                <a:ext uri="{FF2B5EF4-FFF2-40B4-BE49-F238E27FC236}">
                  <a16:creationId xmlns:a16="http://schemas.microsoft.com/office/drawing/2014/main" id="{B4E65A94-CA44-4915-AF04-46F22A10DA52}"/>
                </a:ext>
              </a:extLst>
            </p:cNvPr>
            <p:cNvSpPr/>
            <p:nvPr/>
          </p:nvSpPr>
          <p:spPr>
            <a:xfrm>
              <a:off x="11591995" y="1422219"/>
              <a:ext cx="731026" cy="731028"/>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3</a:t>
              </a:r>
              <a:endParaRPr lang="zh-CN" altLang="en-US" sz="2800" dirty="0">
                <a:solidFill>
                  <a:srgbClr val="FFFF00"/>
                </a:solidFill>
                <a:latin typeface="Elsie" panose="02000000000000000000" charset="0"/>
                <a:ea typeface="Elsie" panose="02000000000000000000" charset="0"/>
              </a:endParaRPr>
            </a:p>
          </p:txBody>
        </p:sp>
        <p:sp>
          <p:nvSpPr>
            <p:cNvPr id="9" name="矩形 27">
              <a:extLst>
                <a:ext uri="{FF2B5EF4-FFF2-40B4-BE49-F238E27FC236}">
                  <a16:creationId xmlns:a16="http://schemas.microsoft.com/office/drawing/2014/main" id="{ABC2CF85-C084-46C7-BEC1-76EAD00C3C79}"/>
                </a:ext>
              </a:extLst>
            </p:cNvPr>
            <p:cNvSpPr/>
            <p:nvPr/>
          </p:nvSpPr>
          <p:spPr>
            <a:xfrm>
              <a:off x="6673517" y="2581859"/>
              <a:ext cx="731026" cy="731026"/>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2</a:t>
              </a:r>
              <a:endParaRPr lang="zh-CN" altLang="en-US" sz="2800" dirty="0">
                <a:solidFill>
                  <a:srgbClr val="FFFF00"/>
                </a:solidFill>
                <a:latin typeface="Elsie" panose="02000000000000000000" charset="0"/>
                <a:ea typeface="Elsie" panose="02000000000000000000" charset="0"/>
              </a:endParaRPr>
            </a:p>
          </p:txBody>
        </p:sp>
        <p:sp>
          <p:nvSpPr>
            <p:cNvPr id="10" name="矩形 28">
              <a:extLst>
                <a:ext uri="{FF2B5EF4-FFF2-40B4-BE49-F238E27FC236}">
                  <a16:creationId xmlns:a16="http://schemas.microsoft.com/office/drawing/2014/main" id="{3A6F3C41-D424-4930-BDBE-3509EF2F446F}"/>
                </a:ext>
              </a:extLst>
            </p:cNvPr>
            <p:cNvSpPr/>
            <p:nvPr/>
          </p:nvSpPr>
          <p:spPr>
            <a:xfrm>
              <a:off x="11591995" y="2581858"/>
              <a:ext cx="731026" cy="731027"/>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4</a:t>
              </a:r>
              <a:endParaRPr lang="zh-CN" altLang="en-US" sz="2800" dirty="0">
                <a:solidFill>
                  <a:srgbClr val="FFFF00"/>
                </a:solidFill>
                <a:latin typeface="Elsie" panose="02000000000000000000" charset="0"/>
                <a:ea typeface="Elsie" panose="02000000000000000000" charset="0"/>
              </a:endParaRPr>
            </a:p>
          </p:txBody>
        </p:sp>
        <p:sp>
          <p:nvSpPr>
            <p:cNvPr id="15" name="矩形 39">
              <a:extLst>
                <a:ext uri="{FF2B5EF4-FFF2-40B4-BE49-F238E27FC236}">
                  <a16:creationId xmlns:a16="http://schemas.microsoft.com/office/drawing/2014/main" id="{D1BD6FAD-A13C-4492-8786-7B3852C275E5}"/>
                </a:ext>
              </a:extLst>
            </p:cNvPr>
            <p:cNvSpPr>
              <a:spLocks noChangeArrowheads="1"/>
            </p:cNvSpPr>
            <p:nvPr/>
          </p:nvSpPr>
          <p:spPr bwMode="auto">
            <a:xfrm>
              <a:off x="7663411" y="2536297"/>
              <a:ext cx="2671183" cy="90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3200" smtClean="0">
                  <a:solidFill>
                    <a:schemeClr val="bg1"/>
                  </a:solidFill>
                  <a:latin typeface="Arial" panose="020B0604020202020204" pitchFamily="34" charset="0"/>
                  <a:ea typeface="Elsie" panose="02000000000000000000" charset="0"/>
                  <a:cs typeface="Arial" panose="020B0604020202020204" pitchFamily="34" charset="0"/>
                </a:rPr>
                <a:t>Nhiệt kế</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grpSp>
      <p:grpSp>
        <p:nvGrpSpPr>
          <p:cNvPr id="11" name="组合 30">
            <a:extLst>
              <a:ext uri="{FF2B5EF4-FFF2-40B4-BE49-F238E27FC236}">
                <a16:creationId xmlns:a16="http://schemas.microsoft.com/office/drawing/2014/main" id="{D9313A44-C315-4AA1-B16E-268BBEA4A462}"/>
              </a:ext>
            </a:extLst>
          </p:cNvPr>
          <p:cNvGrpSpPr/>
          <p:nvPr/>
        </p:nvGrpSpPr>
        <p:grpSpPr>
          <a:xfrm>
            <a:off x="2749006" y="1645813"/>
            <a:ext cx="7049588" cy="769441"/>
            <a:chOff x="3803490" y="3472250"/>
            <a:chExt cx="5288781" cy="769441"/>
          </a:xfrm>
        </p:grpSpPr>
        <p:sp>
          <p:nvSpPr>
            <p:cNvPr id="12" name="矩形 31">
              <a:extLst>
                <a:ext uri="{FF2B5EF4-FFF2-40B4-BE49-F238E27FC236}">
                  <a16:creationId xmlns:a16="http://schemas.microsoft.com/office/drawing/2014/main" id="{A3044410-8254-4FB3-8FF5-5A4D4515504F}"/>
                </a:ext>
              </a:extLst>
            </p:cNvPr>
            <p:cNvSpPr/>
            <p:nvPr/>
          </p:nvSpPr>
          <p:spPr>
            <a:xfrm>
              <a:off x="3803490" y="3929741"/>
              <a:ext cx="114462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FF00"/>
                </a:solidFill>
                <a:latin typeface="Elsie" panose="02000000000000000000" charset="0"/>
                <a:ea typeface="Elsie" panose="02000000000000000000" charset="0"/>
              </a:endParaRPr>
            </a:p>
          </p:txBody>
        </p:sp>
        <p:sp>
          <p:nvSpPr>
            <p:cNvPr id="13" name="矩形 32">
              <a:extLst>
                <a:ext uri="{FF2B5EF4-FFF2-40B4-BE49-F238E27FC236}">
                  <a16:creationId xmlns:a16="http://schemas.microsoft.com/office/drawing/2014/main" id="{85171CC9-3D73-4253-A39B-54D816DF682F}"/>
                </a:ext>
              </a:extLst>
            </p:cNvPr>
            <p:cNvSpPr/>
            <p:nvPr/>
          </p:nvSpPr>
          <p:spPr>
            <a:xfrm>
              <a:off x="7947644" y="3929741"/>
              <a:ext cx="114462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FF00"/>
                </a:solidFill>
                <a:latin typeface="Elsie" panose="02000000000000000000" charset="0"/>
                <a:ea typeface="Elsie" panose="02000000000000000000" charset="0"/>
              </a:endParaRPr>
            </a:p>
          </p:txBody>
        </p:sp>
        <p:sp>
          <p:nvSpPr>
            <p:cNvPr id="14" name="TextBox 4">
              <a:extLst>
                <a:ext uri="{FF2B5EF4-FFF2-40B4-BE49-F238E27FC236}">
                  <a16:creationId xmlns:a16="http://schemas.microsoft.com/office/drawing/2014/main" id="{CE79A9DF-5E7E-400F-93DB-DF295E20EB8D}"/>
                </a:ext>
              </a:extLst>
            </p:cNvPr>
            <p:cNvSpPr txBox="1"/>
            <p:nvPr/>
          </p:nvSpPr>
          <p:spPr>
            <a:xfrm>
              <a:off x="5092700" y="3472250"/>
              <a:ext cx="2710360" cy="769441"/>
            </a:xfrm>
            <a:prstGeom prst="rect">
              <a:avLst/>
            </a:prstGeom>
            <a:noFill/>
          </p:spPr>
          <p:txBody>
            <a:bodyPr wrap="square" rtlCol="0">
              <a:spAutoFit/>
            </a:bodyPr>
            <a:lstStyle/>
            <a:p>
              <a:pPr algn="dist"/>
              <a:r>
                <a:rPr lang="en-US" altLang="zh-CN" sz="4400" b="1" spc="600" dirty="0">
                  <a:solidFill>
                    <a:srgbClr val="FFFF00"/>
                  </a:solidFill>
                  <a:latin typeface="Arial" panose="020B0604020202020204" pitchFamily="34" charset="0"/>
                  <a:ea typeface="Elsie" panose="02000000000000000000" charset="0"/>
                  <a:cs typeface="Arial" panose="020B0604020202020204" pitchFamily="34" charset="0"/>
                </a:rPr>
                <a:t>NỘI DUNG</a:t>
              </a:r>
            </a:p>
          </p:txBody>
        </p:sp>
      </p:grpSp>
    </p:spTree>
    <p:extLst>
      <p:ext uri="{BB962C8B-B14F-4D97-AF65-F5344CB8AC3E}">
        <p14:creationId xmlns:p14="http://schemas.microsoft.com/office/powerpoint/2010/main" val="102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F6768-082A-4296-B4B1-2F3EEE8CFEAA}"/>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F</a:t>
            </a:r>
            <a:endPar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Wooden thermometer Premium Photo">
            <a:extLst>
              <a:ext uri="{FF2B5EF4-FFF2-40B4-BE49-F238E27FC236}">
                <a16:creationId xmlns:a16="http://schemas.microsoft.com/office/drawing/2014/main" id="{002BF2B4-9B44-47EB-B32F-6893A3B3E4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5219700" y="979170"/>
            <a:ext cx="1752600" cy="534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57480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a:solidFill>
                  <a:srgbClr val="FFFF00"/>
                </a:solidFill>
                <a:latin typeface="Tahoma" panose="020B0604030504040204" pitchFamily="34" charset="0"/>
                <a:ea typeface="Tahoma" panose="020B0604030504040204" pitchFamily="34" charset="0"/>
                <a:cs typeface="Tahoma" panose="020B0604030504040204" pitchFamily="34" charset="0"/>
              </a:rPr>
              <a:t>NHIỆT ĐỘ F</a:t>
            </a:r>
            <a:endParaRPr lang="en-US" sz="28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Gabriel</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F</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ahrenheit</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686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Đức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2353056" y="6054365"/>
            <a:ext cx="7485888"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ĐÃ ĐỀ XUẤT THANG ĐO </a:t>
            </a:r>
            <a:r>
              <a:rPr lang="vi-VN"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ĐỘ F</a:t>
            </a:r>
            <a:r>
              <a:rPr lang="vi-VN" sz="2400" b="1" kern="0" dirty="0">
                <a:solidFill>
                  <a:schemeClr val="bg1"/>
                </a:solidFill>
                <a:latin typeface="Tahoma" panose="020B0604030504040204" pitchFamily="34" charset="0"/>
                <a:ea typeface="Tahoma" panose="020B0604030504040204" pitchFamily="34" charset="0"/>
                <a:cs typeface="Tahoma" panose="020B0604030504040204" pitchFamily="34" charset="0"/>
              </a:rPr>
              <a:t>, KÝ HIỆU </a:t>
            </a:r>
            <a:r>
              <a:rPr lang="vi-VN" sz="2400" b="1" kern="0" baseline="30000" dirty="0" err="1">
                <a:solidFill>
                  <a:srgbClr val="FFFF00"/>
                </a:solidFill>
                <a:latin typeface="Tahoma" panose="020B0604030504040204" pitchFamily="34" charset="0"/>
                <a:ea typeface="Tahoma" panose="020B0604030504040204" pitchFamily="34" charset="0"/>
                <a:cs typeface="Tahoma" panose="020B0604030504040204" pitchFamily="34" charset="0"/>
              </a:rPr>
              <a:t>o</a:t>
            </a:r>
            <a:r>
              <a:rPr lang="vi-VN" sz="2400" b="1" kern="0" dirty="0" err="1">
                <a:solidFill>
                  <a:srgbClr val="FFFF00"/>
                </a:solidFill>
                <a:latin typeface="Tahoma" panose="020B0604030504040204" pitchFamily="34" charset="0"/>
                <a:ea typeface="Tahoma" panose="020B0604030504040204" pitchFamily="34" charset="0"/>
                <a:cs typeface="Tahoma" panose="020B0604030504040204" pitchFamily="34" charset="0"/>
              </a:rPr>
              <a:t>F</a:t>
            </a:r>
            <a:endPar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NWS Seattle on Twitter: &quot;Born this date in 1686, Daniel Gabriel Fahrenheit  was a German physicist and inventor who developed the Mercury thermometer  and the temperature scale bearing his name that is">
            <a:extLst>
              <a:ext uri="{FF2B5EF4-FFF2-40B4-BE49-F238E27FC236}">
                <a16:creationId xmlns:a16="http://schemas.microsoft.com/office/drawing/2014/main" id="{0E40F1F6-535A-4F69-8192-C5036B6EDC43}"/>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7334" t="3999" r="7334" b="22001"/>
          <a:stretch/>
        </p:blipFill>
        <p:spPr bwMode="auto">
          <a:xfrm>
            <a:off x="4876800" y="1219200"/>
            <a:ext cx="2438400" cy="2819400"/>
          </a:xfrm>
          <a:prstGeom prst="roundRect">
            <a:avLst>
              <a:gd name="adj" fmla="val 937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5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a:solidFill>
                  <a:srgbClr val="FFFF00"/>
                </a:solidFill>
                <a:latin typeface="Tahoma" panose="020B0604030504040204" pitchFamily="34" charset="0"/>
                <a:ea typeface="Tahoma" panose="020B0604030504040204" pitchFamily="34" charset="0"/>
                <a:cs typeface="Tahoma" panose="020B0604030504040204" pitchFamily="34" charset="0"/>
              </a:rPr>
              <a:t>NHIỆT ĐỘ K</a:t>
            </a:r>
            <a:endParaRPr lang="en-US" sz="28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William</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Thomson</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1st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Baron</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K</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elvin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686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Ai Len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1767840" y="5981213"/>
            <a:ext cx="8656320"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rPr>
              <a:t>NĂM 1848 ĐÃ ĐỀ XUẤT THANG ĐO </a:t>
            </a:r>
            <a:r>
              <a:rPr lang="vi-VN" sz="2400" b="1" kern="0" dirty="0">
                <a:solidFill>
                  <a:srgbClr val="FFFF00"/>
                </a:solidFill>
                <a:latin typeface="Tahoma" panose="020B0604030504040204" pitchFamily="34" charset="0"/>
                <a:ea typeface="Tahoma" panose="020B0604030504040204" pitchFamily="34" charset="0"/>
              </a:rPr>
              <a:t>ĐỘ K</a:t>
            </a:r>
            <a:r>
              <a:rPr lang="vi-VN" sz="2400" b="1" kern="0" dirty="0">
                <a:solidFill>
                  <a:schemeClr val="bg1"/>
                </a:solidFill>
                <a:latin typeface="Tahoma" panose="020B0604030504040204" pitchFamily="34" charset="0"/>
                <a:ea typeface="Tahoma" panose="020B0604030504040204" pitchFamily="34" charset="0"/>
              </a:rPr>
              <a:t>, KÝ HIỆU </a:t>
            </a:r>
            <a:r>
              <a:rPr lang="vi-VN" sz="2400" b="1" kern="0" dirty="0">
                <a:solidFill>
                  <a:srgbClr val="FFFF00"/>
                </a:solidFill>
                <a:latin typeface="Tahoma" panose="020B0604030504040204" pitchFamily="34" charset="0"/>
                <a:ea typeface="Tahoma" panose="020B0604030504040204" pitchFamily="34" charset="0"/>
              </a:rPr>
              <a:t>K</a:t>
            </a:r>
            <a:endParaRPr lang="en-US" sz="2400" b="1" kern="0" dirty="0">
              <a:solidFill>
                <a:srgbClr val="FFFF00"/>
              </a:solidFill>
              <a:latin typeface="Tahoma" panose="020B0604030504040204" pitchFamily="34" charset="0"/>
              <a:ea typeface="Tahoma" panose="020B0604030504040204" pitchFamily="34" charset="0"/>
            </a:endParaRPr>
          </a:p>
        </p:txBody>
      </p:sp>
      <p:pic>
        <p:nvPicPr>
          <p:cNvPr id="9218" name="Picture 2">
            <a:extLst>
              <a:ext uri="{FF2B5EF4-FFF2-40B4-BE49-F238E27FC236}">
                <a16:creationId xmlns:a16="http://schemas.microsoft.com/office/drawing/2014/main" id="{9FD12A27-4468-4C03-B97C-5AAB760EBEE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3829" t="6666" r="8234" b="20001"/>
          <a:stretch/>
        </p:blipFill>
        <p:spPr bwMode="auto">
          <a:xfrm>
            <a:off x="4792316" y="1118028"/>
            <a:ext cx="2607371" cy="3072973"/>
          </a:xfrm>
          <a:prstGeom prst="roundRect">
            <a:avLst>
              <a:gd name="adj" fmla="val 10822"/>
            </a:avLst>
          </a:prstGeom>
          <a:noFill/>
          <a:ln>
            <a:solidFill>
              <a:schemeClr val="tx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5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5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F9A82BB6-49A4-400E-BACF-4C2C28C65654}"/>
              </a:ext>
            </a:extLst>
          </p:cNvPr>
          <p:cNvSpPr/>
          <p:nvPr/>
        </p:nvSpPr>
        <p:spPr>
          <a:xfrm>
            <a:off x="1145995" y="1598199"/>
            <a:ext cx="922305" cy="9910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3B65017B-A2D4-4D01-832C-840FA2C9F76D}"/>
              </a:ext>
            </a:extLst>
          </p:cNvPr>
          <p:cNvSpPr txBox="1"/>
          <p:nvPr/>
        </p:nvSpPr>
        <p:spPr>
          <a:xfrm>
            <a:off x="2223152" y="1701395"/>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baseline="30000" dirty="0">
                <a:solidFill>
                  <a:srgbClr val="FFFF00"/>
                </a:solidFill>
                <a:latin typeface="Arial" panose="020B0604020202020204" pitchFamily="34" charset="0"/>
                <a:cs typeface="Arial" panose="020B0604020202020204" pitchFamily="34" charset="0"/>
              </a:rPr>
              <a:t>0</a:t>
            </a:r>
            <a:r>
              <a:rPr lang="en-US" sz="3200" b="1" dirty="0">
                <a:solidFill>
                  <a:srgbClr val="FFFF00"/>
                </a:solidFill>
                <a:latin typeface="Arial" panose="020B0604020202020204" pitchFamily="34" charset="0"/>
                <a:cs typeface="Arial" panose="020B0604020202020204" pitchFamily="34" charset="0"/>
              </a:rPr>
              <a:t>C</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Celcius</a:t>
            </a:r>
            <a:r>
              <a:rPr lang="en-US" sz="3200" dirty="0">
                <a:solidFill>
                  <a:schemeClr val="bg1"/>
                </a:solidFill>
                <a:latin typeface="Arial" panose="020B0604020202020204" pitchFamily="34" charset="0"/>
                <a:cs typeface="Arial" panose="020B0604020202020204" pitchFamily="34" charset="0"/>
              </a:rPr>
              <a:t>. </a:t>
            </a:r>
          </a:p>
        </p:txBody>
      </p:sp>
      <p:pic>
        <p:nvPicPr>
          <p:cNvPr id="25" name="Picture 24">
            <a:extLst>
              <a:ext uri="{FF2B5EF4-FFF2-40B4-BE49-F238E27FC236}">
                <a16:creationId xmlns:a16="http://schemas.microsoft.com/office/drawing/2014/main" id="{A16ED344-50EA-4000-9EA9-B2EC795854CF}"/>
              </a:ext>
            </a:extLst>
          </p:cNvPr>
          <p:cNvPicPr>
            <a:picLocks noChangeAspect="1"/>
          </p:cNvPicPr>
          <p:nvPr/>
        </p:nvPicPr>
        <p:blipFill>
          <a:blip r:embed="rId3"/>
          <a:stretch>
            <a:fillRect/>
          </a:stretch>
        </p:blipFill>
        <p:spPr>
          <a:xfrm>
            <a:off x="1210035" y="2885974"/>
            <a:ext cx="876300" cy="895350"/>
          </a:xfrm>
          <a:prstGeom prst="rect">
            <a:avLst/>
          </a:prstGeom>
        </p:spPr>
      </p:pic>
      <p:pic>
        <p:nvPicPr>
          <p:cNvPr id="26" name="Picture 2" descr="Free Celsius Colored Outline Icon - Available in SVG, PNG, EPS, AI &amp;amp; Icon  fonts">
            <a:extLst>
              <a:ext uri="{FF2B5EF4-FFF2-40B4-BE49-F238E27FC236}">
                <a16:creationId xmlns:a16="http://schemas.microsoft.com/office/drawing/2014/main" id="{6F4C4F0A-22B7-418F-A7C5-3BF78209F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996" y="1666992"/>
            <a:ext cx="922304" cy="9223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Định luật thứ ba của nhiệt động lực học">
            <a:extLst>
              <a:ext uri="{FF2B5EF4-FFF2-40B4-BE49-F238E27FC236}">
                <a16:creationId xmlns:a16="http://schemas.microsoft.com/office/drawing/2014/main" id="{D0A2A0FB-F959-4D5F-9BAE-E6A8234053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443" b="7406"/>
          <a:stretch/>
        </p:blipFill>
        <p:spPr bwMode="auto">
          <a:xfrm>
            <a:off x="1210035" y="4098297"/>
            <a:ext cx="922304" cy="9910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3F6DC49-F37F-46BB-9859-6BE9965F3E8B}"/>
              </a:ext>
            </a:extLst>
          </p:cNvPr>
          <p:cNvSpPr txBox="1"/>
          <p:nvPr/>
        </p:nvSpPr>
        <p:spPr>
          <a:xfrm>
            <a:off x="2223152" y="3009683"/>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baseline="30000" dirty="0">
                <a:solidFill>
                  <a:srgbClr val="FFFF00"/>
                </a:solidFill>
                <a:latin typeface="Arial" panose="020B0604020202020204" pitchFamily="34" charset="0"/>
                <a:cs typeface="Arial" panose="020B0604020202020204" pitchFamily="34" charset="0"/>
              </a:rPr>
              <a:t>0</a:t>
            </a:r>
            <a:r>
              <a:rPr lang="en-US" sz="3200" b="1" dirty="0">
                <a:solidFill>
                  <a:srgbClr val="FFFF00"/>
                </a:solidFill>
                <a:latin typeface="Arial" panose="020B0604020202020204" pitchFamily="34" charset="0"/>
                <a:cs typeface="Arial" panose="020B0604020202020204" pitchFamily="34" charset="0"/>
              </a:rPr>
              <a:t>F</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Farenheit</a:t>
            </a:r>
            <a:r>
              <a:rPr lang="en-US" sz="3200" dirty="0">
                <a:solidFill>
                  <a:schemeClr val="bg1"/>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a16="http://schemas.microsoft.com/office/drawing/2014/main" id="{D313C5F2-F1E5-473E-8C5F-0D4EAD4371FD}"/>
              </a:ext>
            </a:extLst>
          </p:cNvPr>
          <p:cNvSpPr txBox="1"/>
          <p:nvPr/>
        </p:nvSpPr>
        <p:spPr>
          <a:xfrm>
            <a:off x="2223152" y="4422209"/>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K</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Kelvin</a:t>
            </a:r>
            <a:r>
              <a:rPr lang="en-US" sz="3200" dirty="0">
                <a:solidFill>
                  <a:schemeClr val="bg1"/>
                </a:solidFill>
                <a:latin typeface="Arial" panose="020B0604020202020204" pitchFamily="34" charset="0"/>
                <a:cs typeface="Arial" panose="020B0604020202020204" pitchFamily="34" charset="0"/>
              </a:rPr>
              <a:t>. </a:t>
            </a:r>
          </a:p>
        </p:txBody>
      </p:sp>
      <p:sp>
        <p:nvSpPr>
          <p:cNvPr id="15" name="Title 1">
            <a:extLst>
              <a:ext uri="{FF2B5EF4-FFF2-40B4-BE49-F238E27FC236}">
                <a16:creationId xmlns:a16="http://schemas.microsoft.com/office/drawing/2014/main" id="{B3123092-A00F-4229-9EAE-7C168CF9EFA9}"/>
              </a:ext>
            </a:extLst>
          </p:cNvPr>
          <p:cNvSpPr txBox="1">
            <a:spLocks noChangeArrowheads="1"/>
          </p:cNvSpPr>
          <p:nvPr/>
        </p:nvSpPr>
        <p:spPr>
          <a:xfrm>
            <a:off x="257346" y="235444"/>
            <a:ext cx="5838653"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3. THANG ĐO NHIỆT ĐỘ</a:t>
            </a:r>
            <a:endParaRPr lang="vi-VN"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7995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83723" y="257662"/>
            <a:ext cx="8889076" cy="6309420"/>
          </a:xfrm>
          <a:prstGeom prst="rect">
            <a:avLst/>
          </a:prstGeom>
        </p:spPr>
        <p:txBody>
          <a:bodyPr wrap="square">
            <a:spAutoFit/>
          </a:bodyPr>
          <a:lstStyle/>
          <a:p>
            <a:pPr algn="just">
              <a:spcBef>
                <a:spcPts val="600"/>
              </a:spcBef>
              <a:spcAft>
                <a:spcPts val="600"/>
              </a:spcAft>
            </a:pPr>
            <a:r>
              <a:rPr lang="vi-VN" sz="3600">
                <a:solidFill>
                  <a:srgbClr val="FFFF00"/>
                </a:solidFill>
                <a:latin typeface="Times New Roman" panose="02020603050405020304" pitchFamily="18" charset="0"/>
                <a:ea typeface="Calibri" panose="020F0502020204030204" pitchFamily="34" charset="0"/>
              </a:rPr>
              <a:t>- Thang nhiệt độ Celsius:</a:t>
            </a:r>
            <a:endParaRPr lang="en-US" sz="3600">
              <a:solidFill>
                <a:srgbClr val="FFFF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đông đặc của nước là 0</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C.</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sôi của nước là 100</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C.</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rgbClr val="FFFF00"/>
                </a:solidFill>
                <a:latin typeface="Times New Roman" panose="02020603050405020304" pitchFamily="18" charset="0"/>
                <a:ea typeface="Calibri" panose="020F0502020204030204" pitchFamily="34" charset="0"/>
              </a:rPr>
              <a:t>- Thang nhiệt độ Fa – ren – hai:</a:t>
            </a:r>
            <a:endParaRPr lang="en-US" sz="3600">
              <a:solidFill>
                <a:srgbClr val="FFFF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đông đặc của nước là 32</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F.</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sôi của nước là 212</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F.</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rgbClr val="FFFF00"/>
                </a:solidFill>
                <a:latin typeface="Times New Roman" panose="02020603050405020304" pitchFamily="18" charset="0"/>
                <a:ea typeface="Calibri" panose="020F0502020204030204" pitchFamily="34" charset="0"/>
              </a:rPr>
              <a:t>- Thang nhiệt độ Ken – vin:</a:t>
            </a:r>
            <a:endParaRPr lang="en-US" sz="3600">
              <a:solidFill>
                <a:srgbClr val="FFFF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đông đặc của nước là 273K.</a:t>
            </a:r>
            <a:endParaRPr lang="en-US" sz="3600">
              <a:solidFill>
                <a:schemeClr val="bg1"/>
              </a:solidFill>
              <a:latin typeface="Times New Roman" panose="02020603050405020304" pitchFamily="18" charset="0"/>
              <a:ea typeface="Calibri" panose="020F0502020204030204" pitchFamily="34" charset="0"/>
            </a:endParaRPr>
          </a:p>
          <a:p>
            <a:pPr>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sôi của nước là 373K.</a:t>
            </a:r>
            <a:endParaRPr lang="en-US" sz="3600">
              <a:solidFill>
                <a:schemeClr val="bg1"/>
              </a:solidFill>
            </a:endParaRPr>
          </a:p>
        </p:txBody>
      </p:sp>
    </p:spTree>
    <p:extLst>
      <p:ext uri="{BB962C8B-B14F-4D97-AF65-F5344CB8AC3E}">
        <p14:creationId xmlns:p14="http://schemas.microsoft.com/office/powerpoint/2010/main" val="3412243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524597" y="2091124"/>
            <a:ext cx="5467610" cy="2103120"/>
            <a:chOff x="1617232" y="2491986"/>
            <a:chExt cx="5780266"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617232" y="2491986"/>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5"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smtClean="0">
                  <a:solidFill>
                    <a:srgbClr val="FFFF00"/>
                  </a:solidFill>
                  <a:latin typeface="Tahoma" panose="020B0604030504040204" pitchFamily="34" charset="0"/>
                  <a:ea typeface="Tahoma" panose="020B0604030504040204" pitchFamily="34" charset="0"/>
                  <a:cs typeface="Tahoma" panose="020B0604030504040204" pitchFamily="34" charset="0"/>
                </a:rPr>
                <a:t>TIẾT 3</a:t>
              </a:r>
              <a:endParaRPr lang="en-US" sz="4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88311711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8354" y="123094"/>
            <a:ext cx="8088633" cy="2062103"/>
          </a:xfrm>
          <a:prstGeom prst="rect">
            <a:avLst/>
          </a:prstGeom>
        </p:spPr>
        <p:txBody>
          <a:bodyPr wrap="square">
            <a:spAutoFit/>
          </a:bodyPr>
          <a:lstStyle/>
          <a:p>
            <a:pPr algn="just"/>
            <a:r>
              <a:rPr lang="en-US" sz="3200">
                <a:solidFill>
                  <a:schemeClr val="bg1"/>
                </a:solidFill>
              </a:rPr>
              <a:t>Có các nhiệt kế như hình 7.6, để đo nhiệt độ sôi của nước trong ấm ta nên dùng loại nhiệt kế nào? Đo nhiệt độ của cơ thể ta nên dùng loại nhiệt kế nào? Vì </a:t>
            </a:r>
            <a:r>
              <a:rPr lang="en-US" sz="3200" smtClean="0">
                <a:solidFill>
                  <a:schemeClr val="bg1"/>
                </a:solidFill>
              </a:rPr>
              <a:t>sao?</a:t>
            </a:r>
            <a:endParaRPr lang="en-US" sz="3200">
              <a:solidFill>
                <a:schemeClr val="bg1"/>
              </a:solidFill>
            </a:endParaRPr>
          </a:p>
        </p:txBody>
      </p:sp>
      <p:pic>
        <p:nvPicPr>
          <p:cNvPr id="3" name="Picture 2"/>
          <p:cNvPicPr>
            <a:picLocks noChangeAspect="1"/>
          </p:cNvPicPr>
          <p:nvPr/>
        </p:nvPicPr>
        <p:blipFill>
          <a:blip r:embed="rId3"/>
          <a:stretch>
            <a:fillRect/>
          </a:stretch>
        </p:blipFill>
        <p:spPr>
          <a:xfrm>
            <a:off x="201498" y="119736"/>
            <a:ext cx="3264100" cy="6577285"/>
          </a:xfrm>
          <a:prstGeom prst="rect">
            <a:avLst/>
          </a:prstGeom>
        </p:spPr>
      </p:pic>
      <p:sp>
        <p:nvSpPr>
          <p:cNvPr id="4" name="Rectangle 3"/>
          <p:cNvSpPr/>
          <p:nvPr/>
        </p:nvSpPr>
        <p:spPr>
          <a:xfrm>
            <a:off x="3846772" y="2318200"/>
            <a:ext cx="8123555" cy="4031873"/>
          </a:xfrm>
          <a:prstGeom prst="rect">
            <a:avLst/>
          </a:prstGeom>
        </p:spPr>
        <p:txBody>
          <a:bodyPr wrap="square">
            <a:spAutoFit/>
          </a:bodyPr>
          <a:lstStyle/>
          <a:p>
            <a:pPr algn="just"/>
            <a:r>
              <a:rPr lang="en-US" sz="3200">
                <a:solidFill>
                  <a:srgbClr val="FFFF00"/>
                </a:solidFill>
              </a:rPr>
              <a:t>Trong hình 7.6, ba loại nhiệt kế có GHĐ lần lượt </a:t>
            </a:r>
            <a:r>
              <a:rPr lang="en-US" sz="3200" smtClean="0">
                <a:solidFill>
                  <a:srgbClr val="FFFF00"/>
                </a:solidFill>
              </a:rPr>
              <a:t>là 45</a:t>
            </a:r>
            <a:r>
              <a:rPr lang="en-US" sz="3200" baseline="30000" smtClean="0">
                <a:solidFill>
                  <a:srgbClr val="FFFF00"/>
                </a:solidFill>
              </a:rPr>
              <a:t>0</a:t>
            </a:r>
            <a:r>
              <a:rPr lang="en-US" sz="3200" smtClean="0">
                <a:solidFill>
                  <a:srgbClr val="FFFF00"/>
                </a:solidFill>
              </a:rPr>
              <a:t>C, 42</a:t>
            </a:r>
            <a:r>
              <a:rPr lang="en-US" sz="3200" baseline="30000" smtClean="0">
                <a:solidFill>
                  <a:srgbClr val="FFFF00"/>
                </a:solidFill>
              </a:rPr>
              <a:t>0</a:t>
            </a:r>
            <a:r>
              <a:rPr lang="en-US" sz="3200" smtClean="0">
                <a:solidFill>
                  <a:srgbClr val="FFFF00"/>
                </a:solidFill>
              </a:rPr>
              <a:t>C, 40</a:t>
            </a:r>
            <a:r>
              <a:rPr lang="en-US" sz="3200" baseline="30000" smtClean="0">
                <a:solidFill>
                  <a:srgbClr val="FFFF00"/>
                </a:solidFill>
              </a:rPr>
              <a:t>0</a:t>
            </a:r>
            <a:r>
              <a:rPr lang="en-US" sz="3200" smtClean="0">
                <a:solidFill>
                  <a:srgbClr val="FFFF00"/>
                </a:solidFill>
              </a:rPr>
              <a:t>C.</a:t>
            </a:r>
          </a:p>
          <a:p>
            <a:pPr algn="just"/>
            <a:r>
              <a:rPr lang="en-US" sz="3200" smtClean="0">
                <a:solidFill>
                  <a:srgbClr val="FFFF00"/>
                </a:solidFill>
              </a:rPr>
              <a:t>- Để </a:t>
            </a:r>
            <a:r>
              <a:rPr lang="en-US" sz="3200">
                <a:solidFill>
                  <a:srgbClr val="FFFF00"/>
                </a:solidFill>
              </a:rPr>
              <a:t>đo nhiệt độ sôi của nước trong ấm, ta không dùng được nhiệt kế nào trong hình 7.6 vì</a:t>
            </a:r>
            <a:r>
              <a:rPr lang="en-US" sz="3200" smtClean="0">
                <a:solidFill>
                  <a:srgbClr val="FFFF00"/>
                </a:solidFill>
              </a:rPr>
              <a:t>: </a:t>
            </a:r>
          </a:p>
          <a:p>
            <a:pPr algn="just"/>
            <a:r>
              <a:rPr lang="en-US" sz="3200" smtClean="0">
                <a:solidFill>
                  <a:srgbClr val="FFFF00"/>
                </a:solidFill>
              </a:rPr>
              <a:t>Nhiệt </a:t>
            </a:r>
            <a:r>
              <a:rPr lang="en-US" sz="3200">
                <a:solidFill>
                  <a:srgbClr val="FFFF00"/>
                </a:solidFill>
              </a:rPr>
              <a:t>độ sôi của nước là </a:t>
            </a:r>
            <a:r>
              <a:rPr lang="en-US" sz="3200" smtClean="0">
                <a:solidFill>
                  <a:srgbClr val="FFFF00"/>
                </a:solidFill>
              </a:rPr>
              <a:t>100</a:t>
            </a:r>
            <a:r>
              <a:rPr lang="en-US" sz="3200" baseline="30000" smtClean="0">
                <a:solidFill>
                  <a:srgbClr val="FFFF00"/>
                </a:solidFill>
              </a:rPr>
              <a:t>0</a:t>
            </a:r>
            <a:r>
              <a:rPr lang="en-US" sz="3200" smtClean="0">
                <a:solidFill>
                  <a:srgbClr val="FFFF00"/>
                </a:solidFill>
              </a:rPr>
              <a:t>C, </a:t>
            </a:r>
            <a:r>
              <a:rPr lang="en-US" sz="3200">
                <a:solidFill>
                  <a:srgbClr val="FFFF00"/>
                </a:solidFill>
              </a:rPr>
              <a:t>ta phải dùng những loại nhiệt kế có GHĐ lớn hơn hoặc bằng </a:t>
            </a:r>
            <a:r>
              <a:rPr lang="en-US" sz="3200" smtClean="0">
                <a:solidFill>
                  <a:srgbClr val="FFFF00"/>
                </a:solidFill>
              </a:rPr>
              <a:t>100</a:t>
            </a:r>
            <a:r>
              <a:rPr lang="en-US" sz="3200" baseline="30000" smtClean="0">
                <a:solidFill>
                  <a:srgbClr val="FFFF00"/>
                </a:solidFill>
              </a:rPr>
              <a:t>0</a:t>
            </a:r>
            <a:r>
              <a:rPr lang="en-US" sz="3200" smtClean="0">
                <a:solidFill>
                  <a:srgbClr val="FFFF00"/>
                </a:solidFill>
              </a:rPr>
              <a:t>C </a:t>
            </a:r>
            <a:r>
              <a:rPr lang="en-US" sz="3200">
                <a:solidFill>
                  <a:srgbClr val="FFFF00"/>
                </a:solidFill>
              </a:rPr>
              <a:t>=&gt; cả 3 nhiệt kế đều không phù hợp</a:t>
            </a:r>
            <a:r>
              <a:rPr lang="en-US" sz="3200" smtClean="0">
                <a:solidFill>
                  <a:srgbClr val="FFFF00"/>
                </a:solidFill>
              </a:rPr>
              <a:t>.</a:t>
            </a:r>
            <a:endParaRPr lang="en-US" sz="3200">
              <a:solidFill>
                <a:srgbClr val="FFFF00"/>
              </a:solidFill>
            </a:endParaRPr>
          </a:p>
        </p:txBody>
      </p:sp>
    </p:spTree>
    <p:extLst>
      <p:ext uri="{BB962C8B-B14F-4D97-AF65-F5344CB8AC3E}">
        <p14:creationId xmlns:p14="http://schemas.microsoft.com/office/powerpoint/2010/main" val="189420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8354" y="123094"/>
            <a:ext cx="8088633" cy="2062103"/>
          </a:xfrm>
          <a:prstGeom prst="rect">
            <a:avLst/>
          </a:prstGeom>
        </p:spPr>
        <p:txBody>
          <a:bodyPr wrap="square">
            <a:spAutoFit/>
          </a:bodyPr>
          <a:lstStyle/>
          <a:p>
            <a:pPr algn="just"/>
            <a:r>
              <a:rPr lang="en-US" sz="3200">
                <a:solidFill>
                  <a:schemeClr val="bg1"/>
                </a:solidFill>
              </a:rPr>
              <a:t>Có các nhiệt kế như hình 7.6, để đo nhiệt độ sôi của nước trong ấm ta nên dùng loại nhiệt kế nào? Đo nhiệt độ của cơ thể ta nên dùng loại nhiệt kế nào? Vì </a:t>
            </a:r>
            <a:r>
              <a:rPr lang="en-US" sz="3200" smtClean="0">
                <a:solidFill>
                  <a:schemeClr val="bg1"/>
                </a:solidFill>
              </a:rPr>
              <a:t>sao?</a:t>
            </a:r>
            <a:endParaRPr lang="en-US" sz="3200">
              <a:solidFill>
                <a:schemeClr val="bg1"/>
              </a:solidFill>
            </a:endParaRPr>
          </a:p>
        </p:txBody>
      </p:sp>
      <p:pic>
        <p:nvPicPr>
          <p:cNvPr id="3" name="Picture 2"/>
          <p:cNvPicPr>
            <a:picLocks noChangeAspect="1"/>
          </p:cNvPicPr>
          <p:nvPr/>
        </p:nvPicPr>
        <p:blipFill>
          <a:blip r:embed="rId3"/>
          <a:stretch>
            <a:fillRect/>
          </a:stretch>
        </p:blipFill>
        <p:spPr>
          <a:xfrm>
            <a:off x="201498" y="119736"/>
            <a:ext cx="3264100" cy="6577285"/>
          </a:xfrm>
          <a:prstGeom prst="rect">
            <a:avLst/>
          </a:prstGeom>
        </p:spPr>
      </p:pic>
      <p:sp>
        <p:nvSpPr>
          <p:cNvPr id="4" name="Rectangle 3"/>
          <p:cNvSpPr/>
          <p:nvPr/>
        </p:nvSpPr>
        <p:spPr>
          <a:xfrm>
            <a:off x="3846179" y="2843067"/>
            <a:ext cx="7792982" cy="2062103"/>
          </a:xfrm>
          <a:prstGeom prst="rect">
            <a:avLst/>
          </a:prstGeom>
        </p:spPr>
        <p:txBody>
          <a:bodyPr wrap="square">
            <a:spAutoFit/>
          </a:bodyPr>
          <a:lstStyle/>
          <a:p>
            <a:pPr algn="just"/>
            <a:r>
              <a:rPr lang="en-US" sz="3200" smtClean="0">
                <a:solidFill>
                  <a:srgbClr val="FFFF00"/>
                </a:solidFill>
              </a:rPr>
              <a:t>- </a:t>
            </a:r>
            <a:r>
              <a:rPr lang="en-US" sz="3200">
                <a:solidFill>
                  <a:srgbClr val="FFFF00"/>
                </a:solidFill>
              </a:rPr>
              <a:t>Để đo nhiệt độ cơ thể, ta có thể dùng được cả ba nhiệt kế trong hình 7.6 vì GHĐ của cả ba nhiệt kế đều phù hợp để đo nhiệt độ cơ thể </a:t>
            </a:r>
            <a:r>
              <a:rPr lang="en-US" sz="3200" smtClean="0">
                <a:solidFill>
                  <a:srgbClr val="FFFF00"/>
                </a:solidFill>
              </a:rPr>
              <a:t>người.</a:t>
            </a:r>
            <a:endParaRPr lang="en-US" sz="3200">
              <a:solidFill>
                <a:srgbClr val="FFFF00"/>
              </a:solidFill>
            </a:endParaRPr>
          </a:p>
        </p:txBody>
      </p:sp>
    </p:spTree>
    <p:extLst>
      <p:ext uri="{BB962C8B-B14F-4D97-AF65-F5344CB8AC3E}">
        <p14:creationId xmlns:p14="http://schemas.microsoft.com/office/powerpoint/2010/main" val="165500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665017" y="335836"/>
            <a:ext cx="11155679" cy="1644258"/>
            <a:chOff x="1680399" y="2501414"/>
            <a:chExt cx="5665004" cy="1897380"/>
          </a:xfrm>
          <a:noFill/>
        </p:grpSpPr>
        <p:sp>
          <p:nvSpPr>
            <p:cNvPr id="5" name="Rounded Rectangle 1">
              <a:extLst>
                <a:ext uri="{FF2B5EF4-FFF2-40B4-BE49-F238E27FC236}">
                  <a16:creationId xmlns:a16="http://schemas.microsoft.com/office/drawing/2014/main" id="{997013BA-ECF6-4A00-897E-9497B2B17BFC}"/>
                </a:ext>
              </a:extLst>
            </p:cNvPr>
            <p:cNvSpPr/>
            <p:nvPr/>
          </p:nvSpPr>
          <p:spPr>
            <a:xfrm>
              <a:off x="1680399" y="2501414"/>
              <a:ext cx="5665004" cy="1897380"/>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687405" y="2573456"/>
              <a:ext cx="5657998" cy="1825338"/>
            </a:xfrm>
            <a:prstGeom prst="rect">
              <a:avLst/>
            </a:prstGeom>
            <a:grpFill/>
            <a:ln w="9525">
              <a:noFill/>
              <a:miter lim="800000"/>
              <a:headEnd/>
              <a:tailEnd/>
            </a:ln>
          </p:spPr>
          <p:txBody>
            <a:bodyPr anchor="ctr" anchorCtr="0"/>
            <a:lstStyle/>
            <a:p>
              <a:pPr algn="just">
                <a:lnSpc>
                  <a:spcPct val="120000"/>
                </a:lnSpc>
                <a:buClr>
                  <a:srgbClr val="44546A"/>
                </a:buClr>
                <a:buSzPct val="70000"/>
                <a:defRPr/>
              </a:pP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Hãy đo nhiệt độ của 2 cốc nước rồi điền kết quả theo mẫu bảng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7.1</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258701" y="2452479"/>
            <a:ext cx="11805529" cy="3682314"/>
          </a:xfrm>
          <a:prstGeom prst="rect">
            <a:avLst/>
          </a:prstGeom>
        </p:spPr>
      </p:pic>
    </p:spTree>
    <p:extLst>
      <p:ext uri="{BB962C8B-B14F-4D97-AF65-F5344CB8AC3E}">
        <p14:creationId xmlns:p14="http://schemas.microsoft.com/office/powerpoint/2010/main" val="505589779"/>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460193E-FBDF-4028-AF1B-EAFB9D8CC9BA}"/>
              </a:ext>
            </a:extLst>
          </p:cNvPr>
          <p:cNvCxnSpPr>
            <a:cxnSpLocks/>
            <a:endCxn id="42" idx="2"/>
          </p:cNvCxnSpPr>
          <p:nvPr/>
        </p:nvCxnSpPr>
        <p:spPr>
          <a:xfrm>
            <a:off x="3899284" y="349719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EF48D5-6919-48B3-B6E0-97D9DE1CD04B}"/>
              </a:ext>
            </a:extLst>
          </p:cNvPr>
          <p:cNvCxnSpPr>
            <a:cxnSpLocks/>
            <a:endCxn id="34" idx="2"/>
          </p:cNvCxnSpPr>
          <p:nvPr/>
        </p:nvCxnSpPr>
        <p:spPr>
          <a:xfrm>
            <a:off x="1645851" y="349719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2E133921-8050-49D9-B913-C49DA349BDCE}"/>
              </a:ext>
            </a:extLst>
          </p:cNvPr>
          <p:cNvSpPr/>
          <p:nvPr/>
        </p:nvSpPr>
        <p:spPr>
          <a:xfrm>
            <a:off x="1138542"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17" name="Oval 16">
            <a:extLst>
              <a:ext uri="{FF2B5EF4-FFF2-40B4-BE49-F238E27FC236}">
                <a16:creationId xmlns:a16="http://schemas.microsoft.com/office/drawing/2014/main" id="{7ACC0AD6-7C64-430D-A2CA-6BED51D100A6}"/>
              </a:ext>
            </a:extLst>
          </p:cNvPr>
          <p:cNvSpPr/>
          <p:nvPr/>
        </p:nvSpPr>
        <p:spPr>
          <a:xfrm>
            <a:off x="1502873" y="3401947"/>
            <a:ext cx="190500" cy="19050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8" name="Circle: Hollow 17">
            <a:extLst>
              <a:ext uri="{FF2B5EF4-FFF2-40B4-BE49-F238E27FC236}">
                <a16:creationId xmlns:a16="http://schemas.microsoft.com/office/drawing/2014/main" id="{C6DD50AA-C976-4981-A255-55CEF5F7EF13}"/>
              </a:ext>
            </a:extLst>
          </p:cNvPr>
          <p:cNvSpPr/>
          <p:nvPr/>
        </p:nvSpPr>
        <p:spPr>
          <a:xfrm>
            <a:off x="1383810" y="3282884"/>
            <a:ext cx="428626" cy="428626"/>
          </a:xfrm>
          <a:prstGeom prst="donut">
            <a:avLst>
              <a:gd name="adj" fmla="val 5281"/>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23" name="Circle: Hollow 22">
            <a:extLst>
              <a:ext uri="{FF2B5EF4-FFF2-40B4-BE49-F238E27FC236}">
                <a16:creationId xmlns:a16="http://schemas.microsoft.com/office/drawing/2014/main" id="{A6E97868-F52E-4E27-A135-F4CD989BAF0F}"/>
              </a:ext>
            </a:extLst>
          </p:cNvPr>
          <p:cNvSpPr/>
          <p:nvPr/>
        </p:nvSpPr>
        <p:spPr>
          <a:xfrm>
            <a:off x="1250938"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24" name="Straight Connector 23">
            <a:extLst>
              <a:ext uri="{FF2B5EF4-FFF2-40B4-BE49-F238E27FC236}">
                <a16:creationId xmlns:a16="http://schemas.microsoft.com/office/drawing/2014/main" id="{CC859850-F6D0-4799-8B1A-B7F2245FDBB6}"/>
              </a:ext>
            </a:extLst>
          </p:cNvPr>
          <p:cNvCxnSpPr>
            <a:cxnSpLocks/>
          </p:cNvCxnSpPr>
          <p:nvPr/>
        </p:nvCxnSpPr>
        <p:spPr>
          <a:xfrm flipV="1">
            <a:off x="1598124" y="3844383"/>
            <a:ext cx="0" cy="1033387"/>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0554ACF-EE21-400D-B6EC-4E071C7F0483}"/>
              </a:ext>
            </a:extLst>
          </p:cNvPr>
          <p:cNvSpPr/>
          <p:nvPr/>
        </p:nvSpPr>
        <p:spPr>
          <a:xfrm>
            <a:off x="1536003" y="4852637"/>
            <a:ext cx="124240" cy="12424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1" name="TextBox 30">
            <a:extLst>
              <a:ext uri="{FF2B5EF4-FFF2-40B4-BE49-F238E27FC236}">
                <a16:creationId xmlns:a16="http://schemas.microsoft.com/office/drawing/2014/main" id="{7D28CCCA-FCB5-4CAA-8033-FAC65670C985}"/>
              </a:ext>
            </a:extLst>
          </p:cNvPr>
          <p:cNvSpPr txBox="1"/>
          <p:nvPr/>
        </p:nvSpPr>
        <p:spPr>
          <a:xfrm>
            <a:off x="543555" y="2463708"/>
            <a:ext cx="2109135" cy="584775"/>
          </a:xfrm>
          <a:prstGeom prst="rect">
            <a:avLst/>
          </a:prstGeom>
          <a:noFill/>
        </p:spPr>
        <p:txBody>
          <a:bodyPr wrap="square" rtlCol="0">
            <a:spAutoFit/>
          </a:bodyPr>
          <a:lstStyle/>
          <a:p>
            <a:pPr algn="ctr"/>
            <a:r>
              <a:rPr lang="vi-VN" sz="3200" b="1">
                <a:solidFill>
                  <a:srgbClr val="52C9BD"/>
                </a:solidFill>
                <a:latin typeface="Tw Cen MT" panose="020B0602020104020603" pitchFamily="34" charset="0"/>
              </a:rPr>
              <a:t>Bướ</a:t>
            </a:r>
            <a:r>
              <a:rPr lang="en-US" sz="3200" b="1">
                <a:solidFill>
                  <a:srgbClr val="52C9BD"/>
                </a:solidFill>
                <a:latin typeface="Tw Cen MT" panose="020B0602020104020603" pitchFamily="34" charset="0"/>
              </a:rPr>
              <a:t>c 1</a:t>
            </a:r>
            <a:endParaRPr lang="en-US" sz="3200" b="1" dirty="0">
              <a:solidFill>
                <a:srgbClr val="52C9BD"/>
              </a:solidFill>
              <a:latin typeface="Tw Cen MT" panose="020B0602020104020603" pitchFamily="34" charset="0"/>
            </a:endParaRPr>
          </a:p>
        </p:txBody>
      </p:sp>
      <p:sp>
        <p:nvSpPr>
          <p:cNvPr id="32" name="TextBox 31">
            <a:extLst>
              <a:ext uri="{FF2B5EF4-FFF2-40B4-BE49-F238E27FC236}">
                <a16:creationId xmlns:a16="http://schemas.microsoft.com/office/drawing/2014/main" id="{DA6CF4FE-2332-4927-8E74-A7D41C635A96}"/>
              </a:ext>
            </a:extLst>
          </p:cNvPr>
          <p:cNvSpPr txBox="1"/>
          <p:nvPr/>
        </p:nvSpPr>
        <p:spPr>
          <a:xfrm>
            <a:off x="89537" y="5131409"/>
            <a:ext cx="3207672" cy="461665"/>
          </a:xfrm>
          <a:prstGeom prst="rect">
            <a:avLst/>
          </a:prstGeom>
          <a:noFill/>
        </p:spPr>
        <p:txBody>
          <a:bodyPr wrap="square" rtlCol="0">
            <a:spAutoFit/>
          </a:bodyPr>
          <a:lstStyle/>
          <a:p>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ớc lượng nhiệt độ</a:t>
            </a:r>
            <a:endParaRPr lang="en-US" sz="2400" dirty="0">
              <a:solidFill>
                <a:schemeClr val="bg1"/>
              </a:solidFill>
              <a:latin typeface="Arial" panose="020B0604020202020204" pitchFamily="34" charset="0"/>
              <a:cs typeface="Arial" panose="020B0604020202020204" pitchFamily="34" charset="0"/>
            </a:endParaRPr>
          </a:p>
        </p:txBody>
      </p:sp>
      <p:sp>
        <p:nvSpPr>
          <p:cNvPr id="33" name="Arc 32">
            <a:extLst>
              <a:ext uri="{FF2B5EF4-FFF2-40B4-BE49-F238E27FC236}">
                <a16:creationId xmlns:a16="http://schemas.microsoft.com/office/drawing/2014/main" id="{6E749589-935A-491D-94C9-4FB9C2AD06D9}"/>
              </a:ext>
            </a:extLst>
          </p:cNvPr>
          <p:cNvSpPr/>
          <p:nvPr/>
        </p:nvSpPr>
        <p:spPr>
          <a:xfrm rot="5400000">
            <a:off x="3377020"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34" name="Oval 33">
            <a:extLst>
              <a:ext uri="{FF2B5EF4-FFF2-40B4-BE49-F238E27FC236}">
                <a16:creationId xmlns:a16="http://schemas.microsoft.com/office/drawing/2014/main" id="{3D19769E-F787-4C36-9D14-F46700365B5F}"/>
              </a:ext>
            </a:extLst>
          </p:cNvPr>
          <p:cNvSpPr/>
          <p:nvPr/>
        </p:nvSpPr>
        <p:spPr>
          <a:xfrm>
            <a:off x="3741351" y="3401947"/>
            <a:ext cx="190500" cy="190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5" name="Circle: Hollow 34">
            <a:extLst>
              <a:ext uri="{FF2B5EF4-FFF2-40B4-BE49-F238E27FC236}">
                <a16:creationId xmlns:a16="http://schemas.microsoft.com/office/drawing/2014/main" id="{4A9E6AD2-CE33-4163-887F-33D614E3212F}"/>
              </a:ext>
            </a:extLst>
          </p:cNvPr>
          <p:cNvSpPr/>
          <p:nvPr/>
        </p:nvSpPr>
        <p:spPr>
          <a:xfrm>
            <a:off x="3622288" y="3282884"/>
            <a:ext cx="428626" cy="428626"/>
          </a:xfrm>
          <a:prstGeom prst="donut">
            <a:avLst>
              <a:gd name="adj" fmla="val 5281"/>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36" name="Circle: Hollow 35">
            <a:extLst>
              <a:ext uri="{FF2B5EF4-FFF2-40B4-BE49-F238E27FC236}">
                <a16:creationId xmlns:a16="http://schemas.microsoft.com/office/drawing/2014/main" id="{B40B95BF-C1DC-4271-B55A-0586B749BAEE}"/>
              </a:ext>
            </a:extLst>
          </p:cNvPr>
          <p:cNvSpPr/>
          <p:nvPr/>
        </p:nvSpPr>
        <p:spPr>
          <a:xfrm>
            <a:off x="3489416"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37" name="Straight Connector 36">
            <a:extLst>
              <a:ext uri="{FF2B5EF4-FFF2-40B4-BE49-F238E27FC236}">
                <a16:creationId xmlns:a16="http://schemas.microsoft.com/office/drawing/2014/main" id="{FE87B6C1-2B22-4284-A892-9D0A508A51DF}"/>
              </a:ext>
            </a:extLst>
          </p:cNvPr>
          <p:cNvCxnSpPr>
            <a:cxnSpLocks/>
          </p:cNvCxnSpPr>
          <p:nvPr/>
        </p:nvCxnSpPr>
        <p:spPr>
          <a:xfrm flipV="1">
            <a:off x="3836602" y="2116625"/>
            <a:ext cx="0" cy="10333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909A7933-43B6-4FD0-8076-5566DF974E3B}"/>
              </a:ext>
            </a:extLst>
          </p:cNvPr>
          <p:cNvSpPr/>
          <p:nvPr/>
        </p:nvSpPr>
        <p:spPr>
          <a:xfrm>
            <a:off x="3792769" y="2070269"/>
            <a:ext cx="124240" cy="1242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9" name="TextBox 38">
            <a:extLst>
              <a:ext uri="{FF2B5EF4-FFF2-40B4-BE49-F238E27FC236}">
                <a16:creationId xmlns:a16="http://schemas.microsoft.com/office/drawing/2014/main" id="{C942A31E-7D28-42D4-932D-E085CA285214}"/>
              </a:ext>
            </a:extLst>
          </p:cNvPr>
          <p:cNvSpPr txBox="1"/>
          <p:nvPr/>
        </p:nvSpPr>
        <p:spPr>
          <a:xfrm>
            <a:off x="2793793" y="3884489"/>
            <a:ext cx="2091967" cy="584775"/>
          </a:xfrm>
          <a:prstGeom prst="rect">
            <a:avLst/>
          </a:prstGeom>
          <a:noFill/>
        </p:spPr>
        <p:txBody>
          <a:bodyPr wrap="square" rtlCol="0">
            <a:spAutoFit/>
          </a:bodyPr>
          <a:lstStyle/>
          <a:p>
            <a:pPr algn="ctr"/>
            <a:r>
              <a:rPr lang="en-US" sz="3200" b="1" dirty="0" err="1">
                <a:solidFill>
                  <a:srgbClr val="FFFF00"/>
                </a:solidFill>
                <a:latin typeface="Tw Cen MT" panose="020B0602020104020603" pitchFamily="34" charset="0"/>
              </a:rPr>
              <a:t>Bước</a:t>
            </a:r>
            <a:r>
              <a:rPr lang="en-US" sz="3200" b="1" dirty="0">
                <a:solidFill>
                  <a:srgbClr val="FFFF00"/>
                </a:solidFill>
                <a:latin typeface="Tw Cen MT" panose="020B0602020104020603" pitchFamily="34" charset="0"/>
              </a:rPr>
              <a:t> 2</a:t>
            </a:r>
          </a:p>
        </p:txBody>
      </p:sp>
      <p:sp>
        <p:nvSpPr>
          <p:cNvPr id="40" name="TextBox 39">
            <a:extLst>
              <a:ext uri="{FF2B5EF4-FFF2-40B4-BE49-F238E27FC236}">
                <a16:creationId xmlns:a16="http://schemas.microsoft.com/office/drawing/2014/main" id="{8CB3E6DF-97C9-4741-95F1-750E74551F96}"/>
              </a:ext>
            </a:extLst>
          </p:cNvPr>
          <p:cNvSpPr txBox="1"/>
          <p:nvPr/>
        </p:nvSpPr>
        <p:spPr>
          <a:xfrm>
            <a:off x="2673189" y="1397076"/>
            <a:ext cx="2450921"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Chọn nhiệt kế</a:t>
            </a:r>
            <a:endParaRPr lang="en-US" sz="2400" dirty="0">
              <a:solidFill>
                <a:schemeClr val="bg1"/>
              </a:solidFill>
              <a:latin typeface="Arial" panose="020B0604020202020204" pitchFamily="34" charset="0"/>
              <a:cs typeface="Arial" panose="020B0604020202020204" pitchFamily="34" charset="0"/>
            </a:endParaRPr>
          </a:p>
        </p:txBody>
      </p:sp>
      <p:sp>
        <p:nvSpPr>
          <p:cNvPr id="41" name="Arc 40">
            <a:extLst>
              <a:ext uri="{FF2B5EF4-FFF2-40B4-BE49-F238E27FC236}">
                <a16:creationId xmlns:a16="http://schemas.microsoft.com/office/drawing/2014/main" id="{D4BD5E1F-283D-40E5-8AE2-6C477C52AF4E}"/>
              </a:ext>
            </a:extLst>
          </p:cNvPr>
          <p:cNvSpPr/>
          <p:nvPr/>
        </p:nvSpPr>
        <p:spPr>
          <a:xfrm>
            <a:off x="5630453"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42" name="Oval 41">
            <a:extLst>
              <a:ext uri="{FF2B5EF4-FFF2-40B4-BE49-F238E27FC236}">
                <a16:creationId xmlns:a16="http://schemas.microsoft.com/office/drawing/2014/main" id="{7F8CC469-16F8-455A-99E2-B7121CE3F799}"/>
              </a:ext>
            </a:extLst>
          </p:cNvPr>
          <p:cNvSpPr/>
          <p:nvPr/>
        </p:nvSpPr>
        <p:spPr>
          <a:xfrm>
            <a:off x="5994784" y="3401947"/>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3" name="Circle: Hollow 42">
            <a:extLst>
              <a:ext uri="{FF2B5EF4-FFF2-40B4-BE49-F238E27FC236}">
                <a16:creationId xmlns:a16="http://schemas.microsoft.com/office/drawing/2014/main" id="{2A027D15-BF87-47A6-A23B-58392DA85C39}"/>
              </a:ext>
            </a:extLst>
          </p:cNvPr>
          <p:cNvSpPr/>
          <p:nvPr/>
        </p:nvSpPr>
        <p:spPr>
          <a:xfrm>
            <a:off x="5875721" y="3282884"/>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44" name="Circle: Hollow 43">
            <a:extLst>
              <a:ext uri="{FF2B5EF4-FFF2-40B4-BE49-F238E27FC236}">
                <a16:creationId xmlns:a16="http://schemas.microsoft.com/office/drawing/2014/main" id="{093B3981-2BD7-4A47-B25E-DD91C9974634}"/>
              </a:ext>
            </a:extLst>
          </p:cNvPr>
          <p:cNvSpPr/>
          <p:nvPr/>
        </p:nvSpPr>
        <p:spPr>
          <a:xfrm>
            <a:off x="5742849"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45" name="Straight Connector 44">
            <a:extLst>
              <a:ext uri="{FF2B5EF4-FFF2-40B4-BE49-F238E27FC236}">
                <a16:creationId xmlns:a16="http://schemas.microsoft.com/office/drawing/2014/main" id="{8E3CF3C5-6EFD-472A-A943-FDCD54EE5D6A}"/>
              </a:ext>
            </a:extLst>
          </p:cNvPr>
          <p:cNvCxnSpPr>
            <a:cxnSpLocks/>
          </p:cNvCxnSpPr>
          <p:nvPr/>
        </p:nvCxnSpPr>
        <p:spPr>
          <a:xfrm flipV="1">
            <a:off x="6090035" y="3844383"/>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7C566EF6-5446-4CA1-AAD7-32DE74C008AE}"/>
              </a:ext>
            </a:extLst>
          </p:cNvPr>
          <p:cNvSpPr/>
          <p:nvPr/>
        </p:nvSpPr>
        <p:spPr>
          <a:xfrm>
            <a:off x="6027914" y="4852637"/>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7" name="TextBox 46">
            <a:extLst>
              <a:ext uri="{FF2B5EF4-FFF2-40B4-BE49-F238E27FC236}">
                <a16:creationId xmlns:a16="http://schemas.microsoft.com/office/drawing/2014/main" id="{E3A27EB3-D9A4-4FA5-882A-F9CF8D519BCF}"/>
              </a:ext>
            </a:extLst>
          </p:cNvPr>
          <p:cNvSpPr txBox="1"/>
          <p:nvPr/>
        </p:nvSpPr>
        <p:spPr>
          <a:xfrm>
            <a:off x="5075924" y="2463708"/>
            <a:ext cx="2037934" cy="584775"/>
          </a:xfrm>
          <a:prstGeom prst="rect">
            <a:avLst/>
          </a:prstGeom>
          <a:noFill/>
        </p:spPr>
        <p:txBody>
          <a:bodyPr wrap="square" rtlCol="0">
            <a:spAutoFit/>
          </a:bodyPr>
          <a:lstStyle/>
          <a:p>
            <a:pPr algn="ctr"/>
            <a:r>
              <a:rPr lang="en-US" sz="3200" b="1">
                <a:solidFill>
                  <a:srgbClr val="FF5969"/>
                </a:solidFill>
                <a:latin typeface="Tw Cen MT" panose="020B0602020104020603" pitchFamily="34" charset="0"/>
              </a:rPr>
              <a:t>Bước 3</a:t>
            </a:r>
            <a:endParaRPr lang="en-US" sz="3200" b="1" dirty="0">
              <a:solidFill>
                <a:srgbClr val="FF5969"/>
              </a:solidFill>
              <a:latin typeface="Tw Cen MT" panose="020B0602020104020603" pitchFamily="34" charset="0"/>
            </a:endParaRPr>
          </a:p>
        </p:txBody>
      </p:sp>
      <p:sp>
        <p:nvSpPr>
          <p:cNvPr id="48" name="TextBox 47">
            <a:extLst>
              <a:ext uri="{FF2B5EF4-FFF2-40B4-BE49-F238E27FC236}">
                <a16:creationId xmlns:a16="http://schemas.microsoft.com/office/drawing/2014/main" id="{DF116378-9B81-4568-B351-74ECEAC97DEC}"/>
              </a:ext>
            </a:extLst>
          </p:cNvPr>
          <p:cNvSpPr txBox="1"/>
          <p:nvPr/>
        </p:nvSpPr>
        <p:spPr>
          <a:xfrm>
            <a:off x="4766973" y="5145796"/>
            <a:ext cx="3201043"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Hiệu chỉnh nhiệt kế</a:t>
            </a:r>
            <a:endParaRPr lang="en-US" sz="2400" dirty="0">
              <a:solidFill>
                <a:schemeClr val="bg1"/>
              </a:solidFill>
              <a:latin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F929DD79-2FC3-4F3B-AEE5-43F919669250}"/>
              </a:ext>
            </a:extLst>
          </p:cNvPr>
          <p:cNvCxnSpPr>
            <a:cxnSpLocks/>
          </p:cNvCxnSpPr>
          <p:nvPr/>
        </p:nvCxnSpPr>
        <p:spPr>
          <a:xfrm>
            <a:off x="658652" y="5714254"/>
            <a:ext cx="2048865" cy="0"/>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6F04D8C-334C-4709-9C78-62A5AA1E2894}"/>
              </a:ext>
            </a:extLst>
          </p:cNvPr>
          <p:cNvCxnSpPr>
            <a:cxnSpLocks/>
          </p:cNvCxnSpPr>
          <p:nvPr/>
        </p:nvCxnSpPr>
        <p:spPr>
          <a:xfrm>
            <a:off x="5138600" y="5714254"/>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CF7E975-2522-40F6-86D1-A21AA65420AE}"/>
              </a:ext>
            </a:extLst>
          </p:cNvPr>
          <p:cNvCxnSpPr>
            <a:cxnSpLocks/>
          </p:cNvCxnSpPr>
          <p:nvPr/>
        </p:nvCxnSpPr>
        <p:spPr>
          <a:xfrm>
            <a:off x="2795914" y="1337190"/>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86046B7-A91C-49AD-8BCC-99CDA9A9F66C}"/>
              </a:ext>
            </a:extLst>
          </p:cNvPr>
          <p:cNvCxnSpPr>
            <a:cxnSpLocks/>
            <a:endCxn id="71" idx="2"/>
          </p:cNvCxnSpPr>
          <p:nvPr/>
        </p:nvCxnSpPr>
        <p:spPr>
          <a:xfrm>
            <a:off x="8421203" y="349368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263169-5D7A-40C0-8B67-02C801E1F6E8}"/>
              </a:ext>
            </a:extLst>
          </p:cNvPr>
          <p:cNvCxnSpPr>
            <a:cxnSpLocks/>
            <a:endCxn id="63" idx="2"/>
          </p:cNvCxnSpPr>
          <p:nvPr/>
        </p:nvCxnSpPr>
        <p:spPr>
          <a:xfrm>
            <a:off x="6167770" y="349368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Arc 61">
            <a:extLst>
              <a:ext uri="{FF2B5EF4-FFF2-40B4-BE49-F238E27FC236}">
                <a16:creationId xmlns:a16="http://schemas.microsoft.com/office/drawing/2014/main" id="{44E4697B-9CEE-43AC-A300-E20F993FECF7}"/>
              </a:ext>
            </a:extLst>
          </p:cNvPr>
          <p:cNvSpPr/>
          <p:nvPr/>
        </p:nvSpPr>
        <p:spPr>
          <a:xfrm rot="5400000">
            <a:off x="7898939" y="303410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63" name="Oval 62">
            <a:extLst>
              <a:ext uri="{FF2B5EF4-FFF2-40B4-BE49-F238E27FC236}">
                <a16:creationId xmlns:a16="http://schemas.microsoft.com/office/drawing/2014/main" id="{17F25843-EDC3-44C3-AF21-1B90812EF668}"/>
              </a:ext>
            </a:extLst>
          </p:cNvPr>
          <p:cNvSpPr/>
          <p:nvPr/>
        </p:nvSpPr>
        <p:spPr>
          <a:xfrm>
            <a:off x="8263270" y="3398437"/>
            <a:ext cx="190500" cy="190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4" name="Circle: Hollow 63">
            <a:extLst>
              <a:ext uri="{FF2B5EF4-FFF2-40B4-BE49-F238E27FC236}">
                <a16:creationId xmlns:a16="http://schemas.microsoft.com/office/drawing/2014/main" id="{5A91218C-3109-40B3-8F10-A07F85F6234F}"/>
              </a:ext>
            </a:extLst>
          </p:cNvPr>
          <p:cNvSpPr/>
          <p:nvPr/>
        </p:nvSpPr>
        <p:spPr>
          <a:xfrm>
            <a:off x="8144207" y="3279374"/>
            <a:ext cx="428626" cy="428626"/>
          </a:xfrm>
          <a:prstGeom prst="donut">
            <a:avLst>
              <a:gd name="adj" fmla="val 528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65" name="Circle: Hollow 64">
            <a:extLst>
              <a:ext uri="{FF2B5EF4-FFF2-40B4-BE49-F238E27FC236}">
                <a16:creationId xmlns:a16="http://schemas.microsoft.com/office/drawing/2014/main" id="{EA50B031-FC40-4FB2-B992-C54EB1B66B77}"/>
              </a:ext>
            </a:extLst>
          </p:cNvPr>
          <p:cNvSpPr/>
          <p:nvPr/>
        </p:nvSpPr>
        <p:spPr>
          <a:xfrm>
            <a:off x="8011335" y="314650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66" name="Straight Connector 65">
            <a:extLst>
              <a:ext uri="{FF2B5EF4-FFF2-40B4-BE49-F238E27FC236}">
                <a16:creationId xmlns:a16="http://schemas.microsoft.com/office/drawing/2014/main" id="{E9928661-260C-4B29-A3B7-A403B9170DC6}"/>
              </a:ext>
            </a:extLst>
          </p:cNvPr>
          <p:cNvCxnSpPr>
            <a:cxnSpLocks/>
          </p:cNvCxnSpPr>
          <p:nvPr/>
        </p:nvCxnSpPr>
        <p:spPr>
          <a:xfrm flipV="1">
            <a:off x="8358521" y="2113115"/>
            <a:ext cx="0" cy="10333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F43CFD7-7B43-4470-8C6C-DF451EF472D7}"/>
              </a:ext>
            </a:extLst>
          </p:cNvPr>
          <p:cNvSpPr/>
          <p:nvPr/>
        </p:nvSpPr>
        <p:spPr>
          <a:xfrm>
            <a:off x="8314688" y="2066759"/>
            <a:ext cx="124240" cy="1242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8" name="TextBox 67">
            <a:extLst>
              <a:ext uri="{FF2B5EF4-FFF2-40B4-BE49-F238E27FC236}">
                <a16:creationId xmlns:a16="http://schemas.microsoft.com/office/drawing/2014/main" id="{D66C8A4B-BE71-4E45-A931-0D97EC555A94}"/>
              </a:ext>
            </a:extLst>
          </p:cNvPr>
          <p:cNvSpPr txBox="1"/>
          <p:nvPr/>
        </p:nvSpPr>
        <p:spPr>
          <a:xfrm>
            <a:off x="7315712" y="3880979"/>
            <a:ext cx="2091967" cy="584775"/>
          </a:xfrm>
          <a:prstGeom prst="rect">
            <a:avLst/>
          </a:prstGeom>
          <a:noFill/>
        </p:spPr>
        <p:txBody>
          <a:bodyPr wrap="square" rtlCol="0">
            <a:spAutoFit/>
          </a:bodyPr>
          <a:lstStyle/>
          <a:p>
            <a:pPr algn="ctr"/>
            <a:r>
              <a:rPr lang="en-US" sz="3200" b="1" dirty="0" err="1">
                <a:solidFill>
                  <a:srgbClr val="FFFF00"/>
                </a:solidFill>
                <a:latin typeface="Tw Cen MT" panose="020B0602020104020603" pitchFamily="34" charset="0"/>
              </a:rPr>
              <a:t>Bước</a:t>
            </a:r>
            <a:r>
              <a:rPr lang="en-US" sz="3200" b="1" dirty="0">
                <a:solidFill>
                  <a:srgbClr val="FFFF00"/>
                </a:solidFill>
                <a:latin typeface="Tw Cen MT" panose="020B0602020104020603" pitchFamily="34" charset="0"/>
              </a:rPr>
              <a:t> 4</a:t>
            </a:r>
          </a:p>
        </p:txBody>
      </p:sp>
      <p:sp>
        <p:nvSpPr>
          <p:cNvPr id="69" name="TextBox 68">
            <a:extLst>
              <a:ext uri="{FF2B5EF4-FFF2-40B4-BE49-F238E27FC236}">
                <a16:creationId xmlns:a16="http://schemas.microsoft.com/office/drawing/2014/main" id="{5D3D948B-95BB-4D92-BD11-64A139A5CBAB}"/>
              </a:ext>
            </a:extLst>
          </p:cNvPr>
          <p:cNvSpPr txBox="1"/>
          <p:nvPr/>
        </p:nvSpPr>
        <p:spPr>
          <a:xfrm>
            <a:off x="7342484" y="1443192"/>
            <a:ext cx="2156312"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Thực hiện đo</a:t>
            </a:r>
            <a:endParaRPr lang="en-US" sz="2400" dirty="0">
              <a:solidFill>
                <a:schemeClr val="bg1"/>
              </a:solidFill>
              <a:latin typeface="Arial" panose="020B0604020202020204" pitchFamily="34" charset="0"/>
              <a:cs typeface="Arial" panose="020B0604020202020204" pitchFamily="34" charset="0"/>
            </a:endParaRPr>
          </a:p>
        </p:txBody>
      </p:sp>
      <p:sp>
        <p:nvSpPr>
          <p:cNvPr id="70" name="Arc 69">
            <a:extLst>
              <a:ext uri="{FF2B5EF4-FFF2-40B4-BE49-F238E27FC236}">
                <a16:creationId xmlns:a16="http://schemas.microsoft.com/office/drawing/2014/main" id="{CA8BDD84-403A-43EB-AD18-51EBD0758357}"/>
              </a:ext>
            </a:extLst>
          </p:cNvPr>
          <p:cNvSpPr/>
          <p:nvPr/>
        </p:nvSpPr>
        <p:spPr>
          <a:xfrm>
            <a:off x="10152372" y="303410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71" name="Oval 70">
            <a:extLst>
              <a:ext uri="{FF2B5EF4-FFF2-40B4-BE49-F238E27FC236}">
                <a16:creationId xmlns:a16="http://schemas.microsoft.com/office/drawing/2014/main" id="{C2F10535-9FCF-4853-A2AE-38C67C6BBDFB}"/>
              </a:ext>
            </a:extLst>
          </p:cNvPr>
          <p:cNvSpPr/>
          <p:nvPr/>
        </p:nvSpPr>
        <p:spPr>
          <a:xfrm>
            <a:off x="10516703" y="3398437"/>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72" name="Circle: Hollow 71">
            <a:extLst>
              <a:ext uri="{FF2B5EF4-FFF2-40B4-BE49-F238E27FC236}">
                <a16:creationId xmlns:a16="http://schemas.microsoft.com/office/drawing/2014/main" id="{BCF9BE3D-126A-455A-A77D-D69909D3C30C}"/>
              </a:ext>
            </a:extLst>
          </p:cNvPr>
          <p:cNvSpPr/>
          <p:nvPr/>
        </p:nvSpPr>
        <p:spPr>
          <a:xfrm>
            <a:off x="10397640" y="3279374"/>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73" name="Circle: Hollow 72">
            <a:extLst>
              <a:ext uri="{FF2B5EF4-FFF2-40B4-BE49-F238E27FC236}">
                <a16:creationId xmlns:a16="http://schemas.microsoft.com/office/drawing/2014/main" id="{423EDAB9-AAE7-4D43-BDD2-BF69CE0F4C16}"/>
              </a:ext>
            </a:extLst>
          </p:cNvPr>
          <p:cNvSpPr/>
          <p:nvPr/>
        </p:nvSpPr>
        <p:spPr>
          <a:xfrm>
            <a:off x="10264768" y="314650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74" name="Straight Connector 73">
            <a:extLst>
              <a:ext uri="{FF2B5EF4-FFF2-40B4-BE49-F238E27FC236}">
                <a16:creationId xmlns:a16="http://schemas.microsoft.com/office/drawing/2014/main" id="{FE0F0933-35F4-462F-9BEB-A307FEC26669}"/>
              </a:ext>
            </a:extLst>
          </p:cNvPr>
          <p:cNvCxnSpPr>
            <a:cxnSpLocks/>
          </p:cNvCxnSpPr>
          <p:nvPr/>
        </p:nvCxnSpPr>
        <p:spPr>
          <a:xfrm flipV="1">
            <a:off x="10611954" y="3840873"/>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5DC6C897-82E8-417E-B8B7-CAF17216209C}"/>
              </a:ext>
            </a:extLst>
          </p:cNvPr>
          <p:cNvSpPr/>
          <p:nvPr/>
        </p:nvSpPr>
        <p:spPr>
          <a:xfrm>
            <a:off x="10549833" y="4849127"/>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76" name="TextBox 75">
            <a:extLst>
              <a:ext uri="{FF2B5EF4-FFF2-40B4-BE49-F238E27FC236}">
                <a16:creationId xmlns:a16="http://schemas.microsoft.com/office/drawing/2014/main" id="{1F51456E-E61A-4B86-80DD-5ACD732D4E00}"/>
              </a:ext>
            </a:extLst>
          </p:cNvPr>
          <p:cNvSpPr txBox="1"/>
          <p:nvPr/>
        </p:nvSpPr>
        <p:spPr>
          <a:xfrm>
            <a:off x="9597843" y="2460198"/>
            <a:ext cx="2037934" cy="584775"/>
          </a:xfrm>
          <a:prstGeom prst="rect">
            <a:avLst/>
          </a:prstGeom>
          <a:noFill/>
        </p:spPr>
        <p:txBody>
          <a:bodyPr wrap="square" rtlCol="0">
            <a:spAutoFit/>
          </a:bodyPr>
          <a:lstStyle/>
          <a:p>
            <a:pPr algn="ctr"/>
            <a:r>
              <a:rPr lang="en-US" sz="3200" b="1">
                <a:solidFill>
                  <a:srgbClr val="FF5969"/>
                </a:solidFill>
                <a:latin typeface="Tw Cen MT" panose="020B0602020104020603" pitchFamily="34" charset="0"/>
              </a:rPr>
              <a:t>Bước 5</a:t>
            </a:r>
            <a:endParaRPr lang="en-US" sz="3200" b="1" dirty="0">
              <a:solidFill>
                <a:srgbClr val="FF5969"/>
              </a:solidFill>
              <a:latin typeface="Tw Cen MT" panose="020B0602020104020603" pitchFamily="34" charset="0"/>
            </a:endParaRPr>
          </a:p>
        </p:txBody>
      </p:sp>
      <p:sp>
        <p:nvSpPr>
          <p:cNvPr id="77" name="TextBox 76">
            <a:extLst>
              <a:ext uri="{FF2B5EF4-FFF2-40B4-BE49-F238E27FC236}">
                <a16:creationId xmlns:a16="http://schemas.microsoft.com/office/drawing/2014/main" id="{6DBA14DF-4040-47D4-9C4B-3FA18979875B}"/>
              </a:ext>
            </a:extLst>
          </p:cNvPr>
          <p:cNvSpPr txBox="1"/>
          <p:nvPr/>
        </p:nvSpPr>
        <p:spPr>
          <a:xfrm>
            <a:off x="9366698" y="5115019"/>
            <a:ext cx="2642423"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Đọc &amp; ghi kết quả</a:t>
            </a:r>
            <a:endParaRPr lang="en-US" sz="2400" dirty="0">
              <a:solidFill>
                <a:schemeClr val="bg1"/>
              </a:solidFill>
              <a:latin typeface="Arial" panose="020B0604020202020204" pitchFamily="34" charset="0"/>
              <a:cs typeface="Arial" panose="020B0604020202020204" pitchFamily="34" charset="0"/>
            </a:endParaRPr>
          </a:p>
        </p:txBody>
      </p:sp>
      <p:cxnSp>
        <p:nvCxnSpPr>
          <p:cNvPr id="79" name="Straight Connector 78">
            <a:extLst>
              <a:ext uri="{FF2B5EF4-FFF2-40B4-BE49-F238E27FC236}">
                <a16:creationId xmlns:a16="http://schemas.microsoft.com/office/drawing/2014/main" id="{C9789815-C0C8-4995-8C20-5D5D05B29723}"/>
              </a:ext>
            </a:extLst>
          </p:cNvPr>
          <p:cNvCxnSpPr>
            <a:cxnSpLocks/>
          </p:cNvCxnSpPr>
          <p:nvPr/>
        </p:nvCxnSpPr>
        <p:spPr>
          <a:xfrm>
            <a:off x="9660519" y="5710744"/>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56CDD33-4E03-4DF3-B06E-59540CF304F4}"/>
              </a:ext>
            </a:extLst>
          </p:cNvPr>
          <p:cNvCxnSpPr>
            <a:cxnSpLocks/>
          </p:cNvCxnSpPr>
          <p:nvPr/>
        </p:nvCxnSpPr>
        <p:spPr>
          <a:xfrm>
            <a:off x="7317833" y="1333680"/>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sp>
        <p:nvSpPr>
          <p:cNvPr id="57" name="Title 1">
            <a:extLst>
              <a:ext uri="{FF2B5EF4-FFF2-40B4-BE49-F238E27FC236}">
                <a16:creationId xmlns:a16="http://schemas.microsoft.com/office/drawing/2014/main" id="{BD7D9A5E-1C3C-471B-92EB-9C3229D699AF}"/>
              </a:ext>
            </a:extLst>
          </p:cNvPr>
          <p:cNvSpPr txBox="1">
            <a:spLocks noChangeArrowheads="1"/>
          </p:cNvSpPr>
          <p:nvPr/>
        </p:nvSpPr>
        <p:spPr>
          <a:xfrm>
            <a:off x="257346" y="235444"/>
            <a:ext cx="6637230"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4. THỰC HÀNH ĐO NHIỆT ĐỘ</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81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anim calcmode="lin" valueType="num">
                                      <p:cBhvr>
                                        <p:cTn id="46" dur="500" fill="hold"/>
                                        <p:tgtEl>
                                          <p:spTgt spid="32"/>
                                        </p:tgtEl>
                                        <p:attrNameLst>
                                          <p:attrName>ppt_x</p:attrName>
                                        </p:attrNameLst>
                                      </p:cBhvr>
                                      <p:tavLst>
                                        <p:tav tm="0">
                                          <p:val>
                                            <p:strVal val="#ppt_x"/>
                                          </p:val>
                                        </p:tav>
                                        <p:tav tm="100000">
                                          <p:val>
                                            <p:strVal val="#ppt_x"/>
                                          </p:val>
                                        </p:tav>
                                      </p:tavLst>
                                    </p:anim>
                                    <p:anim calcmode="lin" valueType="num">
                                      <p:cBhvr>
                                        <p:cTn id="47" dur="500" fill="hold"/>
                                        <p:tgtEl>
                                          <p:spTgt spid="32"/>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500"/>
                                        <p:tgtEl>
                                          <p:spTgt spid="49"/>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Effect transition="in" filter="fade">
                                      <p:cBhvr>
                                        <p:cTn id="61" dur="500"/>
                                        <p:tgtEl>
                                          <p:spTgt spid="34"/>
                                        </p:tgtEl>
                                      </p:cBhvr>
                                    </p:animEffect>
                                  </p:childTnLst>
                                </p:cTn>
                              </p:par>
                            </p:childTnLst>
                          </p:cTn>
                        </p:par>
                        <p:par>
                          <p:cTn id="62" fill="hold">
                            <p:stCondLst>
                              <p:cond delay="4500"/>
                            </p:stCondLst>
                            <p:childTnLst>
                              <p:par>
                                <p:cTn id="63" presetID="53" presetClass="entr" presetSubtype="16"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childTnLst>
                          </p:cTn>
                        </p:par>
                        <p:par>
                          <p:cTn id="68" fill="hold">
                            <p:stCondLst>
                              <p:cond delay="5000"/>
                            </p:stCondLst>
                            <p:childTnLst>
                              <p:par>
                                <p:cTn id="69" presetID="53" presetClass="entr" presetSubtype="16"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5500"/>
                            </p:stCondLst>
                            <p:childTnLst>
                              <p:par>
                                <p:cTn id="75" presetID="22" presetClass="entr" presetSubtype="4" fill="hold"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down)">
                                      <p:cBhvr>
                                        <p:cTn id="77" dur="500"/>
                                        <p:tgtEl>
                                          <p:spTgt spid="37"/>
                                        </p:tgtEl>
                                      </p:cBhvr>
                                    </p:animEffect>
                                  </p:childTnLst>
                                </p:cTn>
                              </p:par>
                            </p:childTnLst>
                          </p:cTn>
                        </p:par>
                        <p:par>
                          <p:cTn id="78" fill="hold">
                            <p:stCondLst>
                              <p:cond delay="6000"/>
                            </p:stCondLst>
                            <p:childTnLst>
                              <p:par>
                                <p:cTn id="79" presetID="53" presetClass="entr" presetSubtype="16"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p:cTn id="81" dur="500" fill="hold"/>
                                        <p:tgtEl>
                                          <p:spTgt spid="38"/>
                                        </p:tgtEl>
                                        <p:attrNameLst>
                                          <p:attrName>ppt_w</p:attrName>
                                        </p:attrNameLst>
                                      </p:cBhvr>
                                      <p:tavLst>
                                        <p:tav tm="0">
                                          <p:val>
                                            <p:fltVal val="0"/>
                                          </p:val>
                                        </p:tav>
                                        <p:tav tm="100000">
                                          <p:val>
                                            <p:strVal val="#ppt_w"/>
                                          </p:val>
                                        </p:tav>
                                      </p:tavLst>
                                    </p:anim>
                                    <p:anim calcmode="lin" valueType="num">
                                      <p:cBhvr>
                                        <p:cTn id="82" dur="500" fill="hold"/>
                                        <p:tgtEl>
                                          <p:spTgt spid="38"/>
                                        </p:tgtEl>
                                        <p:attrNameLst>
                                          <p:attrName>ppt_h</p:attrName>
                                        </p:attrNameLst>
                                      </p:cBhvr>
                                      <p:tavLst>
                                        <p:tav tm="0">
                                          <p:val>
                                            <p:fltVal val="0"/>
                                          </p:val>
                                        </p:tav>
                                        <p:tav tm="100000">
                                          <p:val>
                                            <p:strVal val="#ppt_h"/>
                                          </p:val>
                                        </p:tav>
                                      </p:tavLst>
                                    </p:anim>
                                    <p:animEffect transition="in" filter="fade">
                                      <p:cBhvr>
                                        <p:cTn id="83" dur="500"/>
                                        <p:tgtEl>
                                          <p:spTgt spid="38"/>
                                        </p:tgtEl>
                                      </p:cBhvr>
                                    </p:animEffect>
                                  </p:childTnLst>
                                </p:cTn>
                              </p:par>
                            </p:childTnLst>
                          </p:cTn>
                        </p:par>
                        <p:par>
                          <p:cTn id="84" fill="hold">
                            <p:stCondLst>
                              <p:cond delay="6500"/>
                            </p:stCondLst>
                            <p:childTnLst>
                              <p:par>
                                <p:cTn id="85" presetID="53" presetClass="entr" presetSubtype="16"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anim calcmode="lin" valueType="num">
                                      <p:cBhvr>
                                        <p:cTn id="93" dur="500" fill="hold"/>
                                        <p:tgtEl>
                                          <p:spTgt spid="39"/>
                                        </p:tgtEl>
                                        <p:attrNameLst>
                                          <p:attrName>ppt_x</p:attrName>
                                        </p:attrNameLst>
                                      </p:cBhvr>
                                      <p:tavLst>
                                        <p:tav tm="0">
                                          <p:val>
                                            <p:strVal val="#ppt_x"/>
                                          </p:val>
                                        </p:tav>
                                        <p:tav tm="100000">
                                          <p:val>
                                            <p:strVal val="#ppt_x"/>
                                          </p:val>
                                        </p:tav>
                                      </p:tavLst>
                                    </p:anim>
                                    <p:anim calcmode="lin" valueType="num">
                                      <p:cBhvr>
                                        <p:cTn id="94" dur="500" fill="hold"/>
                                        <p:tgtEl>
                                          <p:spTgt spid="39"/>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anim calcmode="lin" valueType="num">
                                      <p:cBhvr>
                                        <p:cTn id="98" dur="500" fill="hold"/>
                                        <p:tgtEl>
                                          <p:spTgt spid="40"/>
                                        </p:tgtEl>
                                        <p:attrNameLst>
                                          <p:attrName>ppt_x</p:attrName>
                                        </p:attrNameLst>
                                      </p:cBhvr>
                                      <p:tavLst>
                                        <p:tav tm="0">
                                          <p:val>
                                            <p:strVal val="#ppt_x"/>
                                          </p:val>
                                        </p:tav>
                                        <p:tav tm="100000">
                                          <p:val>
                                            <p:strVal val="#ppt_x"/>
                                          </p:val>
                                        </p:tav>
                                      </p:tavLst>
                                    </p:anim>
                                    <p:anim calcmode="lin" valueType="num">
                                      <p:cBhvr>
                                        <p:cTn id="99" dur="500" fill="hold"/>
                                        <p:tgtEl>
                                          <p:spTgt spid="40"/>
                                        </p:tgtEl>
                                        <p:attrNameLst>
                                          <p:attrName>ppt_y</p:attrName>
                                        </p:attrNameLst>
                                      </p:cBhvr>
                                      <p:tavLst>
                                        <p:tav tm="0">
                                          <p:val>
                                            <p:strVal val="#ppt_y-.1"/>
                                          </p:val>
                                        </p:tav>
                                        <p:tav tm="100000">
                                          <p:val>
                                            <p:strVal val="#ppt_y"/>
                                          </p:val>
                                        </p:tav>
                                      </p:tavLst>
                                    </p:anim>
                                  </p:childTnLst>
                                </p:cTn>
                              </p:par>
                            </p:childTnLst>
                          </p:cTn>
                        </p:par>
                        <p:par>
                          <p:cTn id="100" fill="hold">
                            <p:stCondLst>
                              <p:cond delay="7000"/>
                            </p:stCondLst>
                            <p:childTnLst>
                              <p:par>
                                <p:cTn id="101" presetID="22" presetClass="entr" presetSubtype="8" fill="hold" nodeType="after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wipe(left)">
                                      <p:cBhvr>
                                        <p:cTn id="103" dur="500"/>
                                        <p:tgtEl>
                                          <p:spTgt spid="51"/>
                                        </p:tgtEl>
                                      </p:cBhvr>
                                    </p:animEffect>
                                  </p:childTnLst>
                                </p:cTn>
                              </p:par>
                            </p:childTnLst>
                          </p:cTn>
                        </p:par>
                        <p:par>
                          <p:cTn id="104" fill="hold">
                            <p:stCondLst>
                              <p:cond delay="7500"/>
                            </p:stCondLst>
                            <p:childTnLst>
                              <p:par>
                                <p:cTn id="105" presetID="22" presetClass="entr" presetSubtype="8" fill="hold"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wipe(left)">
                                      <p:cBhvr>
                                        <p:cTn id="107" dur="500"/>
                                        <p:tgtEl>
                                          <p:spTgt spid="14"/>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42"/>
                                        </p:tgtEl>
                                        <p:attrNameLst>
                                          <p:attrName>style.visibility</p:attrName>
                                        </p:attrNameLst>
                                      </p:cBhvr>
                                      <p:to>
                                        <p:strVal val="visible"/>
                                      </p:to>
                                    </p:set>
                                    <p:anim calcmode="lin" valueType="num">
                                      <p:cBhvr>
                                        <p:cTn id="111" dur="500" fill="hold"/>
                                        <p:tgtEl>
                                          <p:spTgt spid="42"/>
                                        </p:tgtEl>
                                        <p:attrNameLst>
                                          <p:attrName>ppt_w</p:attrName>
                                        </p:attrNameLst>
                                      </p:cBhvr>
                                      <p:tavLst>
                                        <p:tav tm="0">
                                          <p:val>
                                            <p:fltVal val="0"/>
                                          </p:val>
                                        </p:tav>
                                        <p:tav tm="100000">
                                          <p:val>
                                            <p:strVal val="#ppt_w"/>
                                          </p:val>
                                        </p:tav>
                                      </p:tavLst>
                                    </p:anim>
                                    <p:anim calcmode="lin" valueType="num">
                                      <p:cBhvr>
                                        <p:cTn id="112" dur="500" fill="hold"/>
                                        <p:tgtEl>
                                          <p:spTgt spid="42"/>
                                        </p:tgtEl>
                                        <p:attrNameLst>
                                          <p:attrName>ppt_h</p:attrName>
                                        </p:attrNameLst>
                                      </p:cBhvr>
                                      <p:tavLst>
                                        <p:tav tm="0">
                                          <p:val>
                                            <p:fltVal val="0"/>
                                          </p:val>
                                        </p:tav>
                                        <p:tav tm="100000">
                                          <p:val>
                                            <p:strVal val="#ppt_h"/>
                                          </p:val>
                                        </p:tav>
                                      </p:tavLst>
                                    </p:anim>
                                    <p:animEffect transition="in" filter="fade">
                                      <p:cBhvr>
                                        <p:cTn id="113" dur="500"/>
                                        <p:tgtEl>
                                          <p:spTgt spid="42"/>
                                        </p:tgtEl>
                                      </p:cBhvr>
                                    </p:animEffect>
                                  </p:childTnLst>
                                </p:cTn>
                              </p:par>
                            </p:childTnLst>
                          </p:cTn>
                        </p:par>
                        <p:par>
                          <p:cTn id="114" fill="hold">
                            <p:stCondLst>
                              <p:cond delay="8500"/>
                            </p:stCondLst>
                            <p:childTnLst>
                              <p:par>
                                <p:cTn id="115" presetID="53" presetClass="entr" presetSubtype="16" fill="hold" grpId="0" nodeType="afterEffect">
                                  <p:stCondLst>
                                    <p:cond delay="0"/>
                                  </p:stCondLst>
                                  <p:childTnLst>
                                    <p:set>
                                      <p:cBhvr>
                                        <p:cTn id="116" dur="1" fill="hold">
                                          <p:stCondLst>
                                            <p:cond delay="0"/>
                                          </p:stCondLst>
                                        </p:cTn>
                                        <p:tgtEl>
                                          <p:spTgt spid="43"/>
                                        </p:tgtEl>
                                        <p:attrNameLst>
                                          <p:attrName>style.visibility</p:attrName>
                                        </p:attrNameLst>
                                      </p:cBhvr>
                                      <p:to>
                                        <p:strVal val="visible"/>
                                      </p:to>
                                    </p:set>
                                    <p:anim calcmode="lin" valueType="num">
                                      <p:cBhvr>
                                        <p:cTn id="117" dur="500" fill="hold"/>
                                        <p:tgtEl>
                                          <p:spTgt spid="43"/>
                                        </p:tgtEl>
                                        <p:attrNameLst>
                                          <p:attrName>ppt_w</p:attrName>
                                        </p:attrNameLst>
                                      </p:cBhvr>
                                      <p:tavLst>
                                        <p:tav tm="0">
                                          <p:val>
                                            <p:fltVal val="0"/>
                                          </p:val>
                                        </p:tav>
                                        <p:tav tm="100000">
                                          <p:val>
                                            <p:strVal val="#ppt_w"/>
                                          </p:val>
                                        </p:tav>
                                      </p:tavLst>
                                    </p:anim>
                                    <p:anim calcmode="lin" valueType="num">
                                      <p:cBhvr>
                                        <p:cTn id="118" dur="500" fill="hold"/>
                                        <p:tgtEl>
                                          <p:spTgt spid="43"/>
                                        </p:tgtEl>
                                        <p:attrNameLst>
                                          <p:attrName>ppt_h</p:attrName>
                                        </p:attrNameLst>
                                      </p:cBhvr>
                                      <p:tavLst>
                                        <p:tav tm="0">
                                          <p:val>
                                            <p:fltVal val="0"/>
                                          </p:val>
                                        </p:tav>
                                        <p:tav tm="100000">
                                          <p:val>
                                            <p:strVal val="#ppt_h"/>
                                          </p:val>
                                        </p:tav>
                                      </p:tavLst>
                                    </p:anim>
                                    <p:animEffect transition="in" filter="fade">
                                      <p:cBhvr>
                                        <p:cTn id="119" dur="500"/>
                                        <p:tgtEl>
                                          <p:spTgt spid="43"/>
                                        </p:tgtEl>
                                      </p:cBhvr>
                                    </p:animEffect>
                                  </p:childTnLst>
                                </p:cTn>
                              </p:par>
                            </p:childTnLst>
                          </p:cTn>
                        </p:par>
                        <p:par>
                          <p:cTn id="120" fill="hold">
                            <p:stCondLst>
                              <p:cond delay="9000"/>
                            </p:stCondLst>
                            <p:childTnLst>
                              <p:par>
                                <p:cTn id="121" presetID="53" presetClass="entr" presetSubtype="16" fill="hold" grpId="0" nodeType="after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p:cTn id="123" dur="500" fill="hold"/>
                                        <p:tgtEl>
                                          <p:spTgt spid="44"/>
                                        </p:tgtEl>
                                        <p:attrNameLst>
                                          <p:attrName>ppt_w</p:attrName>
                                        </p:attrNameLst>
                                      </p:cBhvr>
                                      <p:tavLst>
                                        <p:tav tm="0">
                                          <p:val>
                                            <p:fltVal val="0"/>
                                          </p:val>
                                        </p:tav>
                                        <p:tav tm="100000">
                                          <p:val>
                                            <p:strVal val="#ppt_w"/>
                                          </p:val>
                                        </p:tav>
                                      </p:tavLst>
                                    </p:anim>
                                    <p:anim calcmode="lin" valueType="num">
                                      <p:cBhvr>
                                        <p:cTn id="124" dur="500" fill="hold"/>
                                        <p:tgtEl>
                                          <p:spTgt spid="44"/>
                                        </p:tgtEl>
                                        <p:attrNameLst>
                                          <p:attrName>ppt_h</p:attrName>
                                        </p:attrNameLst>
                                      </p:cBhvr>
                                      <p:tavLst>
                                        <p:tav tm="0">
                                          <p:val>
                                            <p:fltVal val="0"/>
                                          </p:val>
                                        </p:tav>
                                        <p:tav tm="100000">
                                          <p:val>
                                            <p:strVal val="#ppt_h"/>
                                          </p:val>
                                        </p:tav>
                                      </p:tavLst>
                                    </p:anim>
                                    <p:animEffect transition="in" filter="fade">
                                      <p:cBhvr>
                                        <p:cTn id="125" dur="500"/>
                                        <p:tgtEl>
                                          <p:spTgt spid="44"/>
                                        </p:tgtEl>
                                      </p:cBhvr>
                                    </p:animEffect>
                                  </p:childTnLst>
                                </p:cTn>
                              </p:par>
                            </p:childTnLst>
                          </p:cTn>
                        </p:par>
                        <p:par>
                          <p:cTn id="126" fill="hold">
                            <p:stCondLst>
                              <p:cond delay="9500"/>
                            </p:stCondLst>
                            <p:childTnLst>
                              <p:par>
                                <p:cTn id="127" presetID="22" presetClass="entr" presetSubtype="1" fill="hold" nodeType="after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wipe(up)">
                                      <p:cBhvr>
                                        <p:cTn id="129" dur="500"/>
                                        <p:tgtEl>
                                          <p:spTgt spid="45"/>
                                        </p:tgtEl>
                                      </p:cBhvr>
                                    </p:animEffect>
                                  </p:childTnLst>
                                </p:cTn>
                              </p:par>
                            </p:childTnLst>
                          </p:cTn>
                        </p:par>
                        <p:par>
                          <p:cTn id="130" fill="hold">
                            <p:stCondLst>
                              <p:cond delay="10000"/>
                            </p:stCondLst>
                            <p:childTnLst>
                              <p:par>
                                <p:cTn id="131" presetID="53" presetClass="entr" presetSubtype="16" fill="hold" grpId="0" nodeType="afterEffect">
                                  <p:stCondLst>
                                    <p:cond delay="0"/>
                                  </p:stCondLst>
                                  <p:childTnLst>
                                    <p:set>
                                      <p:cBhvr>
                                        <p:cTn id="132" dur="1" fill="hold">
                                          <p:stCondLst>
                                            <p:cond delay="0"/>
                                          </p:stCondLst>
                                        </p:cTn>
                                        <p:tgtEl>
                                          <p:spTgt spid="46"/>
                                        </p:tgtEl>
                                        <p:attrNameLst>
                                          <p:attrName>style.visibility</p:attrName>
                                        </p:attrNameLst>
                                      </p:cBhvr>
                                      <p:to>
                                        <p:strVal val="visible"/>
                                      </p:to>
                                    </p:set>
                                    <p:anim calcmode="lin" valueType="num">
                                      <p:cBhvr>
                                        <p:cTn id="133" dur="500" fill="hold"/>
                                        <p:tgtEl>
                                          <p:spTgt spid="46"/>
                                        </p:tgtEl>
                                        <p:attrNameLst>
                                          <p:attrName>ppt_w</p:attrName>
                                        </p:attrNameLst>
                                      </p:cBhvr>
                                      <p:tavLst>
                                        <p:tav tm="0">
                                          <p:val>
                                            <p:fltVal val="0"/>
                                          </p:val>
                                        </p:tav>
                                        <p:tav tm="100000">
                                          <p:val>
                                            <p:strVal val="#ppt_w"/>
                                          </p:val>
                                        </p:tav>
                                      </p:tavLst>
                                    </p:anim>
                                    <p:anim calcmode="lin" valueType="num">
                                      <p:cBhvr>
                                        <p:cTn id="134" dur="500" fill="hold"/>
                                        <p:tgtEl>
                                          <p:spTgt spid="46"/>
                                        </p:tgtEl>
                                        <p:attrNameLst>
                                          <p:attrName>ppt_h</p:attrName>
                                        </p:attrNameLst>
                                      </p:cBhvr>
                                      <p:tavLst>
                                        <p:tav tm="0">
                                          <p:val>
                                            <p:fltVal val="0"/>
                                          </p:val>
                                        </p:tav>
                                        <p:tav tm="100000">
                                          <p:val>
                                            <p:strVal val="#ppt_h"/>
                                          </p:val>
                                        </p:tav>
                                      </p:tavLst>
                                    </p:anim>
                                    <p:animEffect transition="in" filter="fade">
                                      <p:cBhvr>
                                        <p:cTn id="135" dur="500"/>
                                        <p:tgtEl>
                                          <p:spTgt spid="46"/>
                                        </p:tgtEl>
                                      </p:cBhvr>
                                    </p:animEffect>
                                  </p:childTnLst>
                                </p:cTn>
                              </p:par>
                            </p:childTnLst>
                          </p:cTn>
                        </p:par>
                        <p:par>
                          <p:cTn id="136" fill="hold">
                            <p:stCondLst>
                              <p:cond delay="10500"/>
                            </p:stCondLst>
                            <p:childTnLst>
                              <p:par>
                                <p:cTn id="137" presetID="53" presetClass="entr" presetSubtype="16" fill="hold" grpId="0" nodeType="afterEffect">
                                  <p:stCondLst>
                                    <p:cond delay="0"/>
                                  </p:stCondLst>
                                  <p:childTnLst>
                                    <p:set>
                                      <p:cBhvr>
                                        <p:cTn id="138" dur="1" fill="hold">
                                          <p:stCondLst>
                                            <p:cond delay="0"/>
                                          </p:stCondLst>
                                        </p:cTn>
                                        <p:tgtEl>
                                          <p:spTgt spid="41"/>
                                        </p:tgtEl>
                                        <p:attrNameLst>
                                          <p:attrName>style.visibility</p:attrName>
                                        </p:attrNameLst>
                                      </p:cBhvr>
                                      <p:to>
                                        <p:strVal val="visible"/>
                                      </p:to>
                                    </p:set>
                                    <p:anim calcmode="lin" valueType="num">
                                      <p:cBhvr>
                                        <p:cTn id="139" dur="500" fill="hold"/>
                                        <p:tgtEl>
                                          <p:spTgt spid="41"/>
                                        </p:tgtEl>
                                        <p:attrNameLst>
                                          <p:attrName>ppt_w</p:attrName>
                                        </p:attrNameLst>
                                      </p:cBhvr>
                                      <p:tavLst>
                                        <p:tav tm="0">
                                          <p:val>
                                            <p:fltVal val="0"/>
                                          </p:val>
                                        </p:tav>
                                        <p:tav tm="100000">
                                          <p:val>
                                            <p:strVal val="#ppt_w"/>
                                          </p:val>
                                        </p:tav>
                                      </p:tavLst>
                                    </p:anim>
                                    <p:anim calcmode="lin" valueType="num">
                                      <p:cBhvr>
                                        <p:cTn id="140" dur="500" fill="hold"/>
                                        <p:tgtEl>
                                          <p:spTgt spid="41"/>
                                        </p:tgtEl>
                                        <p:attrNameLst>
                                          <p:attrName>ppt_h</p:attrName>
                                        </p:attrNameLst>
                                      </p:cBhvr>
                                      <p:tavLst>
                                        <p:tav tm="0">
                                          <p:val>
                                            <p:fltVal val="0"/>
                                          </p:val>
                                        </p:tav>
                                        <p:tav tm="100000">
                                          <p:val>
                                            <p:strVal val="#ppt_h"/>
                                          </p:val>
                                        </p:tav>
                                      </p:tavLst>
                                    </p:anim>
                                    <p:animEffect transition="in" filter="fade">
                                      <p:cBhvr>
                                        <p:cTn id="141" dur="500"/>
                                        <p:tgtEl>
                                          <p:spTgt spid="41"/>
                                        </p:tgtEl>
                                      </p:cBhvr>
                                    </p:animEffect>
                                  </p:childTnLst>
                                </p:cTn>
                              </p:par>
                              <p:par>
                                <p:cTn id="142" presetID="47" presetClass="entr" presetSubtype="0" fill="hold" grpId="0" nodeType="withEffect">
                                  <p:stCondLst>
                                    <p:cond delay="0"/>
                                  </p:stCondLst>
                                  <p:childTnLst>
                                    <p:set>
                                      <p:cBhvr>
                                        <p:cTn id="143" dur="1" fill="hold">
                                          <p:stCondLst>
                                            <p:cond delay="0"/>
                                          </p:stCondLst>
                                        </p:cTn>
                                        <p:tgtEl>
                                          <p:spTgt spid="47"/>
                                        </p:tgtEl>
                                        <p:attrNameLst>
                                          <p:attrName>style.visibility</p:attrName>
                                        </p:attrNameLst>
                                      </p:cBhvr>
                                      <p:to>
                                        <p:strVal val="visible"/>
                                      </p:to>
                                    </p:set>
                                    <p:animEffect transition="in" filter="fade">
                                      <p:cBhvr>
                                        <p:cTn id="144" dur="500"/>
                                        <p:tgtEl>
                                          <p:spTgt spid="47"/>
                                        </p:tgtEl>
                                      </p:cBhvr>
                                    </p:animEffect>
                                    <p:anim calcmode="lin" valueType="num">
                                      <p:cBhvr>
                                        <p:cTn id="145" dur="500" fill="hold"/>
                                        <p:tgtEl>
                                          <p:spTgt spid="47"/>
                                        </p:tgtEl>
                                        <p:attrNameLst>
                                          <p:attrName>ppt_x</p:attrName>
                                        </p:attrNameLst>
                                      </p:cBhvr>
                                      <p:tavLst>
                                        <p:tav tm="0">
                                          <p:val>
                                            <p:strVal val="#ppt_x"/>
                                          </p:val>
                                        </p:tav>
                                        <p:tav tm="100000">
                                          <p:val>
                                            <p:strVal val="#ppt_x"/>
                                          </p:val>
                                        </p:tav>
                                      </p:tavLst>
                                    </p:anim>
                                    <p:anim calcmode="lin" valueType="num">
                                      <p:cBhvr>
                                        <p:cTn id="146" dur="500" fill="hold"/>
                                        <p:tgtEl>
                                          <p:spTgt spid="47"/>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8"/>
                                        </p:tgtEl>
                                        <p:attrNameLst>
                                          <p:attrName>style.visibility</p:attrName>
                                        </p:attrNameLst>
                                      </p:cBhvr>
                                      <p:to>
                                        <p:strVal val="visible"/>
                                      </p:to>
                                    </p:set>
                                    <p:animEffect transition="in" filter="fade">
                                      <p:cBhvr>
                                        <p:cTn id="149" dur="500"/>
                                        <p:tgtEl>
                                          <p:spTgt spid="48"/>
                                        </p:tgtEl>
                                      </p:cBhvr>
                                    </p:animEffect>
                                    <p:anim calcmode="lin" valueType="num">
                                      <p:cBhvr>
                                        <p:cTn id="150" dur="500" fill="hold"/>
                                        <p:tgtEl>
                                          <p:spTgt spid="48"/>
                                        </p:tgtEl>
                                        <p:attrNameLst>
                                          <p:attrName>ppt_x</p:attrName>
                                        </p:attrNameLst>
                                      </p:cBhvr>
                                      <p:tavLst>
                                        <p:tav tm="0">
                                          <p:val>
                                            <p:strVal val="#ppt_x"/>
                                          </p:val>
                                        </p:tav>
                                        <p:tav tm="100000">
                                          <p:val>
                                            <p:strVal val="#ppt_x"/>
                                          </p:val>
                                        </p:tav>
                                      </p:tavLst>
                                    </p:anim>
                                    <p:anim calcmode="lin" valueType="num">
                                      <p:cBhvr>
                                        <p:cTn id="151" dur="500" fill="hold"/>
                                        <p:tgtEl>
                                          <p:spTgt spid="48"/>
                                        </p:tgtEl>
                                        <p:attrNameLst>
                                          <p:attrName>ppt_y</p:attrName>
                                        </p:attrNameLst>
                                      </p:cBhvr>
                                      <p:tavLst>
                                        <p:tav tm="0">
                                          <p:val>
                                            <p:strVal val="#ppt_y+.1"/>
                                          </p:val>
                                        </p:tav>
                                        <p:tav tm="100000">
                                          <p:val>
                                            <p:strVal val="#ppt_y"/>
                                          </p:val>
                                        </p:tav>
                                      </p:tavLst>
                                    </p:anim>
                                  </p:childTnLst>
                                </p:cTn>
                              </p:par>
                            </p:childTnLst>
                          </p:cTn>
                        </p:par>
                        <p:par>
                          <p:cTn id="152" fill="hold">
                            <p:stCondLst>
                              <p:cond delay="11000"/>
                            </p:stCondLst>
                            <p:childTnLst>
                              <p:par>
                                <p:cTn id="153" presetID="22" presetClass="entr" presetSubtype="8" fill="hold" nodeType="afterEffect">
                                  <p:stCondLst>
                                    <p:cond delay="0"/>
                                  </p:stCondLst>
                                  <p:childTnLst>
                                    <p:set>
                                      <p:cBhvr>
                                        <p:cTn id="154" dur="1" fill="hold">
                                          <p:stCondLst>
                                            <p:cond delay="0"/>
                                          </p:stCondLst>
                                        </p:cTn>
                                        <p:tgtEl>
                                          <p:spTgt spid="50"/>
                                        </p:tgtEl>
                                        <p:attrNameLst>
                                          <p:attrName>style.visibility</p:attrName>
                                        </p:attrNameLst>
                                      </p:cBhvr>
                                      <p:to>
                                        <p:strVal val="visible"/>
                                      </p:to>
                                    </p:set>
                                    <p:animEffect transition="in" filter="wipe(left)">
                                      <p:cBhvr>
                                        <p:cTn id="155" dur="500"/>
                                        <p:tgtEl>
                                          <p:spTgt spid="50"/>
                                        </p:tgtEl>
                                      </p:cBhvr>
                                    </p:animEffect>
                                  </p:childTnLst>
                                </p:cTn>
                              </p:par>
                            </p:childTnLst>
                          </p:cTn>
                        </p:par>
                        <p:par>
                          <p:cTn id="156" fill="hold">
                            <p:stCondLst>
                              <p:cond delay="11500"/>
                            </p:stCondLst>
                            <p:childTnLst>
                              <p:par>
                                <p:cTn id="157" presetID="22" presetClass="entr" presetSubtype="8" fill="hold" nodeType="after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wipe(left)">
                                      <p:cBhvr>
                                        <p:cTn id="159" dur="500"/>
                                        <p:tgtEl>
                                          <p:spTgt spid="53"/>
                                        </p:tgtEl>
                                      </p:cBhvr>
                                    </p:animEffect>
                                  </p:childTnLst>
                                </p:cTn>
                              </p:par>
                            </p:childTnLst>
                          </p:cTn>
                        </p:par>
                        <p:par>
                          <p:cTn id="160" fill="hold">
                            <p:stCondLst>
                              <p:cond delay="12000"/>
                            </p:stCondLst>
                            <p:childTnLst>
                              <p:par>
                                <p:cTn id="161" presetID="53" presetClass="entr" presetSubtype="16" fill="hold" grpId="0" nodeType="afterEffect">
                                  <p:stCondLst>
                                    <p:cond delay="0"/>
                                  </p:stCondLst>
                                  <p:childTnLst>
                                    <p:set>
                                      <p:cBhvr>
                                        <p:cTn id="162" dur="1" fill="hold">
                                          <p:stCondLst>
                                            <p:cond delay="0"/>
                                          </p:stCondLst>
                                        </p:cTn>
                                        <p:tgtEl>
                                          <p:spTgt spid="63"/>
                                        </p:tgtEl>
                                        <p:attrNameLst>
                                          <p:attrName>style.visibility</p:attrName>
                                        </p:attrNameLst>
                                      </p:cBhvr>
                                      <p:to>
                                        <p:strVal val="visible"/>
                                      </p:to>
                                    </p:set>
                                    <p:anim calcmode="lin" valueType="num">
                                      <p:cBhvr>
                                        <p:cTn id="163" dur="500" fill="hold"/>
                                        <p:tgtEl>
                                          <p:spTgt spid="63"/>
                                        </p:tgtEl>
                                        <p:attrNameLst>
                                          <p:attrName>ppt_w</p:attrName>
                                        </p:attrNameLst>
                                      </p:cBhvr>
                                      <p:tavLst>
                                        <p:tav tm="0">
                                          <p:val>
                                            <p:fltVal val="0"/>
                                          </p:val>
                                        </p:tav>
                                        <p:tav tm="100000">
                                          <p:val>
                                            <p:strVal val="#ppt_w"/>
                                          </p:val>
                                        </p:tav>
                                      </p:tavLst>
                                    </p:anim>
                                    <p:anim calcmode="lin" valueType="num">
                                      <p:cBhvr>
                                        <p:cTn id="164" dur="500" fill="hold"/>
                                        <p:tgtEl>
                                          <p:spTgt spid="63"/>
                                        </p:tgtEl>
                                        <p:attrNameLst>
                                          <p:attrName>ppt_h</p:attrName>
                                        </p:attrNameLst>
                                      </p:cBhvr>
                                      <p:tavLst>
                                        <p:tav tm="0">
                                          <p:val>
                                            <p:fltVal val="0"/>
                                          </p:val>
                                        </p:tav>
                                        <p:tav tm="100000">
                                          <p:val>
                                            <p:strVal val="#ppt_h"/>
                                          </p:val>
                                        </p:tav>
                                      </p:tavLst>
                                    </p:anim>
                                    <p:animEffect transition="in" filter="fade">
                                      <p:cBhvr>
                                        <p:cTn id="165" dur="500"/>
                                        <p:tgtEl>
                                          <p:spTgt spid="63"/>
                                        </p:tgtEl>
                                      </p:cBhvr>
                                    </p:animEffect>
                                  </p:childTnLst>
                                </p:cTn>
                              </p:par>
                            </p:childTnLst>
                          </p:cTn>
                        </p:par>
                        <p:par>
                          <p:cTn id="166" fill="hold">
                            <p:stCondLst>
                              <p:cond delay="12500"/>
                            </p:stCondLst>
                            <p:childTnLst>
                              <p:par>
                                <p:cTn id="167" presetID="53" presetClass="entr" presetSubtype="16" fill="hold" grpId="0" nodeType="afterEffect">
                                  <p:stCondLst>
                                    <p:cond delay="0"/>
                                  </p:stCondLst>
                                  <p:childTnLst>
                                    <p:set>
                                      <p:cBhvr>
                                        <p:cTn id="168" dur="1" fill="hold">
                                          <p:stCondLst>
                                            <p:cond delay="0"/>
                                          </p:stCondLst>
                                        </p:cTn>
                                        <p:tgtEl>
                                          <p:spTgt spid="64"/>
                                        </p:tgtEl>
                                        <p:attrNameLst>
                                          <p:attrName>style.visibility</p:attrName>
                                        </p:attrNameLst>
                                      </p:cBhvr>
                                      <p:to>
                                        <p:strVal val="visible"/>
                                      </p:to>
                                    </p:set>
                                    <p:anim calcmode="lin" valueType="num">
                                      <p:cBhvr>
                                        <p:cTn id="169" dur="500" fill="hold"/>
                                        <p:tgtEl>
                                          <p:spTgt spid="64"/>
                                        </p:tgtEl>
                                        <p:attrNameLst>
                                          <p:attrName>ppt_w</p:attrName>
                                        </p:attrNameLst>
                                      </p:cBhvr>
                                      <p:tavLst>
                                        <p:tav tm="0">
                                          <p:val>
                                            <p:fltVal val="0"/>
                                          </p:val>
                                        </p:tav>
                                        <p:tav tm="100000">
                                          <p:val>
                                            <p:strVal val="#ppt_w"/>
                                          </p:val>
                                        </p:tav>
                                      </p:tavLst>
                                    </p:anim>
                                    <p:anim calcmode="lin" valueType="num">
                                      <p:cBhvr>
                                        <p:cTn id="170" dur="500" fill="hold"/>
                                        <p:tgtEl>
                                          <p:spTgt spid="64"/>
                                        </p:tgtEl>
                                        <p:attrNameLst>
                                          <p:attrName>ppt_h</p:attrName>
                                        </p:attrNameLst>
                                      </p:cBhvr>
                                      <p:tavLst>
                                        <p:tav tm="0">
                                          <p:val>
                                            <p:fltVal val="0"/>
                                          </p:val>
                                        </p:tav>
                                        <p:tav tm="100000">
                                          <p:val>
                                            <p:strVal val="#ppt_h"/>
                                          </p:val>
                                        </p:tav>
                                      </p:tavLst>
                                    </p:anim>
                                    <p:animEffect transition="in" filter="fade">
                                      <p:cBhvr>
                                        <p:cTn id="171" dur="500"/>
                                        <p:tgtEl>
                                          <p:spTgt spid="64"/>
                                        </p:tgtEl>
                                      </p:cBhvr>
                                    </p:animEffect>
                                  </p:childTnLst>
                                </p:cTn>
                              </p:par>
                            </p:childTnLst>
                          </p:cTn>
                        </p:par>
                        <p:par>
                          <p:cTn id="172" fill="hold">
                            <p:stCondLst>
                              <p:cond delay="13000"/>
                            </p:stCondLst>
                            <p:childTnLst>
                              <p:par>
                                <p:cTn id="173" presetID="53" presetClass="entr" presetSubtype="16" fill="hold" grpId="0" nodeType="afterEffect">
                                  <p:stCondLst>
                                    <p:cond delay="0"/>
                                  </p:stCondLst>
                                  <p:childTnLst>
                                    <p:set>
                                      <p:cBhvr>
                                        <p:cTn id="174" dur="1" fill="hold">
                                          <p:stCondLst>
                                            <p:cond delay="0"/>
                                          </p:stCondLst>
                                        </p:cTn>
                                        <p:tgtEl>
                                          <p:spTgt spid="65"/>
                                        </p:tgtEl>
                                        <p:attrNameLst>
                                          <p:attrName>style.visibility</p:attrName>
                                        </p:attrNameLst>
                                      </p:cBhvr>
                                      <p:to>
                                        <p:strVal val="visible"/>
                                      </p:to>
                                    </p:set>
                                    <p:anim calcmode="lin" valueType="num">
                                      <p:cBhvr>
                                        <p:cTn id="175" dur="500" fill="hold"/>
                                        <p:tgtEl>
                                          <p:spTgt spid="65"/>
                                        </p:tgtEl>
                                        <p:attrNameLst>
                                          <p:attrName>ppt_w</p:attrName>
                                        </p:attrNameLst>
                                      </p:cBhvr>
                                      <p:tavLst>
                                        <p:tav tm="0">
                                          <p:val>
                                            <p:fltVal val="0"/>
                                          </p:val>
                                        </p:tav>
                                        <p:tav tm="100000">
                                          <p:val>
                                            <p:strVal val="#ppt_w"/>
                                          </p:val>
                                        </p:tav>
                                      </p:tavLst>
                                    </p:anim>
                                    <p:anim calcmode="lin" valueType="num">
                                      <p:cBhvr>
                                        <p:cTn id="176" dur="500" fill="hold"/>
                                        <p:tgtEl>
                                          <p:spTgt spid="65"/>
                                        </p:tgtEl>
                                        <p:attrNameLst>
                                          <p:attrName>ppt_h</p:attrName>
                                        </p:attrNameLst>
                                      </p:cBhvr>
                                      <p:tavLst>
                                        <p:tav tm="0">
                                          <p:val>
                                            <p:fltVal val="0"/>
                                          </p:val>
                                        </p:tav>
                                        <p:tav tm="100000">
                                          <p:val>
                                            <p:strVal val="#ppt_h"/>
                                          </p:val>
                                        </p:tav>
                                      </p:tavLst>
                                    </p:anim>
                                    <p:animEffect transition="in" filter="fade">
                                      <p:cBhvr>
                                        <p:cTn id="177" dur="500"/>
                                        <p:tgtEl>
                                          <p:spTgt spid="65"/>
                                        </p:tgtEl>
                                      </p:cBhvr>
                                    </p:animEffect>
                                  </p:childTnLst>
                                </p:cTn>
                              </p:par>
                            </p:childTnLst>
                          </p:cTn>
                        </p:par>
                        <p:par>
                          <p:cTn id="178" fill="hold">
                            <p:stCondLst>
                              <p:cond delay="13500"/>
                            </p:stCondLst>
                            <p:childTnLst>
                              <p:par>
                                <p:cTn id="179" presetID="22" presetClass="entr" presetSubtype="4" fill="hold" nodeType="afterEffect">
                                  <p:stCondLst>
                                    <p:cond delay="0"/>
                                  </p:stCondLst>
                                  <p:childTnLst>
                                    <p:set>
                                      <p:cBhvr>
                                        <p:cTn id="180" dur="1" fill="hold">
                                          <p:stCondLst>
                                            <p:cond delay="0"/>
                                          </p:stCondLst>
                                        </p:cTn>
                                        <p:tgtEl>
                                          <p:spTgt spid="66"/>
                                        </p:tgtEl>
                                        <p:attrNameLst>
                                          <p:attrName>style.visibility</p:attrName>
                                        </p:attrNameLst>
                                      </p:cBhvr>
                                      <p:to>
                                        <p:strVal val="visible"/>
                                      </p:to>
                                    </p:set>
                                    <p:animEffect transition="in" filter="wipe(down)">
                                      <p:cBhvr>
                                        <p:cTn id="181" dur="500"/>
                                        <p:tgtEl>
                                          <p:spTgt spid="66"/>
                                        </p:tgtEl>
                                      </p:cBhvr>
                                    </p:animEffect>
                                  </p:childTnLst>
                                </p:cTn>
                              </p:par>
                            </p:childTnLst>
                          </p:cTn>
                        </p:par>
                        <p:par>
                          <p:cTn id="182" fill="hold">
                            <p:stCondLst>
                              <p:cond delay="14000"/>
                            </p:stCondLst>
                            <p:childTnLst>
                              <p:par>
                                <p:cTn id="183" presetID="53" presetClass="entr" presetSubtype="16" fill="hold" grpId="0" nodeType="afterEffect">
                                  <p:stCondLst>
                                    <p:cond delay="0"/>
                                  </p:stCondLst>
                                  <p:childTnLst>
                                    <p:set>
                                      <p:cBhvr>
                                        <p:cTn id="184" dur="1" fill="hold">
                                          <p:stCondLst>
                                            <p:cond delay="0"/>
                                          </p:stCondLst>
                                        </p:cTn>
                                        <p:tgtEl>
                                          <p:spTgt spid="67"/>
                                        </p:tgtEl>
                                        <p:attrNameLst>
                                          <p:attrName>style.visibility</p:attrName>
                                        </p:attrNameLst>
                                      </p:cBhvr>
                                      <p:to>
                                        <p:strVal val="visible"/>
                                      </p:to>
                                    </p:set>
                                    <p:anim calcmode="lin" valueType="num">
                                      <p:cBhvr>
                                        <p:cTn id="185" dur="500" fill="hold"/>
                                        <p:tgtEl>
                                          <p:spTgt spid="67"/>
                                        </p:tgtEl>
                                        <p:attrNameLst>
                                          <p:attrName>ppt_w</p:attrName>
                                        </p:attrNameLst>
                                      </p:cBhvr>
                                      <p:tavLst>
                                        <p:tav tm="0">
                                          <p:val>
                                            <p:fltVal val="0"/>
                                          </p:val>
                                        </p:tav>
                                        <p:tav tm="100000">
                                          <p:val>
                                            <p:strVal val="#ppt_w"/>
                                          </p:val>
                                        </p:tav>
                                      </p:tavLst>
                                    </p:anim>
                                    <p:anim calcmode="lin" valueType="num">
                                      <p:cBhvr>
                                        <p:cTn id="186" dur="500" fill="hold"/>
                                        <p:tgtEl>
                                          <p:spTgt spid="67"/>
                                        </p:tgtEl>
                                        <p:attrNameLst>
                                          <p:attrName>ppt_h</p:attrName>
                                        </p:attrNameLst>
                                      </p:cBhvr>
                                      <p:tavLst>
                                        <p:tav tm="0">
                                          <p:val>
                                            <p:fltVal val="0"/>
                                          </p:val>
                                        </p:tav>
                                        <p:tav tm="100000">
                                          <p:val>
                                            <p:strVal val="#ppt_h"/>
                                          </p:val>
                                        </p:tav>
                                      </p:tavLst>
                                    </p:anim>
                                    <p:animEffect transition="in" filter="fade">
                                      <p:cBhvr>
                                        <p:cTn id="187" dur="500"/>
                                        <p:tgtEl>
                                          <p:spTgt spid="67"/>
                                        </p:tgtEl>
                                      </p:cBhvr>
                                    </p:animEffect>
                                  </p:childTnLst>
                                </p:cTn>
                              </p:par>
                            </p:childTnLst>
                          </p:cTn>
                        </p:par>
                        <p:par>
                          <p:cTn id="188" fill="hold">
                            <p:stCondLst>
                              <p:cond delay="14500"/>
                            </p:stCondLst>
                            <p:childTnLst>
                              <p:par>
                                <p:cTn id="189" presetID="53" presetClass="entr" presetSubtype="16" fill="hold" grpId="0" nodeType="afterEffect">
                                  <p:stCondLst>
                                    <p:cond delay="0"/>
                                  </p:stCondLst>
                                  <p:childTnLst>
                                    <p:set>
                                      <p:cBhvr>
                                        <p:cTn id="190" dur="1" fill="hold">
                                          <p:stCondLst>
                                            <p:cond delay="0"/>
                                          </p:stCondLst>
                                        </p:cTn>
                                        <p:tgtEl>
                                          <p:spTgt spid="62"/>
                                        </p:tgtEl>
                                        <p:attrNameLst>
                                          <p:attrName>style.visibility</p:attrName>
                                        </p:attrNameLst>
                                      </p:cBhvr>
                                      <p:to>
                                        <p:strVal val="visible"/>
                                      </p:to>
                                    </p:set>
                                    <p:anim calcmode="lin" valueType="num">
                                      <p:cBhvr>
                                        <p:cTn id="191" dur="500" fill="hold"/>
                                        <p:tgtEl>
                                          <p:spTgt spid="62"/>
                                        </p:tgtEl>
                                        <p:attrNameLst>
                                          <p:attrName>ppt_w</p:attrName>
                                        </p:attrNameLst>
                                      </p:cBhvr>
                                      <p:tavLst>
                                        <p:tav tm="0">
                                          <p:val>
                                            <p:fltVal val="0"/>
                                          </p:val>
                                        </p:tav>
                                        <p:tav tm="100000">
                                          <p:val>
                                            <p:strVal val="#ppt_w"/>
                                          </p:val>
                                        </p:tav>
                                      </p:tavLst>
                                    </p:anim>
                                    <p:anim calcmode="lin" valueType="num">
                                      <p:cBhvr>
                                        <p:cTn id="192" dur="500" fill="hold"/>
                                        <p:tgtEl>
                                          <p:spTgt spid="62"/>
                                        </p:tgtEl>
                                        <p:attrNameLst>
                                          <p:attrName>ppt_h</p:attrName>
                                        </p:attrNameLst>
                                      </p:cBhvr>
                                      <p:tavLst>
                                        <p:tav tm="0">
                                          <p:val>
                                            <p:fltVal val="0"/>
                                          </p:val>
                                        </p:tav>
                                        <p:tav tm="100000">
                                          <p:val>
                                            <p:strVal val="#ppt_h"/>
                                          </p:val>
                                        </p:tav>
                                      </p:tavLst>
                                    </p:anim>
                                    <p:animEffect transition="in" filter="fade">
                                      <p:cBhvr>
                                        <p:cTn id="193" dur="500"/>
                                        <p:tgtEl>
                                          <p:spTgt spid="62"/>
                                        </p:tgtEl>
                                      </p:cBhvr>
                                    </p:animEffect>
                                  </p:childTnLst>
                                </p:cTn>
                              </p:par>
                              <p:par>
                                <p:cTn id="194" presetID="42" presetClass="entr" presetSubtype="0" fill="hold" grpId="0" nodeType="withEffect">
                                  <p:stCondLst>
                                    <p:cond delay="0"/>
                                  </p:stCondLst>
                                  <p:childTnLst>
                                    <p:set>
                                      <p:cBhvr>
                                        <p:cTn id="195" dur="1" fill="hold">
                                          <p:stCondLst>
                                            <p:cond delay="0"/>
                                          </p:stCondLst>
                                        </p:cTn>
                                        <p:tgtEl>
                                          <p:spTgt spid="68"/>
                                        </p:tgtEl>
                                        <p:attrNameLst>
                                          <p:attrName>style.visibility</p:attrName>
                                        </p:attrNameLst>
                                      </p:cBhvr>
                                      <p:to>
                                        <p:strVal val="visible"/>
                                      </p:to>
                                    </p:set>
                                    <p:animEffect transition="in" filter="fade">
                                      <p:cBhvr>
                                        <p:cTn id="196" dur="500"/>
                                        <p:tgtEl>
                                          <p:spTgt spid="68"/>
                                        </p:tgtEl>
                                      </p:cBhvr>
                                    </p:animEffect>
                                    <p:anim calcmode="lin" valueType="num">
                                      <p:cBhvr>
                                        <p:cTn id="197" dur="500" fill="hold"/>
                                        <p:tgtEl>
                                          <p:spTgt spid="68"/>
                                        </p:tgtEl>
                                        <p:attrNameLst>
                                          <p:attrName>ppt_x</p:attrName>
                                        </p:attrNameLst>
                                      </p:cBhvr>
                                      <p:tavLst>
                                        <p:tav tm="0">
                                          <p:val>
                                            <p:strVal val="#ppt_x"/>
                                          </p:val>
                                        </p:tav>
                                        <p:tav tm="100000">
                                          <p:val>
                                            <p:strVal val="#ppt_x"/>
                                          </p:val>
                                        </p:tav>
                                      </p:tavLst>
                                    </p:anim>
                                    <p:anim calcmode="lin" valueType="num">
                                      <p:cBhvr>
                                        <p:cTn id="198" dur="500" fill="hold"/>
                                        <p:tgtEl>
                                          <p:spTgt spid="68"/>
                                        </p:tgtEl>
                                        <p:attrNameLst>
                                          <p:attrName>ppt_y</p:attrName>
                                        </p:attrNameLst>
                                      </p:cBhvr>
                                      <p:tavLst>
                                        <p:tav tm="0">
                                          <p:val>
                                            <p:strVal val="#ppt_y+.1"/>
                                          </p:val>
                                        </p:tav>
                                        <p:tav tm="100000">
                                          <p:val>
                                            <p:strVal val="#ppt_y"/>
                                          </p:val>
                                        </p:tav>
                                      </p:tavLst>
                                    </p:anim>
                                  </p:childTnLst>
                                </p:cTn>
                              </p:par>
                              <p:par>
                                <p:cTn id="199" presetID="47" presetClass="entr" presetSubtype="0" fill="hold" grpId="0" nodeType="withEffect">
                                  <p:stCondLst>
                                    <p:cond delay="0"/>
                                  </p:stCondLst>
                                  <p:childTnLst>
                                    <p:set>
                                      <p:cBhvr>
                                        <p:cTn id="200" dur="1" fill="hold">
                                          <p:stCondLst>
                                            <p:cond delay="0"/>
                                          </p:stCondLst>
                                        </p:cTn>
                                        <p:tgtEl>
                                          <p:spTgt spid="69"/>
                                        </p:tgtEl>
                                        <p:attrNameLst>
                                          <p:attrName>style.visibility</p:attrName>
                                        </p:attrNameLst>
                                      </p:cBhvr>
                                      <p:to>
                                        <p:strVal val="visible"/>
                                      </p:to>
                                    </p:set>
                                    <p:animEffect transition="in" filter="fade">
                                      <p:cBhvr>
                                        <p:cTn id="201" dur="500"/>
                                        <p:tgtEl>
                                          <p:spTgt spid="69"/>
                                        </p:tgtEl>
                                      </p:cBhvr>
                                    </p:animEffect>
                                    <p:anim calcmode="lin" valueType="num">
                                      <p:cBhvr>
                                        <p:cTn id="202" dur="500" fill="hold"/>
                                        <p:tgtEl>
                                          <p:spTgt spid="69"/>
                                        </p:tgtEl>
                                        <p:attrNameLst>
                                          <p:attrName>ppt_x</p:attrName>
                                        </p:attrNameLst>
                                      </p:cBhvr>
                                      <p:tavLst>
                                        <p:tav tm="0">
                                          <p:val>
                                            <p:strVal val="#ppt_x"/>
                                          </p:val>
                                        </p:tav>
                                        <p:tav tm="100000">
                                          <p:val>
                                            <p:strVal val="#ppt_x"/>
                                          </p:val>
                                        </p:tav>
                                      </p:tavLst>
                                    </p:anim>
                                    <p:anim calcmode="lin" valueType="num">
                                      <p:cBhvr>
                                        <p:cTn id="203" dur="500" fill="hold"/>
                                        <p:tgtEl>
                                          <p:spTgt spid="69"/>
                                        </p:tgtEl>
                                        <p:attrNameLst>
                                          <p:attrName>ppt_y</p:attrName>
                                        </p:attrNameLst>
                                      </p:cBhvr>
                                      <p:tavLst>
                                        <p:tav tm="0">
                                          <p:val>
                                            <p:strVal val="#ppt_y-.1"/>
                                          </p:val>
                                        </p:tav>
                                        <p:tav tm="100000">
                                          <p:val>
                                            <p:strVal val="#ppt_y"/>
                                          </p:val>
                                        </p:tav>
                                      </p:tavLst>
                                    </p:anim>
                                  </p:childTnLst>
                                </p:cTn>
                              </p:par>
                            </p:childTnLst>
                          </p:cTn>
                        </p:par>
                        <p:par>
                          <p:cTn id="204" fill="hold">
                            <p:stCondLst>
                              <p:cond delay="15000"/>
                            </p:stCondLst>
                            <p:childTnLst>
                              <p:par>
                                <p:cTn id="205" presetID="22" presetClass="entr" presetSubtype="8" fill="hold" nodeType="afterEffect">
                                  <p:stCondLst>
                                    <p:cond delay="0"/>
                                  </p:stCondLst>
                                  <p:childTnLst>
                                    <p:set>
                                      <p:cBhvr>
                                        <p:cTn id="206" dur="1" fill="hold">
                                          <p:stCondLst>
                                            <p:cond delay="0"/>
                                          </p:stCondLst>
                                        </p:cTn>
                                        <p:tgtEl>
                                          <p:spTgt spid="80"/>
                                        </p:tgtEl>
                                        <p:attrNameLst>
                                          <p:attrName>style.visibility</p:attrName>
                                        </p:attrNameLst>
                                      </p:cBhvr>
                                      <p:to>
                                        <p:strVal val="visible"/>
                                      </p:to>
                                    </p:set>
                                    <p:animEffect transition="in" filter="wipe(left)">
                                      <p:cBhvr>
                                        <p:cTn id="207" dur="500"/>
                                        <p:tgtEl>
                                          <p:spTgt spid="80"/>
                                        </p:tgtEl>
                                      </p:cBhvr>
                                    </p:animEffect>
                                  </p:childTnLst>
                                </p:cTn>
                              </p:par>
                            </p:childTnLst>
                          </p:cTn>
                        </p:par>
                        <p:par>
                          <p:cTn id="208" fill="hold">
                            <p:stCondLst>
                              <p:cond delay="15500"/>
                            </p:stCondLst>
                            <p:childTnLst>
                              <p:par>
                                <p:cTn id="209" presetID="22" presetClass="entr" presetSubtype="8" fill="hold" nodeType="afterEffect">
                                  <p:stCondLst>
                                    <p:cond delay="0"/>
                                  </p:stCondLst>
                                  <p:childTnLst>
                                    <p:set>
                                      <p:cBhvr>
                                        <p:cTn id="210" dur="1" fill="hold">
                                          <p:stCondLst>
                                            <p:cond delay="0"/>
                                          </p:stCondLst>
                                        </p:cTn>
                                        <p:tgtEl>
                                          <p:spTgt spid="52"/>
                                        </p:tgtEl>
                                        <p:attrNameLst>
                                          <p:attrName>style.visibility</p:attrName>
                                        </p:attrNameLst>
                                      </p:cBhvr>
                                      <p:to>
                                        <p:strVal val="visible"/>
                                      </p:to>
                                    </p:set>
                                    <p:animEffect transition="in" filter="wipe(left)">
                                      <p:cBhvr>
                                        <p:cTn id="211" dur="500"/>
                                        <p:tgtEl>
                                          <p:spTgt spid="52"/>
                                        </p:tgtEl>
                                      </p:cBhvr>
                                    </p:animEffect>
                                  </p:childTnLst>
                                </p:cTn>
                              </p:par>
                            </p:childTnLst>
                          </p:cTn>
                        </p:par>
                        <p:par>
                          <p:cTn id="212" fill="hold">
                            <p:stCondLst>
                              <p:cond delay="16000"/>
                            </p:stCondLst>
                            <p:childTnLst>
                              <p:par>
                                <p:cTn id="213" presetID="53" presetClass="entr" presetSubtype="16" fill="hold" grpId="0" nodeType="afterEffect">
                                  <p:stCondLst>
                                    <p:cond delay="0"/>
                                  </p:stCondLst>
                                  <p:childTnLst>
                                    <p:set>
                                      <p:cBhvr>
                                        <p:cTn id="214" dur="1" fill="hold">
                                          <p:stCondLst>
                                            <p:cond delay="0"/>
                                          </p:stCondLst>
                                        </p:cTn>
                                        <p:tgtEl>
                                          <p:spTgt spid="71"/>
                                        </p:tgtEl>
                                        <p:attrNameLst>
                                          <p:attrName>style.visibility</p:attrName>
                                        </p:attrNameLst>
                                      </p:cBhvr>
                                      <p:to>
                                        <p:strVal val="visible"/>
                                      </p:to>
                                    </p:set>
                                    <p:anim calcmode="lin" valueType="num">
                                      <p:cBhvr>
                                        <p:cTn id="215" dur="500" fill="hold"/>
                                        <p:tgtEl>
                                          <p:spTgt spid="71"/>
                                        </p:tgtEl>
                                        <p:attrNameLst>
                                          <p:attrName>ppt_w</p:attrName>
                                        </p:attrNameLst>
                                      </p:cBhvr>
                                      <p:tavLst>
                                        <p:tav tm="0">
                                          <p:val>
                                            <p:fltVal val="0"/>
                                          </p:val>
                                        </p:tav>
                                        <p:tav tm="100000">
                                          <p:val>
                                            <p:strVal val="#ppt_w"/>
                                          </p:val>
                                        </p:tav>
                                      </p:tavLst>
                                    </p:anim>
                                    <p:anim calcmode="lin" valueType="num">
                                      <p:cBhvr>
                                        <p:cTn id="216" dur="500" fill="hold"/>
                                        <p:tgtEl>
                                          <p:spTgt spid="71"/>
                                        </p:tgtEl>
                                        <p:attrNameLst>
                                          <p:attrName>ppt_h</p:attrName>
                                        </p:attrNameLst>
                                      </p:cBhvr>
                                      <p:tavLst>
                                        <p:tav tm="0">
                                          <p:val>
                                            <p:fltVal val="0"/>
                                          </p:val>
                                        </p:tav>
                                        <p:tav tm="100000">
                                          <p:val>
                                            <p:strVal val="#ppt_h"/>
                                          </p:val>
                                        </p:tav>
                                      </p:tavLst>
                                    </p:anim>
                                    <p:animEffect transition="in" filter="fade">
                                      <p:cBhvr>
                                        <p:cTn id="217" dur="500"/>
                                        <p:tgtEl>
                                          <p:spTgt spid="71"/>
                                        </p:tgtEl>
                                      </p:cBhvr>
                                    </p:animEffect>
                                  </p:childTnLst>
                                </p:cTn>
                              </p:par>
                            </p:childTnLst>
                          </p:cTn>
                        </p:par>
                        <p:par>
                          <p:cTn id="218" fill="hold">
                            <p:stCondLst>
                              <p:cond delay="16500"/>
                            </p:stCondLst>
                            <p:childTnLst>
                              <p:par>
                                <p:cTn id="219" presetID="53" presetClass="entr" presetSubtype="16" fill="hold" grpId="0" nodeType="afterEffect">
                                  <p:stCondLst>
                                    <p:cond delay="0"/>
                                  </p:stCondLst>
                                  <p:childTnLst>
                                    <p:set>
                                      <p:cBhvr>
                                        <p:cTn id="220" dur="1" fill="hold">
                                          <p:stCondLst>
                                            <p:cond delay="0"/>
                                          </p:stCondLst>
                                        </p:cTn>
                                        <p:tgtEl>
                                          <p:spTgt spid="72"/>
                                        </p:tgtEl>
                                        <p:attrNameLst>
                                          <p:attrName>style.visibility</p:attrName>
                                        </p:attrNameLst>
                                      </p:cBhvr>
                                      <p:to>
                                        <p:strVal val="visible"/>
                                      </p:to>
                                    </p:set>
                                    <p:anim calcmode="lin" valueType="num">
                                      <p:cBhvr>
                                        <p:cTn id="221" dur="500" fill="hold"/>
                                        <p:tgtEl>
                                          <p:spTgt spid="72"/>
                                        </p:tgtEl>
                                        <p:attrNameLst>
                                          <p:attrName>ppt_w</p:attrName>
                                        </p:attrNameLst>
                                      </p:cBhvr>
                                      <p:tavLst>
                                        <p:tav tm="0">
                                          <p:val>
                                            <p:fltVal val="0"/>
                                          </p:val>
                                        </p:tav>
                                        <p:tav tm="100000">
                                          <p:val>
                                            <p:strVal val="#ppt_w"/>
                                          </p:val>
                                        </p:tav>
                                      </p:tavLst>
                                    </p:anim>
                                    <p:anim calcmode="lin" valueType="num">
                                      <p:cBhvr>
                                        <p:cTn id="222" dur="500" fill="hold"/>
                                        <p:tgtEl>
                                          <p:spTgt spid="72"/>
                                        </p:tgtEl>
                                        <p:attrNameLst>
                                          <p:attrName>ppt_h</p:attrName>
                                        </p:attrNameLst>
                                      </p:cBhvr>
                                      <p:tavLst>
                                        <p:tav tm="0">
                                          <p:val>
                                            <p:fltVal val="0"/>
                                          </p:val>
                                        </p:tav>
                                        <p:tav tm="100000">
                                          <p:val>
                                            <p:strVal val="#ppt_h"/>
                                          </p:val>
                                        </p:tav>
                                      </p:tavLst>
                                    </p:anim>
                                    <p:animEffect transition="in" filter="fade">
                                      <p:cBhvr>
                                        <p:cTn id="223" dur="500"/>
                                        <p:tgtEl>
                                          <p:spTgt spid="72"/>
                                        </p:tgtEl>
                                      </p:cBhvr>
                                    </p:animEffect>
                                  </p:childTnLst>
                                </p:cTn>
                              </p:par>
                            </p:childTnLst>
                          </p:cTn>
                        </p:par>
                        <p:par>
                          <p:cTn id="224" fill="hold">
                            <p:stCondLst>
                              <p:cond delay="17000"/>
                            </p:stCondLst>
                            <p:childTnLst>
                              <p:par>
                                <p:cTn id="225" presetID="53" presetClass="entr" presetSubtype="16" fill="hold" grpId="0" nodeType="afterEffect">
                                  <p:stCondLst>
                                    <p:cond delay="0"/>
                                  </p:stCondLst>
                                  <p:childTnLst>
                                    <p:set>
                                      <p:cBhvr>
                                        <p:cTn id="226" dur="1" fill="hold">
                                          <p:stCondLst>
                                            <p:cond delay="0"/>
                                          </p:stCondLst>
                                        </p:cTn>
                                        <p:tgtEl>
                                          <p:spTgt spid="73"/>
                                        </p:tgtEl>
                                        <p:attrNameLst>
                                          <p:attrName>style.visibility</p:attrName>
                                        </p:attrNameLst>
                                      </p:cBhvr>
                                      <p:to>
                                        <p:strVal val="visible"/>
                                      </p:to>
                                    </p:set>
                                    <p:anim calcmode="lin" valueType="num">
                                      <p:cBhvr>
                                        <p:cTn id="227" dur="500" fill="hold"/>
                                        <p:tgtEl>
                                          <p:spTgt spid="73"/>
                                        </p:tgtEl>
                                        <p:attrNameLst>
                                          <p:attrName>ppt_w</p:attrName>
                                        </p:attrNameLst>
                                      </p:cBhvr>
                                      <p:tavLst>
                                        <p:tav tm="0">
                                          <p:val>
                                            <p:fltVal val="0"/>
                                          </p:val>
                                        </p:tav>
                                        <p:tav tm="100000">
                                          <p:val>
                                            <p:strVal val="#ppt_w"/>
                                          </p:val>
                                        </p:tav>
                                      </p:tavLst>
                                    </p:anim>
                                    <p:anim calcmode="lin" valueType="num">
                                      <p:cBhvr>
                                        <p:cTn id="228" dur="500" fill="hold"/>
                                        <p:tgtEl>
                                          <p:spTgt spid="73"/>
                                        </p:tgtEl>
                                        <p:attrNameLst>
                                          <p:attrName>ppt_h</p:attrName>
                                        </p:attrNameLst>
                                      </p:cBhvr>
                                      <p:tavLst>
                                        <p:tav tm="0">
                                          <p:val>
                                            <p:fltVal val="0"/>
                                          </p:val>
                                        </p:tav>
                                        <p:tav tm="100000">
                                          <p:val>
                                            <p:strVal val="#ppt_h"/>
                                          </p:val>
                                        </p:tav>
                                      </p:tavLst>
                                    </p:anim>
                                    <p:animEffect transition="in" filter="fade">
                                      <p:cBhvr>
                                        <p:cTn id="229" dur="500"/>
                                        <p:tgtEl>
                                          <p:spTgt spid="73"/>
                                        </p:tgtEl>
                                      </p:cBhvr>
                                    </p:animEffect>
                                  </p:childTnLst>
                                </p:cTn>
                              </p:par>
                            </p:childTnLst>
                          </p:cTn>
                        </p:par>
                        <p:par>
                          <p:cTn id="230" fill="hold">
                            <p:stCondLst>
                              <p:cond delay="17500"/>
                            </p:stCondLst>
                            <p:childTnLst>
                              <p:par>
                                <p:cTn id="231" presetID="22" presetClass="entr" presetSubtype="1" fill="hold" nodeType="afterEffect">
                                  <p:stCondLst>
                                    <p:cond delay="0"/>
                                  </p:stCondLst>
                                  <p:childTnLst>
                                    <p:set>
                                      <p:cBhvr>
                                        <p:cTn id="232" dur="1" fill="hold">
                                          <p:stCondLst>
                                            <p:cond delay="0"/>
                                          </p:stCondLst>
                                        </p:cTn>
                                        <p:tgtEl>
                                          <p:spTgt spid="74"/>
                                        </p:tgtEl>
                                        <p:attrNameLst>
                                          <p:attrName>style.visibility</p:attrName>
                                        </p:attrNameLst>
                                      </p:cBhvr>
                                      <p:to>
                                        <p:strVal val="visible"/>
                                      </p:to>
                                    </p:set>
                                    <p:animEffect transition="in" filter="wipe(up)">
                                      <p:cBhvr>
                                        <p:cTn id="233" dur="500"/>
                                        <p:tgtEl>
                                          <p:spTgt spid="74"/>
                                        </p:tgtEl>
                                      </p:cBhvr>
                                    </p:animEffect>
                                  </p:childTnLst>
                                </p:cTn>
                              </p:par>
                            </p:childTnLst>
                          </p:cTn>
                        </p:par>
                        <p:par>
                          <p:cTn id="234" fill="hold">
                            <p:stCondLst>
                              <p:cond delay="18000"/>
                            </p:stCondLst>
                            <p:childTnLst>
                              <p:par>
                                <p:cTn id="235" presetID="53" presetClass="entr" presetSubtype="16" fill="hold" grpId="0" nodeType="afterEffect">
                                  <p:stCondLst>
                                    <p:cond delay="0"/>
                                  </p:stCondLst>
                                  <p:childTnLst>
                                    <p:set>
                                      <p:cBhvr>
                                        <p:cTn id="236" dur="1" fill="hold">
                                          <p:stCondLst>
                                            <p:cond delay="0"/>
                                          </p:stCondLst>
                                        </p:cTn>
                                        <p:tgtEl>
                                          <p:spTgt spid="75"/>
                                        </p:tgtEl>
                                        <p:attrNameLst>
                                          <p:attrName>style.visibility</p:attrName>
                                        </p:attrNameLst>
                                      </p:cBhvr>
                                      <p:to>
                                        <p:strVal val="visible"/>
                                      </p:to>
                                    </p:set>
                                    <p:anim calcmode="lin" valueType="num">
                                      <p:cBhvr>
                                        <p:cTn id="237" dur="500" fill="hold"/>
                                        <p:tgtEl>
                                          <p:spTgt spid="75"/>
                                        </p:tgtEl>
                                        <p:attrNameLst>
                                          <p:attrName>ppt_w</p:attrName>
                                        </p:attrNameLst>
                                      </p:cBhvr>
                                      <p:tavLst>
                                        <p:tav tm="0">
                                          <p:val>
                                            <p:fltVal val="0"/>
                                          </p:val>
                                        </p:tav>
                                        <p:tav tm="100000">
                                          <p:val>
                                            <p:strVal val="#ppt_w"/>
                                          </p:val>
                                        </p:tav>
                                      </p:tavLst>
                                    </p:anim>
                                    <p:anim calcmode="lin" valueType="num">
                                      <p:cBhvr>
                                        <p:cTn id="238" dur="500" fill="hold"/>
                                        <p:tgtEl>
                                          <p:spTgt spid="75"/>
                                        </p:tgtEl>
                                        <p:attrNameLst>
                                          <p:attrName>ppt_h</p:attrName>
                                        </p:attrNameLst>
                                      </p:cBhvr>
                                      <p:tavLst>
                                        <p:tav tm="0">
                                          <p:val>
                                            <p:fltVal val="0"/>
                                          </p:val>
                                        </p:tav>
                                        <p:tav tm="100000">
                                          <p:val>
                                            <p:strVal val="#ppt_h"/>
                                          </p:val>
                                        </p:tav>
                                      </p:tavLst>
                                    </p:anim>
                                    <p:animEffect transition="in" filter="fade">
                                      <p:cBhvr>
                                        <p:cTn id="239" dur="500"/>
                                        <p:tgtEl>
                                          <p:spTgt spid="75"/>
                                        </p:tgtEl>
                                      </p:cBhvr>
                                    </p:animEffect>
                                  </p:childTnLst>
                                </p:cTn>
                              </p:par>
                            </p:childTnLst>
                          </p:cTn>
                        </p:par>
                        <p:par>
                          <p:cTn id="240" fill="hold">
                            <p:stCondLst>
                              <p:cond delay="18500"/>
                            </p:stCondLst>
                            <p:childTnLst>
                              <p:par>
                                <p:cTn id="241" presetID="53" presetClass="entr" presetSubtype="16" fill="hold" grpId="0" nodeType="afterEffect">
                                  <p:stCondLst>
                                    <p:cond delay="0"/>
                                  </p:stCondLst>
                                  <p:childTnLst>
                                    <p:set>
                                      <p:cBhvr>
                                        <p:cTn id="242" dur="1" fill="hold">
                                          <p:stCondLst>
                                            <p:cond delay="0"/>
                                          </p:stCondLst>
                                        </p:cTn>
                                        <p:tgtEl>
                                          <p:spTgt spid="70"/>
                                        </p:tgtEl>
                                        <p:attrNameLst>
                                          <p:attrName>style.visibility</p:attrName>
                                        </p:attrNameLst>
                                      </p:cBhvr>
                                      <p:to>
                                        <p:strVal val="visible"/>
                                      </p:to>
                                    </p:set>
                                    <p:anim calcmode="lin" valueType="num">
                                      <p:cBhvr>
                                        <p:cTn id="243" dur="500" fill="hold"/>
                                        <p:tgtEl>
                                          <p:spTgt spid="70"/>
                                        </p:tgtEl>
                                        <p:attrNameLst>
                                          <p:attrName>ppt_w</p:attrName>
                                        </p:attrNameLst>
                                      </p:cBhvr>
                                      <p:tavLst>
                                        <p:tav tm="0">
                                          <p:val>
                                            <p:fltVal val="0"/>
                                          </p:val>
                                        </p:tav>
                                        <p:tav tm="100000">
                                          <p:val>
                                            <p:strVal val="#ppt_w"/>
                                          </p:val>
                                        </p:tav>
                                      </p:tavLst>
                                    </p:anim>
                                    <p:anim calcmode="lin" valueType="num">
                                      <p:cBhvr>
                                        <p:cTn id="244" dur="500" fill="hold"/>
                                        <p:tgtEl>
                                          <p:spTgt spid="70"/>
                                        </p:tgtEl>
                                        <p:attrNameLst>
                                          <p:attrName>ppt_h</p:attrName>
                                        </p:attrNameLst>
                                      </p:cBhvr>
                                      <p:tavLst>
                                        <p:tav tm="0">
                                          <p:val>
                                            <p:fltVal val="0"/>
                                          </p:val>
                                        </p:tav>
                                        <p:tav tm="100000">
                                          <p:val>
                                            <p:strVal val="#ppt_h"/>
                                          </p:val>
                                        </p:tav>
                                      </p:tavLst>
                                    </p:anim>
                                    <p:animEffect transition="in" filter="fade">
                                      <p:cBhvr>
                                        <p:cTn id="245" dur="500"/>
                                        <p:tgtEl>
                                          <p:spTgt spid="70"/>
                                        </p:tgtEl>
                                      </p:cBhvr>
                                    </p:animEffect>
                                  </p:childTnLst>
                                </p:cTn>
                              </p:par>
                              <p:par>
                                <p:cTn id="246" presetID="47" presetClass="entr" presetSubtype="0" fill="hold" grpId="0" nodeType="withEffect">
                                  <p:stCondLst>
                                    <p:cond delay="0"/>
                                  </p:stCondLst>
                                  <p:childTnLst>
                                    <p:set>
                                      <p:cBhvr>
                                        <p:cTn id="247" dur="1" fill="hold">
                                          <p:stCondLst>
                                            <p:cond delay="0"/>
                                          </p:stCondLst>
                                        </p:cTn>
                                        <p:tgtEl>
                                          <p:spTgt spid="76"/>
                                        </p:tgtEl>
                                        <p:attrNameLst>
                                          <p:attrName>style.visibility</p:attrName>
                                        </p:attrNameLst>
                                      </p:cBhvr>
                                      <p:to>
                                        <p:strVal val="visible"/>
                                      </p:to>
                                    </p:set>
                                    <p:animEffect transition="in" filter="fade">
                                      <p:cBhvr>
                                        <p:cTn id="248" dur="500"/>
                                        <p:tgtEl>
                                          <p:spTgt spid="76"/>
                                        </p:tgtEl>
                                      </p:cBhvr>
                                    </p:animEffect>
                                    <p:anim calcmode="lin" valueType="num">
                                      <p:cBhvr>
                                        <p:cTn id="249" dur="500" fill="hold"/>
                                        <p:tgtEl>
                                          <p:spTgt spid="76"/>
                                        </p:tgtEl>
                                        <p:attrNameLst>
                                          <p:attrName>ppt_x</p:attrName>
                                        </p:attrNameLst>
                                      </p:cBhvr>
                                      <p:tavLst>
                                        <p:tav tm="0">
                                          <p:val>
                                            <p:strVal val="#ppt_x"/>
                                          </p:val>
                                        </p:tav>
                                        <p:tav tm="100000">
                                          <p:val>
                                            <p:strVal val="#ppt_x"/>
                                          </p:val>
                                        </p:tav>
                                      </p:tavLst>
                                    </p:anim>
                                    <p:anim calcmode="lin" valueType="num">
                                      <p:cBhvr>
                                        <p:cTn id="250" dur="500" fill="hold"/>
                                        <p:tgtEl>
                                          <p:spTgt spid="76"/>
                                        </p:tgtEl>
                                        <p:attrNameLst>
                                          <p:attrName>ppt_y</p:attrName>
                                        </p:attrNameLst>
                                      </p:cBhvr>
                                      <p:tavLst>
                                        <p:tav tm="0">
                                          <p:val>
                                            <p:strVal val="#ppt_y-.1"/>
                                          </p:val>
                                        </p:tav>
                                        <p:tav tm="100000">
                                          <p:val>
                                            <p:strVal val="#ppt_y"/>
                                          </p:val>
                                        </p:tav>
                                      </p:tavLst>
                                    </p:anim>
                                  </p:childTnLst>
                                </p:cTn>
                              </p:par>
                              <p:par>
                                <p:cTn id="251" presetID="42" presetClass="entr" presetSubtype="0" fill="hold" grpId="0" nodeType="withEffect">
                                  <p:stCondLst>
                                    <p:cond delay="0"/>
                                  </p:stCondLst>
                                  <p:childTnLst>
                                    <p:set>
                                      <p:cBhvr>
                                        <p:cTn id="252" dur="1" fill="hold">
                                          <p:stCondLst>
                                            <p:cond delay="0"/>
                                          </p:stCondLst>
                                        </p:cTn>
                                        <p:tgtEl>
                                          <p:spTgt spid="77"/>
                                        </p:tgtEl>
                                        <p:attrNameLst>
                                          <p:attrName>style.visibility</p:attrName>
                                        </p:attrNameLst>
                                      </p:cBhvr>
                                      <p:to>
                                        <p:strVal val="visible"/>
                                      </p:to>
                                    </p:set>
                                    <p:animEffect transition="in" filter="fade">
                                      <p:cBhvr>
                                        <p:cTn id="253" dur="500"/>
                                        <p:tgtEl>
                                          <p:spTgt spid="77"/>
                                        </p:tgtEl>
                                      </p:cBhvr>
                                    </p:animEffect>
                                    <p:anim calcmode="lin" valueType="num">
                                      <p:cBhvr>
                                        <p:cTn id="254" dur="500" fill="hold"/>
                                        <p:tgtEl>
                                          <p:spTgt spid="77"/>
                                        </p:tgtEl>
                                        <p:attrNameLst>
                                          <p:attrName>ppt_x</p:attrName>
                                        </p:attrNameLst>
                                      </p:cBhvr>
                                      <p:tavLst>
                                        <p:tav tm="0">
                                          <p:val>
                                            <p:strVal val="#ppt_x"/>
                                          </p:val>
                                        </p:tav>
                                        <p:tav tm="100000">
                                          <p:val>
                                            <p:strVal val="#ppt_x"/>
                                          </p:val>
                                        </p:tav>
                                      </p:tavLst>
                                    </p:anim>
                                    <p:anim calcmode="lin" valueType="num">
                                      <p:cBhvr>
                                        <p:cTn id="255" dur="500" fill="hold"/>
                                        <p:tgtEl>
                                          <p:spTgt spid="77"/>
                                        </p:tgtEl>
                                        <p:attrNameLst>
                                          <p:attrName>ppt_y</p:attrName>
                                        </p:attrNameLst>
                                      </p:cBhvr>
                                      <p:tavLst>
                                        <p:tav tm="0">
                                          <p:val>
                                            <p:strVal val="#ppt_y+.1"/>
                                          </p:val>
                                        </p:tav>
                                        <p:tav tm="100000">
                                          <p:val>
                                            <p:strVal val="#ppt_y"/>
                                          </p:val>
                                        </p:tav>
                                      </p:tavLst>
                                    </p:anim>
                                  </p:childTnLst>
                                </p:cTn>
                              </p:par>
                            </p:childTnLst>
                          </p:cTn>
                        </p:par>
                        <p:par>
                          <p:cTn id="256" fill="hold">
                            <p:stCondLst>
                              <p:cond delay="19000"/>
                            </p:stCondLst>
                            <p:childTnLst>
                              <p:par>
                                <p:cTn id="257" presetID="22" presetClass="entr" presetSubtype="8" fill="hold" nodeType="afterEffect">
                                  <p:stCondLst>
                                    <p:cond delay="0"/>
                                  </p:stCondLst>
                                  <p:childTnLst>
                                    <p:set>
                                      <p:cBhvr>
                                        <p:cTn id="258" dur="1" fill="hold">
                                          <p:stCondLst>
                                            <p:cond delay="0"/>
                                          </p:stCondLst>
                                        </p:cTn>
                                        <p:tgtEl>
                                          <p:spTgt spid="79"/>
                                        </p:tgtEl>
                                        <p:attrNameLst>
                                          <p:attrName>style.visibility</p:attrName>
                                        </p:attrNameLst>
                                      </p:cBhvr>
                                      <p:to>
                                        <p:strVal val="visible"/>
                                      </p:to>
                                    </p:set>
                                    <p:animEffect transition="in" filter="wipe(left)">
                                      <p:cBhvr>
                                        <p:cTn id="25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3" grpId="0" animBg="1"/>
      <p:bldP spid="30" grpId="0" animBg="1"/>
      <p:bldP spid="31" grpId="0"/>
      <p:bldP spid="32" grpId="0"/>
      <p:bldP spid="33" grpId="0" animBg="1"/>
      <p:bldP spid="34" grpId="0" animBg="1"/>
      <p:bldP spid="35" grpId="0" animBg="1"/>
      <p:bldP spid="36" grpId="0" animBg="1"/>
      <p:bldP spid="38" grpId="0" animBg="1"/>
      <p:bldP spid="39" grpId="0"/>
      <p:bldP spid="40" grpId="0"/>
      <p:bldP spid="41" grpId="0" animBg="1"/>
      <p:bldP spid="42" grpId="0" animBg="1"/>
      <p:bldP spid="43" grpId="0" animBg="1"/>
      <p:bldP spid="44" grpId="0" animBg="1"/>
      <p:bldP spid="46" grpId="0" animBg="1"/>
      <p:bldP spid="47" grpId="0"/>
      <p:bldP spid="48" grpId="0"/>
      <p:bldP spid="62" grpId="0" animBg="1"/>
      <p:bldP spid="63" grpId="0" animBg="1"/>
      <p:bldP spid="64" grpId="0" animBg="1"/>
      <p:bldP spid="65" grpId="0" animBg="1"/>
      <p:bldP spid="67" grpId="0" animBg="1"/>
      <p:bldP spid="68" grpId="0"/>
      <p:bldP spid="69" grpId="0"/>
      <p:bldP spid="70" grpId="0" animBg="1"/>
      <p:bldP spid="71" grpId="0" animBg="1"/>
      <p:bldP spid="72" grpId="0" animBg="1"/>
      <p:bldP spid="73" grpId="0" animBg="1"/>
      <p:bldP spid="75" grpId="0" animBg="1"/>
      <p:bldP spid="76" grpId="0"/>
      <p:bldP spid="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video Thi nghi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379226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569660"/>
          </a:xfrm>
          <a:prstGeom prst="rect">
            <a:avLst/>
          </a:prstGeom>
        </p:spPr>
        <p:txBody>
          <a:bodyPr wrap="square">
            <a:spAutoFit/>
          </a:bodyPr>
          <a:lstStyle/>
          <a:p>
            <a:pPr algn="just"/>
            <a:r>
              <a:rPr lang="vi-VN" sz="3200">
                <a:solidFill>
                  <a:schemeClr val="bg1"/>
                </a:solidFill>
              </a:rPr>
              <a:t> -Tại sao chỉ có nhiệt kế thủy ngân, nhiệt kế rượu mà không có nhiệt kế nước</a:t>
            </a:r>
            <a:r>
              <a:rPr lang="vi-VN" sz="3200" smtClean="0">
                <a:solidFill>
                  <a:schemeClr val="bg1"/>
                </a:solidFill>
              </a:rPr>
              <a:t>?</a:t>
            </a:r>
            <a:endParaRPr lang="en-US" sz="3200" smtClean="0">
              <a:solidFill>
                <a:schemeClr val="bg1"/>
              </a:solidFill>
            </a:endParaRPr>
          </a:p>
          <a:p>
            <a:pPr algn="just"/>
            <a:r>
              <a:rPr lang="vi-VN" sz="3200" smtClean="0">
                <a:solidFill>
                  <a:schemeClr val="bg1"/>
                </a:solidFill>
              </a:rPr>
              <a:t>- </a:t>
            </a:r>
            <a:r>
              <a:rPr lang="vi-VN" sz="3200">
                <a:solidFill>
                  <a:schemeClr val="bg1"/>
                </a:solidFill>
              </a:rPr>
              <a:t>Mô tả cách đo và thực hành đo nhiệt độ của cơ thể </a:t>
            </a:r>
            <a:r>
              <a:rPr lang="vi-VN" sz="3200" smtClean="0">
                <a:solidFill>
                  <a:schemeClr val="bg1"/>
                </a:solidFill>
              </a:rPr>
              <a:t>em</a:t>
            </a:r>
            <a:r>
              <a:rPr lang="en-US" sz="3200" smtClean="0">
                <a:solidFill>
                  <a:schemeClr val="bg1"/>
                </a:solidFill>
              </a:rPr>
              <a:t> ?</a:t>
            </a:r>
            <a:endParaRPr lang="en-US" sz="3200">
              <a:solidFill>
                <a:schemeClr val="bg1"/>
              </a:solidFill>
            </a:endParaRPr>
          </a:p>
        </p:txBody>
      </p:sp>
      <p:sp>
        <p:nvSpPr>
          <p:cNvPr id="4" name="Rectangle 3"/>
          <p:cNvSpPr/>
          <p:nvPr/>
        </p:nvSpPr>
        <p:spPr>
          <a:xfrm>
            <a:off x="506266" y="2053977"/>
            <a:ext cx="11314431" cy="3046988"/>
          </a:xfrm>
          <a:prstGeom prst="rect">
            <a:avLst/>
          </a:prstGeom>
        </p:spPr>
        <p:txBody>
          <a:bodyPr wrap="square">
            <a:spAutoFit/>
          </a:bodyPr>
          <a:lstStyle/>
          <a:p>
            <a:pPr algn="just"/>
            <a:r>
              <a:rPr lang="vi-VN" sz="3200" smtClean="0">
                <a:solidFill>
                  <a:srgbClr val="FFFF00"/>
                </a:solidFill>
              </a:rPr>
              <a:t>- Chỉ </a:t>
            </a:r>
            <a:r>
              <a:rPr lang="vi-VN" sz="3200">
                <a:solidFill>
                  <a:srgbClr val="FFFF00"/>
                </a:solidFill>
              </a:rPr>
              <a:t>có nhiệt kế thủy ngân, nhiệt kế rượu mà không có nhiệt kế nước vì</a:t>
            </a:r>
            <a:r>
              <a:rPr lang="vi-VN" sz="3200" smtClean="0">
                <a:solidFill>
                  <a:srgbClr val="FFFF00"/>
                </a:solidFill>
              </a:rPr>
              <a:t>:</a:t>
            </a:r>
            <a:endParaRPr lang="en-US" sz="3200" smtClean="0">
              <a:solidFill>
                <a:srgbClr val="FFFF00"/>
              </a:solidFill>
            </a:endParaRPr>
          </a:p>
          <a:p>
            <a:pPr algn="just"/>
            <a:r>
              <a:rPr lang="vi-VN" sz="3200" smtClean="0">
                <a:solidFill>
                  <a:srgbClr val="FFFF00"/>
                </a:solidFill>
              </a:rPr>
              <a:t>Nhiệt </a:t>
            </a:r>
            <a:r>
              <a:rPr lang="vi-VN" sz="3200">
                <a:solidFill>
                  <a:srgbClr val="FFFF00"/>
                </a:solidFill>
              </a:rPr>
              <a:t>kế thường dùng hoạt động dựa trên hiện tượng dãn nở vì nhiệt của chất lỏng. Rượu hay thủy ngân có tính co dãn vì nhiệt đều còn nước thì không có tính chất này. Hơn nữa, nước thì không đo được nhiệt độ </a:t>
            </a:r>
            <a:r>
              <a:rPr lang="vi-VN" sz="3200" smtClean="0">
                <a:solidFill>
                  <a:srgbClr val="FFFF00"/>
                </a:solidFill>
              </a:rPr>
              <a:t>âm.</a:t>
            </a:r>
            <a:endParaRPr lang="en-US" sz="3200">
              <a:solidFill>
                <a:srgbClr val="FFFF00"/>
              </a:solidFill>
            </a:endParaRPr>
          </a:p>
        </p:txBody>
      </p:sp>
    </p:spTree>
    <p:extLst>
      <p:ext uri="{BB962C8B-B14F-4D97-AF65-F5344CB8AC3E}">
        <p14:creationId xmlns:p14="http://schemas.microsoft.com/office/powerpoint/2010/main" val="74662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569660"/>
          </a:xfrm>
          <a:prstGeom prst="rect">
            <a:avLst/>
          </a:prstGeom>
        </p:spPr>
        <p:txBody>
          <a:bodyPr wrap="square">
            <a:spAutoFit/>
          </a:bodyPr>
          <a:lstStyle/>
          <a:p>
            <a:pPr algn="just"/>
            <a:r>
              <a:rPr lang="vi-VN" sz="3200" smtClean="0">
                <a:solidFill>
                  <a:schemeClr val="bg1"/>
                </a:solidFill>
              </a:rPr>
              <a:t>-</a:t>
            </a:r>
            <a:r>
              <a:rPr lang="en-US" sz="3200" smtClean="0">
                <a:solidFill>
                  <a:schemeClr val="bg1"/>
                </a:solidFill>
              </a:rPr>
              <a:t> </a:t>
            </a:r>
            <a:r>
              <a:rPr lang="vi-VN" sz="3200" smtClean="0">
                <a:solidFill>
                  <a:schemeClr val="bg1"/>
                </a:solidFill>
              </a:rPr>
              <a:t>Tại </a:t>
            </a:r>
            <a:r>
              <a:rPr lang="vi-VN" sz="3200">
                <a:solidFill>
                  <a:schemeClr val="bg1"/>
                </a:solidFill>
              </a:rPr>
              <a:t>sao chỉ có nhiệt kế thủy ngân, nhiệt kế rượu mà không có nhiệt kế nước</a:t>
            </a:r>
            <a:r>
              <a:rPr lang="vi-VN" sz="3200" smtClean="0">
                <a:solidFill>
                  <a:schemeClr val="bg1"/>
                </a:solidFill>
              </a:rPr>
              <a:t>?</a:t>
            </a:r>
            <a:endParaRPr lang="en-US" sz="3200" smtClean="0">
              <a:solidFill>
                <a:schemeClr val="bg1"/>
              </a:solidFill>
            </a:endParaRPr>
          </a:p>
          <a:p>
            <a:pPr algn="just"/>
            <a:r>
              <a:rPr lang="vi-VN" sz="3200" smtClean="0">
                <a:solidFill>
                  <a:schemeClr val="bg1"/>
                </a:solidFill>
              </a:rPr>
              <a:t>- </a:t>
            </a:r>
            <a:r>
              <a:rPr lang="vi-VN" sz="3200">
                <a:solidFill>
                  <a:schemeClr val="bg1"/>
                </a:solidFill>
              </a:rPr>
              <a:t>Mô tả cách đo và thực hành đo nhiệt độ của cơ thể </a:t>
            </a:r>
            <a:r>
              <a:rPr lang="vi-VN" sz="3200" smtClean="0">
                <a:solidFill>
                  <a:schemeClr val="bg1"/>
                </a:solidFill>
              </a:rPr>
              <a:t>em</a:t>
            </a:r>
            <a:r>
              <a:rPr lang="en-US" sz="3200" smtClean="0">
                <a:solidFill>
                  <a:schemeClr val="bg1"/>
                </a:solidFill>
              </a:rPr>
              <a:t> ?</a:t>
            </a:r>
            <a:endParaRPr lang="en-US" sz="3200">
              <a:solidFill>
                <a:schemeClr val="bg1"/>
              </a:solidFill>
            </a:endParaRPr>
          </a:p>
        </p:txBody>
      </p:sp>
      <p:sp>
        <p:nvSpPr>
          <p:cNvPr id="4" name="Rectangle 3"/>
          <p:cNvSpPr/>
          <p:nvPr/>
        </p:nvSpPr>
        <p:spPr>
          <a:xfrm>
            <a:off x="506267" y="2120479"/>
            <a:ext cx="11314431" cy="4308872"/>
          </a:xfrm>
          <a:prstGeom prst="rect">
            <a:avLst/>
          </a:prstGeom>
        </p:spPr>
        <p:txBody>
          <a:bodyPr wrap="square">
            <a:spAutoFit/>
          </a:bodyPr>
          <a:lstStyle/>
          <a:p>
            <a:pPr algn="just">
              <a:spcBef>
                <a:spcPts val="600"/>
              </a:spcBef>
              <a:spcAft>
                <a:spcPts val="600"/>
              </a:spcAft>
            </a:pPr>
            <a:r>
              <a:rPr lang="en-US" sz="3200" smtClean="0">
                <a:solidFill>
                  <a:srgbClr val="FFFF00"/>
                </a:solidFill>
              </a:rPr>
              <a:t>- </a:t>
            </a:r>
            <a:r>
              <a:rPr lang="vi-VN" sz="3200" smtClean="0">
                <a:solidFill>
                  <a:srgbClr val="FFFF00"/>
                </a:solidFill>
              </a:rPr>
              <a:t>Cách </a:t>
            </a:r>
            <a:r>
              <a:rPr lang="vi-VN" sz="3200">
                <a:solidFill>
                  <a:srgbClr val="FFFF00"/>
                </a:solidFill>
              </a:rPr>
              <a:t>đo nhiệt độ cơ thể:Khi đo nhiệt độ của cơ thể, ta cần thực hiện các bước sau</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1: Ước lượng nhiệt độ của cơ thể</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2: Chọn nhiệt kế phù hợp</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3: Hiệu chỉnh nhiệt kế đúng cách trước khi đo</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4: Thực hiện phép đo</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5: Đọc và ghi kết quả mỗi lần </a:t>
            </a:r>
            <a:r>
              <a:rPr lang="vi-VN" sz="3200" smtClean="0">
                <a:solidFill>
                  <a:srgbClr val="FFFF00"/>
                </a:solidFill>
              </a:rPr>
              <a:t>đo.</a:t>
            </a:r>
            <a:endParaRPr lang="en-US" sz="3200">
              <a:solidFill>
                <a:srgbClr val="FFFF00"/>
              </a:solidFill>
            </a:endParaRPr>
          </a:p>
        </p:txBody>
      </p:sp>
    </p:spTree>
    <p:extLst>
      <p:ext uri="{BB962C8B-B14F-4D97-AF65-F5344CB8AC3E}">
        <p14:creationId xmlns:p14="http://schemas.microsoft.com/office/powerpoint/2010/main" val="22505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077218"/>
          </a:xfrm>
          <a:prstGeom prst="rect">
            <a:avLst/>
          </a:prstGeom>
        </p:spPr>
        <p:txBody>
          <a:bodyPr wrap="square">
            <a:spAutoFit/>
          </a:bodyPr>
          <a:lstStyle/>
          <a:p>
            <a:pPr algn="just"/>
            <a:r>
              <a:rPr lang="en-US" sz="3200" b="1" smtClean="0">
                <a:solidFill>
                  <a:srgbClr val="FFFF00"/>
                </a:solidFill>
              </a:rPr>
              <a:t>Bài 1. </a:t>
            </a:r>
            <a:r>
              <a:rPr lang="en-US" sz="3200" smtClean="0">
                <a:solidFill>
                  <a:schemeClr val="bg1"/>
                </a:solidFill>
              </a:rPr>
              <a:t>T</a:t>
            </a:r>
            <a:r>
              <a:rPr lang="vi-VN" sz="3200" smtClean="0">
                <a:solidFill>
                  <a:schemeClr val="bg1"/>
                </a:solidFill>
              </a:rPr>
              <a:t>ại </a:t>
            </a:r>
            <a:r>
              <a:rPr lang="vi-VN" sz="3200">
                <a:solidFill>
                  <a:schemeClr val="bg1"/>
                </a:solidFill>
              </a:rPr>
              <a:t>sao bảng chia nhiệt độ của nhiệt kế y tế thủy ngân thường ghi nhiệt độ từ </a:t>
            </a:r>
            <a:r>
              <a:rPr lang="vi-VN" sz="3200" smtClean="0">
                <a:solidFill>
                  <a:schemeClr val="bg1"/>
                </a:solidFill>
              </a:rPr>
              <a:t>35</a:t>
            </a:r>
            <a:r>
              <a:rPr lang="en-US" sz="3200" smtClean="0">
                <a:solidFill>
                  <a:schemeClr val="bg1"/>
                </a:solidFill>
              </a:rPr>
              <a:t> </a:t>
            </a:r>
            <a:r>
              <a:rPr lang="en-US" sz="3200" baseline="30000">
                <a:solidFill>
                  <a:schemeClr val="bg1"/>
                </a:solidFill>
              </a:rPr>
              <a:t>0</a:t>
            </a:r>
            <a:r>
              <a:rPr lang="vi-VN" sz="3200" smtClean="0">
                <a:solidFill>
                  <a:schemeClr val="bg1"/>
                </a:solidFill>
              </a:rPr>
              <a:t>C </a:t>
            </a:r>
            <a:r>
              <a:rPr lang="vi-VN" sz="3200">
                <a:solidFill>
                  <a:schemeClr val="bg1"/>
                </a:solidFill>
              </a:rPr>
              <a:t>đến </a:t>
            </a:r>
            <a:r>
              <a:rPr lang="vi-VN" sz="3200" smtClean="0">
                <a:solidFill>
                  <a:schemeClr val="bg1"/>
                </a:solidFill>
              </a:rPr>
              <a:t>42</a:t>
            </a:r>
            <a:r>
              <a:rPr lang="en-US" sz="3200" smtClean="0">
                <a:solidFill>
                  <a:schemeClr val="bg1"/>
                </a:solidFill>
              </a:rPr>
              <a:t> </a:t>
            </a:r>
            <a:r>
              <a:rPr lang="en-US" sz="3200" baseline="30000" smtClean="0">
                <a:solidFill>
                  <a:schemeClr val="bg1"/>
                </a:solidFill>
              </a:rPr>
              <a:t>0</a:t>
            </a:r>
            <a:r>
              <a:rPr lang="vi-VN" sz="3200" smtClean="0">
                <a:solidFill>
                  <a:schemeClr val="bg1"/>
                </a:solidFill>
              </a:rPr>
              <a:t>C?</a:t>
            </a:r>
            <a:endParaRPr lang="en-US" sz="3200">
              <a:solidFill>
                <a:schemeClr val="bg1"/>
              </a:solidFill>
            </a:endParaRPr>
          </a:p>
        </p:txBody>
      </p:sp>
      <p:sp>
        <p:nvSpPr>
          <p:cNvPr id="4" name="Rectangle 3"/>
          <p:cNvSpPr/>
          <p:nvPr/>
        </p:nvSpPr>
        <p:spPr>
          <a:xfrm>
            <a:off x="506266" y="1505338"/>
            <a:ext cx="11314431" cy="1077218"/>
          </a:xfrm>
          <a:prstGeom prst="rect">
            <a:avLst/>
          </a:prstGeom>
        </p:spPr>
        <p:txBody>
          <a:bodyPr wrap="square">
            <a:spAutoFit/>
          </a:bodyPr>
          <a:lstStyle/>
          <a:p>
            <a:pPr algn="just">
              <a:spcBef>
                <a:spcPts val="600"/>
              </a:spcBef>
              <a:spcAft>
                <a:spcPts val="600"/>
              </a:spcAft>
            </a:pPr>
            <a:r>
              <a:rPr lang="en-US" sz="3200" smtClean="0">
                <a:solidFill>
                  <a:srgbClr val="FFFF00"/>
                </a:solidFill>
                <a:latin typeface="Arial (Body)"/>
              </a:rPr>
              <a:t>V</a:t>
            </a:r>
            <a:r>
              <a:rPr lang="vi-VN" sz="3200" smtClean="0">
                <a:solidFill>
                  <a:srgbClr val="FFFF00"/>
                </a:solidFill>
                <a:latin typeface="Arial (Body)"/>
              </a:rPr>
              <a:t>ì </a:t>
            </a:r>
            <a:r>
              <a:rPr lang="vi-VN" sz="3200">
                <a:solidFill>
                  <a:srgbClr val="FFFF00"/>
                </a:solidFill>
                <a:latin typeface="Arial (Body)"/>
              </a:rPr>
              <a:t>nhiệt kế y tế dùng để đo nhiệt độ cơ thể con người, nhiệt độ mà cơ thể con người chỉ trong khoảng </a:t>
            </a:r>
            <a:r>
              <a:rPr lang="en-US" sz="3200" smtClean="0">
                <a:solidFill>
                  <a:srgbClr val="FFFF00"/>
                </a:solidFill>
                <a:latin typeface="Arial (Body)"/>
              </a:rPr>
              <a:t>34 </a:t>
            </a:r>
            <a:r>
              <a:rPr lang="en-US" sz="3200" baseline="30000">
                <a:solidFill>
                  <a:srgbClr val="FFFF00"/>
                </a:solidFill>
                <a:latin typeface="Arial (Body)"/>
              </a:rPr>
              <a:t>0</a:t>
            </a:r>
            <a:r>
              <a:rPr lang="vi-VN" sz="3200">
                <a:solidFill>
                  <a:srgbClr val="FFFF00"/>
                </a:solidFill>
                <a:latin typeface="Arial (Body)"/>
              </a:rPr>
              <a:t>C đến 42</a:t>
            </a:r>
            <a:r>
              <a:rPr lang="en-US" sz="3200">
                <a:solidFill>
                  <a:srgbClr val="FFFF00"/>
                </a:solidFill>
                <a:latin typeface="Arial (Body)"/>
              </a:rPr>
              <a:t> </a:t>
            </a:r>
            <a:r>
              <a:rPr lang="en-US" sz="3200" baseline="30000">
                <a:solidFill>
                  <a:srgbClr val="FFFF00"/>
                </a:solidFill>
                <a:latin typeface="Arial (Body)"/>
              </a:rPr>
              <a:t>0</a:t>
            </a:r>
            <a:r>
              <a:rPr lang="vi-VN" sz="3200">
                <a:solidFill>
                  <a:srgbClr val="FFFF00"/>
                </a:solidFill>
                <a:latin typeface="Arial (Body)"/>
              </a:rPr>
              <a:t>C</a:t>
            </a:r>
            <a:r>
              <a:rPr lang="vi-VN" sz="3200" smtClean="0">
                <a:solidFill>
                  <a:srgbClr val="FFFF00"/>
                </a:solidFill>
                <a:latin typeface="Arial (Body)"/>
              </a:rPr>
              <a:t>.</a:t>
            </a:r>
            <a:endParaRPr lang="en-US" sz="3200">
              <a:solidFill>
                <a:srgbClr val="FFFF00"/>
              </a:solidFill>
              <a:latin typeface="Arial (Body)"/>
            </a:endParaRPr>
          </a:p>
        </p:txBody>
      </p:sp>
      <p:sp>
        <p:nvSpPr>
          <p:cNvPr id="3" name="Oval 2"/>
          <p:cNvSpPr/>
          <p:nvPr/>
        </p:nvSpPr>
        <p:spPr>
          <a:xfrm>
            <a:off x="349135" y="3923608"/>
            <a:ext cx="748145" cy="63176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6266" y="2792366"/>
            <a:ext cx="11314431" cy="3662541"/>
          </a:xfrm>
          <a:prstGeom prst="rect">
            <a:avLst/>
          </a:prstGeom>
        </p:spPr>
        <p:txBody>
          <a:bodyPr wrap="square">
            <a:spAutoFit/>
          </a:bodyPr>
          <a:lstStyle/>
          <a:p>
            <a:pPr algn="just">
              <a:spcBef>
                <a:spcPts val="600"/>
              </a:spcBef>
              <a:spcAft>
                <a:spcPts val="600"/>
              </a:spcAft>
            </a:pPr>
            <a:r>
              <a:rPr lang="en-US" sz="3200" b="1" smtClean="0">
                <a:solidFill>
                  <a:srgbClr val="FFFF00"/>
                </a:solidFill>
              </a:rPr>
              <a:t>Bài 2. </a:t>
            </a:r>
            <a:r>
              <a:rPr lang="vi-VN" sz="3200">
                <a:solidFill>
                  <a:schemeClr val="bg1"/>
                </a:solidFill>
              </a:rPr>
              <a:t>Nguyên tắc nào dưới đây được sử dụng để chế tạo nhiệt kế</a:t>
            </a:r>
            <a:r>
              <a:rPr lang="vi-VN" sz="3200" smtClean="0">
                <a:solidFill>
                  <a:schemeClr val="bg1"/>
                </a:solidFill>
              </a:rPr>
              <a:t>?</a:t>
            </a:r>
            <a:endParaRPr lang="en-US" sz="3200" smtClean="0">
              <a:solidFill>
                <a:schemeClr val="bg1"/>
              </a:solidFill>
            </a:endParaRPr>
          </a:p>
          <a:p>
            <a:pPr marL="514350" indent="-514350" algn="just">
              <a:spcBef>
                <a:spcPts val="600"/>
              </a:spcBef>
              <a:spcAft>
                <a:spcPts val="600"/>
              </a:spcAft>
              <a:buAutoNum type="alphaUcPeriod"/>
            </a:pPr>
            <a:r>
              <a:rPr lang="vi-VN" sz="3200" smtClean="0">
                <a:solidFill>
                  <a:schemeClr val="bg1"/>
                </a:solidFill>
              </a:rPr>
              <a:t>Dãn </a:t>
            </a:r>
            <a:r>
              <a:rPr lang="vi-VN" sz="3200">
                <a:solidFill>
                  <a:schemeClr val="bg1"/>
                </a:solidFill>
              </a:rPr>
              <a:t>nở vì nhiệt của chất </a:t>
            </a:r>
            <a:r>
              <a:rPr lang="vi-VN" sz="3200" smtClean="0">
                <a:solidFill>
                  <a:schemeClr val="bg1"/>
                </a:solidFill>
              </a:rPr>
              <a:t>lỏng</a:t>
            </a:r>
            <a:endParaRPr lang="en-US" sz="3200" smtClean="0">
              <a:solidFill>
                <a:schemeClr val="bg1"/>
              </a:solidFill>
            </a:endParaRPr>
          </a:p>
          <a:p>
            <a:pPr algn="just">
              <a:spcBef>
                <a:spcPts val="600"/>
              </a:spcBef>
              <a:spcAft>
                <a:spcPts val="600"/>
              </a:spcAft>
            </a:pPr>
            <a:r>
              <a:rPr lang="vi-VN" sz="3200" smtClean="0">
                <a:solidFill>
                  <a:schemeClr val="bg1"/>
                </a:solidFill>
              </a:rPr>
              <a:t>B</a:t>
            </a:r>
            <a:r>
              <a:rPr lang="vi-VN" sz="3200">
                <a:solidFill>
                  <a:schemeClr val="bg1"/>
                </a:solidFill>
              </a:rPr>
              <a:t>. Dãn nở vì nhiệt của chất </a:t>
            </a:r>
            <a:r>
              <a:rPr lang="vi-VN" sz="3200" smtClean="0">
                <a:solidFill>
                  <a:schemeClr val="bg1"/>
                </a:solidFill>
              </a:rPr>
              <a:t>khí</a:t>
            </a:r>
            <a:endParaRPr lang="en-US" sz="3200" smtClean="0">
              <a:solidFill>
                <a:schemeClr val="bg1"/>
              </a:solidFill>
            </a:endParaRPr>
          </a:p>
          <a:p>
            <a:pPr algn="just">
              <a:spcBef>
                <a:spcPts val="600"/>
              </a:spcBef>
              <a:spcAft>
                <a:spcPts val="600"/>
              </a:spcAft>
            </a:pPr>
            <a:r>
              <a:rPr lang="vi-VN" sz="3200" smtClean="0">
                <a:solidFill>
                  <a:schemeClr val="bg1"/>
                </a:solidFill>
              </a:rPr>
              <a:t>C</a:t>
            </a:r>
            <a:r>
              <a:rPr lang="vi-VN" sz="3200">
                <a:solidFill>
                  <a:schemeClr val="bg1"/>
                </a:solidFill>
              </a:rPr>
              <a:t>. Thay đổi màu sắc của một vật theo nhiệt </a:t>
            </a:r>
            <a:r>
              <a:rPr lang="vi-VN" sz="3200" smtClean="0">
                <a:solidFill>
                  <a:schemeClr val="bg1"/>
                </a:solidFill>
              </a:rPr>
              <a:t>độ</a:t>
            </a:r>
            <a:endParaRPr lang="en-US" sz="3200" smtClean="0">
              <a:solidFill>
                <a:schemeClr val="bg1"/>
              </a:solidFill>
            </a:endParaRPr>
          </a:p>
          <a:p>
            <a:pPr algn="just">
              <a:spcBef>
                <a:spcPts val="600"/>
              </a:spcBef>
              <a:spcAft>
                <a:spcPts val="600"/>
              </a:spcAft>
            </a:pPr>
            <a:r>
              <a:rPr lang="vi-VN" sz="3200" smtClean="0">
                <a:solidFill>
                  <a:schemeClr val="bg1"/>
                </a:solidFill>
              </a:rPr>
              <a:t>D</a:t>
            </a:r>
            <a:r>
              <a:rPr lang="vi-VN" sz="3200">
                <a:solidFill>
                  <a:schemeClr val="bg1"/>
                </a:solidFill>
              </a:rPr>
              <a:t>. Hiện tượng nóng chảy của các </a:t>
            </a:r>
            <a:r>
              <a:rPr lang="vi-VN" sz="3200" smtClean="0">
                <a:solidFill>
                  <a:schemeClr val="bg1"/>
                </a:solidFill>
              </a:rPr>
              <a:t>chất</a:t>
            </a:r>
            <a:endParaRPr lang="en-US" sz="3200">
              <a:solidFill>
                <a:schemeClr val="bg1"/>
              </a:solidFill>
            </a:endParaRPr>
          </a:p>
        </p:txBody>
      </p:sp>
    </p:spTree>
    <p:extLst>
      <p:ext uri="{BB962C8B-B14F-4D97-AF65-F5344CB8AC3E}">
        <p14:creationId xmlns:p14="http://schemas.microsoft.com/office/powerpoint/2010/main" val="825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077218"/>
          </a:xfrm>
          <a:prstGeom prst="rect">
            <a:avLst/>
          </a:prstGeom>
        </p:spPr>
        <p:txBody>
          <a:bodyPr wrap="square">
            <a:spAutoFit/>
          </a:bodyPr>
          <a:lstStyle/>
          <a:p>
            <a:pPr algn="just"/>
            <a:r>
              <a:rPr lang="en-US" sz="3200" b="1" smtClean="0">
                <a:solidFill>
                  <a:srgbClr val="FFFF00"/>
                </a:solidFill>
                <a:latin typeface="Calibri (Body)"/>
              </a:rPr>
              <a:t>Bài 3. </a:t>
            </a:r>
            <a:r>
              <a:rPr lang="vi-VN" sz="3200">
                <a:solidFill>
                  <a:schemeClr val="bg1"/>
                </a:solidFill>
                <a:latin typeface="Calibri (Body)"/>
              </a:rPr>
              <a:t>Bảng dưới đây ghi tên các loại nhiệt kế và nhiệt độ ghi trên thang đo của </a:t>
            </a:r>
            <a:r>
              <a:rPr lang="vi-VN" sz="3200" smtClean="0">
                <a:solidFill>
                  <a:schemeClr val="bg1"/>
                </a:solidFill>
                <a:latin typeface="Calibri (Body)"/>
              </a:rPr>
              <a:t>chúng.</a:t>
            </a:r>
            <a:endParaRPr lang="en-US" sz="3200">
              <a:solidFill>
                <a:schemeClr val="bg1"/>
              </a:solidFill>
              <a:latin typeface="Calibri (Body)"/>
            </a:endParaRPr>
          </a:p>
        </p:txBody>
      </p:sp>
      <p:pic>
        <p:nvPicPr>
          <p:cNvPr id="6" name="Picture 5"/>
          <p:cNvPicPr>
            <a:picLocks noChangeAspect="1"/>
          </p:cNvPicPr>
          <p:nvPr/>
        </p:nvPicPr>
        <p:blipFill>
          <a:blip r:embed="rId3"/>
          <a:stretch>
            <a:fillRect/>
          </a:stretch>
        </p:blipFill>
        <p:spPr>
          <a:xfrm>
            <a:off x="506267" y="1384409"/>
            <a:ext cx="11160047" cy="2417067"/>
          </a:xfrm>
          <a:prstGeom prst="rect">
            <a:avLst/>
          </a:prstGeom>
        </p:spPr>
      </p:pic>
      <p:sp>
        <p:nvSpPr>
          <p:cNvPr id="7" name="Rectangle 6"/>
          <p:cNvSpPr/>
          <p:nvPr/>
        </p:nvSpPr>
        <p:spPr>
          <a:xfrm>
            <a:off x="1651462" y="3873732"/>
            <a:ext cx="9537470" cy="2769989"/>
          </a:xfrm>
          <a:prstGeom prst="rect">
            <a:avLst/>
          </a:prstGeom>
        </p:spPr>
        <p:txBody>
          <a:bodyPr wrap="square">
            <a:spAutoFit/>
          </a:bodyPr>
          <a:lstStyle/>
          <a:p>
            <a:pPr algn="just">
              <a:spcBef>
                <a:spcPts val="600"/>
              </a:spcBef>
              <a:spcAft>
                <a:spcPts val="600"/>
              </a:spcAft>
            </a:pPr>
            <a:r>
              <a:rPr lang="en-US" sz="3600" smtClean="0">
                <a:solidFill>
                  <a:schemeClr val="bg1"/>
                </a:solidFill>
              </a:rPr>
              <a:t>Phải dùng loại nhiệt kế nào để đo nhiệt độ của:</a:t>
            </a:r>
          </a:p>
          <a:p>
            <a:pPr algn="just">
              <a:spcBef>
                <a:spcPts val="600"/>
              </a:spcBef>
              <a:spcAft>
                <a:spcPts val="600"/>
              </a:spcAft>
            </a:pPr>
            <a:r>
              <a:rPr lang="en-US" sz="3600" smtClean="0">
                <a:solidFill>
                  <a:schemeClr val="bg1"/>
                </a:solidFill>
              </a:rPr>
              <a:t>a) Cơ thể người</a:t>
            </a:r>
          </a:p>
          <a:p>
            <a:pPr algn="just">
              <a:spcBef>
                <a:spcPts val="600"/>
              </a:spcBef>
              <a:spcAft>
                <a:spcPts val="600"/>
              </a:spcAft>
            </a:pPr>
            <a:r>
              <a:rPr lang="en-US" sz="3600" smtClean="0">
                <a:solidFill>
                  <a:schemeClr val="bg1"/>
                </a:solidFill>
              </a:rPr>
              <a:t>b) Nước sôi</a:t>
            </a:r>
          </a:p>
          <a:p>
            <a:pPr algn="just">
              <a:spcBef>
                <a:spcPts val="600"/>
              </a:spcBef>
              <a:spcAft>
                <a:spcPts val="600"/>
              </a:spcAft>
            </a:pPr>
            <a:r>
              <a:rPr lang="en-US" sz="3600" smtClean="0">
                <a:solidFill>
                  <a:schemeClr val="bg1"/>
                </a:solidFill>
              </a:rPr>
              <a:t>c) Không khí trong phòng</a:t>
            </a:r>
            <a:endParaRPr lang="en-US" sz="3600">
              <a:solidFill>
                <a:schemeClr val="bg1"/>
              </a:solidFill>
            </a:endParaRPr>
          </a:p>
        </p:txBody>
      </p:sp>
      <p:sp>
        <p:nvSpPr>
          <p:cNvPr id="8" name="Rectangle 7"/>
          <p:cNvSpPr/>
          <p:nvPr/>
        </p:nvSpPr>
        <p:spPr>
          <a:xfrm>
            <a:off x="5092931" y="4544530"/>
            <a:ext cx="3236422" cy="782060"/>
          </a:xfrm>
          <a:prstGeom prst="rect">
            <a:avLst/>
          </a:prstGeom>
        </p:spPr>
        <p:txBody>
          <a:bodyPr wrap="square">
            <a:spAutoFit/>
          </a:bodyPr>
          <a:lstStyle/>
          <a:p>
            <a:r>
              <a:rPr lang="en-US" sz="3600">
                <a:solidFill>
                  <a:srgbClr val="FFFF00"/>
                </a:solidFill>
              </a:rPr>
              <a:t>=&gt; nhiệt kế y </a:t>
            </a:r>
            <a:r>
              <a:rPr lang="en-US" sz="3600" smtClean="0">
                <a:solidFill>
                  <a:srgbClr val="FFFF00"/>
                </a:solidFill>
              </a:rPr>
              <a:t>tế.</a:t>
            </a:r>
            <a:endParaRPr lang="en-US" sz="3600">
              <a:solidFill>
                <a:srgbClr val="FFFF00"/>
              </a:solidFill>
            </a:endParaRPr>
          </a:p>
        </p:txBody>
      </p:sp>
      <p:sp>
        <p:nvSpPr>
          <p:cNvPr id="9" name="Rectangle 8"/>
          <p:cNvSpPr/>
          <p:nvPr/>
        </p:nvSpPr>
        <p:spPr>
          <a:xfrm>
            <a:off x="5162204" y="5203095"/>
            <a:ext cx="5195454" cy="646331"/>
          </a:xfrm>
          <a:prstGeom prst="rect">
            <a:avLst/>
          </a:prstGeom>
        </p:spPr>
        <p:txBody>
          <a:bodyPr wrap="square">
            <a:spAutoFit/>
          </a:bodyPr>
          <a:lstStyle/>
          <a:p>
            <a:r>
              <a:rPr lang="en-US" sz="3600">
                <a:solidFill>
                  <a:srgbClr val="FFFF00"/>
                </a:solidFill>
              </a:rPr>
              <a:t>=&gt; nhiệt kế </a:t>
            </a:r>
            <a:r>
              <a:rPr lang="en-US" sz="3600" smtClean="0">
                <a:solidFill>
                  <a:srgbClr val="FFFF00"/>
                </a:solidFill>
              </a:rPr>
              <a:t>thủy ngân.</a:t>
            </a:r>
            <a:endParaRPr lang="en-US" sz="3600">
              <a:solidFill>
                <a:srgbClr val="FFFF00"/>
              </a:solidFill>
            </a:endParaRPr>
          </a:p>
        </p:txBody>
      </p:sp>
      <p:sp>
        <p:nvSpPr>
          <p:cNvPr id="10" name="Rectangle 9"/>
          <p:cNvSpPr/>
          <p:nvPr/>
        </p:nvSpPr>
        <p:spPr>
          <a:xfrm>
            <a:off x="6780414" y="5997388"/>
            <a:ext cx="4408517" cy="646331"/>
          </a:xfrm>
          <a:prstGeom prst="rect">
            <a:avLst/>
          </a:prstGeom>
        </p:spPr>
        <p:txBody>
          <a:bodyPr wrap="square">
            <a:spAutoFit/>
          </a:bodyPr>
          <a:lstStyle/>
          <a:p>
            <a:r>
              <a:rPr lang="en-US" sz="3600">
                <a:solidFill>
                  <a:srgbClr val="FFFF00"/>
                </a:solidFill>
              </a:rPr>
              <a:t>=&gt; nhiệt kế </a:t>
            </a:r>
            <a:r>
              <a:rPr lang="en-US" sz="3600" smtClean="0">
                <a:solidFill>
                  <a:srgbClr val="FFFF00"/>
                </a:solidFill>
              </a:rPr>
              <a:t>rượu.</a:t>
            </a:r>
            <a:endParaRPr lang="en-US" sz="3600">
              <a:solidFill>
                <a:srgbClr val="FFFF00"/>
              </a:solidFill>
            </a:endParaRPr>
          </a:p>
        </p:txBody>
      </p:sp>
    </p:spTree>
    <p:extLst>
      <p:ext uri="{BB962C8B-B14F-4D97-AF65-F5344CB8AC3E}">
        <p14:creationId xmlns:p14="http://schemas.microsoft.com/office/powerpoint/2010/main" val="99075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3FDC0A86-9532-4CD7-99FB-0C2254428882}"/>
              </a:ext>
            </a:extLst>
          </p:cNvPr>
          <p:cNvGrpSpPr/>
          <p:nvPr/>
        </p:nvGrpSpPr>
        <p:grpSpPr>
          <a:xfrm>
            <a:off x="2705536" y="4516666"/>
            <a:ext cx="2721205" cy="1047774"/>
            <a:chOff x="1181535" y="4406938"/>
            <a:chExt cx="2721205" cy="1047774"/>
          </a:xfrm>
        </p:grpSpPr>
        <p:sp>
          <p:nvSpPr>
            <p:cNvPr id="27" name="Rectangle 26">
              <a:extLst>
                <a:ext uri="{FF2B5EF4-FFF2-40B4-BE49-F238E27FC236}">
                  <a16:creationId xmlns:a16="http://schemas.microsoft.com/office/drawing/2014/main" id="{BE470DB3-BC13-4AD7-9E81-7948E457D423}"/>
                </a:ext>
              </a:extLst>
            </p:cNvPr>
            <p:cNvSpPr/>
            <p:nvPr/>
          </p:nvSpPr>
          <p:spPr>
            <a:xfrm>
              <a:off x="2495580" y="4622800"/>
              <a:ext cx="1407160" cy="594360"/>
            </a:xfrm>
            <a:prstGeom prst="rect">
              <a:avLst/>
            </a:prstGeom>
            <a:solidFill>
              <a:schemeClr val="accent6">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8" name="Rectangle 36">
              <a:extLst>
                <a:ext uri="{FF2B5EF4-FFF2-40B4-BE49-F238E27FC236}">
                  <a16:creationId xmlns:a16="http://schemas.microsoft.com/office/drawing/2014/main" id="{1EAF0D25-FC3B-43BF-85B7-31C766C0EB00}"/>
                </a:ext>
              </a:extLst>
            </p:cNvPr>
            <p:cNvSpPr>
              <a:spLocks noChangeArrowheads="1"/>
            </p:cNvSpPr>
            <p:nvPr/>
          </p:nvSpPr>
          <p:spPr bwMode="auto">
            <a:xfrm>
              <a:off x="2610760" y="4709901"/>
              <a:ext cx="1170104"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R+L</a:t>
              </a:r>
              <a:endParaRPr lang="el-GR" altLang="en-US" sz="2400"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34" name="Straight Connector 33">
              <a:extLst>
                <a:ext uri="{FF2B5EF4-FFF2-40B4-BE49-F238E27FC236}">
                  <a16:creationId xmlns:a16="http://schemas.microsoft.com/office/drawing/2014/main" id="{499B6F57-9867-4D9D-BA11-D245D42EFD9D}"/>
                </a:ext>
              </a:extLst>
            </p:cNvPr>
            <p:cNvCxnSpPr/>
            <p:nvPr/>
          </p:nvCxnSpPr>
          <p:spPr>
            <a:xfrm rot="5400000" flipV="1">
              <a:off x="2132147" y="4258072"/>
              <a:ext cx="0" cy="7315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F916A6-8B97-46E3-B27C-62B06B06846C}"/>
                </a:ext>
              </a:extLst>
            </p:cNvPr>
            <p:cNvCxnSpPr>
              <a:cxnSpLocks/>
            </p:cNvCxnSpPr>
            <p:nvPr/>
          </p:nvCxnSpPr>
          <p:spPr>
            <a:xfrm flipH="1" flipV="1">
              <a:off x="2496820" y="4498340"/>
              <a:ext cx="1874" cy="956372"/>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36">
              <a:extLst>
                <a:ext uri="{FF2B5EF4-FFF2-40B4-BE49-F238E27FC236}">
                  <a16:creationId xmlns:a16="http://schemas.microsoft.com/office/drawing/2014/main" id="{A48BFEF2-C7F1-4D84-8FC2-BEB9DFEB7D5C}"/>
                </a:ext>
              </a:extLst>
            </p:cNvPr>
            <p:cNvSpPr>
              <a:spLocks noChangeArrowheads="1"/>
            </p:cNvSpPr>
            <p:nvPr/>
          </p:nvSpPr>
          <p:spPr bwMode="auto">
            <a:xfrm>
              <a:off x="1181535" y="4406938"/>
              <a:ext cx="41985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4450" rIns="0" bIns="44450">
              <a:spAutoFit/>
            </a:bodyPr>
            <a:lstStyle/>
            <a:p>
              <a:pPr algn="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AF9F0DA5-AF14-4DB0-A76F-87943BC7FF02}"/>
              </a:ext>
            </a:extLst>
          </p:cNvPr>
          <p:cNvGrpSpPr/>
          <p:nvPr/>
        </p:nvGrpSpPr>
        <p:grpSpPr>
          <a:xfrm>
            <a:off x="5416580" y="1928369"/>
            <a:ext cx="1336040" cy="3646231"/>
            <a:chOff x="3892580" y="1818640"/>
            <a:chExt cx="1336040" cy="3646231"/>
          </a:xfrm>
        </p:grpSpPr>
        <p:sp>
          <p:nvSpPr>
            <p:cNvPr id="21" name="Freeform: Shape 20">
              <a:extLst>
                <a:ext uri="{FF2B5EF4-FFF2-40B4-BE49-F238E27FC236}">
                  <a16:creationId xmlns:a16="http://schemas.microsoft.com/office/drawing/2014/main" id="{0943E06A-5D82-4852-96E8-3FB2377B8937}"/>
                </a:ext>
              </a:extLst>
            </p:cNvPr>
            <p:cNvSpPr/>
            <p:nvPr/>
          </p:nvSpPr>
          <p:spPr>
            <a:xfrm>
              <a:off x="3892580" y="3307080"/>
              <a:ext cx="1336040" cy="1920240"/>
            </a:xfrm>
            <a:custGeom>
              <a:avLst/>
              <a:gdLst>
                <a:gd name="connsiteX0" fmla="*/ 0 w 1336040"/>
                <a:gd name="connsiteY0" fmla="*/ 1920240 h 1920240"/>
                <a:gd name="connsiteX1" fmla="*/ 1336040 w 1336040"/>
                <a:gd name="connsiteY1" fmla="*/ 1920240 h 1920240"/>
                <a:gd name="connsiteX2" fmla="*/ 1336040 w 1336040"/>
                <a:gd name="connsiteY2" fmla="*/ 0 h 1920240"/>
                <a:gd name="connsiteX3" fmla="*/ 5080 w 1336040"/>
                <a:gd name="connsiteY3" fmla="*/ 1330960 h 1920240"/>
                <a:gd name="connsiteX4" fmla="*/ 0 w 1336040"/>
                <a:gd name="connsiteY4" fmla="*/ 1920240 h 192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040" h="1920240">
                  <a:moveTo>
                    <a:pt x="0" y="1920240"/>
                  </a:moveTo>
                  <a:lnTo>
                    <a:pt x="1336040" y="1920240"/>
                  </a:lnTo>
                  <a:lnTo>
                    <a:pt x="1336040" y="0"/>
                  </a:lnTo>
                  <a:lnTo>
                    <a:pt x="5080" y="1330960"/>
                  </a:lnTo>
                  <a:cubicBezTo>
                    <a:pt x="3387" y="1527387"/>
                    <a:pt x="1693" y="1723813"/>
                    <a:pt x="0" y="1920240"/>
                  </a:cubicBezTo>
                  <a:close/>
                </a:path>
              </a:pathLst>
            </a:custGeom>
            <a:solidFill>
              <a:schemeClr val="accent3">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4CDB1B6-FC68-4525-A6BF-7B67DF5632C7}"/>
                </a:ext>
              </a:extLst>
            </p:cNvPr>
            <p:cNvCxnSpPr/>
            <p:nvPr/>
          </p:nvCxnSpPr>
          <p:spPr>
            <a:xfrm flipV="1">
              <a:off x="3900774" y="3709223"/>
              <a:ext cx="0" cy="1755648"/>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36">
              <a:extLst>
                <a:ext uri="{FF2B5EF4-FFF2-40B4-BE49-F238E27FC236}">
                  <a16:creationId xmlns:a16="http://schemas.microsoft.com/office/drawing/2014/main" id="{B02DCD95-20FF-4E8D-AA00-C6DAB4556D09}"/>
                </a:ext>
              </a:extLst>
            </p:cNvPr>
            <p:cNvSpPr>
              <a:spLocks noChangeArrowheads="1"/>
            </p:cNvSpPr>
            <p:nvPr/>
          </p:nvSpPr>
          <p:spPr bwMode="auto">
            <a:xfrm>
              <a:off x="4414204" y="4384781"/>
              <a:ext cx="37245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L</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8" descr="Image result for glass vase of water">
              <a:extLst>
                <a:ext uri="{FF2B5EF4-FFF2-40B4-BE49-F238E27FC236}">
                  <a16:creationId xmlns:a16="http://schemas.microsoft.com/office/drawing/2014/main" id="{BCF8EAFD-3C59-415C-B024-341AEDDA7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8395" y="1818640"/>
              <a:ext cx="1153485" cy="115348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Related image">
            <a:extLst>
              <a:ext uri="{FF2B5EF4-FFF2-40B4-BE49-F238E27FC236}">
                <a16:creationId xmlns:a16="http://schemas.microsoft.com/office/drawing/2014/main" id="{8E119A69-C49B-4E72-8E73-F1AA9E035B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11" b="19583"/>
          <a:stretch/>
        </p:blipFill>
        <p:spPr bwMode="auto">
          <a:xfrm>
            <a:off x="1737362" y="5513285"/>
            <a:ext cx="1544319" cy="1151675"/>
          </a:xfrm>
          <a:prstGeom prst="round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C7F61DF8-1D37-4C19-BE2B-A26B6D94876D}"/>
              </a:ext>
            </a:extLst>
          </p:cNvPr>
          <p:cNvSpPr>
            <a:spLocks noChangeArrowheads="1"/>
          </p:cNvSpPr>
          <p:nvPr/>
        </p:nvSpPr>
        <p:spPr bwMode="auto">
          <a:xfrm>
            <a:off x="2517791" y="278929"/>
            <a:ext cx="7156418" cy="684361"/>
          </a:xfrm>
          <a:prstGeom prst="rect">
            <a:avLst/>
          </a:prstGeom>
          <a:noFill/>
          <a:ln w="9525">
            <a:noFill/>
            <a:miter lim="800000"/>
            <a:headEnd/>
            <a:tailEnd/>
          </a:ln>
        </p:spPr>
        <p:txBody>
          <a:bodyPr/>
          <a:lstStyle/>
          <a:p>
            <a:pPr marL="270272" indent="-270272" algn="ctr">
              <a:buClr>
                <a:schemeClr val="tx2"/>
              </a:buClr>
              <a:buSzPct val="70000"/>
            </a:pP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SỰ CHUYỂN TRẠNG THÁI CỦA CHẤT</a:t>
            </a:r>
          </a:p>
        </p:txBody>
      </p:sp>
      <p:grpSp>
        <p:nvGrpSpPr>
          <p:cNvPr id="66" name="Group 65">
            <a:extLst>
              <a:ext uri="{FF2B5EF4-FFF2-40B4-BE49-F238E27FC236}">
                <a16:creationId xmlns:a16="http://schemas.microsoft.com/office/drawing/2014/main" id="{B4FBD1D3-03C2-4EFC-A048-15008653A537}"/>
              </a:ext>
            </a:extLst>
          </p:cNvPr>
          <p:cNvGrpSpPr/>
          <p:nvPr/>
        </p:nvGrpSpPr>
        <p:grpSpPr>
          <a:xfrm>
            <a:off x="3091243" y="1149964"/>
            <a:ext cx="6306273" cy="4392275"/>
            <a:chOff x="1567242" y="1040235"/>
            <a:chExt cx="6306273" cy="4392275"/>
          </a:xfrm>
        </p:grpSpPr>
        <p:cxnSp>
          <p:nvCxnSpPr>
            <p:cNvPr id="16" name="Straight Connector 15">
              <a:extLst>
                <a:ext uri="{FF2B5EF4-FFF2-40B4-BE49-F238E27FC236}">
                  <a16:creationId xmlns:a16="http://schemas.microsoft.com/office/drawing/2014/main" id="{A53AFA23-1B62-485D-9E2E-DC762FDCAD5C}"/>
                </a:ext>
              </a:extLst>
            </p:cNvPr>
            <p:cNvCxnSpPr/>
            <p:nvPr/>
          </p:nvCxnSpPr>
          <p:spPr>
            <a:xfrm>
              <a:off x="1713052" y="5227761"/>
              <a:ext cx="5774868" cy="0"/>
            </a:xfrm>
            <a:prstGeom prst="line">
              <a:avLst/>
            </a:pr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A18E3-1DF4-4A5B-8EC3-E5F649BC6CCF}"/>
                </a:ext>
              </a:extLst>
            </p:cNvPr>
            <p:cNvCxnSpPr/>
            <p:nvPr/>
          </p:nvCxnSpPr>
          <p:spPr>
            <a:xfrm flipV="1">
              <a:off x="1731128" y="1448557"/>
              <a:ext cx="0" cy="3786343"/>
            </a:xfrm>
            <a:prstGeom prst="line">
              <a:avLst/>
            </a:prstGeom>
            <a:ln w="28575">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 name="Rectangle 36">
              <a:extLst>
                <a:ext uri="{FF2B5EF4-FFF2-40B4-BE49-F238E27FC236}">
                  <a16:creationId xmlns:a16="http://schemas.microsoft.com/office/drawing/2014/main" id="{3F8ABB1D-77CF-4722-B39D-7C2CCC937477}"/>
                </a:ext>
              </a:extLst>
            </p:cNvPr>
            <p:cNvSpPr>
              <a:spLocks noChangeArrowheads="1"/>
            </p:cNvSpPr>
            <p:nvPr/>
          </p:nvSpPr>
          <p:spPr bwMode="auto">
            <a:xfrm>
              <a:off x="1567242" y="1040235"/>
              <a:ext cx="89294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T (</a:t>
              </a:r>
              <a:r>
                <a:rPr lang="en-US" altLang="en-US" sz="2400" b="1" baseline="30000">
                  <a:solidFill>
                    <a:schemeClr val="bg1"/>
                  </a:solidFill>
                  <a:latin typeface="Tahoma" panose="020B0604030504040204" pitchFamily="34" charset="0"/>
                  <a:ea typeface="Tahoma" panose="020B0604030504040204" pitchFamily="34" charset="0"/>
                  <a:cs typeface="Tahoma" panose="020B0604030504040204" pitchFamily="34" charset="0"/>
                </a:rPr>
                <a:t>o</a:t>
              </a: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C)</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36">
              <a:extLst>
                <a:ext uri="{FF2B5EF4-FFF2-40B4-BE49-F238E27FC236}">
                  <a16:creationId xmlns:a16="http://schemas.microsoft.com/office/drawing/2014/main" id="{AE4585B7-861F-4AFA-968E-9A436A7C3F71}"/>
                </a:ext>
              </a:extLst>
            </p:cNvPr>
            <p:cNvSpPr>
              <a:spLocks noChangeArrowheads="1"/>
            </p:cNvSpPr>
            <p:nvPr/>
          </p:nvSpPr>
          <p:spPr bwMode="auto">
            <a:xfrm>
              <a:off x="7360025" y="4973410"/>
              <a:ext cx="51349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t</a:t>
              </a:r>
              <a:endParaRPr lang="el-GR" altLang="en-US" sz="2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36">
            <a:extLst>
              <a:ext uri="{FF2B5EF4-FFF2-40B4-BE49-F238E27FC236}">
                <a16:creationId xmlns:a16="http://schemas.microsoft.com/office/drawing/2014/main" id="{3E862D64-8AFE-4C50-802D-A4D6076B280A}"/>
              </a:ext>
            </a:extLst>
          </p:cNvPr>
          <p:cNvSpPr>
            <a:spLocks noChangeArrowheads="1"/>
          </p:cNvSpPr>
          <p:nvPr/>
        </p:nvSpPr>
        <p:spPr bwMode="auto">
          <a:xfrm>
            <a:off x="3895531" y="4357349"/>
            <a:ext cx="167805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b="1" dirty="0">
                <a:solidFill>
                  <a:schemeClr val="bg1"/>
                </a:solidFill>
                <a:latin typeface="Tahoma" panose="020B0604030504040204" pitchFamily="34" charset="0"/>
                <a:ea typeface="Tahoma" panose="020B0604030504040204" pitchFamily="34" charset="0"/>
                <a:cs typeface="Tahoma" panose="020B0604030504040204" pitchFamily="34" charset="0"/>
              </a:rPr>
              <a:t>NÓNG CHẢY</a:t>
            </a:r>
            <a:endParaRPr lang="el-GR" altLang="en-US"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2" name="Group 71">
            <a:extLst>
              <a:ext uri="{FF2B5EF4-FFF2-40B4-BE49-F238E27FC236}">
                <a16:creationId xmlns:a16="http://schemas.microsoft.com/office/drawing/2014/main" id="{4E9266C4-0BF0-4BBB-BCC2-E0230283DE69}"/>
              </a:ext>
            </a:extLst>
          </p:cNvPr>
          <p:cNvGrpSpPr/>
          <p:nvPr/>
        </p:nvGrpSpPr>
        <p:grpSpPr>
          <a:xfrm>
            <a:off x="2580645" y="3014279"/>
            <a:ext cx="5420039" cy="2560320"/>
            <a:chOff x="1056644" y="2904551"/>
            <a:chExt cx="5420039" cy="2560320"/>
          </a:xfrm>
        </p:grpSpPr>
        <p:cxnSp>
          <p:nvCxnSpPr>
            <p:cNvPr id="6" name="Straight Connector 5">
              <a:extLst>
                <a:ext uri="{FF2B5EF4-FFF2-40B4-BE49-F238E27FC236}">
                  <a16:creationId xmlns:a16="http://schemas.microsoft.com/office/drawing/2014/main" id="{29D2B1B7-041A-426D-85EB-FEFE06C91EAC}"/>
                </a:ext>
              </a:extLst>
            </p:cNvPr>
            <p:cNvCxnSpPr/>
            <p:nvPr/>
          </p:nvCxnSpPr>
          <p:spPr>
            <a:xfrm rot="5400000" flipV="1">
              <a:off x="3488507" y="1560592"/>
              <a:ext cx="0" cy="34747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Rectangle 36">
              <a:extLst>
                <a:ext uri="{FF2B5EF4-FFF2-40B4-BE49-F238E27FC236}">
                  <a16:creationId xmlns:a16="http://schemas.microsoft.com/office/drawing/2014/main" id="{6443F258-0DCC-41E2-A6F3-0A60C87D5BA0}"/>
                </a:ext>
              </a:extLst>
            </p:cNvPr>
            <p:cNvSpPr>
              <a:spLocks noChangeArrowheads="1"/>
            </p:cNvSpPr>
            <p:nvPr/>
          </p:nvSpPr>
          <p:spPr bwMode="auto">
            <a:xfrm>
              <a:off x="1056644" y="3064518"/>
              <a:ext cx="525294"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4450" rIns="0" bIns="44450">
              <a:spAutoFit/>
            </a:bodyPr>
            <a:lstStyle/>
            <a:p>
              <a:pPr algn="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100</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C0A1C92D-8C0F-42DF-AA06-0E51BD4EC60A}"/>
                </a:ext>
              </a:extLst>
            </p:cNvPr>
            <p:cNvSpPr/>
            <p:nvPr/>
          </p:nvSpPr>
          <p:spPr>
            <a:xfrm>
              <a:off x="5228620" y="3291840"/>
              <a:ext cx="1188720" cy="1935480"/>
            </a:xfrm>
            <a:prstGeom prst="rect">
              <a:avLst/>
            </a:prstGeom>
            <a:solidFill>
              <a:srgbClr val="153553"/>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Connector 22">
              <a:extLst>
                <a:ext uri="{FF2B5EF4-FFF2-40B4-BE49-F238E27FC236}">
                  <a16:creationId xmlns:a16="http://schemas.microsoft.com/office/drawing/2014/main" id="{0A036AB5-005F-48D9-9701-5D71C83E6EBD}"/>
                </a:ext>
              </a:extLst>
            </p:cNvPr>
            <p:cNvCxnSpPr/>
            <p:nvPr/>
          </p:nvCxnSpPr>
          <p:spPr>
            <a:xfrm flipV="1">
              <a:off x="5233464" y="2904551"/>
              <a:ext cx="0" cy="25603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342758-613A-4CE4-BDEF-E8963E18704E}"/>
                </a:ext>
              </a:extLst>
            </p:cNvPr>
            <p:cNvCxnSpPr/>
            <p:nvPr/>
          </p:nvCxnSpPr>
          <p:spPr>
            <a:xfrm flipV="1">
              <a:off x="6420239" y="2904551"/>
              <a:ext cx="0" cy="25603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36">
              <a:extLst>
                <a:ext uri="{FF2B5EF4-FFF2-40B4-BE49-F238E27FC236}">
                  <a16:creationId xmlns:a16="http://schemas.microsoft.com/office/drawing/2014/main" id="{253B53EA-196D-40B8-A7B0-0BDE2AECABC7}"/>
                </a:ext>
              </a:extLst>
            </p:cNvPr>
            <p:cNvSpPr>
              <a:spLocks noChangeArrowheads="1"/>
            </p:cNvSpPr>
            <p:nvPr/>
          </p:nvSpPr>
          <p:spPr bwMode="auto">
            <a:xfrm>
              <a:off x="5228621" y="4008861"/>
              <a:ext cx="124806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L+K</a:t>
              </a:r>
              <a:endParaRPr lang="el-GR" altLang="en-US" sz="2400"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4" name="Freeform: Shape 63">
            <a:extLst>
              <a:ext uri="{FF2B5EF4-FFF2-40B4-BE49-F238E27FC236}">
                <a16:creationId xmlns:a16="http://schemas.microsoft.com/office/drawing/2014/main" id="{37355EA8-BFF8-4748-8D14-08705B24CB77}"/>
              </a:ext>
            </a:extLst>
          </p:cNvPr>
          <p:cNvSpPr/>
          <p:nvPr/>
        </p:nvSpPr>
        <p:spPr>
          <a:xfrm>
            <a:off x="3380740" y="1788668"/>
            <a:ext cx="5196840" cy="3284220"/>
          </a:xfrm>
          <a:custGeom>
            <a:avLst/>
            <a:gdLst>
              <a:gd name="connsiteX0" fmla="*/ 0 w 5196840"/>
              <a:gd name="connsiteY0" fmla="*/ 3284220 h 3284220"/>
              <a:gd name="connsiteX1" fmla="*/ 640080 w 5196840"/>
              <a:gd name="connsiteY1" fmla="*/ 2941320 h 3284220"/>
              <a:gd name="connsiteX2" fmla="*/ 2049780 w 5196840"/>
              <a:gd name="connsiteY2" fmla="*/ 2941320 h 3284220"/>
              <a:gd name="connsiteX3" fmla="*/ 3383280 w 5196840"/>
              <a:gd name="connsiteY3" fmla="*/ 1607820 h 3284220"/>
              <a:gd name="connsiteX4" fmla="*/ 4572000 w 5196840"/>
              <a:gd name="connsiteY4" fmla="*/ 1607820 h 3284220"/>
              <a:gd name="connsiteX5" fmla="*/ 5196840 w 5196840"/>
              <a:gd name="connsiteY5"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6840" h="3284220">
                <a:moveTo>
                  <a:pt x="0" y="3284220"/>
                </a:moveTo>
                <a:lnTo>
                  <a:pt x="640080" y="2941320"/>
                </a:lnTo>
                <a:lnTo>
                  <a:pt x="2049780" y="2941320"/>
                </a:lnTo>
                <a:lnTo>
                  <a:pt x="3383280" y="1607820"/>
                </a:lnTo>
                <a:lnTo>
                  <a:pt x="4572000" y="1607820"/>
                </a:lnTo>
                <a:lnTo>
                  <a:pt x="5196840"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71" name="Group 70">
            <a:extLst>
              <a:ext uri="{FF2B5EF4-FFF2-40B4-BE49-F238E27FC236}">
                <a16:creationId xmlns:a16="http://schemas.microsoft.com/office/drawing/2014/main" id="{85CF71CC-80CA-41CF-B662-21DA20DA9B79}"/>
              </a:ext>
            </a:extLst>
          </p:cNvPr>
          <p:cNvGrpSpPr/>
          <p:nvPr/>
        </p:nvGrpSpPr>
        <p:grpSpPr>
          <a:xfrm>
            <a:off x="8417244" y="1064769"/>
            <a:ext cx="1509076" cy="2537561"/>
            <a:chOff x="6893244" y="955040"/>
            <a:chExt cx="1509076" cy="2537561"/>
          </a:xfrm>
        </p:grpSpPr>
        <p:sp>
          <p:nvSpPr>
            <p:cNvPr id="31" name="Rectangle 36">
              <a:extLst>
                <a:ext uri="{FF2B5EF4-FFF2-40B4-BE49-F238E27FC236}">
                  <a16:creationId xmlns:a16="http://schemas.microsoft.com/office/drawing/2014/main" id="{0A79BC7B-5450-41E8-8A57-41B0DC50307D}"/>
                </a:ext>
              </a:extLst>
            </p:cNvPr>
            <p:cNvSpPr>
              <a:spLocks noChangeArrowheads="1"/>
            </p:cNvSpPr>
            <p:nvPr/>
          </p:nvSpPr>
          <p:spPr bwMode="auto">
            <a:xfrm>
              <a:off x="6893244" y="3033501"/>
              <a:ext cx="37245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K</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077" name="Picture 5" descr="Image result for water steam image">
              <a:extLst>
                <a:ext uri="{FF2B5EF4-FFF2-40B4-BE49-F238E27FC236}">
                  <a16:creationId xmlns:a16="http://schemas.microsoft.com/office/drawing/2014/main" id="{E35A5DA8-B839-44EB-A9D8-11C6100A0F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 r="24679" b="5"/>
            <a:stretch/>
          </p:blipFill>
          <p:spPr bwMode="auto">
            <a:xfrm>
              <a:off x="7173279" y="955040"/>
              <a:ext cx="1229041" cy="19812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6">
            <a:extLst>
              <a:ext uri="{FF2B5EF4-FFF2-40B4-BE49-F238E27FC236}">
                <a16:creationId xmlns:a16="http://schemas.microsoft.com/office/drawing/2014/main" id="{840E1D2E-983C-41D5-8533-04616DA103D5}"/>
              </a:ext>
            </a:extLst>
          </p:cNvPr>
          <p:cNvSpPr>
            <a:spLocks noChangeArrowheads="1"/>
          </p:cNvSpPr>
          <p:nvPr/>
        </p:nvSpPr>
        <p:spPr bwMode="auto">
          <a:xfrm>
            <a:off x="6908800" y="3026390"/>
            <a:ext cx="8940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b="1" dirty="0">
                <a:solidFill>
                  <a:schemeClr val="bg1"/>
                </a:solidFill>
                <a:latin typeface="Tahoma" panose="020B0604030504040204" pitchFamily="34" charset="0"/>
                <a:ea typeface="Tahoma" panose="020B0604030504040204" pitchFamily="34" charset="0"/>
                <a:cs typeface="Tahoma" panose="020B0604030504040204" pitchFamily="34" charset="0"/>
              </a:rPr>
              <a:t>SÔI</a:t>
            </a:r>
            <a:endParaRPr lang="el-GR" altLang="en-US"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452935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AEC359-AE3B-429E-88D5-8B8ABCBEAEAA}"/>
              </a:ext>
            </a:extLst>
          </p:cNvPr>
          <p:cNvSpPr>
            <a:spLocks noChangeArrowheads="1"/>
          </p:cNvSpPr>
          <p:nvPr/>
        </p:nvSpPr>
        <p:spPr bwMode="auto">
          <a:xfrm>
            <a:off x="2974846" y="3988834"/>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Phải</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nóng</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Trái</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lạnh</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Giữa</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 pha</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DC9C0EF3-CF22-4525-8234-350DBC65FF10}"/>
              </a:ext>
            </a:extLst>
          </p:cNvPr>
          <p:cNvSpPr>
            <a:spLocks noChangeArrowheads="1"/>
          </p:cNvSpPr>
          <p:nvPr/>
        </p:nvSpPr>
        <p:spPr bwMode="auto">
          <a:xfrm>
            <a:off x="3821080" y="4588629"/>
            <a:ext cx="4549840" cy="437336"/>
          </a:xfrm>
          <a:prstGeom prst="rect">
            <a:avLst/>
          </a:prstGeom>
          <a:noFill/>
          <a:ln w="9525">
            <a:noFill/>
            <a:miter lim="800000"/>
            <a:headEnd/>
            <a:tailEnd/>
          </a:ln>
        </p:spPr>
        <p:txBody>
          <a:bodyPr/>
          <a:lstStyle/>
          <a:p>
            <a:pPr algn="ctr">
              <a:spcAft>
                <a:spcPts val="300"/>
              </a:spcAft>
              <a:buClr>
                <a:schemeClr val="tx2"/>
              </a:buClr>
              <a:buSzPct val="70000"/>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Phải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Giữa</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thấy</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mát</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8" descr="Image result for glass vase of water">
            <a:extLst>
              <a:ext uri="{FF2B5EF4-FFF2-40B4-BE49-F238E27FC236}">
                <a16:creationId xmlns:a16="http://schemas.microsoft.com/office/drawing/2014/main" id="{63EB146E-2A5A-457D-B276-7683D6C770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glass vase of water">
            <a:extLst>
              <a:ext uri="{FF2B5EF4-FFF2-40B4-BE49-F238E27FC236}">
                <a16:creationId xmlns:a16="http://schemas.microsoft.com/office/drawing/2014/main" id="{95BCE49C-F98A-4718-9E3A-58C188B42674}"/>
              </a:ext>
            </a:extLst>
          </p:cNvPr>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38892"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glass vase of water">
            <a:extLst>
              <a:ext uri="{FF2B5EF4-FFF2-40B4-BE49-F238E27FC236}">
                <a16:creationId xmlns:a16="http://schemas.microsoft.com/office/drawing/2014/main" id="{4F741DD0-14AD-424A-8E30-58DD1ABAF184}"/>
              </a:ext>
            </a:extLst>
          </p:cNvPr>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481446"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0BB9B57-3D72-4D26-9AE6-36C9631A3B02}"/>
              </a:ext>
            </a:extLst>
          </p:cNvPr>
          <p:cNvSpPr>
            <a:spLocks noChangeArrowheads="1"/>
          </p:cNvSpPr>
          <p:nvPr/>
        </p:nvSpPr>
        <p:spPr bwMode="auto">
          <a:xfrm>
            <a:off x="3821078" y="5073710"/>
            <a:ext cx="4549840" cy="437336"/>
          </a:xfrm>
          <a:prstGeom prst="rect">
            <a:avLst/>
          </a:prstGeom>
          <a:noFill/>
          <a:ln w="9525">
            <a:noFill/>
            <a:miter lim="800000"/>
            <a:headEnd/>
            <a:tailEnd/>
          </a:ln>
        </p:spPr>
        <p:txBody>
          <a:bodyPr/>
          <a:lstStyle/>
          <a:p>
            <a:pPr algn="ctr">
              <a:spcAft>
                <a:spcPts val="300"/>
              </a:spcAft>
              <a:buClr>
                <a:schemeClr val="tx2"/>
              </a:buClr>
              <a:buSzPct val="70000"/>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Trái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Giữa</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thấy</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ấm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728748" y="320400"/>
            <a:ext cx="10734503" cy="1569660"/>
          </a:xfrm>
          <a:prstGeom prst="rect">
            <a:avLst/>
          </a:prstGeom>
        </p:spPr>
        <p:txBody>
          <a:bodyPr wrap="square">
            <a:spAutoFit/>
          </a:bodyPr>
          <a:lstStyle/>
          <a:p>
            <a:pPr algn="just"/>
            <a:r>
              <a:rPr lang="en-US" sz="3200" smtClean="0">
                <a:solidFill>
                  <a:srgbClr val="FFFF00"/>
                </a:solidFill>
              </a:rPr>
              <a:t>Thực </a:t>
            </a:r>
            <a:r>
              <a:rPr lang="en-US" sz="3200">
                <a:solidFill>
                  <a:srgbClr val="FFFF00"/>
                </a:solidFill>
              </a:rPr>
              <a:t>hiện thí nghiệm như mô tả ở thí nghiệm 1 và cho biết cảm nhận của em về độ nóng lạnh ở các ngón tay khi nhúng vào cốc 2 có như nhau không? Từ đó em có thể rút ra nhận xét </a:t>
            </a:r>
            <a:r>
              <a:rPr lang="en-US" sz="3200" smtClean="0">
                <a:solidFill>
                  <a:srgbClr val="FFFF00"/>
                </a:solidFill>
              </a:rPr>
              <a:t>gì?</a:t>
            </a:r>
            <a:endParaRPr lang="en-US" sz="3200">
              <a:solidFill>
                <a:srgbClr val="FFFF00"/>
              </a:solidFill>
            </a:endParaRPr>
          </a:p>
        </p:txBody>
      </p:sp>
      <p:sp>
        <p:nvSpPr>
          <p:cNvPr id="3" name="Rectangle 2"/>
          <p:cNvSpPr/>
          <p:nvPr/>
        </p:nvSpPr>
        <p:spPr>
          <a:xfrm>
            <a:off x="466896" y="5625763"/>
            <a:ext cx="11258205" cy="1077218"/>
          </a:xfrm>
          <a:prstGeom prst="rect">
            <a:avLst/>
          </a:prstGeom>
        </p:spPr>
        <p:txBody>
          <a:bodyPr wrap="square">
            <a:spAutoFit/>
          </a:bodyPr>
          <a:lstStyle/>
          <a:p>
            <a:pPr algn="just"/>
            <a:r>
              <a:rPr lang="en-US" sz="3200" b="1">
                <a:solidFill>
                  <a:schemeClr val="bg1"/>
                </a:solidFill>
              </a:rPr>
              <a:t>Nhận xét: </a:t>
            </a:r>
            <a:r>
              <a:rPr lang="en-US" sz="3200">
                <a:solidFill>
                  <a:schemeClr val="bg1"/>
                </a:solidFill>
              </a:rPr>
              <a:t>Cảm giác của tay không xác định đúng được độ nóng, lạnh của 1 vật khi ta sờ hoặc tiếp xúc với </a:t>
            </a:r>
            <a:r>
              <a:rPr lang="en-US" sz="3200" smtClean="0">
                <a:solidFill>
                  <a:schemeClr val="bg1"/>
                </a:solidFill>
              </a:rPr>
              <a:t>nó.</a:t>
            </a:r>
            <a:endParaRPr lang="en-US" sz="3200">
              <a:solidFill>
                <a:schemeClr val="bg1"/>
              </a:solidFill>
            </a:endParaRPr>
          </a:p>
        </p:txBody>
      </p:sp>
    </p:spTree>
    <p:extLst>
      <p:ext uri="{BB962C8B-B14F-4D97-AF65-F5344CB8AC3E}">
        <p14:creationId xmlns:p14="http://schemas.microsoft.com/office/powerpoint/2010/main" val="9303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11"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2302DF8-A39F-4111-9B99-D69D1525D19F}"/>
              </a:ext>
            </a:extLst>
          </p:cNvPr>
          <p:cNvGrpSpPr/>
          <p:nvPr/>
        </p:nvGrpSpPr>
        <p:grpSpPr>
          <a:xfrm>
            <a:off x="2707640" y="2377440"/>
            <a:ext cx="6776720" cy="2103120"/>
            <a:chOff x="1739498" y="2480310"/>
            <a:chExt cx="5665004" cy="1897380"/>
          </a:xfrm>
        </p:grpSpPr>
        <p:sp>
          <p:nvSpPr>
            <p:cNvPr id="3" name="Rounded Rectangle 1">
              <a:extLst>
                <a:ext uri="{FF2B5EF4-FFF2-40B4-BE49-F238E27FC236}">
                  <a16:creationId xmlns:a16="http://schemas.microsoft.com/office/drawing/2014/main" id="{BDEF22C7-9D5C-48DD-8542-384C372EE479}"/>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6">
              <a:extLst>
                <a:ext uri="{FF2B5EF4-FFF2-40B4-BE49-F238E27FC236}">
                  <a16:creationId xmlns:a16="http://schemas.microsoft.com/office/drawing/2014/main" id="{C2E1FD44-9C83-4A62-86D5-3CEDBB0A9E86}"/>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a:t>
              </a:r>
              <a:r>
                <a:rPr lang="en-US" sz="3600" b="1">
                  <a:solidFill>
                    <a:srgbClr val="FFFF00"/>
                  </a:solidFill>
                  <a:latin typeface="Tahoma" panose="020B0604030504040204" pitchFamily="34" charset="0"/>
                  <a:ea typeface="Tahoma" panose="020B0604030504040204" pitchFamily="34" charset="0"/>
                  <a:cs typeface="Tahoma" panose="020B0604030504040204" pitchFamily="34" charset="0"/>
                </a:rPr>
                <a:t>LÀ </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GÌ ?</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
        <p:nvSpPr>
          <p:cNvPr id="5" name="Rectangle 4"/>
          <p:cNvSpPr/>
          <p:nvPr/>
        </p:nvSpPr>
        <p:spPr>
          <a:xfrm>
            <a:off x="787203" y="401520"/>
            <a:ext cx="10617594" cy="1077218"/>
          </a:xfrm>
          <a:prstGeom prst="rect">
            <a:avLst/>
          </a:prstGeom>
        </p:spPr>
        <p:txBody>
          <a:bodyPr wrap="square">
            <a:spAutoFit/>
          </a:bodyPr>
          <a:lstStyle/>
          <a:p>
            <a:pPr algn="just"/>
            <a:r>
              <a:rPr lang="en-US" sz="3200">
                <a:solidFill>
                  <a:schemeClr val="bg1"/>
                </a:solidFill>
              </a:rPr>
              <a:t>Để so sánh độ “nóng”, “lạnh” của các vật, người ta dùng đại lượng </a:t>
            </a:r>
            <a:r>
              <a:rPr lang="en-US" sz="3200" smtClean="0">
                <a:solidFill>
                  <a:schemeClr val="bg1"/>
                </a:solidFill>
              </a:rPr>
              <a:t>nào?</a:t>
            </a:r>
            <a:endParaRPr lang="en-US" sz="3200">
              <a:solidFill>
                <a:schemeClr val="bg1"/>
              </a:solidFill>
            </a:endParaRPr>
          </a:p>
        </p:txBody>
      </p:sp>
    </p:spTree>
    <p:extLst>
      <p:ext uri="{BB962C8B-B14F-4D97-AF65-F5344CB8AC3E}">
        <p14:creationId xmlns:p14="http://schemas.microsoft.com/office/powerpoint/2010/main" val="510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2DF8-59DF-47FD-A507-FB4B84ACF0DA}"/>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15">
            <a:extLst>
              <a:ext uri="{FF2B5EF4-FFF2-40B4-BE49-F238E27FC236}">
                <a16:creationId xmlns:a16="http://schemas.microsoft.com/office/drawing/2014/main" id="{8E8F34C5-45C2-4DA2-BB83-3BCFA4CB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880" y="1884251"/>
            <a:ext cx="4413611" cy="3896492"/>
          </a:xfrm>
          <a:prstGeom prst="rect">
            <a:avLst/>
          </a:prstGeom>
          <a:ln>
            <a:noFill/>
          </a:ln>
          <a:effectLst>
            <a:softEdge rad="112500"/>
          </a:effectLst>
        </p:spPr>
      </p:pic>
      <p:pic>
        <p:nvPicPr>
          <p:cNvPr id="4" name="Content Placeholder 5">
            <a:extLst>
              <a:ext uri="{FF2B5EF4-FFF2-40B4-BE49-F238E27FC236}">
                <a16:creationId xmlns:a16="http://schemas.microsoft.com/office/drawing/2014/main" id="{3CD64057-00A8-4F85-B476-D00D857DC7D2}"/>
              </a:ext>
            </a:extLst>
          </p:cNvPr>
          <p:cNvPicPr>
            <a:picLocks noChangeAspect="1"/>
          </p:cNvPicPr>
          <p:nvPr/>
        </p:nvPicPr>
        <p:blipFill>
          <a:blip r:embed="rId3"/>
          <a:stretch>
            <a:fillRect/>
          </a:stretch>
        </p:blipFill>
        <p:spPr>
          <a:xfrm>
            <a:off x="858260" y="1929967"/>
            <a:ext cx="4968190" cy="3697813"/>
          </a:xfrm>
          <a:prstGeom prst="rect">
            <a:avLst/>
          </a:prstGeom>
          <a:ln>
            <a:noFill/>
          </a:ln>
          <a:effectLst>
            <a:softEdge rad="112500"/>
          </a:effectLst>
        </p:spPr>
      </p:pic>
    </p:spTree>
    <p:extLst>
      <p:ext uri="{BB962C8B-B14F-4D97-AF65-F5344CB8AC3E}">
        <p14:creationId xmlns:p14="http://schemas.microsoft.com/office/powerpoint/2010/main" val="2185414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DEED6B48-54ED-4553-8D1D-6D1BDB67E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91" y="1970678"/>
            <a:ext cx="4490021" cy="3161763"/>
          </a:xfrm>
          <a:prstGeom prst="rect">
            <a:avLst/>
          </a:prstGeom>
          <a:ln>
            <a:noFill/>
          </a:ln>
          <a:effectLst>
            <a:softEdge rad="112500"/>
          </a:effectLst>
        </p:spPr>
      </p:pic>
      <p:pic>
        <p:nvPicPr>
          <p:cNvPr id="3" name="Picture 14">
            <a:extLst>
              <a:ext uri="{FF2B5EF4-FFF2-40B4-BE49-F238E27FC236}">
                <a16:creationId xmlns:a16="http://schemas.microsoft.com/office/drawing/2014/main" id="{5C88883D-F1C0-490D-A4D6-60F5E31B8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120" y="1871520"/>
            <a:ext cx="4915961" cy="3260921"/>
          </a:xfrm>
          <a:prstGeom prst="ellipse">
            <a:avLst/>
          </a:prstGeom>
          <a:ln>
            <a:noFill/>
          </a:ln>
          <a:effectLst>
            <a:softEdge rad="112500"/>
          </a:effectLst>
        </p:spPr>
      </p:pic>
      <p:sp>
        <p:nvSpPr>
          <p:cNvPr id="4" name="Title 1">
            <a:extLst>
              <a:ext uri="{FF2B5EF4-FFF2-40B4-BE49-F238E27FC236}">
                <a16:creationId xmlns:a16="http://schemas.microsoft.com/office/drawing/2014/main" id="{13570540-B18C-4434-B403-88ABD17D8CEF}"/>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D63A049-9345-4D09-B312-E7D4BAED4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12" y="1865503"/>
            <a:ext cx="4908705" cy="3166356"/>
          </a:xfrm>
          <a:prstGeom prst="rect">
            <a:avLst/>
          </a:prstGeom>
        </p:spPr>
      </p:pic>
      <p:pic>
        <p:nvPicPr>
          <p:cNvPr id="3" name="Picture 9">
            <a:extLst>
              <a:ext uri="{FF2B5EF4-FFF2-40B4-BE49-F238E27FC236}">
                <a16:creationId xmlns:a16="http://schemas.microsoft.com/office/drawing/2014/main" id="{BD70E438-1E33-456E-B813-B2D242537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984" y="1838696"/>
            <a:ext cx="5666895" cy="3193163"/>
          </a:xfrm>
          <a:prstGeom prst="rect">
            <a:avLst/>
          </a:prstGeom>
        </p:spPr>
      </p:pic>
      <p:sp>
        <p:nvSpPr>
          <p:cNvPr id="4" name="Title 1">
            <a:extLst>
              <a:ext uri="{FF2B5EF4-FFF2-40B4-BE49-F238E27FC236}">
                <a16:creationId xmlns:a16="http://schemas.microsoft.com/office/drawing/2014/main" id="{1D29EC81-532C-4603-90AC-8FB0CF001328}"/>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365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1909</TotalTime>
  <Words>1736</Words>
  <Application>Microsoft Office PowerPoint</Application>
  <PresentationFormat>Widescreen</PresentationFormat>
  <Paragraphs>199</Paragraphs>
  <Slides>44</Slides>
  <Notes>32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Arial (Body)</vt:lpstr>
      <vt:lpstr>Calibri</vt:lpstr>
      <vt:lpstr>Calibri (Body)</vt:lpstr>
      <vt:lpstr>等线</vt:lpstr>
      <vt:lpstr>Elsie</vt:lpstr>
      <vt:lpstr>Symbol</vt:lpstr>
      <vt:lpstr>Tahoma</vt:lpstr>
      <vt:lpstr>Times New Roman</vt:lpstr>
      <vt:lpstr>Tw Cen MT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Le Dung</dc:creator>
  <cp:lastModifiedBy>Admin</cp:lastModifiedBy>
  <cp:revision>102</cp:revision>
  <dcterms:created xsi:type="dcterms:W3CDTF">2021-08-15T04:56:08Z</dcterms:created>
  <dcterms:modified xsi:type="dcterms:W3CDTF">2024-10-24T03:14:07Z</dcterms:modified>
</cp:coreProperties>
</file>