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4" r:id="rId2"/>
    <p:sldId id="260" r:id="rId3"/>
    <p:sldId id="287" r:id="rId4"/>
    <p:sldId id="276" r:id="rId5"/>
    <p:sldId id="262" r:id="rId6"/>
    <p:sldId id="289" r:id="rId7"/>
    <p:sldId id="263" r:id="rId8"/>
    <p:sldId id="291" r:id="rId9"/>
    <p:sldId id="290" r:id="rId10"/>
    <p:sldId id="264" r:id="rId11"/>
    <p:sldId id="292" r:id="rId12"/>
    <p:sldId id="293" r:id="rId13"/>
    <p:sldId id="277" r:id="rId14"/>
    <p:sldId id="265" r:id="rId15"/>
    <p:sldId id="278" r:id="rId16"/>
    <p:sldId id="266" r:id="rId17"/>
    <p:sldId id="279" r:id="rId18"/>
    <p:sldId id="280" r:id="rId19"/>
    <p:sldId id="281" r:id="rId20"/>
    <p:sldId id="267" r:id="rId21"/>
    <p:sldId id="282" r:id="rId22"/>
    <p:sldId id="296" r:id="rId23"/>
    <p:sldId id="297" r:id="rId24"/>
    <p:sldId id="295" r:id="rId25"/>
    <p:sldId id="298" r:id="rId26"/>
    <p:sldId id="284" r:id="rId27"/>
    <p:sldId id="269" r:id="rId28"/>
    <p:sldId id="270" r:id="rId29"/>
    <p:sldId id="285" r:id="rId30"/>
    <p:sldId id="286" r:id="rId31"/>
    <p:sldId id="273" r:id="rId32"/>
    <p:sldId id="274" r:id="rId33"/>
    <p:sldId id="27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10CDB-037F-4FB1-B499-C577259B9E58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9649-07A3-4E48-828B-50044DA624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0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3024C993-C452-4486-8D86-DD54EE87D19C}" type="slidenum">
              <a:rPr lang="en-US" altLang="vi-VN" sz="1200" smtClean="0">
                <a:latin typeface="Arial" pitchFamily="34" charset="0"/>
              </a:rPr>
              <a:pPr/>
              <a:t>5</a:t>
            </a:fld>
            <a:endParaRPr lang="en-US" altLang="vi-VN" sz="1200" smtClean="0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D6195FE0-AF13-48E7-9ADB-D1E1BDCF94EB}" type="slidenum">
              <a:rPr lang="en-US" altLang="vi-VN" sz="1200" smtClean="0">
                <a:solidFill>
                  <a:srgbClr val="000000"/>
                </a:solidFill>
                <a:latin typeface="Arial" pitchFamily="34" charset="0"/>
              </a:rPr>
              <a:pPr/>
              <a:t>7</a:t>
            </a:fld>
            <a:endParaRPr lang="en-US" altLang="vi-VN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90D86360-1D02-4F0F-8D4E-4B3ADAA146F5}" type="slidenum">
              <a:rPr lang="en-US" altLang="vi-VN" sz="1200" smtClean="0">
                <a:solidFill>
                  <a:srgbClr val="000000"/>
                </a:solidFill>
                <a:latin typeface="Arial" pitchFamily="34" charset="0"/>
              </a:rPr>
              <a:pPr/>
              <a:t>10</a:t>
            </a:fld>
            <a:endParaRPr lang="en-US" altLang="vi-VN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50915727-57A2-4C2C-B8B5-EF52956B4EEF}" type="slidenum">
              <a:rPr lang="en-US" altLang="vi-VN" sz="1200" smtClean="0">
                <a:latin typeface="Arial" pitchFamily="34" charset="0"/>
              </a:rPr>
              <a:pPr/>
              <a:t>14</a:t>
            </a:fld>
            <a:endParaRPr lang="en-US" altLang="vi-VN" sz="1200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931772C7-FC17-45B0-AB37-F044F05CE656}" type="slidenum">
              <a:rPr lang="en-US" altLang="vi-VN" sz="1200" smtClean="0">
                <a:solidFill>
                  <a:srgbClr val="000000"/>
                </a:solidFill>
                <a:latin typeface="Arial" pitchFamily="34" charset="0"/>
              </a:rPr>
              <a:pPr/>
              <a:t>16</a:t>
            </a:fld>
            <a:endParaRPr lang="en-US" altLang="vi-VN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822E6340-2825-4DB9-9FAC-4281032018A6}" type="slidenum">
              <a:rPr lang="en-US" sz="1200" smtClean="0">
                <a:latin typeface="Arial" pitchFamily="34" charset="0"/>
              </a:rPr>
              <a:pPr/>
              <a:t>20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E7CB9A70-7F8A-4819-98B4-DC1BFB63D943}" type="slidenum">
              <a:rPr lang="en-US" altLang="vi-VN" sz="1200" smtClean="0">
                <a:latin typeface="Arial" pitchFamily="34" charset="0"/>
              </a:rPr>
              <a:pPr/>
              <a:t>23</a:t>
            </a:fld>
            <a:endParaRPr lang="en-US" altLang="vi-VN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95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83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962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743E5-6320-47C6-AA5C-8CA17E6C886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32539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209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140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82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645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06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49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84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8E50-8204-4E83-8C72-862BD2AE0FB4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E866-6079-48AD-8055-5D3F4DE80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3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88E50-8204-4E83-8C72-862BD2AE0FB4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9E866-6079-48AD-8055-5D3F4DE80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93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2" name="Picture 4" descr="EJ1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1885950" y="1600200"/>
            <a:ext cx="5314950" cy="3429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>
              <a:defRPr/>
            </a:pPr>
            <a:r>
              <a:rPr lang="en-US" sz="3600" b="1" kern="10">
                <a:ln w="1905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3600" b="1" kern="10">
                <a:ln w="1905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>
                <a:ln w="1905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MỪNG QUÝ THẦY CÔ </a:t>
            </a:r>
          </a:p>
          <a:p>
            <a:pPr algn="ctr">
              <a:defRPr/>
            </a:pPr>
            <a:r>
              <a:rPr lang="en-US" sz="3600" b="1" kern="10">
                <a:ln w="1905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VỀ DỰ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152400"/>
            <a:ext cx="83332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609600"/>
            <a:ext cx="8839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2133600"/>
            <a:ext cx="8343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5599093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,..</a:t>
            </a:r>
          </a:p>
        </p:txBody>
      </p:sp>
      <p:sp>
        <p:nvSpPr>
          <p:cNvPr id="8199" name="AutoShape 76" descr="Soi Gương, Soi Lòng - GIÁO PHẬN BAN MÊ THUỘT"/>
          <p:cNvSpPr>
            <a:spLocks noChangeAspect="1" noChangeArrowheads="1"/>
          </p:cNvSpPr>
          <p:nvPr/>
        </p:nvSpPr>
        <p:spPr bwMode="auto">
          <a:xfrm>
            <a:off x="116681" y="-1524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AutoShape 78" descr="Soi Gương, Soi Lòng - GIÁO PHẬN BAN MÊ THUỘT"/>
          <p:cNvSpPr>
            <a:spLocks noChangeAspect="1" noChangeArrowheads="1"/>
          </p:cNvSpPr>
          <p:nvPr/>
        </p:nvSpPr>
        <p:spPr bwMode="auto">
          <a:xfrm>
            <a:off x="230981" y="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AutoShape 80" descr="Soi Gương, Soi Lòng - GIÁO PHẬN BAN MÊ THUỘT"/>
          <p:cNvSpPr>
            <a:spLocks noChangeAspect="1" noChangeArrowheads="1"/>
          </p:cNvSpPr>
          <p:nvPr/>
        </p:nvSpPr>
        <p:spPr bwMode="auto">
          <a:xfrm>
            <a:off x="345281" y="1524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AutoShape 82" descr="Soi Gương, Soi Lòng - GIÁO PHẬN BAN MÊ THUỘT"/>
          <p:cNvSpPr>
            <a:spLocks noChangeAspect="1" noChangeArrowheads="1"/>
          </p:cNvSpPr>
          <p:nvPr/>
        </p:nvSpPr>
        <p:spPr bwMode="auto">
          <a:xfrm>
            <a:off x="459581" y="3048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AutoShape 84" descr="Kích thích trẻ dưới 1 tuổi phát triển giao tiếp bằng gương soi"/>
          <p:cNvSpPr>
            <a:spLocks noChangeAspect="1" noChangeArrowheads="1"/>
          </p:cNvSpPr>
          <p:nvPr/>
        </p:nvSpPr>
        <p:spPr bwMode="auto">
          <a:xfrm>
            <a:off x="573881" y="457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AutoShape 86" descr="Kích thích trẻ dưới 1 tuổi phát triển giao tiếp bằng gương soi"/>
          <p:cNvSpPr>
            <a:spLocks noChangeAspect="1" noChangeArrowheads="1"/>
          </p:cNvSpPr>
          <p:nvPr/>
        </p:nvSpPr>
        <p:spPr bwMode="auto">
          <a:xfrm>
            <a:off x="688181" y="6096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AutoShape 88" descr="Kích thích trẻ dưới 1 tuổi phát triển giao tiếp bằng gương soi"/>
          <p:cNvSpPr>
            <a:spLocks noChangeAspect="1" noChangeArrowheads="1"/>
          </p:cNvSpPr>
          <p:nvPr/>
        </p:nvSpPr>
        <p:spPr bwMode="auto">
          <a:xfrm>
            <a:off x="802481" y="7620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0" name="Picture 90" descr="13 thói quen chăm sóc làm hại con - VnExpress Đời s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4053537" cy="232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2" name="Picture 92" descr="Có nhất thiết phải đặt một chậu nước trong phòng máy lạnh? Nhiều người sai  10 năm mà không b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324225"/>
            <a:ext cx="3981450" cy="227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21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 autoUpdateAnimBg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45720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2000" y="24825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16- SỰ PHẢN XẠ ÁNH SÁNG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60" y="914400"/>
            <a:ext cx="88213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90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29"/>
          <p:cNvSpPr>
            <a:spLocks noChangeShapeType="1"/>
          </p:cNvSpPr>
          <p:nvPr/>
        </p:nvSpPr>
        <p:spPr bwMode="auto">
          <a:xfrm flipH="1">
            <a:off x="7600950" y="1527175"/>
            <a:ext cx="9144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8343900" y="1066800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47" name="Freeform 31"/>
          <p:cNvSpPr>
            <a:spLocks/>
          </p:cNvSpPr>
          <p:nvPr/>
        </p:nvSpPr>
        <p:spPr bwMode="auto">
          <a:xfrm rot="-1942841">
            <a:off x="7421166" y="2468564"/>
            <a:ext cx="171450" cy="92075"/>
          </a:xfrm>
          <a:custGeom>
            <a:avLst/>
            <a:gdLst>
              <a:gd name="T0" fmla="*/ 0 w 144"/>
              <a:gd name="T1" fmla="*/ 43894100 h 104"/>
              <a:gd name="T2" fmla="*/ 241935000 w 144"/>
              <a:gd name="T3" fmla="*/ 6270839 h 104"/>
              <a:gd name="T4" fmla="*/ 362902500 w 144"/>
              <a:gd name="T5" fmla="*/ 81517362 h 104"/>
              <a:gd name="T6" fmla="*/ 0 60000 65536"/>
              <a:gd name="T7" fmla="*/ 0 60000 65536"/>
              <a:gd name="T8" fmla="*/ 0 60000 65536"/>
              <a:gd name="T9" fmla="*/ 0 w 144"/>
              <a:gd name="T10" fmla="*/ 0 h 104"/>
              <a:gd name="T11" fmla="*/ 144 w 144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4">
                <a:moveTo>
                  <a:pt x="0" y="56"/>
                </a:moveTo>
                <a:cubicBezTo>
                  <a:pt x="36" y="28"/>
                  <a:pt x="72" y="0"/>
                  <a:pt x="96" y="8"/>
                </a:cubicBezTo>
                <a:cubicBezTo>
                  <a:pt x="120" y="16"/>
                  <a:pt x="132" y="60"/>
                  <a:pt x="144" y="104"/>
                </a:cubicBezTo>
              </a:path>
            </a:pathLst>
          </a:custGeom>
          <a:noFill/>
          <a:ln w="22225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32"/>
          <p:cNvSpPr>
            <a:spLocks/>
          </p:cNvSpPr>
          <p:nvPr/>
        </p:nvSpPr>
        <p:spPr bwMode="auto">
          <a:xfrm rot="2146068" flipH="1">
            <a:off x="7610475" y="2489201"/>
            <a:ext cx="171450" cy="92075"/>
          </a:xfrm>
          <a:custGeom>
            <a:avLst/>
            <a:gdLst>
              <a:gd name="T0" fmla="*/ 0 w 144"/>
              <a:gd name="T1" fmla="*/ 43894100 h 104"/>
              <a:gd name="T2" fmla="*/ 241935000 w 144"/>
              <a:gd name="T3" fmla="*/ 6270839 h 104"/>
              <a:gd name="T4" fmla="*/ 362902500 w 144"/>
              <a:gd name="T5" fmla="*/ 81517362 h 104"/>
              <a:gd name="T6" fmla="*/ 0 60000 65536"/>
              <a:gd name="T7" fmla="*/ 0 60000 65536"/>
              <a:gd name="T8" fmla="*/ 0 60000 65536"/>
              <a:gd name="T9" fmla="*/ 0 w 144"/>
              <a:gd name="T10" fmla="*/ 0 h 104"/>
              <a:gd name="T11" fmla="*/ 144 w 144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4">
                <a:moveTo>
                  <a:pt x="0" y="56"/>
                </a:moveTo>
                <a:cubicBezTo>
                  <a:pt x="36" y="28"/>
                  <a:pt x="72" y="0"/>
                  <a:pt x="96" y="8"/>
                </a:cubicBezTo>
                <a:cubicBezTo>
                  <a:pt x="120" y="16"/>
                  <a:pt x="132" y="60"/>
                  <a:pt x="144" y="104"/>
                </a:cubicBezTo>
              </a:path>
            </a:pathLst>
          </a:custGeom>
          <a:noFill/>
          <a:ln w="22225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7872413" y="2209800"/>
            <a:ext cx="17145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35"/>
          <p:cNvSpPr txBox="1">
            <a:spLocks noChangeArrowheads="1"/>
          </p:cNvSpPr>
          <p:nvPr/>
        </p:nvSpPr>
        <p:spPr bwMode="auto">
          <a:xfrm>
            <a:off x="6686550" y="10668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52" name="Text Box 36"/>
          <p:cNvSpPr txBox="1">
            <a:spLocks noChangeArrowheads="1"/>
          </p:cNvSpPr>
          <p:nvPr/>
        </p:nvSpPr>
        <p:spPr bwMode="auto">
          <a:xfrm>
            <a:off x="7498556" y="2803525"/>
            <a:ext cx="28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I</a:t>
            </a:r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7486650" y="838200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4" name="Line 38"/>
          <p:cNvSpPr>
            <a:spLocks noChangeShapeType="1"/>
          </p:cNvSpPr>
          <p:nvPr/>
        </p:nvSpPr>
        <p:spPr bwMode="auto">
          <a:xfrm flipV="1">
            <a:off x="7600950" y="1295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686550" y="1450975"/>
            <a:ext cx="914400" cy="1371600"/>
            <a:chOff x="8915400" y="1450975"/>
            <a:chExt cx="1219200" cy="1371600"/>
          </a:xfrm>
        </p:grpSpPr>
        <p:sp>
          <p:nvSpPr>
            <p:cNvPr id="9245" name="Line 39"/>
            <p:cNvSpPr>
              <a:spLocks noChangeShapeType="1"/>
            </p:cNvSpPr>
            <p:nvPr/>
          </p:nvSpPr>
          <p:spPr bwMode="auto">
            <a:xfrm>
              <a:off x="8915400" y="1450975"/>
              <a:ext cx="1219200" cy="13716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40"/>
            <p:cNvSpPr>
              <a:spLocks noChangeShapeType="1"/>
            </p:cNvSpPr>
            <p:nvPr/>
          </p:nvSpPr>
          <p:spPr bwMode="auto">
            <a:xfrm>
              <a:off x="9296400" y="1885950"/>
              <a:ext cx="228600" cy="228600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9" name="Rectangle 1"/>
          <p:cNvSpPr>
            <a:spLocks noChangeArrowheads="1"/>
          </p:cNvSpPr>
          <p:nvPr/>
        </p:nvSpPr>
        <p:spPr bwMode="auto">
          <a:xfrm>
            <a:off x="342901" y="24825"/>
            <a:ext cx="1935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" name="Rectangle 74"/>
          <p:cNvSpPr>
            <a:spLocks noChangeArrowheads="1"/>
          </p:cNvSpPr>
          <p:nvPr/>
        </p:nvSpPr>
        <p:spPr bwMode="auto">
          <a:xfrm>
            <a:off x="0" y="3795183"/>
            <a:ext cx="9220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+ Mặt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210" y="457200"/>
            <a:ext cx="556379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69875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(G):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269832" y="2819398"/>
            <a:ext cx="2588419" cy="559047"/>
            <a:chOff x="8360426" y="2819400"/>
            <a:chExt cx="3450574" cy="308659"/>
          </a:xfrm>
        </p:grpSpPr>
        <p:grpSp>
          <p:nvGrpSpPr>
            <p:cNvPr id="9241" name="Group 41"/>
            <p:cNvGrpSpPr>
              <a:grpSpLocks/>
            </p:cNvGrpSpPr>
            <p:nvPr/>
          </p:nvGrpSpPr>
          <p:grpSpPr bwMode="auto">
            <a:xfrm>
              <a:off x="8458200" y="2819400"/>
              <a:ext cx="3352800" cy="76200"/>
              <a:chOff x="384" y="3072"/>
              <a:chExt cx="2112" cy="48"/>
            </a:xfrm>
          </p:grpSpPr>
          <p:sp>
            <p:nvSpPr>
              <p:cNvPr id="9243" name="Line 42"/>
              <p:cNvSpPr>
                <a:spLocks noChangeShapeType="1"/>
              </p:cNvSpPr>
              <p:nvPr/>
            </p:nvSpPr>
            <p:spPr bwMode="auto">
              <a:xfrm>
                <a:off x="384" y="3072"/>
                <a:ext cx="211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Rectangle 43" descr="Light upward diagonal"/>
              <p:cNvSpPr>
                <a:spLocks noChangeArrowheads="1"/>
              </p:cNvSpPr>
              <p:nvPr/>
            </p:nvSpPr>
            <p:spPr bwMode="auto">
              <a:xfrm>
                <a:off x="384" y="3072"/>
                <a:ext cx="2112" cy="48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9242" name="Rectangle 5"/>
            <p:cNvSpPr>
              <a:spLocks noChangeArrowheads="1"/>
            </p:cNvSpPr>
            <p:nvPr/>
          </p:nvSpPr>
          <p:spPr bwMode="auto">
            <a:xfrm>
              <a:off x="8360426" y="2924145"/>
              <a:ext cx="673562" cy="203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(G)</a:t>
              </a:r>
              <a:endParaRPr lang="en-US"/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04800" y="1762780"/>
            <a:ext cx="7391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269875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SI: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2209800"/>
            <a:ext cx="6708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IR: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290849" y="2585710"/>
            <a:ext cx="6793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269875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3463" y="2995375"/>
            <a:ext cx="6590826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IN: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I.</a:t>
            </a:r>
          </a:p>
        </p:txBody>
      </p:sp>
      <p:sp>
        <p:nvSpPr>
          <p:cNvPr id="71" name="Rectangle 74"/>
          <p:cNvSpPr>
            <a:spLocks noChangeArrowheads="1"/>
          </p:cNvSpPr>
          <p:nvPr/>
        </p:nvSpPr>
        <p:spPr bwMode="auto">
          <a:xfrm>
            <a:off x="0" y="4590254"/>
            <a:ext cx="92201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269875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62246288"/>
              </p:ext>
            </p:extLst>
          </p:nvPr>
        </p:nvGraphicFramePr>
        <p:xfrm>
          <a:off x="1752600" y="4572000"/>
          <a:ext cx="1217556" cy="609600"/>
        </p:xfrm>
        <a:graphic>
          <a:graphicData uri="http://schemas.openxmlformats.org/presentationml/2006/ole">
            <p:oleObj spid="_x0000_s1056" name="Equation" r:id="rId4" imgW="609336" imgH="304668" progId="Equation.DSMT4">
              <p:embed/>
            </p:oleObj>
          </a:graphicData>
        </a:graphic>
      </p:graphicFrame>
      <p:sp>
        <p:nvSpPr>
          <p:cNvPr id="73" name="Rectangle 74"/>
          <p:cNvSpPr>
            <a:spLocks noChangeArrowheads="1"/>
          </p:cNvSpPr>
          <p:nvPr/>
        </p:nvSpPr>
        <p:spPr bwMode="auto">
          <a:xfrm>
            <a:off x="-280459" y="5413184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9875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46033609"/>
              </p:ext>
            </p:extLst>
          </p:nvPr>
        </p:nvGraphicFramePr>
        <p:xfrm>
          <a:off x="2362200" y="5410200"/>
          <a:ext cx="1371600" cy="609600"/>
        </p:xfrm>
        <a:graphic>
          <a:graphicData uri="http://schemas.openxmlformats.org/presentationml/2006/ole">
            <p:oleObj spid="_x0000_s1057" name="Equation" r:id="rId5" imgW="660113" imgH="304668" progId="Equation.DSMT4">
              <p:embed/>
            </p:oleObj>
          </a:graphicData>
        </a:graphic>
      </p:graphicFrame>
      <p:pic>
        <p:nvPicPr>
          <p:cNvPr id="31" name="Picture 21" descr="Tay viÕt 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6420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042738" y="1924557"/>
            <a:ext cx="556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26987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391400" y="1915180"/>
            <a:ext cx="7066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26987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i’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74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utoUpdateAnimBg="0"/>
      <p:bldP spid="47" grpId="0" animBg="1"/>
      <p:bldP spid="48" grpId="0" animBg="1"/>
      <p:bldP spid="49" grpId="0" animBg="1"/>
      <p:bldP spid="51" grpId="0"/>
      <p:bldP spid="52" grpId="0"/>
      <p:bldP spid="53" grpId="0"/>
      <p:bldP spid="54" grpId="0" animBg="1"/>
      <p:bldP spid="3" grpId="0"/>
      <p:bldP spid="5" grpId="0"/>
      <p:bldP spid="8" grpId="0"/>
      <p:bldP spid="10" grpId="0"/>
      <p:bldP spid="11" grpId="0"/>
      <p:bldP spid="12" grpId="0"/>
      <p:bldP spid="71" grpId="0"/>
      <p:bldP spid="73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45720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2000" y="24825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16- SỰ PHẢN XẠ ÁNH SÁNG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60" y="914400"/>
            <a:ext cx="88213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6200" y="175260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080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14301" y="0"/>
            <a:ext cx="8409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269875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09539" y="467380"/>
            <a:ext cx="90344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269875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366" name="Picture 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6442472" cy="536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67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472" y="1371600"/>
            <a:ext cx="268605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93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01" name="Content Placeholder 84000"/>
          <p:cNvGraphicFramePr>
            <a:graphicFrameLocks noGrp="1"/>
          </p:cNvGraphicFramePr>
          <p:nvPr>
            <p:ph sz="half" idx="1"/>
          </p:nvPr>
        </p:nvGraphicFramePr>
        <p:xfrm>
          <a:off x="5345723" y="1905000"/>
          <a:ext cx="3446584" cy="2743200"/>
        </p:xfrm>
        <a:graphic>
          <a:graphicData uri="http://schemas.openxmlformats.org/drawingml/2006/table">
            <a:tbl>
              <a:tblPr/>
              <a:tblGrid>
                <a:gridCol w="13554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1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00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 err="1">
                          <a:latin typeface="Times New Roman" panose="02020603050405020304" pitchFamily="18" charset="0"/>
                        </a:rPr>
                        <a:t>Góc tới</a:t>
                      </a:r>
                      <a:r>
                        <a:rPr sz="2000" b="1">
                          <a:latin typeface="Times New Roman" panose="02020603050405020304" pitchFamily="18" charset="0"/>
                        </a:rPr>
                        <a:t> i</a:t>
                      </a:r>
                      <a:endParaRPr lang="en-US" sz="2000" b="1"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 err="1">
                          <a:latin typeface="Times New Roman" panose="02020603050405020304" pitchFamily="18" charset="0"/>
                        </a:rPr>
                        <a:t>Góc phản xạ</a:t>
                      </a:r>
                      <a:r>
                        <a:rPr sz="2000" b="1">
                          <a:latin typeface="Times New Roman" panose="02020603050405020304" pitchFamily="18" charset="0"/>
                        </a:rPr>
                        <a:t> i’</a:t>
                      </a:r>
                      <a:endParaRPr lang="en-US" sz="2000" b="1"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60</a:t>
                      </a:r>
                      <a:r>
                        <a:rPr sz="2400" b="1" baseline="30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dirty="0"/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4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45</a:t>
                      </a:r>
                      <a:r>
                        <a:rPr sz="2400" b="1" baseline="300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  <a:endParaRPr lang="en-US" sz="24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dirty="0"/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4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30</a:t>
                      </a:r>
                      <a:r>
                        <a:rPr sz="2400" b="1" baseline="300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  <a:endParaRPr lang="en-US" sz="24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dirty="0"/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1285" name="Picture 83990" descr="GUEST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877" y="0"/>
            <a:ext cx="1899138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7" name="Content Placeholder 83997" descr="IMG0089A"/>
          <p:cNvPicPr>
            <a:picLocks noGrp="1" noChangeAspect="1"/>
          </p:cNvPicPr>
          <p:nvPr>
            <p:ph sz="half"/>
          </p:nvPr>
        </p:nvPicPr>
        <p:blipFill>
          <a:blip r:embed="rId3">
            <a:lum contrast="60000"/>
          </a:blip>
          <a:stretch>
            <a:fillRect/>
          </a:stretch>
        </p:blipFill>
        <p:spPr>
          <a:xfrm>
            <a:off x="140793" y="1905000"/>
            <a:ext cx="5064369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8" name="Straight Connector 84001"/>
          <p:cNvSpPr/>
          <p:nvPr/>
        </p:nvSpPr>
        <p:spPr>
          <a:xfrm flipH="1">
            <a:off x="2549769" y="3200400"/>
            <a:ext cx="35169" cy="2667000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89" name="Text Box 84002"/>
          <p:cNvSpPr txBox="1"/>
          <p:nvPr/>
        </p:nvSpPr>
        <p:spPr>
          <a:xfrm>
            <a:off x="4501662" y="3962401"/>
            <a:ext cx="492369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1290" name="Text Box 84003"/>
          <p:cNvSpPr txBox="1"/>
          <p:nvPr/>
        </p:nvSpPr>
        <p:spPr>
          <a:xfrm>
            <a:off x="2602523" y="2514600"/>
            <a:ext cx="492369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baseline="-25000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1291" name="Text Box 84004"/>
          <p:cNvSpPr txBox="1"/>
          <p:nvPr/>
        </p:nvSpPr>
        <p:spPr>
          <a:xfrm>
            <a:off x="2532185" y="5715000"/>
            <a:ext cx="422031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1292" name="Text Box 84008"/>
          <p:cNvSpPr txBox="1"/>
          <p:nvPr/>
        </p:nvSpPr>
        <p:spPr>
          <a:xfrm>
            <a:off x="140677" y="3810001"/>
            <a:ext cx="492369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84013" name="Freeform 84012"/>
          <p:cNvSpPr/>
          <p:nvPr/>
        </p:nvSpPr>
        <p:spPr>
          <a:xfrm>
            <a:off x="2584939" y="3429000"/>
            <a:ext cx="439615" cy="387350"/>
          </a:xfrm>
          <a:custGeom>
            <a:avLst/>
            <a:gdLst/>
            <a:ahLst/>
            <a:cxnLst/>
            <a:rect l="0" t="0" r="0" b="0"/>
            <a:pathLst>
              <a:path w="180" h="109">
                <a:moveTo>
                  <a:pt x="180" y="0"/>
                </a:moveTo>
                <a:cubicBezTo>
                  <a:pt x="144" y="109"/>
                  <a:pt x="115" y="96"/>
                  <a:pt x="0" y="96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4" name="Freeform 84013"/>
          <p:cNvSpPr/>
          <p:nvPr/>
        </p:nvSpPr>
        <p:spPr>
          <a:xfrm>
            <a:off x="2039815" y="3429000"/>
            <a:ext cx="545123" cy="427038"/>
          </a:xfrm>
          <a:custGeom>
            <a:avLst/>
            <a:gdLst/>
            <a:ahLst/>
            <a:cxnLst/>
            <a:rect l="0" t="0" r="0" b="0"/>
            <a:pathLst>
              <a:path w="240" h="134">
                <a:moveTo>
                  <a:pt x="240" y="48"/>
                </a:moveTo>
                <a:cubicBezTo>
                  <a:pt x="196" y="113"/>
                  <a:pt x="106" y="134"/>
                  <a:pt x="24" y="84"/>
                </a:cubicBezTo>
                <a:cubicBezTo>
                  <a:pt x="0" y="69"/>
                  <a:pt x="24" y="28"/>
                  <a:pt x="24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5" name="Text Box 84014"/>
          <p:cNvSpPr txBox="1"/>
          <p:nvPr/>
        </p:nvSpPr>
        <p:spPr>
          <a:xfrm>
            <a:off x="2813538" y="3733800"/>
            <a:ext cx="422031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84016" name="Text Box 84015"/>
          <p:cNvSpPr txBox="1"/>
          <p:nvPr/>
        </p:nvSpPr>
        <p:spPr>
          <a:xfrm>
            <a:off x="2039815" y="3852864"/>
            <a:ext cx="54512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i’</a:t>
            </a:r>
          </a:p>
        </p:txBody>
      </p:sp>
    </p:spTree>
    <p:extLst>
      <p:ext uri="{BB962C8B-B14F-4D97-AF65-F5344CB8AC3E}">
        <p14:creationId xmlns:p14="http://schemas.microsoft.com/office/powerpoint/2010/main" xmlns="" val="629280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5" grpId="0"/>
      <p:bldP spid="840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Content Placeholder 85027" descr="IMG0086A"/>
          <p:cNvPicPr>
            <a:picLocks noGrp="1" noChangeAspect="1"/>
          </p:cNvPicPr>
          <p:nvPr>
            <p:ph sz="half"/>
          </p:nvPr>
        </p:nvPicPr>
        <p:blipFill>
          <a:blip r:embed="rId2">
            <a:lum contrast="58000"/>
          </a:blip>
          <a:stretch>
            <a:fillRect/>
          </a:stretch>
        </p:blipFill>
        <p:spPr>
          <a:xfrm>
            <a:off x="70339" y="1828800"/>
            <a:ext cx="5205046" cy="42291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4998" name="Content Placeholder 84997"/>
          <p:cNvGraphicFramePr>
            <a:graphicFrameLocks noGrp="1"/>
          </p:cNvGraphicFramePr>
          <p:nvPr>
            <p:ph sz="half" idx="1"/>
          </p:nvPr>
        </p:nvGraphicFramePr>
        <p:xfrm>
          <a:off x="5345723" y="1905000"/>
          <a:ext cx="3446584" cy="2743200"/>
        </p:xfrm>
        <a:graphic>
          <a:graphicData uri="http://schemas.openxmlformats.org/drawingml/2006/table">
            <a:tbl>
              <a:tblPr/>
              <a:tblGrid>
                <a:gridCol w="13554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1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00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 err="1">
                          <a:latin typeface="Times New Roman" panose="02020603050405020304" pitchFamily="18" charset="0"/>
                        </a:rPr>
                        <a:t>Góc tới</a:t>
                      </a:r>
                      <a:r>
                        <a:rPr sz="2000" b="1">
                          <a:latin typeface="Times New Roman" panose="02020603050405020304" pitchFamily="18" charset="0"/>
                        </a:rPr>
                        <a:t> i</a:t>
                      </a:r>
                      <a:endParaRPr lang="en-US" sz="2000" b="1"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 err="1">
                          <a:latin typeface="Times New Roman" panose="02020603050405020304" pitchFamily="18" charset="0"/>
                        </a:rPr>
                        <a:t>Góc phản xạ</a:t>
                      </a:r>
                      <a:r>
                        <a:rPr sz="2000" b="1">
                          <a:latin typeface="Times New Roman" panose="02020603050405020304" pitchFamily="18" charset="0"/>
                        </a:rPr>
                        <a:t> i’</a:t>
                      </a:r>
                      <a:endParaRPr lang="en-US" sz="2000" b="1"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60</a:t>
                      </a:r>
                      <a:r>
                        <a:rPr sz="2400" b="1" baseline="300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  <a:endParaRPr lang="en-US" sz="24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dirty="0"/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4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45</a:t>
                      </a:r>
                      <a:r>
                        <a:rPr sz="2400" b="1" baseline="30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dirty="0"/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4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30</a:t>
                      </a:r>
                      <a:r>
                        <a:rPr sz="2400" b="1" baseline="300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  <a:endParaRPr lang="en-US" sz="24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dirty="0"/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2310" name="Picture 85014" descr="GUEST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425" y="304828"/>
            <a:ext cx="1899138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2" name="Straight Connector 85017"/>
          <p:cNvSpPr/>
          <p:nvPr/>
        </p:nvSpPr>
        <p:spPr>
          <a:xfrm flipH="1">
            <a:off x="2672861" y="3009900"/>
            <a:ext cx="17585" cy="3009900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13" name="Text Box 85018"/>
          <p:cNvSpPr txBox="1"/>
          <p:nvPr/>
        </p:nvSpPr>
        <p:spPr>
          <a:xfrm>
            <a:off x="4431323" y="4433888"/>
            <a:ext cx="492369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2314" name="Text Box 85019"/>
          <p:cNvSpPr txBox="1"/>
          <p:nvPr/>
        </p:nvSpPr>
        <p:spPr>
          <a:xfrm>
            <a:off x="2813539" y="2286000"/>
            <a:ext cx="492369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baseline="-25000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2315" name="Text Box 85020"/>
          <p:cNvSpPr txBox="1"/>
          <p:nvPr/>
        </p:nvSpPr>
        <p:spPr>
          <a:xfrm>
            <a:off x="2672861" y="5638800"/>
            <a:ext cx="422031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2316" name="Text Box 85021"/>
          <p:cNvSpPr txBox="1"/>
          <p:nvPr/>
        </p:nvSpPr>
        <p:spPr>
          <a:xfrm>
            <a:off x="492369" y="4357688"/>
            <a:ext cx="492369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85023" name="Freeform 85022"/>
          <p:cNvSpPr/>
          <p:nvPr/>
        </p:nvSpPr>
        <p:spPr>
          <a:xfrm>
            <a:off x="2672861" y="3498850"/>
            <a:ext cx="562708" cy="387350"/>
          </a:xfrm>
          <a:custGeom>
            <a:avLst/>
            <a:gdLst/>
            <a:ahLst/>
            <a:cxnLst/>
            <a:rect l="0" t="0" r="0" b="0"/>
            <a:pathLst>
              <a:path w="180" h="109">
                <a:moveTo>
                  <a:pt x="180" y="0"/>
                </a:moveTo>
                <a:cubicBezTo>
                  <a:pt x="144" y="109"/>
                  <a:pt x="115" y="96"/>
                  <a:pt x="0" y="96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24" name="Freeform 85023"/>
          <p:cNvSpPr/>
          <p:nvPr/>
        </p:nvSpPr>
        <p:spPr>
          <a:xfrm>
            <a:off x="2162908" y="3429000"/>
            <a:ext cx="545123" cy="427038"/>
          </a:xfrm>
          <a:custGeom>
            <a:avLst/>
            <a:gdLst/>
            <a:ahLst/>
            <a:cxnLst/>
            <a:rect l="0" t="0" r="0" b="0"/>
            <a:pathLst>
              <a:path w="240" h="134">
                <a:moveTo>
                  <a:pt x="240" y="48"/>
                </a:moveTo>
                <a:cubicBezTo>
                  <a:pt x="196" y="113"/>
                  <a:pt x="106" y="134"/>
                  <a:pt x="24" y="84"/>
                </a:cubicBezTo>
                <a:cubicBezTo>
                  <a:pt x="0" y="69"/>
                  <a:pt x="24" y="28"/>
                  <a:pt x="24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25" name="Text Box 85024"/>
          <p:cNvSpPr txBox="1"/>
          <p:nvPr/>
        </p:nvSpPr>
        <p:spPr>
          <a:xfrm>
            <a:off x="2813538" y="3733800"/>
            <a:ext cx="422031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85026" name="Text Box 85025"/>
          <p:cNvSpPr txBox="1"/>
          <p:nvPr/>
        </p:nvSpPr>
        <p:spPr>
          <a:xfrm>
            <a:off x="2145323" y="3757614"/>
            <a:ext cx="54512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i’</a:t>
            </a:r>
          </a:p>
        </p:txBody>
      </p:sp>
    </p:spTree>
    <p:extLst>
      <p:ext uri="{BB962C8B-B14F-4D97-AF65-F5344CB8AC3E}">
        <p14:creationId xmlns:p14="http://schemas.microsoft.com/office/powerpoint/2010/main" xmlns="" val="1146140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5" grpId="0"/>
      <p:bldP spid="850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Content Placeholder 86051" descr="IMG0094A_2"/>
          <p:cNvPicPr>
            <a:picLocks noGrp="1" noChangeAspect="1"/>
          </p:cNvPicPr>
          <p:nvPr>
            <p:ph sz="half"/>
          </p:nvPr>
        </p:nvPicPr>
        <p:blipFill>
          <a:blip r:embed="rId2">
            <a:lum contrast="66000"/>
          </a:blip>
          <a:stretch>
            <a:fillRect/>
          </a:stretch>
        </p:blipFill>
        <p:spPr>
          <a:xfrm>
            <a:off x="0" y="1068752"/>
            <a:ext cx="5134708" cy="41719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6023" name="Content Placeholder 8602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664980781"/>
              </p:ext>
            </p:extLst>
          </p:nvPr>
        </p:nvGraphicFramePr>
        <p:xfrm>
          <a:off x="5345723" y="1297352"/>
          <a:ext cx="3446584" cy="2743200"/>
        </p:xfrm>
        <a:graphic>
          <a:graphicData uri="http://schemas.openxmlformats.org/drawingml/2006/table">
            <a:tbl>
              <a:tblPr/>
              <a:tblGrid>
                <a:gridCol w="13554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1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00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 err="1">
                          <a:latin typeface="Times New Roman" panose="02020603050405020304" pitchFamily="18" charset="0"/>
                        </a:rPr>
                        <a:t>Góc tới</a:t>
                      </a:r>
                      <a:r>
                        <a:rPr sz="2000" b="1">
                          <a:latin typeface="Times New Roman" panose="02020603050405020304" pitchFamily="18" charset="0"/>
                        </a:rPr>
                        <a:t> i</a:t>
                      </a:r>
                      <a:endParaRPr lang="en-US" sz="2000" b="1"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 err="1">
                          <a:latin typeface="Times New Roman" panose="02020603050405020304" pitchFamily="18" charset="0"/>
                        </a:rPr>
                        <a:t>Góc phản xạ</a:t>
                      </a:r>
                      <a:r>
                        <a:rPr sz="2000" b="1">
                          <a:latin typeface="Times New Roman" panose="02020603050405020304" pitchFamily="18" charset="0"/>
                        </a:rPr>
                        <a:t> i’</a:t>
                      </a:r>
                      <a:endParaRPr lang="en-US" sz="2000" b="1"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60</a:t>
                      </a:r>
                      <a:r>
                        <a:rPr sz="2400" b="1" baseline="300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  <a:endParaRPr lang="en-US" sz="24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dirty="0"/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4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45</a:t>
                      </a:r>
                      <a:r>
                        <a:rPr sz="2400" b="1" baseline="300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  <a:endParaRPr lang="en-US" sz="24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dirty="0"/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4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30</a:t>
                      </a:r>
                      <a:r>
                        <a:rPr sz="2400" b="1" baseline="30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84406" marR="84406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dirty="0"/>
                    </a:p>
                  </a:txBody>
                  <a:tcPr marL="84406" marR="8440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336" name="Straight Connector 86041"/>
          <p:cNvSpPr/>
          <p:nvPr/>
        </p:nvSpPr>
        <p:spPr>
          <a:xfrm flipH="1">
            <a:off x="2373923" y="2173652"/>
            <a:ext cx="17585" cy="3009900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37" name="Text Box 86042"/>
          <p:cNvSpPr txBox="1"/>
          <p:nvPr/>
        </p:nvSpPr>
        <p:spPr>
          <a:xfrm>
            <a:off x="3587262" y="3826240"/>
            <a:ext cx="492369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3338" name="Text Box 86043"/>
          <p:cNvSpPr txBox="1"/>
          <p:nvPr/>
        </p:nvSpPr>
        <p:spPr>
          <a:xfrm>
            <a:off x="2321169" y="1449752"/>
            <a:ext cx="492369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baseline="-25000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3339" name="Text Box 86044"/>
          <p:cNvSpPr txBox="1"/>
          <p:nvPr/>
        </p:nvSpPr>
        <p:spPr>
          <a:xfrm>
            <a:off x="2391508" y="4497752"/>
            <a:ext cx="422031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3340" name="Text Box 86045"/>
          <p:cNvSpPr txBox="1"/>
          <p:nvPr/>
        </p:nvSpPr>
        <p:spPr>
          <a:xfrm>
            <a:off x="703385" y="3902440"/>
            <a:ext cx="492369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86047" name="Freeform 86046"/>
          <p:cNvSpPr/>
          <p:nvPr/>
        </p:nvSpPr>
        <p:spPr>
          <a:xfrm>
            <a:off x="2391508" y="2821352"/>
            <a:ext cx="422031" cy="228600"/>
          </a:xfrm>
          <a:custGeom>
            <a:avLst/>
            <a:gdLst/>
            <a:ahLst/>
            <a:cxnLst/>
            <a:rect l="0" t="0" r="0" b="0"/>
            <a:pathLst>
              <a:path w="180" h="109">
                <a:moveTo>
                  <a:pt x="180" y="0"/>
                </a:moveTo>
                <a:cubicBezTo>
                  <a:pt x="144" y="109"/>
                  <a:pt x="115" y="96"/>
                  <a:pt x="0" y="96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8" name="Freeform 86047"/>
          <p:cNvSpPr/>
          <p:nvPr/>
        </p:nvSpPr>
        <p:spPr>
          <a:xfrm>
            <a:off x="1899139" y="2973752"/>
            <a:ext cx="492369" cy="274638"/>
          </a:xfrm>
          <a:custGeom>
            <a:avLst/>
            <a:gdLst/>
            <a:ahLst/>
            <a:cxnLst/>
            <a:rect l="0" t="0" r="0" b="0"/>
            <a:pathLst>
              <a:path w="240" h="134">
                <a:moveTo>
                  <a:pt x="240" y="48"/>
                </a:moveTo>
                <a:cubicBezTo>
                  <a:pt x="196" y="113"/>
                  <a:pt x="106" y="134"/>
                  <a:pt x="24" y="84"/>
                </a:cubicBezTo>
                <a:cubicBezTo>
                  <a:pt x="0" y="69"/>
                  <a:pt x="24" y="28"/>
                  <a:pt x="24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9" name="Text Box 86048"/>
          <p:cNvSpPr txBox="1"/>
          <p:nvPr/>
        </p:nvSpPr>
        <p:spPr>
          <a:xfrm>
            <a:off x="2532185" y="3003916"/>
            <a:ext cx="422031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86050" name="Text Box 86049"/>
          <p:cNvSpPr txBox="1"/>
          <p:nvPr/>
        </p:nvSpPr>
        <p:spPr>
          <a:xfrm>
            <a:off x="1863969" y="3145202"/>
            <a:ext cx="54512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i’</a:t>
            </a:r>
          </a:p>
        </p:txBody>
      </p:sp>
      <p:sp>
        <p:nvSpPr>
          <p:cNvPr id="15" name="Text Box 84993">
            <a:hlinkClick r:id="rId3" action="ppaction://hlinksldjump"/>
          </p:cNvPr>
          <p:cNvSpPr txBox="1"/>
          <p:nvPr/>
        </p:nvSpPr>
        <p:spPr>
          <a:xfrm>
            <a:off x="140677" y="5867400"/>
            <a:ext cx="837761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604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9" grpId="0"/>
      <p:bldP spid="86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3"/>
          <p:cNvSpPr>
            <a:spLocks/>
          </p:cNvSpPr>
          <p:nvPr/>
        </p:nvSpPr>
        <p:spPr bwMode="auto">
          <a:xfrm>
            <a:off x="6210300" y="985838"/>
            <a:ext cx="1924050" cy="5181600"/>
          </a:xfrm>
          <a:custGeom>
            <a:avLst/>
            <a:gdLst>
              <a:gd name="T0" fmla="*/ 2147483647 w 1212"/>
              <a:gd name="T1" fmla="*/ 2147483647 h 3264"/>
              <a:gd name="T2" fmla="*/ 0 w 1212"/>
              <a:gd name="T3" fmla="*/ 2147483647 h 3264"/>
              <a:gd name="T4" fmla="*/ 2147483647 w 1212"/>
              <a:gd name="T5" fmla="*/ 2147483647 h 3264"/>
              <a:gd name="T6" fmla="*/ 2147483647 w 1212"/>
              <a:gd name="T7" fmla="*/ 2147483647 h 3264"/>
              <a:gd name="T8" fmla="*/ 2147483647 w 1212"/>
              <a:gd name="T9" fmla="*/ 0 h 3264"/>
              <a:gd name="T10" fmla="*/ 2147483647 w 1212"/>
              <a:gd name="T11" fmla="*/ 2147483647 h 3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12" h="3264">
                <a:moveTo>
                  <a:pt x="12" y="88"/>
                </a:moveTo>
                <a:lnTo>
                  <a:pt x="0" y="1860"/>
                </a:lnTo>
                <a:lnTo>
                  <a:pt x="1212" y="3264"/>
                </a:lnTo>
                <a:lnTo>
                  <a:pt x="1200" y="1104"/>
                </a:lnTo>
                <a:lnTo>
                  <a:pt x="12" y="0"/>
                </a:lnTo>
                <a:lnTo>
                  <a:pt x="12" y="88"/>
                </a:lnTo>
                <a:close/>
              </a:path>
            </a:pathLst>
          </a:custGeom>
          <a:gradFill rotWithShape="1">
            <a:gsLst>
              <a:gs pos="0">
                <a:srgbClr val="CCFFCC"/>
              </a:gs>
              <a:gs pos="100000">
                <a:srgbClr val="F4FFF4"/>
              </a:gs>
            </a:gsLst>
            <a:lin ang="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 rot="-5400000">
            <a:off x="5943600" y="2166938"/>
            <a:ext cx="2362200" cy="1143000"/>
          </a:xfrm>
          <a:prstGeom prst="parallelogram">
            <a:avLst>
              <a:gd name="adj" fmla="val 9263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Freeform 5"/>
          <p:cNvSpPr>
            <a:spLocks/>
          </p:cNvSpPr>
          <p:nvPr/>
        </p:nvSpPr>
        <p:spPr bwMode="auto">
          <a:xfrm>
            <a:off x="1752600" y="1023938"/>
            <a:ext cx="4495800" cy="2971800"/>
          </a:xfrm>
          <a:custGeom>
            <a:avLst/>
            <a:gdLst>
              <a:gd name="T0" fmla="*/ 0 w 3420"/>
              <a:gd name="T1" fmla="*/ 2147483647 h 2160"/>
              <a:gd name="T2" fmla="*/ 2147483647 w 3420"/>
              <a:gd name="T3" fmla="*/ 0 h 2160"/>
              <a:gd name="T4" fmla="*/ 2147483647 w 3420"/>
              <a:gd name="T5" fmla="*/ 2147483647 h 2160"/>
              <a:gd name="T6" fmla="*/ 2147483647 w 3420"/>
              <a:gd name="T7" fmla="*/ 2147483647 h 2160"/>
              <a:gd name="T8" fmla="*/ 0 w 3420"/>
              <a:gd name="T9" fmla="*/ 2147483647 h 2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20" h="2160">
                <a:moveTo>
                  <a:pt x="0" y="12"/>
                </a:moveTo>
                <a:lnTo>
                  <a:pt x="3420" y="0"/>
                </a:lnTo>
                <a:lnTo>
                  <a:pt x="3420" y="2160"/>
                </a:lnTo>
                <a:lnTo>
                  <a:pt x="12" y="2160"/>
                </a:lnTo>
                <a:lnTo>
                  <a:pt x="0" y="1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FFCC">
                  <a:alpha val="68999"/>
                </a:srgbClr>
              </a:gs>
            </a:gsLst>
            <a:lin ang="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6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34" b="48000"/>
          <a:stretch>
            <a:fillRect/>
          </a:stretch>
        </p:blipFill>
        <p:spPr bwMode="auto">
          <a:xfrm rot="-7588562">
            <a:off x="2279425" y="2203770"/>
            <a:ext cx="1493837" cy="736997"/>
          </a:xfrm>
          <a:prstGeom prst="rect">
            <a:avLst/>
          </a:prstGeom>
          <a:blipFill dpi="0" rotWithShape="1">
            <a:blip r:embed="rId3"/>
            <a:srcRect t="17334" b="48000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477000" y="2300288"/>
            <a:ext cx="1219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" pitchFamily="34" charset="0"/>
                <a:sym typeface="Wingdings 2" pitchFamily="18" charset="2"/>
              </a:rPr>
              <a:t> A</a:t>
            </a:r>
          </a:p>
        </p:txBody>
      </p:sp>
      <p:sp>
        <p:nvSpPr>
          <p:cNvPr id="4103" name="Freeform 8" descr="Blue tissue paper"/>
          <p:cNvSpPr>
            <a:spLocks/>
          </p:cNvSpPr>
          <p:nvPr/>
        </p:nvSpPr>
        <p:spPr bwMode="auto">
          <a:xfrm>
            <a:off x="1700213" y="3929063"/>
            <a:ext cx="6400800" cy="2228850"/>
          </a:xfrm>
          <a:custGeom>
            <a:avLst/>
            <a:gdLst>
              <a:gd name="T0" fmla="*/ 0 w 4032"/>
              <a:gd name="T1" fmla="*/ 0 h 1404"/>
              <a:gd name="T2" fmla="*/ 2147483647 w 4032"/>
              <a:gd name="T3" fmla="*/ 0 h 1404"/>
              <a:gd name="T4" fmla="*/ 2147483647 w 4032"/>
              <a:gd name="T5" fmla="*/ 2147483647 h 1404"/>
              <a:gd name="T6" fmla="*/ 2147483647 w 4032"/>
              <a:gd name="T7" fmla="*/ 2147483647 h 1404"/>
              <a:gd name="T8" fmla="*/ 0 w 4032"/>
              <a:gd name="T9" fmla="*/ 0 h 1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32" h="1404">
                <a:moveTo>
                  <a:pt x="0" y="0"/>
                </a:moveTo>
                <a:lnTo>
                  <a:pt x="2825" y="0"/>
                </a:lnTo>
                <a:lnTo>
                  <a:pt x="4032" y="1404"/>
                </a:lnTo>
                <a:lnTo>
                  <a:pt x="1176" y="13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alphaModFix amt="72000"/>
            </a:blip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Freeform 9" descr="Blue tissue paper"/>
          <p:cNvSpPr>
            <a:spLocks/>
          </p:cNvSpPr>
          <p:nvPr/>
        </p:nvSpPr>
        <p:spPr bwMode="auto">
          <a:xfrm>
            <a:off x="1752600" y="3938588"/>
            <a:ext cx="6400800" cy="2228850"/>
          </a:xfrm>
          <a:custGeom>
            <a:avLst/>
            <a:gdLst>
              <a:gd name="T0" fmla="*/ 0 w 4032"/>
              <a:gd name="T1" fmla="*/ 0 h 1404"/>
              <a:gd name="T2" fmla="*/ 2147483647 w 4032"/>
              <a:gd name="T3" fmla="*/ 0 h 1404"/>
              <a:gd name="T4" fmla="*/ 2147483647 w 4032"/>
              <a:gd name="T5" fmla="*/ 2147483647 h 1404"/>
              <a:gd name="T6" fmla="*/ 2147483647 w 4032"/>
              <a:gd name="T7" fmla="*/ 2147483647 h 1404"/>
              <a:gd name="T8" fmla="*/ 0 w 4032"/>
              <a:gd name="T9" fmla="*/ 0 h 1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32" h="1404">
                <a:moveTo>
                  <a:pt x="0" y="0"/>
                </a:moveTo>
                <a:lnTo>
                  <a:pt x="2825" y="0"/>
                </a:lnTo>
                <a:lnTo>
                  <a:pt x="4032" y="1404"/>
                </a:lnTo>
                <a:lnTo>
                  <a:pt x="1176" y="13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alphaModFix amt="72000"/>
            </a:blip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AutoShape 10"/>
          <p:cNvSpPr>
            <a:spLocks noChangeArrowheads="1"/>
          </p:cNvSpPr>
          <p:nvPr/>
        </p:nvSpPr>
        <p:spPr bwMode="auto">
          <a:xfrm flipV="1">
            <a:off x="3124200" y="4300538"/>
            <a:ext cx="3657600" cy="1066800"/>
          </a:xfrm>
          <a:prstGeom prst="parallelogram">
            <a:avLst>
              <a:gd name="adj" fmla="val 85566"/>
            </a:avLst>
          </a:prstGeom>
          <a:solidFill>
            <a:schemeClr val="bg1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Freeform 11"/>
          <p:cNvSpPr>
            <a:spLocks/>
          </p:cNvSpPr>
          <p:nvPr/>
        </p:nvSpPr>
        <p:spPr bwMode="auto">
          <a:xfrm>
            <a:off x="3257550" y="2986088"/>
            <a:ext cx="1828800" cy="2133600"/>
          </a:xfrm>
          <a:custGeom>
            <a:avLst/>
            <a:gdLst>
              <a:gd name="T0" fmla="*/ 2147483647 w 1152"/>
              <a:gd name="T1" fmla="*/ 0 h 1344"/>
              <a:gd name="T2" fmla="*/ 2147483647 w 1152"/>
              <a:gd name="T3" fmla="*/ 2147483647 h 1344"/>
              <a:gd name="T4" fmla="*/ 2147483647 w 1152"/>
              <a:gd name="T5" fmla="*/ 2147483647 h 1344"/>
              <a:gd name="T6" fmla="*/ 0 w 1152"/>
              <a:gd name="T7" fmla="*/ 2147483647 h 1344"/>
              <a:gd name="T8" fmla="*/ 2147483647 w 1152"/>
              <a:gd name="T9" fmla="*/ 0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2" h="1344">
                <a:moveTo>
                  <a:pt x="240" y="0"/>
                </a:moveTo>
                <a:lnTo>
                  <a:pt x="1152" y="1320"/>
                </a:lnTo>
                <a:lnTo>
                  <a:pt x="960" y="1344"/>
                </a:lnTo>
                <a:lnTo>
                  <a:pt x="0" y="180"/>
                </a:lnTo>
                <a:lnTo>
                  <a:pt x="240" y="0"/>
                </a:lnTo>
                <a:close/>
              </a:path>
            </a:pathLst>
          </a:custGeom>
          <a:solidFill>
            <a:srgbClr val="C0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0" name="Freeform 12"/>
          <p:cNvSpPr>
            <a:spLocks/>
          </p:cNvSpPr>
          <p:nvPr/>
        </p:nvSpPr>
        <p:spPr bwMode="auto">
          <a:xfrm>
            <a:off x="4786313" y="2471738"/>
            <a:ext cx="2247900" cy="2628900"/>
          </a:xfrm>
          <a:custGeom>
            <a:avLst/>
            <a:gdLst>
              <a:gd name="T0" fmla="*/ 0 w 1416"/>
              <a:gd name="T1" fmla="*/ 2147483647 h 1656"/>
              <a:gd name="T2" fmla="*/ 2147483647 w 1416"/>
              <a:gd name="T3" fmla="*/ 0 h 1656"/>
              <a:gd name="T4" fmla="*/ 2147483647 w 1416"/>
              <a:gd name="T5" fmla="*/ 0 h 1656"/>
              <a:gd name="T6" fmla="*/ 2147483647 w 1416"/>
              <a:gd name="T7" fmla="*/ 2147483647 h 1656"/>
              <a:gd name="T8" fmla="*/ 0 w 1416"/>
              <a:gd name="T9" fmla="*/ 2147483647 h 16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16" h="1656">
                <a:moveTo>
                  <a:pt x="0" y="1656"/>
                </a:moveTo>
                <a:lnTo>
                  <a:pt x="1356" y="0"/>
                </a:lnTo>
                <a:lnTo>
                  <a:pt x="1416" y="0"/>
                </a:lnTo>
                <a:lnTo>
                  <a:pt x="204" y="1632"/>
                </a:lnTo>
                <a:lnTo>
                  <a:pt x="0" y="1656"/>
                </a:lnTo>
                <a:close/>
              </a:path>
            </a:pathLst>
          </a:custGeom>
          <a:solidFill>
            <a:srgbClr val="C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TextBox 1"/>
          <p:cNvSpPr txBox="1">
            <a:spLocks noChangeArrowheads="1"/>
          </p:cNvSpPr>
          <p:nvPr/>
        </p:nvSpPr>
        <p:spPr bwMode="auto">
          <a:xfrm>
            <a:off x="4000500" y="6248401"/>
            <a:ext cx="255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Hình 4.1</a:t>
            </a:r>
          </a:p>
        </p:txBody>
      </p:sp>
      <p:sp>
        <p:nvSpPr>
          <p:cNvPr id="4109" name="TextBox 2"/>
          <p:cNvSpPr txBox="1">
            <a:spLocks noChangeArrowheads="1"/>
          </p:cNvSpPr>
          <p:nvPr/>
        </p:nvSpPr>
        <p:spPr bwMode="auto">
          <a:xfrm>
            <a:off x="709612" y="5486400"/>
            <a:ext cx="27527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phẳng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47925" y="4833939"/>
            <a:ext cx="1690688" cy="765175"/>
          </a:xfrm>
          <a:prstGeom prst="straightConnector1">
            <a:avLst/>
          </a:prstGeom>
          <a:ln w="3175">
            <a:solidFill>
              <a:schemeClr val="accent5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309813" y="6319838"/>
            <a:ext cx="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62338" y="63246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1512" y="76200"/>
            <a:ext cx="7862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Làm thế nào để hắt ánh sáng vào đúng điểm A trên tường?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33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58379" grpId="0" animBg="1"/>
      <p:bldP spid="583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2048" y="323850"/>
            <a:ext cx="229195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7349132"/>
              </p:ext>
            </p:extLst>
          </p:nvPr>
        </p:nvGraphicFramePr>
        <p:xfrm>
          <a:off x="171450" y="1355725"/>
          <a:ext cx="6504386" cy="138747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41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00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60880"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tới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0°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20°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30°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40°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50°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6595"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0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0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xạ</a:t>
                      </a:r>
                      <a:r>
                        <a:rPr lang="en-US" sz="20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i’</a:t>
                      </a:r>
                      <a:endParaRPr lang="en-US" sz="20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0°</a:t>
                      </a:r>
                      <a:endParaRPr lang="en-US" sz="20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20°</a:t>
                      </a:r>
                      <a:endParaRPr lang="en-US" sz="20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30°</a:t>
                      </a:r>
                      <a:endParaRPr lang="en-US" sz="20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40°</a:t>
                      </a:r>
                      <a:endParaRPr lang="en-US" sz="20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50°</a:t>
                      </a:r>
                      <a:endParaRPr lang="en-US" sz="20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</a:t>
                      </a:r>
                      <a:endParaRPr lang="en-US" sz="2000" b="1" dirty="0"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4763" marR="4763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9556" y="482025"/>
            <a:ext cx="37337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254000"/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16.1.</a:t>
            </a:r>
            <a:endParaRPr lang="en-US" sz="3200" b="1" dirty="0"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76200" y="2908518"/>
            <a:ext cx="69282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i’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1846" y="4495800"/>
            <a:ext cx="830255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3629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45720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2000" y="24825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16- SỰ PHẢN XẠ ÁNH SÁNG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60" y="914400"/>
            <a:ext cx="88213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6200" y="175260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1450" y="2170093"/>
            <a:ext cx="8343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Tia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i’ = i</a:t>
            </a:r>
          </a:p>
        </p:txBody>
      </p:sp>
    </p:spTree>
    <p:extLst>
      <p:ext uri="{BB962C8B-B14F-4D97-AF65-F5344CB8AC3E}">
        <p14:creationId xmlns:p14="http://schemas.microsoft.com/office/powerpoint/2010/main" xmlns="" val="205230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57200" y="762000"/>
            <a:ext cx="8077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dấu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(…) 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qua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tuyến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..………..…….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gương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gương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thước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…………………,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 ……………….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19050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vuông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góc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3505200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510540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4325" y="228600"/>
            <a:ext cx="86296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539750" algn="l"/>
                <a:tab pos="630238" algn="l"/>
              </a:tabLst>
            </a:pPr>
            <a:r>
              <a:rPr lang="en-US" sz="3200" b="1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1.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tia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phản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xạ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dưới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0" y="2558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539750" algn="l"/>
                <a:tab pos="630238" algn="l"/>
              </a:tabLst>
            </a:pPr>
            <a:endParaRPr lang="en-US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716" y="1390838"/>
            <a:ext cx="3375884" cy="442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20110"/>
            <a:ext cx="3886200" cy="386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traight Connector 19"/>
          <p:cNvSpPr/>
          <p:nvPr/>
        </p:nvSpPr>
        <p:spPr>
          <a:xfrm>
            <a:off x="1655615" y="3235035"/>
            <a:ext cx="1905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Freeform 12504"/>
          <p:cNvSpPr/>
          <p:nvPr/>
        </p:nvSpPr>
        <p:spPr>
          <a:xfrm rot="3153848" flipH="1">
            <a:off x="1860029" y="3282726"/>
            <a:ext cx="212033" cy="256778"/>
          </a:xfrm>
          <a:custGeom>
            <a:avLst/>
            <a:gdLst/>
            <a:ahLst/>
            <a:cxnLst/>
            <a:rect l="0" t="0" r="0" b="0"/>
            <a:pathLst>
              <a:path w="144" h="144">
                <a:moveTo>
                  <a:pt x="144" y="0"/>
                </a:moveTo>
                <a:cubicBezTo>
                  <a:pt x="108" y="12"/>
                  <a:pt x="72" y="24"/>
                  <a:pt x="48" y="48"/>
                </a:cubicBezTo>
                <a:cubicBezTo>
                  <a:pt x="24" y="72"/>
                  <a:pt x="8" y="128"/>
                  <a:pt x="0" y="14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Box 12508"/>
          <p:cNvSpPr txBox="1"/>
          <p:nvPr/>
        </p:nvSpPr>
        <p:spPr>
          <a:xfrm>
            <a:off x="3657600" y="3046358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5" name="Text Box 4"/>
          <p:cNvSpPr txBox="1"/>
          <p:nvPr/>
        </p:nvSpPr>
        <p:spPr>
          <a:xfrm>
            <a:off x="2057400" y="3200400"/>
            <a:ext cx="39677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26" name="Text Box 12507"/>
          <p:cNvSpPr txBox="1"/>
          <p:nvPr/>
        </p:nvSpPr>
        <p:spPr>
          <a:xfrm>
            <a:off x="1295400" y="29718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grpSp>
        <p:nvGrpSpPr>
          <p:cNvPr id="2" name="Group 26"/>
          <p:cNvGrpSpPr/>
          <p:nvPr/>
        </p:nvGrpSpPr>
        <p:grpSpPr>
          <a:xfrm rot="-5400000" flipV="1">
            <a:off x="779997" y="2232552"/>
            <a:ext cx="3551183" cy="2049316"/>
            <a:chOff x="1872" y="720"/>
            <a:chExt cx="2071" cy="985"/>
          </a:xfrm>
        </p:grpSpPr>
        <p:sp>
          <p:nvSpPr>
            <p:cNvPr id="28" name="Straight Connector 12450"/>
            <p:cNvSpPr/>
            <p:nvPr/>
          </p:nvSpPr>
          <p:spPr>
            <a:xfrm>
              <a:off x="2928" y="1026"/>
              <a:ext cx="0" cy="616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" name="Straight Connector 12451"/>
            <p:cNvSpPr/>
            <p:nvPr/>
          </p:nvSpPr>
          <p:spPr>
            <a:xfrm rot="-10862" flipH="1">
              <a:off x="3801" y="1518"/>
              <a:ext cx="86" cy="14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" name="Straight Connector 12452"/>
            <p:cNvSpPr/>
            <p:nvPr/>
          </p:nvSpPr>
          <p:spPr>
            <a:xfrm rot="-10862" flipH="1">
              <a:off x="3754" y="1371"/>
              <a:ext cx="91" cy="32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Straight Connector 12453"/>
            <p:cNvSpPr/>
            <p:nvPr/>
          </p:nvSpPr>
          <p:spPr>
            <a:xfrm rot="-10862" flipH="1">
              <a:off x="3681" y="1221"/>
              <a:ext cx="103" cy="51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" name="Rectangle 12454"/>
            <p:cNvSpPr>
              <a:spLocks noChangeAspect="1" noTextEdit="1"/>
            </p:cNvSpPr>
            <p:nvPr/>
          </p:nvSpPr>
          <p:spPr>
            <a:xfrm rot="21589138">
              <a:off x="1872" y="720"/>
              <a:ext cx="2071" cy="9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33" name="Straight Connector 12455"/>
            <p:cNvSpPr/>
            <p:nvPr/>
          </p:nvSpPr>
          <p:spPr>
            <a:xfrm rot="-10862" flipH="1">
              <a:off x="3600" y="1089"/>
              <a:ext cx="89" cy="66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" name="Straight Connector 12456"/>
            <p:cNvSpPr/>
            <p:nvPr/>
          </p:nvSpPr>
          <p:spPr>
            <a:xfrm rot="-10862" flipH="1">
              <a:off x="3488" y="978"/>
              <a:ext cx="81" cy="82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" name="Straight Connector 12457"/>
            <p:cNvSpPr/>
            <p:nvPr/>
          </p:nvSpPr>
          <p:spPr>
            <a:xfrm rot="-10862" flipH="1">
              <a:off x="3360" y="883"/>
              <a:ext cx="64" cy="93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" name="Straight Connector 12458"/>
            <p:cNvSpPr/>
            <p:nvPr/>
          </p:nvSpPr>
          <p:spPr>
            <a:xfrm rot="-10862" flipH="1">
              <a:off x="3217" y="812"/>
              <a:ext cx="43" cy="102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Straight Connector 12459"/>
            <p:cNvSpPr/>
            <p:nvPr/>
          </p:nvSpPr>
          <p:spPr>
            <a:xfrm rot="-10862" flipH="1">
              <a:off x="3072" y="771"/>
              <a:ext cx="21" cy="106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" name="Straight Connector 12460"/>
            <p:cNvSpPr/>
            <p:nvPr/>
          </p:nvSpPr>
          <p:spPr>
            <a:xfrm rot="-10862">
              <a:off x="2929" y="763"/>
              <a:ext cx="0" cy="109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" name="Straight Connector 12461"/>
            <p:cNvSpPr/>
            <p:nvPr/>
          </p:nvSpPr>
          <p:spPr>
            <a:xfrm rot="-10862">
              <a:off x="2761" y="771"/>
              <a:ext cx="18" cy="93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" name="Straight Connector 12462"/>
            <p:cNvSpPr/>
            <p:nvPr/>
          </p:nvSpPr>
          <p:spPr>
            <a:xfrm rot="-10862">
              <a:off x="2601" y="807"/>
              <a:ext cx="43" cy="102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Straight Connector 12463"/>
            <p:cNvSpPr/>
            <p:nvPr/>
          </p:nvSpPr>
          <p:spPr>
            <a:xfrm rot="-10862">
              <a:off x="2456" y="867"/>
              <a:ext cx="56" cy="94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Straight Connector 12464"/>
            <p:cNvSpPr/>
            <p:nvPr/>
          </p:nvSpPr>
          <p:spPr>
            <a:xfrm rot="-10862">
              <a:off x="2326" y="959"/>
              <a:ext cx="69" cy="77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" name="Straight Connector 12465"/>
            <p:cNvSpPr/>
            <p:nvPr/>
          </p:nvSpPr>
          <p:spPr>
            <a:xfrm rot="-10862">
              <a:off x="2205" y="1055"/>
              <a:ext cx="89" cy="75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Straight Connector 12466"/>
            <p:cNvSpPr/>
            <p:nvPr/>
          </p:nvSpPr>
          <p:spPr>
            <a:xfrm rot="-10862">
              <a:off x="2111" y="1180"/>
              <a:ext cx="103" cy="59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" name="Straight Connector 12467"/>
            <p:cNvSpPr/>
            <p:nvPr/>
          </p:nvSpPr>
          <p:spPr>
            <a:xfrm rot="-10862">
              <a:off x="2044" y="1316"/>
              <a:ext cx="112" cy="39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6" name="Straight Connector 12468"/>
            <p:cNvSpPr/>
            <p:nvPr/>
          </p:nvSpPr>
          <p:spPr>
            <a:xfrm rot="-10862">
              <a:off x="1979" y="1618"/>
              <a:ext cx="56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" name="Freeform 12469"/>
            <p:cNvSpPr/>
            <p:nvPr/>
          </p:nvSpPr>
          <p:spPr>
            <a:xfrm rot="-10862">
              <a:off x="1973" y="765"/>
              <a:ext cx="1917" cy="888"/>
            </a:xfrm>
            <a:custGeom>
              <a:avLst/>
              <a:gdLst/>
              <a:ahLst/>
              <a:cxnLst>
                <a:cxn ang="180">
                  <a:pos x="0" y="21405"/>
                </a:cxn>
                <a:cxn ang="0">
                  <a:pos x="43197" y="21891"/>
                </a:cxn>
                <a:cxn ang="90">
                  <a:pos x="21599" y="21600"/>
                </a:cxn>
              </a:cxnLst>
              <a:rect l="0" t="0" r="0" b="0"/>
              <a:pathLst>
                <a:path w="43199" h="21892" fill="none">
                  <a:moveTo>
                    <a:pt x="0" y="21405"/>
                  </a:moveTo>
                  <a:cubicBezTo>
                    <a:pt x="105" y="9565"/>
                    <a:pt x="9735" y="0"/>
                    <a:pt x="21599" y="0"/>
                  </a:cubicBezTo>
                  <a:cubicBezTo>
                    <a:pt x="33528" y="0"/>
                    <a:pt x="43199" y="9671"/>
                    <a:pt x="43199" y="21600"/>
                  </a:cubicBezTo>
                  <a:cubicBezTo>
                    <a:pt x="43199" y="21698"/>
                    <a:pt x="43198" y="21795"/>
                    <a:pt x="43197" y="21891"/>
                  </a:cubicBezTo>
                </a:path>
                <a:path w="43199" h="21892" stroke="0">
                  <a:moveTo>
                    <a:pt x="0" y="21405"/>
                  </a:moveTo>
                  <a:cubicBezTo>
                    <a:pt x="105" y="9565"/>
                    <a:pt x="9735" y="0"/>
                    <a:pt x="21599" y="0"/>
                  </a:cubicBezTo>
                  <a:cubicBezTo>
                    <a:pt x="33528" y="0"/>
                    <a:pt x="43199" y="9671"/>
                    <a:pt x="43199" y="21600"/>
                  </a:cubicBezTo>
                  <a:cubicBezTo>
                    <a:pt x="43199" y="21698"/>
                    <a:pt x="43198" y="21795"/>
                    <a:pt x="43197" y="21891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412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Straight Connector 12470"/>
            <p:cNvSpPr/>
            <p:nvPr/>
          </p:nvSpPr>
          <p:spPr>
            <a:xfrm rot="-10862">
              <a:off x="1992" y="1618"/>
              <a:ext cx="120" cy="0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" name="Straight Connector 12471"/>
            <p:cNvSpPr/>
            <p:nvPr/>
          </p:nvSpPr>
          <p:spPr>
            <a:xfrm rot="-10862">
              <a:off x="2005" y="1465"/>
              <a:ext cx="116" cy="20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" name="Straight Connector 12472"/>
            <p:cNvSpPr/>
            <p:nvPr/>
          </p:nvSpPr>
          <p:spPr>
            <a:xfrm rot="-10862">
              <a:off x="1992" y="1618"/>
              <a:ext cx="120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" name="Rectangle 12473"/>
            <p:cNvSpPr/>
            <p:nvPr/>
          </p:nvSpPr>
          <p:spPr>
            <a:xfrm rot="-10862">
              <a:off x="2114" y="1565"/>
              <a:ext cx="44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6600CC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2" name="Rectangle 12474"/>
            <p:cNvSpPr/>
            <p:nvPr/>
          </p:nvSpPr>
          <p:spPr>
            <a:xfrm rot="-10862">
              <a:off x="3667" y="1493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170</a:t>
              </a:r>
            </a:p>
          </p:txBody>
        </p:sp>
        <p:sp>
          <p:nvSpPr>
            <p:cNvPr id="53" name="Rectangle 12475"/>
            <p:cNvSpPr/>
            <p:nvPr/>
          </p:nvSpPr>
          <p:spPr>
            <a:xfrm rot="-10862">
              <a:off x="3626" y="1372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160</a:t>
              </a:r>
            </a:p>
          </p:txBody>
        </p:sp>
        <p:sp>
          <p:nvSpPr>
            <p:cNvPr id="54" name="Rectangle 12476"/>
            <p:cNvSpPr/>
            <p:nvPr/>
          </p:nvSpPr>
          <p:spPr>
            <a:xfrm rot="-10862">
              <a:off x="3557" y="1256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150</a:t>
              </a:r>
            </a:p>
          </p:txBody>
        </p:sp>
        <p:sp>
          <p:nvSpPr>
            <p:cNvPr id="55" name="Rectangle 12477"/>
            <p:cNvSpPr/>
            <p:nvPr/>
          </p:nvSpPr>
          <p:spPr>
            <a:xfrm rot="-10862">
              <a:off x="3493" y="1142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140</a:t>
              </a:r>
            </a:p>
          </p:txBody>
        </p:sp>
        <p:sp>
          <p:nvSpPr>
            <p:cNvPr id="56" name="Rectangle 12478"/>
            <p:cNvSpPr/>
            <p:nvPr/>
          </p:nvSpPr>
          <p:spPr>
            <a:xfrm rot="-10862">
              <a:off x="3407" y="1062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130</a:t>
              </a:r>
            </a:p>
          </p:txBody>
        </p:sp>
        <p:sp>
          <p:nvSpPr>
            <p:cNvPr id="57" name="Rectangle 12479"/>
            <p:cNvSpPr/>
            <p:nvPr/>
          </p:nvSpPr>
          <p:spPr>
            <a:xfrm rot="-10862">
              <a:off x="3278" y="964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120</a:t>
              </a:r>
            </a:p>
          </p:txBody>
        </p:sp>
        <p:sp>
          <p:nvSpPr>
            <p:cNvPr id="58" name="Rectangle 12480"/>
            <p:cNvSpPr/>
            <p:nvPr/>
          </p:nvSpPr>
          <p:spPr>
            <a:xfrm rot="-10862">
              <a:off x="3147" y="908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Arial" panose="020B0604020202020204" pitchFamily="34" charset="0"/>
                </a:rPr>
                <a:t>110</a:t>
              </a:r>
            </a:p>
          </p:txBody>
        </p:sp>
        <p:sp>
          <p:nvSpPr>
            <p:cNvPr id="59" name="Rectangle 12481"/>
            <p:cNvSpPr/>
            <p:nvPr/>
          </p:nvSpPr>
          <p:spPr>
            <a:xfrm rot="-10862">
              <a:off x="3014" y="864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60" name="Rectangle 12482"/>
            <p:cNvSpPr/>
            <p:nvPr/>
          </p:nvSpPr>
          <p:spPr>
            <a:xfrm rot="-10862">
              <a:off x="2888" y="849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6600CC"/>
                  </a:solidFill>
                  <a:latin typeface="Arial" panose="020B0604020202020204" pitchFamily="34" charset="0"/>
                </a:rPr>
                <a:t>90</a:t>
              </a:r>
            </a:p>
          </p:txBody>
        </p:sp>
        <p:sp>
          <p:nvSpPr>
            <p:cNvPr id="61" name="Rectangle 12483"/>
            <p:cNvSpPr/>
            <p:nvPr/>
          </p:nvSpPr>
          <p:spPr>
            <a:xfrm rot="-10862">
              <a:off x="2756" y="854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80</a:t>
              </a:r>
            </a:p>
          </p:txBody>
        </p:sp>
        <p:sp>
          <p:nvSpPr>
            <p:cNvPr id="62" name="Rectangle 12484"/>
            <p:cNvSpPr/>
            <p:nvPr/>
          </p:nvSpPr>
          <p:spPr>
            <a:xfrm rot="-10862">
              <a:off x="2614" y="895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70</a:t>
              </a:r>
            </a:p>
          </p:txBody>
        </p:sp>
        <p:sp>
          <p:nvSpPr>
            <p:cNvPr id="63" name="Rectangle 12485"/>
            <p:cNvSpPr/>
            <p:nvPr/>
          </p:nvSpPr>
          <p:spPr>
            <a:xfrm rot="-10862">
              <a:off x="2488" y="949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60</a:t>
              </a:r>
            </a:p>
          </p:txBody>
        </p:sp>
        <p:sp>
          <p:nvSpPr>
            <p:cNvPr id="64" name="Rectangle 12486"/>
            <p:cNvSpPr/>
            <p:nvPr/>
          </p:nvSpPr>
          <p:spPr>
            <a:xfrm rot="-10862">
              <a:off x="2364" y="1020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50</a:t>
              </a:r>
            </a:p>
          </p:txBody>
        </p:sp>
        <p:sp>
          <p:nvSpPr>
            <p:cNvPr id="65" name="Rectangle 12487"/>
            <p:cNvSpPr/>
            <p:nvPr/>
          </p:nvSpPr>
          <p:spPr>
            <a:xfrm rot="-10862">
              <a:off x="2272" y="1116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40</a:t>
              </a:r>
            </a:p>
          </p:txBody>
        </p:sp>
        <p:sp>
          <p:nvSpPr>
            <p:cNvPr id="66" name="Rectangle 12488"/>
            <p:cNvSpPr/>
            <p:nvPr/>
          </p:nvSpPr>
          <p:spPr>
            <a:xfrm rot="-10862">
              <a:off x="2199" y="1219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30</a:t>
              </a:r>
            </a:p>
          </p:txBody>
        </p:sp>
        <p:sp>
          <p:nvSpPr>
            <p:cNvPr id="67" name="Rectangle 12489"/>
            <p:cNvSpPr/>
            <p:nvPr/>
          </p:nvSpPr>
          <p:spPr>
            <a:xfrm rot="-10862">
              <a:off x="2131" y="1336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20</a:t>
              </a:r>
            </a:p>
          </p:txBody>
        </p:sp>
        <p:sp>
          <p:nvSpPr>
            <p:cNvPr id="68" name="Rectangle 12490"/>
            <p:cNvSpPr/>
            <p:nvPr/>
          </p:nvSpPr>
          <p:spPr>
            <a:xfrm rot="-10862">
              <a:off x="2118" y="1463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69" name="Oval 12491"/>
            <p:cNvSpPr/>
            <p:nvPr/>
          </p:nvSpPr>
          <p:spPr>
            <a:xfrm rot="-10862">
              <a:off x="2935" y="1638"/>
              <a:ext cx="21" cy="20"/>
            </a:xfrm>
            <a:prstGeom prst="ellipse">
              <a:avLst/>
            </a:prstGeom>
            <a:solidFill>
              <a:srgbClr val="FF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70" name="Straight Connector 12492"/>
            <p:cNvSpPr/>
            <p:nvPr/>
          </p:nvSpPr>
          <p:spPr>
            <a:xfrm>
              <a:off x="1962" y="1648"/>
              <a:ext cx="1941" cy="0"/>
            </a:xfrm>
            <a:prstGeom prst="line">
              <a:avLst/>
            </a:prstGeom>
            <a:ln w="412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1" name="Straight Connector 12493"/>
            <p:cNvSpPr/>
            <p:nvPr/>
          </p:nvSpPr>
          <p:spPr>
            <a:xfrm rot="-10862">
              <a:off x="3791" y="1647"/>
              <a:ext cx="107" cy="2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" name="Rectangle 12494"/>
            <p:cNvSpPr/>
            <p:nvPr/>
          </p:nvSpPr>
          <p:spPr>
            <a:xfrm rot="-10862">
              <a:off x="3680" y="1577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6600CC"/>
                  </a:solidFill>
                  <a:latin typeface="Arial" panose="020B0604020202020204" pitchFamily="34" charset="0"/>
                </a:rPr>
                <a:t>180</a:t>
              </a:r>
            </a:p>
          </p:txBody>
        </p:sp>
        <p:sp>
          <p:nvSpPr>
            <p:cNvPr id="73" name="Oval 12495"/>
            <p:cNvSpPr/>
            <p:nvPr/>
          </p:nvSpPr>
          <p:spPr>
            <a:xfrm>
              <a:off x="2911" y="1632"/>
              <a:ext cx="35" cy="3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73"/>
          <p:cNvGrpSpPr/>
          <p:nvPr/>
        </p:nvGrpSpPr>
        <p:grpSpPr>
          <a:xfrm flipH="1" flipV="1">
            <a:off x="1752600" y="1143000"/>
            <a:ext cx="1488695" cy="2243488"/>
            <a:chOff x="2928" y="3072"/>
            <a:chExt cx="1110" cy="816"/>
          </a:xfrm>
        </p:grpSpPr>
        <p:sp>
          <p:nvSpPr>
            <p:cNvPr id="75" name="Straight Connector 12444"/>
            <p:cNvSpPr/>
            <p:nvPr/>
          </p:nvSpPr>
          <p:spPr>
            <a:xfrm rot="600000" flipV="1">
              <a:off x="2928" y="3072"/>
              <a:ext cx="1104" cy="816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6" name="Straight Connector 12445"/>
            <p:cNvSpPr/>
            <p:nvPr/>
          </p:nvSpPr>
          <p:spPr>
            <a:xfrm rot="600000" flipH="1">
              <a:off x="3449" y="3123"/>
              <a:ext cx="589" cy="45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77" name="Text Box 12509"/>
          <p:cNvSpPr txBox="1"/>
          <p:nvPr/>
        </p:nvSpPr>
        <p:spPr>
          <a:xfrm>
            <a:off x="3252893" y="1342404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78" name="Text Box 8329"/>
          <p:cNvSpPr txBox="1"/>
          <p:nvPr/>
        </p:nvSpPr>
        <p:spPr>
          <a:xfrm>
            <a:off x="2034655" y="2786299"/>
            <a:ext cx="59055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i’</a:t>
            </a:r>
          </a:p>
        </p:txBody>
      </p:sp>
      <p:sp>
        <p:nvSpPr>
          <p:cNvPr id="79" name="Freeform 12504"/>
          <p:cNvSpPr/>
          <p:nvPr/>
        </p:nvSpPr>
        <p:spPr>
          <a:xfrm rot="3153848" flipH="1">
            <a:off x="1778339" y="2930566"/>
            <a:ext cx="212033" cy="256778"/>
          </a:xfrm>
          <a:custGeom>
            <a:avLst/>
            <a:gdLst/>
            <a:ahLst/>
            <a:cxnLst/>
            <a:rect l="0" t="0" r="0" b="0"/>
            <a:pathLst>
              <a:path w="144" h="144">
                <a:moveTo>
                  <a:pt x="144" y="0"/>
                </a:moveTo>
                <a:cubicBezTo>
                  <a:pt x="108" y="12"/>
                  <a:pt x="72" y="24"/>
                  <a:pt x="48" y="48"/>
                </a:cubicBezTo>
                <a:cubicBezTo>
                  <a:pt x="24" y="72"/>
                  <a:pt x="8" y="128"/>
                  <a:pt x="0" y="14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" name="Text Box 11565"/>
          <p:cNvSpPr txBox="1"/>
          <p:nvPr/>
        </p:nvSpPr>
        <p:spPr>
          <a:xfrm>
            <a:off x="6282027" y="3440835"/>
            <a:ext cx="285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81" name="Text Box 11566"/>
          <p:cNvSpPr txBox="1"/>
          <p:nvPr/>
        </p:nvSpPr>
        <p:spPr>
          <a:xfrm>
            <a:off x="6266152" y="1475510"/>
            <a:ext cx="4048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82" name="Straight Connector 11567"/>
          <p:cNvSpPr/>
          <p:nvPr/>
        </p:nvSpPr>
        <p:spPr>
          <a:xfrm flipV="1">
            <a:off x="6418552" y="1932710"/>
            <a:ext cx="0" cy="1524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Text Box 11560"/>
          <p:cNvSpPr txBox="1"/>
          <p:nvPr/>
        </p:nvSpPr>
        <p:spPr>
          <a:xfrm>
            <a:off x="6477000" y="25146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grpSp>
        <p:nvGrpSpPr>
          <p:cNvPr id="4" name="Group 84"/>
          <p:cNvGrpSpPr/>
          <p:nvPr/>
        </p:nvGrpSpPr>
        <p:grpSpPr>
          <a:xfrm>
            <a:off x="4824122" y="2007897"/>
            <a:ext cx="3287713" cy="1608138"/>
            <a:chOff x="3648" y="672"/>
            <a:chExt cx="2071" cy="1013"/>
          </a:xfrm>
        </p:grpSpPr>
        <p:sp>
          <p:nvSpPr>
            <p:cNvPr id="86" name="Straight Connector 11511"/>
            <p:cNvSpPr/>
            <p:nvPr/>
          </p:nvSpPr>
          <p:spPr>
            <a:xfrm>
              <a:off x="4656" y="1069"/>
              <a:ext cx="0" cy="616"/>
            </a:xfrm>
            <a:prstGeom prst="line">
              <a:avLst/>
            </a:prstGeom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" name="Straight Connector 11512"/>
            <p:cNvSpPr/>
            <p:nvPr/>
          </p:nvSpPr>
          <p:spPr>
            <a:xfrm rot="-10862" flipH="1">
              <a:off x="5529" y="1470"/>
              <a:ext cx="86" cy="14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8" name="Straight Connector 11513"/>
            <p:cNvSpPr/>
            <p:nvPr/>
          </p:nvSpPr>
          <p:spPr>
            <a:xfrm rot="-10862" flipH="1">
              <a:off x="5482" y="1323"/>
              <a:ext cx="91" cy="32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9" name="Straight Connector 11514"/>
            <p:cNvSpPr/>
            <p:nvPr/>
          </p:nvSpPr>
          <p:spPr>
            <a:xfrm rot="-10862" flipH="1">
              <a:off x="5409" y="1173"/>
              <a:ext cx="103" cy="51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0" name="Rectangle 11515"/>
            <p:cNvSpPr>
              <a:spLocks noChangeAspect="1" noTextEdit="1"/>
            </p:cNvSpPr>
            <p:nvPr/>
          </p:nvSpPr>
          <p:spPr>
            <a:xfrm rot="-10862">
              <a:off x="3648" y="672"/>
              <a:ext cx="2071" cy="9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1" name="Straight Connector 11516"/>
            <p:cNvSpPr/>
            <p:nvPr/>
          </p:nvSpPr>
          <p:spPr>
            <a:xfrm rot="-10862" flipH="1">
              <a:off x="5328" y="1041"/>
              <a:ext cx="89" cy="66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2" name="Straight Connector 11517"/>
            <p:cNvSpPr/>
            <p:nvPr/>
          </p:nvSpPr>
          <p:spPr>
            <a:xfrm rot="-10862" flipH="1">
              <a:off x="5216" y="930"/>
              <a:ext cx="81" cy="82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3" name="Straight Connector 11518"/>
            <p:cNvSpPr/>
            <p:nvPr/>
          </p:nvSpPr>
          <p:spPr>
            <a:xfrm rot="-10862" flipH="1">
              <a:off x="5088" y="835"/>
              <a:ext cx="64" cy="93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4" name="Straight Connector 11519"/>
            <p:cNvSpPr/>
            <p:nvPr/>
          </p:nvSpPr>
          <p:spPr>
            <a:xfrm rot="-10862" flipH="1">
              <a:off x="4945" y="764"/>
              <a:ext cx="43" cy="102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5" name="Straight Connector 11520"/>
            <p:cNvSpPr/>
            <p:nvPr/>
          </p:nvSpPr>
          <p:spPr>
            <a:xfrm rot="-10862" flipH="1">
              <a:off x="4800" y="723"/>
              <a:ext cx="21" cy="106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6" name="Straight Connector 11521"/>
            <p:cNvSpPr/>
            <p:nvPr/>
          </p:nvSpPr>
          <p:spPr>
            <a:xfrm rot="-10862">
              <a:off x="4657" y="715"/>
              <a:ext cx="0" cy="109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" name="Straight Connector 11522"/>
            <p:cNvSpPr/>
            <p:nvPr/>
          </p:nvSpPr>
          <p:spPr>
            <a:xfrm rot="-10862">
              <a:off x="4489" y="723"/>
              <a:ext cx="18" cy="93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8" name="Straight Connector 11523"/>
            <p:cNvSpPr/>
            <p:nvPr/>
          </p:nvSpPr>
          <p:spPr>
            <a:xfrm rot="-10862">
              <a:off x="4329" y="759"/>
              <a:ext cx="43" cy="102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9" name="Straight Connector 11524"/>
            <p:cNvSpPr/>
            <p:nvPr/>
          </p:nvSpPr>
          <p:spPr>
            <a:xfrm rot="-10862">
              <a:off x="4184" y="819"/>
              <a:ext cx="56" cy="94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0" name="Straight Connector 11525"/>
            <p:cNvSpPr/>
            <p:nvPr/>
          </p:nvSpPr>
          <p:spPr>
            <a:xfrm rot="-10862">
              <a:off x="4054" y="911"/>
              <a:ext cx="69" cy="77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1" name="Straight Connector 11526"/>
            <p:cNvSpPr/>
            <p:nvPr/>
          </p:nvSpPr>
          <p:spPr>
            <a:xfrm rot="-10862">
              <a:off x="3933" y="1007"/>
              <a:ext cx="89" cy="75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2" name="Straight Connector 11527"/>
            <p:cNvSpPr/>
            <p:nvPr/>
          </p:nvSpPr>
          <p:spPr>
            <a:xfrm rot="-10862">
              <a:off x="3839" y="1132"/>
              <a:ext cx="103" cy="59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3" name="Straight Connector 11528"/>
            <p:cNvSpPr/>
            <p:nvPr/>
          </p:nvSpPr>
          <p:spPr>
            <a:xfrm rot="-10862">
              <a:off x="3772" y="1268"/>
              <a:ext cx="112" cy="39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4" name="Freeform 11530"/>
            <p:cNvSpPr/>
            <p:nvPr/>
          </p:nvSpPr>
          <p:spPr>
            <a:xfrm rot="-10862">
              <a:off x="3701" y="717"/>
              <a:ext cx="1917" cy="888"/>
            </a:xfrm>
            <a:custGeom>
              <a:avLst/>
              <a:gdLst/>
              <a:ahLst/>
              <a:cxnLst>
                <a:cxn ang="180">
                  <a:pos x="0" y="21405"/>
                </a:cxn>
                <a:cxn ang="0">
                  <a:pos x="43197" y="21891"/>
                </a:cxn>
                <a:cxn ang="90">
                  <a:pos x="21599" y="21600"/>
                </a:cxn>
              </a:cxnLst>
              <a:rect l="0" t="0" r="0" b="0"/>
              <a:pathLst>
                <a:path w="43199" h="21892" fill="none">
                  <a:moveTo>
                    <a:pt x="0" y="21405"/>
                  </a:moveTo>
                  <a:cubicBezTo>
                    <a:pt x="105" y="9565"/>
                    <a:pt x="9735" y="0"/>
                    <a:pt x="21599" y="0"/>
                  </a:cubicBezTo>
                  <a:cubicBezTo>
                    <a:pt x="33528" y="0"/>
                    <a:pt x="43199" y="9671"/>
                    <a:pt x="43199" y="21600"/>
                  </a:cubicBezTo>
                  <a:cubicBezTo>
                    <a:pt x="43199" y="21698"/>
                    <a:pt x="43198" y="21795"/>
                    <a:pt x="43197" y="21891"/>
                  </a:cubicBezTo>
                </a:path>
                <a:path w="43199" h="21892" stroke="0">
                  <a:moveTo>
                    <a:pt x="0" y="21405"/>
                  </a:moveTo>
                  <a:cubicBezTo>
                    <a:pt x="105" y="9565"/>
                    <a:pt x="9735" y="0"/>
                    <a:pt x="21599" y="0"/>
                  </a:cubicBezTo>
                  <a:cubicBezTo>
                    <a:pt x="33528" y="0"/>
                    <a:pt x="43199" y="9671"/>
                    <a:pt x="43199" y="21600"/>
                  </a:cubicBezTo>
                  <a:cubicBezTo>
                    <a:pt x="43199" y="21698"/>
                    <a:pt x="43198" y="21795"/>
                    <a:pt x="43197" y="21891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412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Straight Connector 11532"/>
            <p:cNvSpPr/>
            <p:nvPr/>
          </p:nvSpPr>
          <p:spPr>
            <a:xfrm rot="21589138">
              <a:off x="3733" y="1609"/>
              <a:ext cx="116" cy="20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6" name="Rectangle 11534"/>
            <p:cNvSpPr/>
            <p:nvPr/>
          </p:nvSpPr>
          <p:spPr>
            <a:xfrm rot="-10862">
              <a:off x="3842" y="1517"/>
              <a:ext cx="44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6600CC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07" name="Rectangle 11535"/>
            <p:cNvSpPr/>
            <p:nvPr/>
          </p:nvSpPr>
          <p:spPr>
            <a:xfrm rot="-10862">
              <a:off x="5395" y="1445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170</a:t>
              </a:r>
            </a:p>
          </p:txBody>
        </p:sp>
        <p:sp>
          <p:nvSpPr>
            <p:cNvPr id="108" name="Rectangle 11536"/>
            <p:cNvSpPr/>
            <p:nvPr/>
          </p:nvSpPr>
          <p:spPr>
            <a:xfrm rot="-10862">
              <a:off x="5354" y="1324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160</a:t>
              </a:r>
            </a:p>
          </p:txBody>
        </p:sp>
        <p:sp>
          <p:nvSpPr>
            <p:cNvPr id="109" name="Rectangle 11537"/>
            <p:cNvSpPr/>
            <p:nvPr/>
          </p:nvSpPr>
          <p:spPr>
            <a:xfrm rot="-10862">
              <a:off x="5285" y="1208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Arial" panose="020B0604020202020204" pitchFamily="34" charset="0"/>
                </a:rPr>
                <a:t>150</a:t>
              </a:r>
            </a:p>
          </p:txBody>
        </p:sp>
        <p:sp>
          <p:nvSpPr>
            <p:cNvPr id="110" name="Rectangle 11538"/>
            <p:cNvSpPr/>
            <p:nvPr/>
          </p:nvSpPr>
          <p:spPr>
            <a:xfrm rot="-10862">
              <a:off x="5221" y="1094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140</a:t>
              </a:r>
            </a:p>
          </p:txBody>
        </p:sp>
        <p:sp>
          <p:nvSpPr>
            <p:cNvPr id="111" name="Rectangle 11539"/>
            <p:cNvSpPr/>
            <p:nvPr/>
          </p:nvSpPr>
          <p:spPr>
            <a:xfrm rot="-10862">
              <a:off x="5135" y="1014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130</a:t>
              </a:r>
            </a:p>
          </p:txBody>
        </p:sp>
        <p:sp>
          <p:nvSpPr>
            <p:cNvPr id="112" name="Rectangle 11540"/>
            <p:cNvSpPr/>
            <p:nvPr/>
          </p:nvSpPr>
          <p:spPr>
            <a:xfrm rot="-10862">
              <a:off x="5006" y="916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120</a:t>
              </a:r>
            </a:p>
          </p:txBody>
        </p:sp>
        <p:sp>
          <p:nvSpPr>
            <p:cNvPr id="113" name="Rectangle 11541"/>
            <p:cNvSpPr/>
            <p:nvPr/>
          </p:nvSpPr>
          <p:spPr>
            <a:xfrm rot="-10862">
              <a:off x="4875" y="860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110</a:t>
              </a:r>
            </a:p>
          </p:txBody>
        </p:sp>
        <p:sp>
          <p:nvSpPr>
            <p:cNvPr id="114" name="Rectangle 11542"/>
            <p:cNvSpPr/>
            <p:nvPr/>
          </p:nvSpPr>
          <p:spPr>
            <a:xfrm rot="-10862">
              <a:off x="4742" y="816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115" name="Rectangle 11543"/>
            <p:cNvSpPr/>
            <p:nvPr/>
          </p:nvSpPr>
          <p:spPr>
            <a:xfrm rot="-10862">
              <a:off x="4616" y="801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 dirty="0">
                  <a:solidFill>
                    <a:srgbClr val="6600CC"/>
                  </a:solidFill>
                  <a:latin typeface="Arial" panose="020B0604020202020204" pitchFamily="34" charset="0"/>
                </a:rPr>
                <a:t>90</a:t>
              </a:r>
            </a:p>
          </p:txBody>
        </p:sp>
        <p:sp>
          <p:nvSpPr>
            <p:cNvPr id="116" name="Rectangle 11544"/>
            <p:cNvSpPr/>
            <p:nvPr/>
          </p:nvSpPr>
          <p:spPr>
            <a:xfrm rot="-10862">
              <a:off x="4484" y="806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80</a:t>
              </a:r>
            </a:p>
          </p:txBody>
        </p:sp>
        <p:sp>
          <p:nvSpPr>
            <p:cNvPr id="117" name="Rectangle 11545"/>
            <p:cNvSpPr/>
            <p:nvPr/>
          </p:nvSpPr>
          <p:spPr>
            <a:xfrm rot="-10862">
              <a:off x="4342" y="847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70</a:t>
              </a:r>
            </a:p>
          </p:txBody>
        </p:sp>
        <p:sp>
          <p:nvSpPr>
            <p:cNvPr id="118" name="Rectangle 11546"/>
            <p:cNvSpPr/>
            <p:nvPr/>
          </p:nvSpPr>
          <p:spPr>
            <a:xfrm rot="-10862">
              <a:off x="4216" y="901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60</a:t>
              </a:r>
            </a:p>
          </p:txBody>
        </p:sp>
        <p:sp>
          <p:nvSpPr>
            <p:cNvPr id="119" name="Rectangle 11547"/>
            <p:cNvSpPr/>
            <p:nvPr/>
          </p:nvSpPr>
          <p:spPr>
            <a:xfrm rot="-10862">
              <a:off x="4092" y="972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50</a:t>
              </a:r>
            </a:p>
          </p:txBody>
        </p:sp>
        <p:sp>
          <p:nvSpPr>
            <p:cNvPr id="120" name="Rectangle 11548"/>
            <p:cNvSpPr/>
            <p:nvPr/>
          </p:nvSpPr>
          <p:spPr>
            <a:xfrm rot="-10862">
              <a:off x="4000" y="1068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40</a:t>
              </a:r>
            </a:p>
          </p:txBody>
        </p:sp>
        <p:sp>
          <p:nvSpPr>
            <p:cNvPr id="121" name="Rectangle 11549"/>
            <p:cNvSpPr/>
            <p:nvPr/>
          </p:nvSpPr>
          <p:spPr>
            <a:xfrm rot="-10862">
              <a:off x="3927" y="1171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30</a:t>
              </a:r>
            </a:p>
          </p:txBody>
        </p:sp>
        <p:sp>
          <p:nvSpPr>
            <p:cNvPr id="122" name="Rectangle 11550"/>
            <p:cNvSpPr/>
            <p:nvPr/>
          </p:nvSpPr>
          <p:spPr>
            <a:xfrm rot="-10862">
              <a:off x="3859" y="1288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20</a:t>
              </a:r>
            </a:p>
          </p:txBody>
        </p:sp>
        <p:sp>
          <p:nvSpPr>
            <p:cNvPr id="123" name="Rectangle 11551"/>
            <p:cNvSpPr/>
            <p:nvPr/>
          </p:nvSpPr>
          <p:spPr>
            <a:xfrm rot="-10862">
              <a:off x="3846" y="1415"/>
              <a:ext cx="88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124" name="Oval 11552"/>
            <p:cNvSpPr/>
            <p:nvPr/>
          </p:nvSpPr>
          <p:spPr>
            <a:xfrm rot="-10862">
              <a:off x="4663" y="1590"/>
              <a:ext cx="21" cy="20"/>
            </a:xfrm>
            <a:prstGeom prst="ellipse">
              <a:avLst/>
            </a:prstGeom>
            <a:solidFill>
              <a:srgbClr val="FF0000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125" name="Straight Connector 11553"/>
            <p:cNvSpPr/>
            <p:nvPr/>
          </p:nvSpPr>
          <p:spPr>
            <a:xfrm>
              <a:off x="3690" y="1600"/>
              <a:ext cx="1941" cy="0"/>
            </a:xfrm>
            <a:prstGeom prst="line">
              <a:avLst/>
            </a:prstGeom>
            <a:ln w="412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6" name="Straight Connector 11554"/>
            <p:cNvSpPr/>
            <p:nvPr/>
          </p:nvSpPr>
          <p:spPr>
            <a:xfrm rot="-10862">
              <a:off x="5519" y="1599"/>
              <a:ext cx="107" cy="2"/>
            </a:xfrm>
            <a:prstGeom prst="line">
              <a:avLst/>
            </a:prstGe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" name="Rectangle 11555"/>
            <p:cNvSpPr/>
            <p:nvPr/>
          </p:nvSpPr>
          <p:spPr>
            <a:xfrm rot="-10862">
              <a:off x="5408" y="1529"/>
              <a:ext cx="132" cy="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en-US" sz="1000">
                  <a:solidFill>
                    <a:srgbClr val="6600CC"/>
                  </a:solidFill>
                  <a:latin typeface="Arial" panose="020B0604020202020204" pitchFamily="34" charset="0"/>
                </a:rPr>
                <a:t>180</a:t>
              </a:r>
            </a:p>
          </p:txBody>
        </p:sp>
        <p:sp>
          <p:nvSpPr>
            <p:cNvPr id="128" name="Oval 11556"/>
            <p:cNvSpPr/>
            <p:nvPr/>
          </p:nvSpPr>
          <p:spPr>
            <a:xfrm>
              <a:off x="4639" y="1584"/>
              <a:ext cx="35" cy="3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129" name="Straight Connector 11531"/>
            <p:cNvSpPr/>
            <p:nvPr/>
          </p:nvSpPr>
          <p:spPr>
            <a:xfrm rot="-10862">
              <a:off x="3710" y="1592"/>
              <a:ext cx="120" cy="0"/>
            </a:xfrm>
            <a:prstGeom prst="line">
              <a:avLst/>
            </a:prstGeom>
            <a:ln w="12700" cap="flat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roup 129"/>
          <p:cNvGrpSpPr/>
          <p:nvPr/>
        </p:nvGrpSpPr>
        <p:grpSpPr>
          <a:xfrm flipV="1">
            <a:off x="4394400" y="2088815"/>
            <a:ext cx="1937131" cy="1547056"/>
            <a:chOff x="2928" y="3072"/>
            <a:chExt cx="1110" cy="816"/>
          </a:xfrm>
        </p:grpSpPr>
        <p:sp>
          <p:nvSpPr>
            <p:cNvPr id="131" name="Straight Connector 12444"/>
            <p:cNvSpPr/>
            <p:nvPr/>
          </p:nvSpPr>
          <p:spPr>
            <a:xfrm rot="600000" flipV="1">
              <a:off x="2928" y="3072"/>
              <a:ext cx="1104" cy="816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2" name="Straight Connector 12445"/>
            <p:cNvSpPr/>
            <p:nvPr/>
          </p:nvSpPr>
          <p:spPr>
            <a:xfrm rot="600000" flipH="1">
              <a:off x="3449" y="3123"/>
              <a:ext cx="589" cy="45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133" name="Text Box 12509"/>
          <p:cNvSpPr txBox="1"/>
          <p:nvPr/>
        </p:nvSpPr>
        <p:spPr>
          <a:xfrm>
            <a:off x="4205202" y="1883279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134" name="Text Box 8329"/>
          <p:cNvSpPr txBox="1"/>
          <p:nvPr/>
        </p:nvSpPr>
        <p:spPr>
          <a:xfrm>
            <a:off x="5943600" y="2662535"/>
            <a:ext cx="59055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i’</a:t>
            </a:r>
          </a:p>
        </p:txBody>
      </p:sp>
      <p:sp>
        <p:nvSpPr>
          <p:cNvPr id="135" name="Freeform 134"/>
          <p:cNvSpPr/>
          <p:nvPr/>
        </p:nvSpPr>
        <p:spPr>
          <a:xfrm rot="-1942841">
            <a:off x="6005671" y="3017418"/>
            <a:ext cx="404450" cy="271629"/>
          </a:xfrm>
          <a:custGeom>
            <a:avLst/>
            <a:gdLst/>
            <a:ahLst/>
            <a:cxnLst/>
            <a:rect l="0" t="0" r="0" b="0"/>
            <a:pathLst>
              <a:path w="144" h="104">
                <a:moveTo>
                  <a:pt x="0" y="56"/>
                </a:moveTo>
                <a:cubicBezTo>
                  <a:pt x="36" y="28"/>
                  <a:pt x="72" y="0"/>
                  <a:pt x="96" y="8"/>
                </a:cubicBezTo>
                <a:cubicBezTo>
                  <a:pt x="120" y="16"/>
                  <a:pt x="132" y="60"/>
                  <a:pt x="144" y="104"/>
                </a:cubicBezTo>
              </a:path>
            </a:pathLst>
          </a:custGeom>
          <a:noFill/>
          <a:ln w="22225" cap="flat" cmpd="sng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6" name="Freeform 135"/>
          <p:cNvSpPr/>
          <p:nvPr/>
        </p:nvSpPr>
        <p:spPr>
          <a:xfrm rot="2146068" flipH="1">
            <a:off x="6501471" y="2977070"/>
            <a:ext cx="378275" cy="308386"/>
          </a:xfrm>
          <a:custGeom>
            <a:avLst/>
            <a:gdLst/>
            <a:ahLst/>
            <a:cxnLst/>
            <a:rect l="0" t="0" r="0" b="0"/>
            <a:pathLst>
              <a:path w="144" h="104">
                <a:moveTo>
                  <a:pt x="0" y="56"/>
                </a:moveTo>
                <a:cubicBezTo>
                  <a:pt x="36" y="28"/>
                  <a:pt x="72" y="0"/>
                  <a:pt x="96" y="8"/>
                </a:cubicBezTo>
                <a:cubicBezTo>
                  <a:pt x="120" y="16"/>
                  <a:pt x="132" y="60"/>
                  <a:pt x="144" y="104"/>
                </a:cubicBezTo>
              </a:path>
            </a:pathLst>
          </a:custGeom>
          <a:noFill/>
          <a:ln w="22225" cap="flat" cmpd="sng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7" name="Picture 21" descr="Tay viÕt 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3447" y="971633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22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/>
      <p:bldP spid="26" grpId="0"/>
      <p:bldP spid="77" grpId="0"/>
      <p:bldP spid="78" grpId="0"/>
      <p:bldP spid="79" grpId="0" animBg="1"/>
      <p:bldP spid="80" grpId="0"/>
      <p:bldP spid="81" grpId="0"/>
      <p:bldP spid="84" grpId="0"/>
      <p:bldP spid="133" grpId="0"/>
      <p:bldP spid="134" grpId="0"/>
      <p:bldP spid="1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611505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0628" y="2492375"/>
            <a:ext cx="1298972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1" y="609600"/>
            <a:ext cx="58292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2.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" y="2743200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" y="330756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80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" y="3844635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40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899" y="4419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60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028948" y="2514600"/>
            <a:ext cx="2002649" cy="2286000"/>
            <a:chOff x="5982072" y="2807732"/>
            <a:chExt cx="2670199" cy="2286000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V="1">
              <a:off x="6154479" y="4605417"/>
              <a:ext cx="21699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7230233" y="2807732"/>
              <a:ext cx="0" cy="18194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6213424" y="3303945"/>
              <a:ext cx="1009440" cy="13014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V="1">
              <a:off x="7219181" y="2973136"/>
              <a:ext cx="1315219" cy="16395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6346052" y="3469350"/>
              <a:ext cx="545245" cy="7094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6294474" y="4612672"/>
              <a:ext cx="139995" cy="165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6574465" y="4617024"/>
              <a:ext cx="202625" cy="2263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6880244" y="4617024"/>
              <a:ext cx="209993" cy="2481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7609694" y="4617024"/>
              <a:ext cx="139995" cy="2263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>
              <a:off x="7900737" y="4617024"/>
              <a:ext cx="139995" cy="2263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7259706" y="4612672"/>
              <a:ext cx="176836" cy="230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7330357" y="3742122"/>
              <a:ext cx="592484" cy="751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82072" y="3264932"/>
              <a:ext cx="417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40767" y="4724400"/>
              <a:ext cx="36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83767" y="3341132"/>
              <a:ext cx="468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29" name="Arc 28"/>
            <p:cNvSpPr/>
            <p:nvPr/>
          </p:nvSpPr>
          <p:spPr>
            <a:xfrm>
              <a:off x="7024255" y="4326743"/>
              <a:ext cx="395776" cy="9285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flipH="1">
              <a:off x="7023511" y="4322620"/>
              <a:ext cx="367889" cy="9005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38112" y="3987923"/>
              <a:ext cx="656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r>
                <a:rPr lang="en-US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0628" y="2492375"/>
            <a:ext cx="1298972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phía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Mắt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nhìn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thấy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Mắt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nhìn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thấy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sân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Mắt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nhìn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thấy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bầu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429000"/>
            <a:ext cx="45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45720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2000" y="24825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16- SỰ PHẢN XẠ ÁNH SÁNG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60" y="914400"/>
            <a:ext cx="88213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6200" y="175260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1450" y="2170093"/>
            <a:ext cx="8343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Tia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i’ = i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2971800"/>
            <a:ext cx="586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III .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khuếch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494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85750" y="0"/>
            <a:ext cx="77877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254000"/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phản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xạ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phản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xạ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khuếch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tán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.</a:t>
            </a:r>
            <a:endParaRPr lang="en-US" sz="3200" b="1" dirty="0"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13316" name="AutoShape 23" descr="3 địa điểm chụp ảnh buổi tối ở Hà Nội bạn nên ghé qua"/>
          <p:cNvSpPr>
            <a:spLocks noChangeAspect="1" noChangeArrowheads="1"/>
          </p:cNvSpPr>
          <p:nvPr/>
        </p:nvSpPr>
        <p:spPr bwMode="auto">
          <a:xfrm>
            <a:off x="116681" y="-1524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476750" y="533400"/>
            <a:ext cx="4667250" cy="4991241"/>
            <a:chOff x="5257800" y="1556725"/>
            <a:chExt cx="6834805" cy="4992587"/>
          </a:xfrm>
        </p:grpSpPr>
        <p:pic>
          <p:nvPicPr>
            <p:cNvPr id="13321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982872"/>
              <a:ext cx="3352800" cy="3932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2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1" y="1962090"/>
              <a:ext cx="3149310" cy="3953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3" name="Rectangle 2"/>
            <p:cNvSpPr>
              <a:spLocks noChangeArrowheads="1"/>
            </p:cNvSpPr>
            <p:nvPr/>
          </p:nvSpPr>
          <p:spPr bwMode="auto">
            <a:xfrm>
              <a:off x="5508875" y="1556725"/>
              <a:ext cx="6207173" cy="46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ảnh</a:t>
              </a:r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cảnh</a:t>
              </a:r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vật</a:t>
              </a:r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mặt</a:t>
              </a:r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hồ</a:t>
              </a:r>
              <a:endParaRPr lang="en-US" sz="2400" dirty="0">
                <a:solidFill>
                  <a:srgbClr val="7030A0"/>
                </a:solidFill>
                <a:ea typeface="Segoe UI" pitchFamily="34" charset="0"/>
                <a:cs typeface="Times New Roman" pitchFamily="18" charset="0"/>
              </a:endParaRPr>
            </a:p>
          </p:txBody>
        </p:sp>
        <p:sp>
          <p:nvSpPr>
            <p:cNvPr id="13324" name="Rectangle 3"/>
            <p:cNvSpPr>
              <a:spLocks noChangeArrowheads="1"/>
            </p:cNvSpPr>
            <p:nvPr/>
          </p:nvSpPr>
          <p:spPr bwMode="auto">
            <a:xfrm>
              <a:off x="8620233" y="6025951"/>
              <a:ext cx="3472372" cy="52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b.Có</a:t>
              </a:r>
              <a:r>
                <a:rPr lang="en-US" sz="2800" b="1" dirty="0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gợn</a:t>
              </a:r>
              <a:r>
                <a:rPr lang="en-US" sz="2800" b="1" dirty="0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sóng</a:t>
              </a:r>
              <a:endParaRPr lang="en-US" sz="2800" dirty="0">
                <a:solidFill>
                  <a:srgbClr val="7030A0"/>
                </a:solidFill>
                <a:ea typeface="Segoe UI" pitchFamily="34" charset="0"/>
                <a:cs typeface="Times New Roman" pitchFamily="18" charset="0"/>
              </a:endParaRPr>
            </a:p>
          </p:txBody>
        </p:sp>
        <p:sp>
          <p:nvSpPr>
            <p:cNvPr id="13325" name="Rectangle 30"/>
            <p:cNvSpPr>
              <a:spLocks noChangeArrowheads="1"/>
            </p:cNvSpPr>
            <p:nvPr/>
          </p:nvSpPr>
          <p:spPr bwMode="auto">
            <a:xfrm>
              <a:off x="5285697" y="6019800"/>
              <a:ext cx="3195373" cy="52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a.Phẳng</a:t>
              </a:r>
              <a:r>
                <a:rPr lang="en-US" sz="2800" b="1" dirty="0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lặng</a:t>
              </a:r>
              <a:endParaRPr lang="en-US" sz="2800" dirty="0">
                <a:solidFill>
                  <a:srgbClr val="7030A0"/>
                </a:solidFill>
                <a:ea typeface="Segoe UI" pitchFamily="34" charset="0"/>
                <a:cs typeface="Times New Roman" pitchFamily="18" charset="0"/>
              </a:endParaRP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0982" y="457200"/>
            <a:ext cx="416956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?Ảnh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41685" y="2438400"/>
            <a:ext cx="42588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6199" y="3342144"/>
            <a:ext cx="432435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Khi có phản xạ: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ta có thể nhìn thấy ảnh rõ nét của vật.</a:t>
            </a:r>
          </a:p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Khi có phản xạ khuếch tán: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ta không nhìn thấy ảnh rõ nét của vật</a:t>
            </a:r>
          </a:p>
        </p:txBody>
      </p:sp>
    </p:spTree>
    <p:extLst>
      <p:ext uri="{BB962C8B-B14F-4D97-AF65-F5344CB8AC3E}">
        <p14:creationId xmlns:p14="http://schemas.microsoft.com/office/powerpoint/2010/main" xmlns="" val="33610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16" grpId="0"/>
      <p:bldP spid="17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75"/>
          <p:cNvSpPr>
            <a:spLocks noChangeArrowheads="1"/>
          </p:cNvSpPr>
          <p:nvPr/>
        </p:nvSpPr>
        <p:spPr bwMode="auto">
          <a:xfrm>
            <a:off x="3314700" y="8763000"/>
            <a:ext cx="571500" cy="533400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23185" cy="40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2160" y="2743200"/>
            <a:ext cx="489704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khuếch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gồ ghề,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gương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méo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nhoè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Ta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bề mặt đó vẫn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317718"/>
            <a:ext cx="4668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 về hướng của các tia sáng phản xạ trong Hình 16.5a và 16.5b. Giải thích vì sao có sự khác nhau đó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75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45720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2000" y="24825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16- SỰ PHẢN XẠ ÁNH SÁNG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860" y="914400"/>
            <a:ext cx="88213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6200" y="175260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1450" y="2170093"/>
            <a:ext cx="8343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Tia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i’ = i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2971800"/>
            <a:ext cx="586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III .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khuếch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8545" y="3372643"/>
            <a:ext cx="8991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(còn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khuếch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895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990600"/>
            <a:ext cx="5143500" cy="156966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 eaLnBrk="0" hangingPunct="0"/>
            <a:r>
              <a:rPr lang="nl-NL" altLang="x-none" sz="4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NỘI DUNG BÀI HỌC</a:t>
            </a:r>
            <a:endParaRPr lang="en-US" sz="48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124200"/>
            <a:ext cx="2944178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kern="1200" cap="none" spc="0" normalizeH="0" baseline="0" noProof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sz="3600" b="1" i="0" u="none" strike="noStrike" kern="1200" cap="none" spc="0" normalizeH="0" baseline="0" noProof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HIỆN TƯỢNG PHẢN XẠ ÁNH SÁNG</a:t>
            </a:r>
            <a:endParaRPr kumimoji="0" sz="3600" b="1" i="0" u="none" strike="noStrike" kern="1200" cap="none" spc="0" normalizeH="0" baseline="0" noProof="1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3124200"/>
            <a:ext cx="26289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kern="1200" cap="none" spc="0" normalizeH="0" baseline="0" noProof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sz="3600" b="1" i="0" u="none" strike="noStrike" kern="1200" cap="none" spc="0" normalizeH="0" baseline="0" noProof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ĐỊNH LUẬT PHẢN XẠ ÁNH SÁNG</a:t>
            </a:r>
            <a:endParaRPr kumimoji="0" sz="3600" b="1" i="0" u="none" strike="noStrike" kern="1200" cap="none" spc="0" normalizeH="0" baseline="0" noProof="1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3200400"/>
            <a:ext cx="27432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kern="1200" cap="none" spc="0" normalizeH="0" baseline="0" noProof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sz="3200" b="1" i="0" u="none" strike="noStrike" kern="1200" cap="none" spc="0" normalizeH="0" baseline="0" noProof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PHẢN XẠ VÀ PHẢN XẠ KHUẾCH TÁN</a:t>
            </a:r>
            <a:endParaRPr kumimoji="0" sz="3200" b="1" i="0" u="none" strike="noStrike" kern="1200" cap="none" spc="0" normalizeH="0" baseline="0" noProof="1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8" name="Straight Arrow Connector 7"/>
          <p:cNvCxnSpPr>
            <a:stCxn id="2" idx="2"/>
            <a:endCxn id="4" idx="0"/>
          </p:cNvCxnSpPr>
          <p:nvPr/>
        </p:nvCxnSpPr>
        <p:spPr>
          <a:xfrm rot="5400000">
            <a:off x="3073450" y="1263700"/>
            <a:ext cx="563940" cy="31570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2"/>
            <a:endCxn id="6" idx="0"/>
          </p:cNvCxnSpPr>
          <p:nvPr/>
        </p:nvCxnSpPr>
        <p:spPr>
          <a:xfrm rot="16200000" flipH="1">
            <a:off x="5918805" y="1575405"/>
            <a:ext cx="640140" cy="2609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2"/>
            <a:endCxn id="5" idx="0"/>
          </p:cNvCxnSpPr>
          <p:nvPr/>
        </p:nvCxnSpPr>
        <p:spPr>
          <a:xfrm rot="5400000">
            <a:off x="4594830" y="2785080"/>
            <a:ext cx="563940" cy="114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81000" y="457200"/>
            <a:ext cx="86798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16- SỰ PHẢN XẠ ÁNH SÁNG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76200"/>
            <a:ext cx="85725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???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:"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khuếch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định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".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2590800"/>
            <a:ext cx="901422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khuếch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dĩ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gồ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ghề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⇒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396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780"/>
            <a:ext cx="9144000" cy="448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327" y="4864395"/>
            <a:ext cx="255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D </a:t>
            </a:r>
            <a:endParaRPr lang="en-US" sz="3200" dirty="0">
              <a:solidFill>
                <a:srgbClr val="3333FF"/>
              </a:solidFill>
            </a:endParaRPr>
          </a:p>
        </p:txBody>
      </p:sp>
      <p:pic>
        <p:nvPicPr>
          <p:cNvPr id="5" name="Picture 21" descr="Tay viÕt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64395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53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8378" y="1600200"/>
            <a:ext cx="381357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=&gt;+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khuếch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gợn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nhoè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105400"/>
            <a:ext cx="89154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tròng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1" descr="Tay viÕt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990600" cy="71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034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512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0273" y="1512275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1285301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81000" y="457200"/>
            <a:ext cx="86798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16- SỰ PHẢN XẠ ÁNH SÁNG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03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1" name="Picture 69" descr="Năm 2021 Hồ Hoàn Kiếm về đêm như thế nào? | Viet Fun T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5000625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350" y="914400"/>
            <a:ext cx="313610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16.1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23674" y="5715000"/>
            <a:ext cx="5767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H.16.1. Ảnh của một vật qua mặt nước</a:t>
            </a:r>
            <a:endParaRPr lang="en-US" sz="2800">
              <a:solidFill>
                <a:srgbClr val="3333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3767078"/>
            <a:ext cx="32575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16.1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352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12693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là gì?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0" y="3200400"/>
            <a:ext cx="896897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93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9" y="2590800"/>
            <a:ext cx="876538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447800"/>
            <a:ext cx="6643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1828800"/>
            <a:ext cx="31438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85800"/>
            <a:ext cx="8968978" cy="725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hắt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62200"/>
            <a:ext cx="8968978" cy="811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8971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" grpId="0"/>
      <p:bldP spid="9" grpId="0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1644</Words>
  <Application>Microsoft Office PowerPoint</Application>
  <PresentationFormat>On-screen Show (4:3)</PresentationFormat>
  <Paragraphs>229</Paragraphs>
  <Slides>33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47</cp:revision>
  <dcterms:created xsi:type="dcterms:W3CDTF">2022-08-13T13:43:03Z</dcterms:created>
  <dcterms:modified xsi:type="dcterms:W3CDTF">2025-03-11T23:10:58Z</dcterms:modified>
</cp:coreProperties>
</file>