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64" r:id="rId6"/>
    <p:sldId id="263" r:id="rId7"/>
    <p:sldId id="265" r:id="rId8"/>
    <p:sldId id="275" r:id="rId9"/>
    <p:sldId id="266" r:id="rId10"/>
    <p:sldId id="276" r:id="rId11"/>
    <p:sldId id="267" r:id="rId12"/>
    <p:sldId id="268" r:id="rId13"/>
    <p:sldId id="274" r:id="rId14"/>
    <p:sldId id="269" r:id="rId15"/>
    <p:sldId id="277" r:id="rId16"/>
    <p:sldId id="270" r:id="rId17"/>
    <p:sldId id="271" r:id="rId18"/>
    <p:sldId id="272" r:id="rId19"/>
    <p:sldId id="273" r:id="rId20"/>
    <p:sldId id="25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4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2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81EB-0A9B-421D-8A15-F81AE05F654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2.wm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448703"/>
            <a:ext cx="5043620" cy="43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28677" y="387727"/>
            <a:ext cx="34641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đo tốc độ của người đi xe đạp (hình bên), người ta có thể sử dụng những dụng cụ đo nào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713982"/>
            <a:ext cx="8751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ieng vo tay.wav"/>
          </p:stSnd>
        </p:sndAc>
      </p:transition>
    </mc:Choice>
    <mc:Fallback xmlns="">
      <p:transition spd="slow">
        <p:split orient="vert"/>
        <p:sndAc>
          <p:stSnd>
            <p:snd r:embed="rId4" name="Tieng vo t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26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53448" y="381000"/>
            <a:ext cx="3052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/>
              <a:t>?3. </a:t>
            </a:r>
            <a:r>
              <a:rPr lang="en-US" sz="3200" dirty="0"/>
              <a:t>Theo </a:t>
            </a:r>
            <a:r>
              <a:rPr lang="en-US" sz="3200" dirty="0" err="1"/>
              <a:t>em</a:t>
            </a:r>
            <a:r>
              <a:rPr lang="en-US" sz="3200" dirty="0"/>
              <a:t>,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cổng</a:t>
            </a:r>
            <a:r>
              <a:rPr lang="en-US" sz="3200" dirty="0"/>
              <a:t> </a:t>
            </a:r>
            <a:r>
              <a:rPr lang="en-US" sz="3200" dirty="0" err="1"/>
              <a:t>quang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ưu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so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hồ</a:t>
            </a:r>
            <a:r>
              <a:rPr lang="en-US" sz="3200" dirty="0"/>
              <a:t> </a:t>
            </a:r>
            <a:r>
              <a:rPr lang="en-US" sz="3200" dirty="0" err="1"/>
              <a:t>bấm</a:t>
            </a:r>
            <a:r>
              <a:rPr lang="en-US" sz="3200" dirty="0"/>
              <a:t> </a:t>
            </a:r>
            <a:r>
              <a:rPr lang="en-US" sz="3200" dirty="0" err="1"/>
              <a:t>giây</a:t>
            </a:r>
            <a:r>
              <a:rPr lang="en-US" sz="3200" dirty="0"/>
              <a:t>?</a:t>
            </a:r>
          </a:p>
          <a:p>
            <a:pPr algn="just"/>
            <a:r>
              <a:rPr lang="en-US" sz="3200" dirty="0" smtClean="0"/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3" y="533400"/>
            <a:ext cx="5498828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186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53448" y="620693"/>
            <a:ext cx="30522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1ms (0,001s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3" y="510207"/>
            <a:ext cx="5498828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891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209800" y="55420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10- ĐO TỐC ĐỘ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2262"/>
            <a:ext cx="990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50569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6200" y="9144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0" y="17526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v = </a:t>
            </a:r>
            <a:r>
              <a:rPr lang="en-US" altLang="en-US" sz="2800" dirty="0" smtClean="0">
                <a:latin typeface="Gigi" pitchFamily="82" charset="0"/>
                <a:cs typeface="Times New Roman" pitchFamily="18" charset="0"/>
              </a:rPr>
              <a:t>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/t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21336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0" y="29718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6200" y="421178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v = </a:t>
            </a:r>
            <a:r>
              <a:rPr lang="en-US" altLang="en-US" sz="2800" dirty="0" smtClean="0">
                <a:latin typeface="Gigi" pitchFamily="82" charset="0"/>
                <a:cs typeface="Times New Roman" pitchFamily="18" charset="0"/>
              </a:rPr>
              <a:t>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/t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6200" y="33528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36" y="4665727"/>
            <a:ext cx="905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1ms (0,001s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" y="-27068"/>
            <a:ext cx="9133951" cy="34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255" y="3342144"/>
            <a:ext cx="87491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iải </a:t>
            </a:r>
            <a:endParaRPr lang="vi-VN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+mj-lt"/>
              </a:rPr>
              <a:t>a) Để đo tốc độ bơi của một người, ta sử dụng đo tốc độ bằng đồng hồ bấm giây.</a:t>
            </a:r>
          </a:p>
          <a:p>
            <a:r>
              <a:rPr lang="vi-VN" sz="2800" dirty="0">
                <a:latin typeface="+mj-lt"/>
              </a:rPr>
              <a:t>b) Đo tốc độ của viên bi chuyển động trên mặt bàn, ta sử dụng đo tốc độ bằng đồng hồ đo thời gian hiện số dùng cổng quang điện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966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" y="-27068"/>
            <a:ext cx="9133951" cy="34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255" y="3342144"/>
            <a:ext cx="8749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iải </a:t>
            </a:r>
            <a:endParaRPr lang="vi-VN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28" y="3849231"/>
            <a:ext cx="890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+ </a:t>
            </a:r>
            <a:r>
              <a:rPr lang="vi-VN" sz="2800" dirty="0" smtClean="0">
                <a:latin typeface="+mj-lt"/>
              </a:rPr>
              <a:t>Học </a:t>
            </a:r>
            <a:r>
              <a:rPr lang="vi-VN" sz="2800" dirty="0">
                <a:latin typeface="+mj-lt"/>
              </a:rPr>
              <a:t>sinh tự thực hiện việc đo tốc độ bằng đồng hồ đeo tay và bằng ứng dụng đo thời gian trên điện thoại di động.</a:t>
            </a:r>
          </a:p>
          <a:p>
            <a:r>
              <a:rPr lang="vi-VN" sz="2800" dirty="0">
                <a:latin typeface="+mj-lt"/>
              </a:rPr>
              <a:t>=&gt; Kết quả đo trên hai thiết bị bằng nhau</a:t>
            </a:r>
          </a:p>
          <a:p>
            <a:r>
              <a:rPr lang="vi-VN" sz="2800" dirty="0">
                <a:latin typeface="+mj-lt"/>
              </a:rPr>
              <a:t>=&gt; Nhận xét: Sử dụng các thiết bị thông minh cho kết quả gần như chính xác, sai số </a:t>
            </a:r>
            <a:r>
              <a:rPr lang="vi-VN" sz="2800" dirty="0" smtClean="0">
                <a:latin typeface="+mj-lt"/>
              </a:rPr>
              <a:t>ít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908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xmlns="" id="{DA53E782-B91A-4675-BE22-7D79B6F75635}"/>
              </a:ext>
            </a:extLst>
          </p:cNvPr>
          <p:cNvSpPr/>
          <p:nvPr/>
        </p:nvSpPr>
        <p:spPr>
          <a:xfrm>
            <a:off x="1597307" y="205326"/>
            <a:ext cx="6198243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2A4962-2A37-42BE-A54C-87B21A39BC3D}"/>
              </a:ext>
            </a:extLst>
          </p:cNvPr>
          <p:cNvSpPr txBox="1"/>
          <p:nvPr/>
        </p:nvSpPr>
        <p:spPr>
          <a:xfrm>
            <a:off x="3097544" y="302228"/>
            <a:ext cx="30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009C060-2509-4A10-BEDD-3B370FED05B4}"/>
              </a:ext>
            </a:extLst>
          </p:cNvPr>
          <p:cNvSpPr/>
          <p:nvPr/>
        </p:nvSpPr>
        <p:spPr>
          <a:xfrm>
            <a:off x="332618" y="1169347"/>
            <a:ext cx="8727621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AD51CBC-8032-413B-B84B-A294A6B0D406}"/>
              </a:ext>
            </a:extLst>
          </p:cNvPr>
          <p:cNvSpPr/>
          <p:nvPr/>
        </p:nvSpPr>
        <p:spPr>
          <a:xfrm>
            <a:off x="1128535" y="3389916"/>
            <a:ext cx="7041431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A99713D-0EBB-4966-8D2A-BF25BFE8E2F8}"/>
              </a:ext>
            </a:extLst>
          </p:cNvPr>
          <p:cNvSpPr/>
          <p:nvPr/>
        </p:nvSpPr>
        <p:spPr>
          <a:xfrm>
            <a:off x="1128533" y="2346747"/>
            <a:ext cx="7041432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2FDCBC5-7093-46FE-905A-756FE5AABBF6}"/>
              </a:ext>
            </a:extLst>
          </p:cNvPr>
          <p:cNvSpPr/>
          <p:nvPr/>
        </p:nvSpPr>
        <p:spPr>
          <a:xfrm>
            <a:off x="1128535" y="5610485"/>
            <a:ext cx="7041431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A41975A-95CE-4C7C-9B1F-750912695B0C}"/>
              </a:ext>
            </a:extLst>
          </p:cNvPr>
          <p:cNvSpPr/>
          <p:nvPr/>
        </p:nvSpPr>
        <p:spPr>
          <a:xfrm>
            <a:off x="1128535" y="4503980"/>
            <a:ext cx="7041431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:a16="http://schemas.microsoft.com/office/drawing/2014/main" xmlns="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39" y="5853724"/>
            <a:ext cx="754533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143000" y="2660075"/>
            <a:ext cx="4572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xmlns="" id="{DA53E782-B91A-4675-BE22-7D79B6F75635}"/>
              </a:ext>
            </a:extLst>
          </p:cNvPr>
          <p:cNvSpPr/>
          <p:nvPr/>
        </p:nvSpPr>
        <p:spPr>
          <a:xfrm>
            <a:off x="1597307" y="205326"/>
            <a:ext cx="6198243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2A4962-2A37-42BE-A54C-87B21A39BC3D}"/>
              </a:ext>
            </a:extLst>
          </p:cNvPr>
          <p:cNvSpPr txBox="1"/>
          <p:nvPr/>
        </p:nvSpPr>
        <p:spPr>
          <a:xfrm>
            <a:off x="3097544" y="302228"/>
            <a:ext cx="30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009C060-2509-4A10-BEDD-3B370FED05B4}"/>
              </a:ext>
            </a:extLst>
          </p:cNvPr>
          <p:cNvSpPr/>
          <p:nvPr/>
        </p:nvSpPr>
        <p:spPr>
          <a:xfrm>
            <a:off x="332618" y="1169347"/>
            <a:ext cx="8727621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AD51CBC-8032-413B-B84B-A294A6B0D406}"/>
              </a:ext>
            </a:extLst>
          </p:cNvPr>
          <p:cNvSpPr/>
          <p:nvPr/>
        </p:nvSpPr>
        <p:spPr>
          <a:xfrm>
            <a:off x="1128534" y="3389916"/>
            <a:ext cx="7011614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A99713D-0EBB-4966-8D2A-BF25BFE8E2F8}"/>
              </a:ext>
            </a:extLst>
          </p:cNvPr>
          <p:cNvSpPr/>
          <p:nvPr/>
        </p:nvSpPr>
        <p:spPr>
          <a:xfrm>
            <a:off x="1128534" y="2346747"/>
            <a:ext cx="7011614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2FDCBC5-7093-46FE-905A-756FE5AABBF6}"/>
              </a:ext>
            </a:extLst>
          </p:cNvPr>
          <p:cNvSpPr/>
          <p:nvPr/>
        </p:nvSpPr>
        <p:spPr>
          <a:xfrm>
            <a:off x="1128534" y="5610485"/>
            <a:ext cx="7004194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A41975A-95CE-4C7C-9B1F-750912695B0C}"/>
              </a:ext>
            </a:extLst>
          </p:cNvPr>
          <p:cNvSpPr/>
          <p:nvPr/>
        </p:nvSpPr>
        <p:spPr>
          <a:xfrm>
            <a:off x="1128533" y="4503980"/>
            <a:ext cx="700419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:a16="http://schemas.microsoft.com/office/drawing/2014/main" xmlns="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39" y="5853724"/>
            <a:ext cx="754533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143000" y="2438400"/>
            <a:ext cx="4572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8736" y="914400"/>
            <a:ext cx="8367851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êu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ví dụ để minh hoạ sự cần thiết của việc đo tốc độ trong cuộc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ng.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sử dụng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thời gian hiện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cổng quang điện để: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 rơi của một vật.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qua lại (dao động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93096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xmlns="" id="{B2EFE4B1-A5DF-4ECF-8043-F10AA30E4E27}"/>
              </a:ext>
            </a:extLst>
          </p:cNvPr>
          <p:cNvSpPr/>
          <p:nvPr/>
        </p:nvSpPr>
        <p:spPr>
          <a:xfrm>
            <a:off x="1624758" y="200752"/>
            <a:ext cx="6198243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D82B5A-5ECE-4C29-8FE7-BB2C8FF9C407}"/>
              </a:ext>
            </a:extLst>
          </p:cNvPr>
          <p:cNvSpPr txBox="1"/>
          <p:nvPr/>
        </p:nvSpPr>
        <p:spPr>
          <a:xfrm>
            <a:off x="3195233" y="189951"/>
            <a:ext cx="3057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37F118-06AB-46F5-AB18-27B487FC034E}"/>
              </a:ext>
            </a:extLst>
          </p:cNvPr>
          <p:cNvSpPr txBox="1"/>
          <p:nvPr/>
        </p:nvSpPr>
        <p:spPr>
          <a:xfrm>
            <a:off x="168965" y="1269304"/>
            <a:ext cx="88259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SGK. </a:t>
            </a:r>
          </a:p>
          <a:p>
            <a:pPr algn="just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- Đọc mục “Em có biết”.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trò của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độ trong an toàn giao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guyên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tắc hoạt động cơ bản của thiết bị "bắn tốc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độ“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giao thông.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việc điều tiết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độ trong khi tham gia giao thông để giảm thiểu các tai nạn hoặc sự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nguy hiểm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DE734E-3910-42A5-BC93-0770CC5D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674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E0BE28-145F-4D07-B2DF-4C6D7EB8355B}"/>
              </a:ext>
            </a:extLst>
          </p:cNvPr>
          <p:cNvSpPr txBox="1"/>
          <p:nvPr/>
        </p:nvSpPr>
        <p:spPr>
          <a:xfrm>
            <a:off x="1574445" y="21031"/>
            <a:ext cx="61071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TỐC ĐỘ</a:t>
            </a:r>
            <a:endParaRPr lang="en-US" sz="8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8"/>
          <a:stretch/>
        </p:blipFill>
        <p:spPr bwMode="auto">
          <a:xfrm>
            <a:off x="595408" y="2617254"/>
            <a:ext cx="2723782" cy="34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0"/>
          <a:stretch/>
        </p:blipFill>
        <p:spPr bwMode="auto">
          <a:xfrm>
            <a:off x="3347182" y="2626904"/>
            <a:ext cx="5498828" cy="345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78955"/>
      </p:ext>
    </p:extLst>
  </p:cSld>
  <p:clrMapOvr>
    <a:masterClrMapping/>
  </p:clrMapOvr>
  <p:transition spd="slow">
    <p:randomBar dir="vert"/>
    <p:sndAc>
      <p:stSnd>
        <p:snd r:embed="rId2" name="Tieng vo t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0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209800" y="55420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10- ĐO TỐC ĐỘ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2262"/>
            <a:ext cx="990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50569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74" y="76200"/>
            <a:ext cx="852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4" y="1023657"/>
            <a:ext cx="6343096" cy="2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92" y="368587"/>
            <a:ext cx="2237352" cy="30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3429000"/>
            <a:ext cx="906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03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113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2" y="76200"/>
            <a:ext cx="3796775" cy="24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2074" y="76200"/>
            <a:ext cx="47136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09" y="2688721"/>
            <a:ext cx="8789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STOP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?2.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80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" y="3503978"/>
            <a:ext cx="8844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, </a:t>
            </a:r>
            <a:r>
              <a:rPr lang="en-US" sz="3200" dirty="0" err="1"/>
              <a:t>nhằm</a:t>
            </a:r>
            <a:r>
              <a:rPr lang="en-US" sz="3200" dirty="0"/>
              <a:t> </a:t>
            </a:r>
            <a:r>
              <a:rPr lang="en-US" sz="3200" dirty="0" err="1"/>
              <a:t>xác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smtClean="0"/>
              <a:t>0,1s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, ta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hồ</a:t>
            </a:r>
            <a:r>
              <a:rPr lang="en-US" sz="3200" dirty="0"/>
              <a:t> </a:t>
            </a:r>
            <a:r>
              <a:rPr lang="en-US" sz="3200" dirty="0" err="1"/>
              <a:t>bấm</a:t>
            </a:r>
            <a:r>
              <a:rPr lang="en-US" sz="3200" dirty="0"/>
              <a:t> </a:t>
            </a:r>
            <a:r>
              <a:rPr lang="en-US" sz="3200" dirty="0" err="1"/>
              <a:t>giây</a:t>
            </a:r>
            <a:r>
              <a:rPr lang="en-US" sz="3200" dirty="0"/>
              <a:t>, </a:t>
            </a:r>
            <a:r>
              <a:rPr lang="en-US" sz="3200" dirty="0" err="1"/>
              <a:t>ngược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xác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0,1 s</a:t>
            </a:r>
            <a:r>
              <a:rPr lang="en-US" sz="3200" dirty="0" smtClean="0"/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8" y="615443"/>
            <a:ext cx="5054268" cy="25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86" y="152400"/>
            <a:ext cx="2237352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40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209800" y="55420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10- ĐO TỐC ĐỘ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2262"/>
            <a:ext cx="990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50569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6200" y="9144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0" y="17526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v = </a:t>
            </a:r>
            <a:r>
              <a:rPr lang="en-US" altLang="en-US" sz="2800" dirty="0" smtClean="0">
                <a:latin typeface="Gigi" pitchFamily="82" charset="0"/>
                <a:cs typeface="Times New Roman" pitchFamily="18" charset="0"/>
              </a:rPr>
              <a:t>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/t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21336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59321" y="657285"/>
            <a:ext cx="2984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nghiên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trong</a:t>
            </a:r>
            <a:r>
              <a:rPr lang="en-US" sz="3200" dirty="0"/>
              <a:t> SGK,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10.2, </a:t>
            </a:r>
            <a:r>
              <a:rPr lang="en-US" sz="3200" dirty="0" err="1"/>
              <a:t>tiến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thí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/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57"/>
            <a:ext cx="6123778" cy="442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993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21AK22.COM</cp:lastModifiedBy>
  <cp:revision>12</cp:revision>
  <dcterms:created xsi:type="dcterms:W3CDTF">2022-08-10T06:29:33Z</dcterms:created>
  <dcterms:modified xsi:type="dcterms:W3CDTF">2025-05-03T09:26:12Z</dcterms:modified>
</cp:coreProperties>
</file>