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audio2.wav" ContentType="audio/wav"/>
  <Override PartName="/ppt/media/audio4.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75" r:id="rId2"/>
    <p:sldId id="257" r:id="rId3"/>
    <p:sldId id="259" r:id="rId4"/>
    <p:sldId id="502" r:id="rId5"/>
    <p:sldId id="508" r:id="rId6"/>
    <p:sldId id="509" r:id="rId7"/>
    <p:sldId id="467" r:id="rId8"/>
    <p:sldId id="487" r:id="rId9"/>
    <p:sldId id="498" r:id="rId10"/>
    <p:sldId id="497" r:id="rId11"/>
    <p:sldId id="493" r:id="rId12"/>
    <p:sldId id="501" r:id="rId13"/>
    <p:sldId id="488" r:id="rId14"/>
    <p:sldId id="472" r:id="rId15"/>
    <p:sldId id="464" r:id="rId16"/>
    <p:sldId id="492" r:id="rId17"/>
    <p:sldId id="506" r:id="rId18"/>
    <p:sldId id="485" r:id="rId19"/>
    <p:sldId id="505" r:id="rId20"/>
    <p:sldId id="507" r:id="rId21"/>
    <p:sldId id="50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CC66FF"/>
    <a:srgbClr val="9900CC"/>
    <a:srgbClr val="FF66FF"/>
    <a:srgbClr val="CC00CC"/>
    <a:srgbClr val="00FFFF"/>
    <a:srgbClr val="CC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6" autoAdjust="0"/>
    <p:restoredTop sz="94660"/>
  </p:normalViewPr>
  <p:slideViewPr>
    <p:cSldViewPr snapToGrid="0">
      <p:cViewPr varScale="1">
        <p:scale>
          <a:sx n="67" d="100"/>
          <a:sy n="67" d="100"/>
        </p:scale>
        <p:origin x="64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4B166-B042-44D6-9908-6B2B7863F4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EB052F-4380-48AF-A81A-013DE31C32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FDA4AB-5A3A-4EEB-AED2-1C538A4265AE}"/>
              </a:ext>
            </a:extLst>
          </p:cNvPr>
          <p:cNvSpPr>
            <a:spLocks noGrp="1"/>
          </p:cNvSpPr>
          <p:nvPr>
            <p:ph type="dt" sz="half" idx="10"/>
          </p:nvPr>
        </p:nvSpPr>
        <p:spPr/>
        <p:txBody>
          <a:bodyPr/>
          <a:lstStyle/>
          <a:p>
            <a:fld id="{444406C2-CDAE-48D6-A372-035999F5F9CA}" type="datetimeFigureOut">
              <a:rPr lang="en-US" smtClean="0"/>
              <a:t>9/13/2024</a:t>
            </a:fld>
            <a:endParaRPr lang="en-US"/>
          </a:p>
        </p:txBody>
      </p:sp>
      <p:sp>
        <p:nvSpPr>
          <p:cNvPr id="5" name="Footer Placeholder 4">
            <a:extLst>
              <a:ext uri="{FF2B5EF4-FFF2-40B4-BE49-F238E27FC236}">
                <a16:creationId xmlns:a16="http://schemas.microsoft.com/office/drawing/2014/main" id="{810C9CFC-CFAA-4627-BF36-183856DBF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DBBBC-C4FC-4B92-A748-F10FD4CD9C2B}"/>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39664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3AA1-3F4A-4309-9CBF-F02A661AFE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F55BE4-26CF-45EB-B57D-EEF85D8395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28D25-22DD-4DAC-B6C4-9E01ABDBA4D9}"/>
              </a:ext>
            </a:extLst>
          </p:cNvPr>
          <p:cNvSpPr>
            <a:spLocks noGrp="1"/>
          </p:cNvSpPr>
          <p:nvPr>
            <p:ph type="dt" sz="half" idx="10"/>
          </p:nvPr>
        </p:nvSpPr>
        <p:spPr/>
        <p:txBody>
          <a:bodyPr/>
          <a:lstStyle/>
          <a:p>
            <a:fld id="{444406C2-CDAE-48D6-A372-035999F5F9CA}" type="datetimeFigureOut">
              <a:rPr lang="en-US" smtClean="0"/>
              <a:t>9/13/2024</a:t>
            </a:fld>
            <a:endParaRPr lang="en-US"/>
          </a:p>
        </p:txBody>
      </p:sp>
      <p:sp>
        <p:nvSpPr>
          <p:cNvPr id="5" name="Footer Placeholder 4">
            <a:extLst>
              <a:ext uri="{FF2B5EF4-FFF2-40B4-BE49-F238E27FC236}">
                <a16:creationId xmlns:a16="http://schemas.microsoft.com/office/drawing/2014/main" id="{18F0606F-3A78-4C83-830C-087E5AC9A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8B51E-6045-4ADA-8540-D722DF748B92}"/>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798873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282BC-A160-4EB7-B3F5-B3994EE279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D01454-F81D-4469-9B18-4527961E81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B9C2B-8D89-4423-94C1-0B1D459735AE}"/>
              </a:ext>
            </a:extLst>
          </p:cNvPr>
          <p:cNvSpPr>
            <a:spLocks noGrp="1"/>
          </p:cNvSpPr>
          <p:nvPr>
            <p:ph type="dt" sz="half" idx="10"/>
          </p:nvPr>
        </p:nvSpPr>
        <p:spPr/>
        <p:txBody>
          <a:bodyPr/>
          <a:lstStyle/>
          <a:p>
            <a:fld id="{444406C2-CDAE-48D6-A372-035999F5F9CA}" type="datetimeFigureOut">
              <a:rPr lang="en-US" smtClean="0"/>
              <a:t>9/13/2024</a:t>
            </a:fld>
            <a:endParaRPr lang="en-US"/>
          </a:p>
        </p:txBody>
      </p:sp>
      <p:sp>
        <p:nvSpPr>
          <p:cNvPr id="5" name="Footer Placeholder 4">
            <a:extLst>
              <a:ext uri="{FF2B5EF4-FFF2-40B4-BE49-F238E27FC236}">
                <a16:creationId xmlns:a16="http://schemas.microsoft.com/office/drawing/2014/main" id="{745C43BB-BF72-44A7-B789-E6B634E15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C14CD-E693-4F61-919F-8A7F3948548D}"/>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330046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3FA8-9B65-457E-895E-F18138145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99F37E-3D7B-4B88-B8A8-0DC489B4A9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BFBC8-B4F5-454F-889C-BAACB75BA181}"/>
              </a:ext>
            </a:extLst>
          </p:cNvPr>
          <p:cNvSpPr>
            <a:spLocks noGrp="1"/>
          </p:cNvSpPr>
          <p:nvPr>
            <p:ph type="dt" sz="half" idx="10"/>
          </p:nvPr>
        </p:nvSpPr>
        <p:spPr/>
        <p:txBody>
          <a:bodyPr/>
          <a:lstStyle/>
          <a:p>
            <a:fld id="{444406C2-CDAE-48D6-A372-035999F5F9CA}" type="datetimeFigureOut">
              <a:rPr lang="en-US" smtClean="0"/>
              <a:t>9/13/2024</a:t>
            </a:fld>
            <a:endParaRPr lang="en-US"/>
          </a:p>
        </p:txBody>
      </p:sp>
      <p:sp>
        <p:nvSpPr>
          <p:cNvPr id="5" name="Footer Placeholder 4">
            <a:extLst>
              <a:ext uri="{FF2B5EF4-FFF2-40B4-BE49-F238E27FC236}">
                <a16:creationId xmlns:a16="http://schemas.microsoft.com/office/drawing/2014/main" id="{DEFA3549-C440-45B4-AE63-E40288685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96195-2E57-44F3-858B-41987BF8D5B7}"/>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44432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4BAED-91F3-40EA-AD26-621654EC4B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5C2995-27EF-40DA-8610-B9FE2551A6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8A81E3-4D9F-4AC1-87E5-2AC83196A99E}"/>
              </a:ext>
            </a:extLst>
          </p:cNvPr>
          <p:cNvSpPr>
            <a:spLocks noGrp="1"/>
          </p:cNvSpPr>
          <p:nvPr>
            <p:ph type="dt" sz="half" idx="10"/>
          </p:nvPr>
        </p:nvSpPr>
        <p:spPr/>
        <p:txBody>
          <a:bodyPr/>
          <a:lstStyle/>
          <a:p>
            <a:fld id="{444406C2-CDAE-48D6-A372-035999F5F9CA}" type="datetimeFigureOut">
              <a:rPr lang="en-US" smtClean="0"/>
              <a:t>9/13/2024</a:t>
            </a:fld>
            <a:endParaRPr lang="en-US"/>
          </a:p>
        </p:txBody>
      </p:sp>
      <p:sp>
        <p:nvSpPr>
          <p:cNvPr id="5" name="Footer Placeholder 4">
            <a:extLst>
              <a:ext uri="{FF2B5EF4-FFF2-40B4-BE49-F238E27FC236}">
                <a16:creationId xmlns:a16="http://schemas.microsoft.com/office/drawing/2014/main" id="{AB8C64B9-151C-446D-AC3A-1B1556915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05D994-D135-448C-A856-AEE4ACD71A7F}"/>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25077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7A7D-EC1D-47ED-9BFE-2163E7DDBE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1732A8-728D-4607-A113-EC9842D378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471615-3A8F-45B6-8C90-B91005718C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E2F894-1D68-4CF6-971B-F97AE328DA0B}"/>
              </a:ext>
            </a:extLst>
          </p:cNvPr>
          <p:cNvSpPr>
            <a:spLocks noGrp="1"/>
          </p:cNvSpPr>
          <p:nvPr>
            <p:ph type="dt" sz="half" idx="10"/>
          </p:nvPr>
        </p:nvSpPr>
        <p:spPr/>
        <p:txBody>
          <a:bodyPr/>
          <a:lstStyle/>
          <a:p>
            <a:fld id="{444406C2-CDAE-48D6-A372-035999F5F9CA}" type="datetimeFigureOut">
              <a:rPr lang="en-US" smtClean="0"/>
              <a:t>9/13/2024</a:t>
            </a:fld>
            <a:endParaRPr lang="en-US"/>
          </a:p>
        </p:txBody>
      </p:sp>
      <p:sp>
        <p:nvSpPr>
          <p:cNvPr id="6" name="Footer Placeholder 5">
            <a:extLst>
              <a:ext uri="{FF2B5EF4-FFF2-40B4-BE49-F238E27FC236}">
                <a16:creationId xmlns:a16="http://schemas.microsoft.com/office/drawing/2014/main" id="{D5678977-CD24-4CB6-A13F-1D24F7ABCB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6D6EB9-B846-4BD5-B822-2969CF30BD3C}"/>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55635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90375-E951-40A6-ADB5-FF73B48A39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CEBA12-C7DD-46B6-9C27-E81E64A796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8AAF4C-2BAC-404F-A859-B7738DD9DD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60BFA2-D059-4080-B881-5BAC6F8563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28691D-6A93-4A7B-9E36-14B8E5BD55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663C96-045D-4067-A377-1DA49F6D6274}"/>
              </a:ext>
            </a:extLst>
          </p:cNvPr>
          <p:cNvSpPr>
            <a:spLocks noGrp="1"/>
          </p:cNvSpPr>
          <p:nvPr>
            <p:ph type="dt" sz="half" idx="10"/>
          </p:nvPr>
        </p:nvSpPr>
        <p:spPr/>
        <p:txBody>
          <a:bodyPr/>
          <a:lstStyle/>
          <a:p>
            <a:fld id="{444406C2-CDAE-48D6-A372-035999F5F9CA}" type="datetimeFigureOut">
              <a:rPr lang="en-US" smtClean="0"/>
              <a:t>9/13/2024</a:t>
            </a:fld>
            <a:endParaRPr lang="en-US"/>
          </a:p>
        </p:txBody>
      </p:sp>
      <p:sp>
        <p:nvSpPr>
          <p:cNvPr id="8" name="Footer Placeholder 7">
            <a:extLst>
              <a:ext uri="{FF2B5EF4-FFF2-40B4-BE49-F238E27FC236}">
                <a16:creationId xmlns:a16="http://schemas.microsoft.com/office/drawing/2014/main" id="{DC384C23-5796-48CF-9C60-A02F0C4E12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494489-F660-4AD0-8848-EDDE49E43522}"/>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78228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B26EA-D7FA-44AB-AF8C-7306C7330D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FA2011-2BDD-4E1E-B91B-ED25D17F8FE8}"/>
              </a:ext>
            </a:extLst>
          </p:cNvPr>
          <p:cNvSpPr>
            <a:spLocks noGrp="1"/>
          </p:cNvSpPr>
          <p:nvPr>
            <p:ph type="dt" sz="half" idx="10"/>
          </p:nvPr>
        </p:nvSpPr>
        <p:spPr/>
        <p:txBody>
          <a:bodyPr/>
          <a:lstStyle/>
          <a:p>
            <a:fld id="{444406C2-CDAE-48D6-A372-035999F5F9CA}" type="datetimeFigureOut">
              <a:rPr lang="en-US" smtClean="0"/>
              <a:t>9/13/2024</a:t>
            </a:fld>
            <a:endParaRPr lang="en-US"/>
          </a:p>
        </p:txBody>
      </p:sp>
      <p:sp>
        <p:nvSpPr>
          <p:cNvPr id="4" name="Footer Placeholder 3">
            <a:extLst>
              <a:ext uri="{FF2B5EF4-FFF2-40B4-BE49-F238E27FC236}">
                <a16:creationId xmlns:a16="http://schemas.microsoft.com/office/drawing/2014/main" id="{4BA43E6A-F122-419F-9816-595C419BB0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449614-E730-4685-B46D-CF7F06E22B49}"/>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03454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3B99EE-74D0-4AA6-A641-76F133D9FAD5}"/>
              </a:ext>
            </a:extLst>
          </p:cNvPr>
          <p:cNvSpPr>
            <a:spLocks noGrp="1"/>
          </p:cNvSpPr>
          <p:nvPr>
            <p:ph type="dt" sz="half" idx="10"/>
          </p:nvPr>
        </p:nvSpPr>
        <p:spPr/>
        <p:txBody>
          <a:bodyPr/>
          <a:lstStyle/>
          <a:p>
            <a:fld id="{444406C2-CDAE-48D6-A372-035999F5F9CA}" type="datetimeFigureOut">
              <a:rPr lang="en-US" smtClean="0"/>
              <a:t>9/13/2024</a:t>
            </a:fld>
            <a:endParaRPr lang="en-US"/>
          </a:p>
        </p:txBody>
      </p:sp>
      <p:sp>
        <p:nvSpPr>
          <p:cNvPr id="3" name="Footer Placeholder 2">
            <a:extLst>
              <a:ext uri="{FF2B5EF4-FFF2-40B4-BE49-F238E27FC236}">
                <a16:creationId xmlns:a16="http://schemas.microsoft.com/office/drawing/2014/main" id="{55D14B81-7CB5-415E-9429-90672EE44B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9A067E-EDE4-4C58-9171-E4EE3DBDDE95}"/>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09964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E1E83-FA5A-461F-ACFB-DDBDB3CEB8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B66C21-9565-4EDA-97B7-91B49B3879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FA71AF-2EB9-4065-8923-C36489FEC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F6C0E3-7A2B-40F4-B7D3-CEDA1A1B32D8}"/>
              </a:ext>
            </a:extLst>
          </p:cNvPr>
          <p:cNvSpPr>
            <a:spLocks noGrp="1"/>
          </p:cNvSpPr>
          <p:nvPr>
            <p:ph type="dt" sz="half" idx="10"/>
          </p:nvPr>
        </p:nvSpPr>
        <p:spPr/>
        <p:txBody>
          <a:bodyPr/>
          <a:lstStyle/>
          <a:p>
            <a:fld id="{444406C2-CDAE-48D6-A372-035999F5F9CA}" type="datetimeFigureOut">
              <a:rPr lang="en-US" smtClean="0"/>
              <a:t>9/13/2024</a:t>
            </a:fld>
            <a:endParaRPr lang="en-US"/>
          </a:p>
        </p:txBody>
      </p:sp>
      <p:sp>
        <p:nvSpPr>
          <p:cNvPr id="6" name="Footer Placeholder 5">
            <a:extLst>
              <a:ext uri="{FF2B5EF4-FFF2-40B4-BE49-F238E27FC236}">
                <a16:creationId xmlns:a16="http://schemas.microsoft.com/office/drawing/2014/main" id="{FA65F2A8-4073-4E31-BFB8-8850E4EFA3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B8B4DD-D2BD-4C10-8D78-3B5809C3C778}"/>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407134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D34B4-E093-47BB-AC06-872463C381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69F35C-7070-4226-AA7D-DEF99BBCA6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7F11AE-D676-4118-811E-70A2ED9D9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44404A-2C1A-47D8-86D8-DABF1154E68E}"/>
              </a:ext>
            </a:extLst>
          </p:cNvPr>
          <p:cNvSpPr>
            <a:spLocks noGrp="1"/>
          </p:cNvSpPr>
          <p:nvPr>
            <p:ph type="dt" sz="half" idx="10"/>
          </p:nvPr>
        </p:nvSpPr>
        <p:spPr/>
        <p:txBody>
          <a:bodyPr/>
          <a:lstStyle/>
          <a:p>
            <a:fld id="{444406C2-CDAE-48D6-A372-035999F5F9CA}" type="datetimeFigureOut">
              <a:rPr lang="en-US" smtClean="0"/>
              <a:t>9/13/2024</a:t>
            </a:fld>
            <a:endParaRPr lang="en-US"/>
          </a:p>
        </p:txBody>
      </p:sp>
      <p:sp>
        <p:nvSpPr>
          <p:cNvPr id="6" name="Footer Placeholder 5">
            <a:extLst>
              <a:ext uri="{FF2B5EF4-FFF2-40B4-BE49-F238E27FC236}">
                <a16:creationId xmlns:a16="http://schemas.microsoft.com/office/drawing/2014/main" id="{FB6B29F5-53DA-4747-937D-558465FC1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F71814-6C09-4AAA-AA46-A0A0F6231EB8}"/>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400188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89D9E-C530-4AB8-8B7A-66CB1C9122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9E6C7F-8534-4382-9F09-A5021B673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09C28-9090-48B5-BF86-4BBB4425EB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406C2-CDAE-48D6-A372-035999F5F9CA}" type="datetimeFigureOut">
              <a:rPr lang="en-US" smtClean="0"/>
              <a:t>9/13/2024</a:t>
            </a:fld>
            <a:endParaRPr lang="en-US"/>
          </a:p>
        </p:txBody>
      </p:sp>
      <p:sp>
        <p:nvSpPr>
          <p:cNvPr id="5" name="Footer Placeholder 4">
            <a:extLst>
              <a:ext uri="{FF2B5EF4-FFF2-40B4-BE49-F238E27FC236}">
                <a16:creationId xmlns:a16="http://schemas.microsoft.com/office/drawing/2014/main" id="{3E6F62B5-DC6A-4690-9427-82B7077328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444B86-1025-48F7-9074-FF899044CB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F7C69-E913-4812-BEE3-F6B536525A5E}" type="slidenum">
              <a:rPr lang="en-US" smtClean="0"/>
              <a:t>‹#›</a:t>
            </a:fld>
            <a:endParaRPr lang="en-US"/>
          </a:p>
        </p:txBody>
      </p:sp>
    </p:spTree>
    <p:extLst>
      <p:ext uri="{BB962C8B-B14F-4D97-AF65-F5344CB8AC3E}">
        <p14:creationId xmlns:p14="http://schemas.microsoft.com/office/powerpoint/2010/main" val="415272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0.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20.wmf"/><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20.wmf"/><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ZOR29nEehts" TargetMode="External"/><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fqLqOmXsLyA?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3B9oWQTyX9E?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BlACgtjsPCQ?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www.youtube.com/watch?v=5JJHO6USJbA"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a:br>
            <a:endParaRPr lang="en-US"/>
          </a:p>
        </p:txBody>
      </p:sp>
      <p:sp>
        <p:nvSpPr>
          <p:cNvPr id="3" name="Content Placeholder 2"/>
          <p:cNvSpPr>
            <a:spLocks noGrp="1"/>
          </p:cNvSpPr>
          <p:nvPr>
            <p:ph idx="1"/>
          </p:nvPr>
        </p:nvSpPr>
        <p:spPr/>
        <p:txBody>
          <a:bodyPr/>
          <a:lstStyle/>
          <a:p>
            <a:endParaRPr lang="en-US" dirty="0"/>
          </a:p>
          <a:p>
            <a:endParaRPr lang="en-US" dirty="0"/>
          </a:p>
        </p:txBody>
      </p:sp>
      <p:pic>
        <p:nvPicPr>
          <p:cNvPr id="4" name="Picture 11" descr="909398Barres_etoiles__14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descr="909398Barres_etoiles__14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909398Barres_etoiles__14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909398Barres_etoiles__14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909398Barres_etoiles__14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80077"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50272Barres_divers__30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87523" y="6019801"/>
            <a:ext cx="2384323" cy="6117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50272Barres_divers__30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73835" y="6019802"/>
            <a:ext cx="2384323" cy="6117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50272Barres_divers__30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25383" y="6019799"/>
            <a:ext cx="2384323" cy="61176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2" descr="bs00554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946" y="1032725"/>
            <a:ext cx="190245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15"/>
          <p:cNvGrpSpPr>
            <a:grpSpLocks/>
          </p:cNvGrpSpPr>
          <p:nvPr/>
        </p:nvGrpSpPr>
        <p:grpSpPr bwMode="auto">
          <a:xfrm rot="5400000">
            <a:off x="317500" y="4584700"/>
            <a:ext cx="1905000" cy="2336800"/>
            <a:chOff x="4464" y="3072"/>
            <a:chExt cx="1200" cy="1104"/>
          </a:xfrm>
        </p:grpSpPr>
        <p:sp>
          <p:nvSpPr>
            <p:cNvPr id="31"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 name="Group 9"/>
          <p:cNvGrpSpPr>
            <a:grpSpLocks/>
          </p:cNvGrpSpPr>
          <p:nvPr/>
        </p:nvGrpSpPr>
        <p:grpSpPr bwMode="auto">
          <a:xfrm>
            <a:off x="9448800" y="4876800"/>
            <a:ext cx="2540000" cy="1752600"/>
            <a:chOff x="4464" y="3072"/>
            <a:chExt cx="1200" cy="1104"/>
          </a:xfrm>
        </p:grpSpPr>
        <p:sp>
          <p:nvSpPr>
            <p:cNvPr id="36"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0" name="Picture 14" descr="FLY-AGARI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4010" y="5512158"/>
            <a:ext cx="101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WordArt 25"/>
          <p:cNvSpPr>
            <a:spLocks noChangeArrowheads="1" noChangeShapeType="1" noTextEdit="1"/>
          </p:cNvSpPr>
          <p:nvPr/>
        </p:nvSpPr>
        <p:spPr bwMode="auto">
          <a:xfrm>
            <a:off x="3059787" y="1465263"/>
            <a:ext cx="6212417" cy="827087"/>
          </a:xfrm>
          <a:prstGeom prst="rect">
            <a:avLst/>
          </a:prstGeom>
        </p:spPr>
        <p:txBody>
          <a:bodyPr wrap="none" lIns="121917" tIns="60958" rIns="121917" bIns="60958" fromWordArt="1">
            <a:prstTxWarp prst="textPlain">
              <a:avLst>
                <a:gd name="adj" fmla="val 50000"/>
              </a:avLst>
            </a:prstTxWarp>
          </a:bodyPr>
          <a:lstStyle/>
          <a:p>
            <a:pPr algn="ctr"/>
            <a:r>
              <a:rPr lang="en-US" kern="10" dirty="0">
                <a:ln w="9525">
                  <a:solidFill>
                    <a:srgbClr val="FFFF00"/>
                  </a:solidFill>
                  <a:round/>
                  <a:headEnd/>
                  <a:tailEnd/>
                </a:ln>
                <a:solidFill>
                  <a:srgbClr val="FF0000"/>
                </a:solidFill>
                <a:effectLst>
                  <a:outerShdw dist="107763" dir="18900000" algn="ctr" rotWithShape="0">
                    <a:srgbClr val="868686">
                      <a:alpha val="50000"/>
                    </a:srgbClr>
                  </a:outerShdw>
                </a:effectLst>
                <a:latin typeface="Times" pitchFamily="18" charset="0"/>
                <a:cs typeface="Times" pitchFamily="18" charset="0"/>
              </a:rPr>
              <a:t>KHOA HỌC TỰ NHIÊN - KHỐI 7</a:t>
            </a:r>
          </a:p>
        </p:txBody>
      </p:sp>
      <p:sp>
        <p:nvSpPr>
          <p:cNvPr id="41" name="WordArt 25"/>
          <p:cNvSpPr>
            <a:spLocks noChangeArrowheads="1" noChangeShapeType="1" noTextEdit="1"/>
          </p:cNvSpPr>
          <p:nvPr/>
        </p:nvSpPr>
        <p:spPr bwMode="auto">
          <a:xfrm>
            <a:off x="1705227" y="3644930"/>
            <a:ext cx="8969828" cy="661337"/>
          </a:xfrm>
          <a:prstGeom prst="rect">
            <a:avLst/>
          </a:prstGeom>
        </p:spPr>
        <p:txBody>
          <a:bodyPr wrap="none" lIns="121917" tIns="60958" rIns="121917" bIns="60958" fromWordArt="1">
            <a:prstTxWarp prst="textPlain">
              <a:avLst>
                <a:gd name="adj" fmla="val 50000"/>
              </a:avLst>
            </a:prstTxWarp>
          </a:bodyPr>
          <a:lstStyle/>
          <a:p>
            <a:pPr algn="ctr"/>
            <a:r>
              <a:rPr lang="en-US" b="1" kern="10"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TIẾT 46-48: BÀI 10: ĐO TỐC ĐỘ</a:t>
            </a:r>
          </a:p>
        </p:txBody>
      </p:sp>
    </p:spTree>
    <p:extLst>
      <p:ext uri="{BB962C8B-B14F-4D97-AF65-F5344CB8AC3E}">
        <p14:creationId xmlns:p14="http://schemas.microsoft.com/office/powerpoint/2010/main" val="20229744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ppt_x</p:attrName>
                                        </p:attrNameLst>
                                      </p:cBhvr>
                                      <p:tavLst>
                                        <p:tav tm="0">
                                          <p:val>
                                            <p:strVal val="#ppt_x-.2"/>
                                          </p:val>
                                        </p:tav>
                                        <p:tav tm="100000">
                                          <p:val>
                                            <p:strVal val="#ppt_x"/>
                                          </p:val>
                                        </p:tav>
                                      </p:tavLst>
                                    </p:anim>
                                    <p:anim calcmode="lin" valueType="num">
                                      <p:cBhvr>
                                        <p:cTn id="8"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1000" fill="hold"/>
                                        <p:tgtEl>
                                          <p:spTgt spid="41"/>
                                        </p:tgtEl>
                                        <p:attrNameLst>
                                          <p:attrName>ppt_x</p:attrName>
                                        </p:attrNameLst>
                                      </p:cBhvr>
                                      <p:tavLst>
                                        <p:tav tm="0">
                                          <p:val>
                                            <p:strVal val="#ppt_x-.2"/>
                                          </p:val>
                                        </p:tav>
                                        <p:tav tm="100000">
                                          <p:val>
                                            <p:strVal val="#ppt_x"/>
                                          </p:val>
                                        </p:tav>
                                      </p:tavLst>
                                    </p:anim>
                                    <p:anim calcmode="lin" valueType="num">
                                      <p:cBhvr>
                                        <p:cTn id="15"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900" y="1713729"/>
            <a:ext cx="9867900" cy="3108543"/>
          </a:xfrm>
          <a:prstGeom prst="rect">
            <a:avLst/>
          </a:prstGeom>
        </p:spPr>
        <p:txBody>
          <a:bodyPr wrap="square">
            <a:spAutoFit/>
          </a:bodyPr>
          <a:lstStyle/>
          <a:p>
            <a:r>
              <a:rPr lang="vi-VN" sz="2800" dirty="0">
                <a:latin typeface="Times New Roman" pitchFamily="18" charset="0"/>
                <a:cs typeface="Times New Roman" pitchFamily="18" charset="0"/>
              </a:rPr>
              <a:t>Khi dùng đồng hồ bấm giây để đo tốc độ của xe đồ chơi trong thí nghiệm, em gặp những khó khăn là:</a:t>
            </a:r>
          </a:p>
          <a:p>
            <a:r>
              <a:rPr lang="vi-VN" sz="2800" dirty="0">
                <a:latin typeface="Times New Roman" pitchFamily="18" charset="0"/>
                <a:cs typeface="Times New Roman" pitchFamily="18" charset="0"/>
              </a:rPr>
              <a:t>- Thao tác với đồng hồ chưa nhanh khi bấm đo và bấm dừng dẫn tới sai số kết quả đo lớn.</a:t>
            </a:r>
          </a:p>
          <a:p>
            <a:r>
              <a:rPr lang="vi-VN" sz="2800" dirty="0">
                <a:latin typeface="Times New Roman" pitchFamily="18" charset="0"/>
                <a:cs typeface="Times New Roman" pitchFamily="18" charset="0"/>
              </a:rPr>
              <a:t>- Quên bấm RESET trước khi bắt đầu lượt đo mới.</a:t>
            </a:r>
          </a:p>
          <a:p>
            <a:r>
              <a:rPr lang="vi-VN" sz="2800" dirty="0">
                <a:latin typeface="Times New Roman" pitchFamily="18" charset="0"/>
                <a:cs typeface="Times New Roman" pitchFamily="18" charset="0"/>
              </a:rPr>
              <a:t>- Bề mặt tấm ván chưa được nhẵn ảnh hưởng đến kết quả đo.</a:t>
            </a:r>
          </a:p>
          <a:p>
            <a:r>
              <a:rPr lang="vi-VN" sz="2800" dirty="0">
                <a:latin typeface="Times New Roman" pitchFamily="18" charset="0"/>
                <a:cs typeface="Times New Roman" pitchFamily="18" charset="0"/>
              </a:rPr>
              <a:t>- …</a:t>
            </a:r>
          </a:p>
        </p:txBody>
      </p:sp>
      <p:sp>
        <p:nvSpPr>
          <p:cNvPr id="3" name="Rectangle 2"/>
          <p:cNvSpPr/>
          <p:nvPr/>
        </p:nvSpPr>
        <p:spPr>
          <a:xfrm>
            <a:off x="685800" y="549671"/>
            <a:ext cx="10723417" cy="954107"/>
          </a:xfrm>
          <a:prstGeom prst="rect">
            <a:avLst/>
          </a:prstGeom>
        </p:spPr>
        <p:txBody>
          <a:bodyPr wrap="square">
            <a:spAutoFit/>
          </a:bodyPr>
          <a:lstStyle/>
          <a:p>
            <a:pPr algn="just"/>
            <a:r>
              <a:rPr lang="en-US" sz="2800" dirty="0">
                <a:latin typeface="Times New Roman" pitchFamily="18" charset="0"/>
                <a:cs typeface="Times New Roman" pitchFamily="18" charset="0"/>
              </a:rPr>
              <a:t>3.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gặp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59340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967643"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B/ HÌNH THÀNH KIẾN THỨC</a:t>
            </a:r>
          </a:p>
        </p:txBody>
      </p:sp>
      <p:sp>
        <p:nvSpPr>
          <p:cNvPr id="2" name="TextBox 1"/>
          <p:cNvSpPr txBox="1"/>
          <p:nvPr/>
        </p:nvSpPr>
        <p:spPr>
          <a:xfrm>
            <a:off x="409432" y="718997"/>
            <a:ext cx="11368585" cy="584775"/>
          </a:xfrm>
          <a:prstGeom prst="rect">
            <a:avLst/>
          </a:prstGeom>
          <a:noFill/>
        </p:spPr>
        <p:txBody>
          <a:bodyPr wrap="square" rtlCol="0">
            <a:spAutoFit/>
          </a:bodyPr>
          <a:lstStyle/>
          <a:p>
            <a:r>
              <a:rPr lang="en-US" sz="3200" b="1" dirty="0">
                <a:solidFill>
                  <a:srgbClr val="002060"/>
                </a:solidFill>
                <a:latin typeface="Times New Roman" pitchFamily="18" charset="0"/>
                <a:cs typeface="Times New Roman" pitchFamily="18" charset="0"/>
              </a:rPr>
              <a:t>1/ </a:t>
            </a:r>
            <a:r>
              <a:rPr lang="en-US" sz="3200" b="1" dirty="0" err="1">
                <a:solidFill>
                  <a:srgbClr val="002060"/>
                </a:solidFill>
                <a:latin typeface="Times New Roman" pitchFamily="18" charset="0"/>
                <a:cs typeface="Times New Roman" pitchFamily="18" charset="0"/>
              </a:rPr>
              <a:t>Đo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tốc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độ</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bằng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đồng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hồ</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bấm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giây</a:t>
            </a:r>
            <a:endParaRPr lang="en-US" sz="3200" b="1" dirty="0">
              <a:solidFill>
                <a:srgbClr val="002060"/>
              </a:solidFill>
              <a:latin typeface="Times New Roman" pitchFamily="18" charset="0"/>
              <a:cs typeface="Times New Roman" pitchFamily="18" charset="0"/>
            </a:endParaRP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093" y="1499616"/>
            <a:ext cx="8584451" cy="527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284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33576171"/>
              </p:ext>
            </p:extLst>
          </p:nvPr>
        </p:nvGraphicFramePr>
        <p:xfrm>
          <a:off x="489858" y="1469277"/>
          <a:ext cx="10885715" cy="4234836"/>
        </p:xfrm>
        <a:graphic>
          <a:graphicData uri="http://schemas.openxmlformats.org/drawingml/2006/table">
            <a:tbl>
              <a:tblPr/>
              <a:tblGrid>
                <a:gridCol w="1404256">
                  <a:extLst>
                    <a:ext uri="{9D8B030D-6E8A-4147-A177-3AD203B41FA5}">
                      <a16:colId xmlns:a16="http://schemas.microsoft.com/office/drawing/2014/main" val="20000"/>
                    </a:ext>
                  </a:extLst>
                </a:gridCol>
                <a:gridCol w="1687286">
                  <a:extLst>
                    <a:ext uri="{9D8B030D-6E8A-4147-A177-3AD203B41FA5}">
                      <a16:colId xmlns:a16="http://schemas.microsoft.com/office/drawing/2014/main" val="20001"/>
                    </a:ext>
                  </a:extLst>
                </a:gridCol>
                <a:gridCol w="4528457">
                  <a:extLst>
                    <a:ext uri="{9D8B030D-6E8A-4147-A177-3AD203B41FA5}">
                      <a16:colId xmlns:a16="http://schemas.microsoft.com/office/drawing/2014/main" val="20002"/>
                    </a:ext>
                  </a:extLst>
                </a:gridCol>
                <a:gridCol w="3265716">
                  <a:extLst>
                    <a:ext uri="{9D8B030D-6E8A-4147-A177-3AD203B41FA5}">
                      <a16:colId xmlns:a16="http://schemas.microsoft.com/office/drawing/2014/main" val="20003"/>
                    </a:ext>
                  </a:extLst>
                </a:gridCol>
              </a:tblGrid>
              <a:tr h="705806">
                <a:tc>
                  <a:txBody>
                    <a:bodyPr/>
                    <a:lstStyle/>
                    <a:p>
                      <a:pPr algn="ctr"/>
                      <a:r>
                        <a:rPr lang="en-US" sz="2800" dirty="0">
                          <a:effectLst/>
                          <a:latin typeface="Times New Roman" pitchFamily="18" charset="0"/>
                          <a:cs typeface="Times New Roman" pitchFamily="18" charset="0"/>
                        </a:rPr>
                        <a:t>S</a:t>
                      </a:r>
                      <a:endParaRPr lang="vi-VN" sz="2800" dirty="0">
                        <a:effectLst/>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b="1" dirty="0">
                          <a:effectLst/>
                          <a:latin typeface="Times New Roman" pitchFamily="18" charset="0"/>
                          <a:cs typeface="Times New Roman" pitchFamily="18" charset="0"/>
                        </a:rPr>
                        <a:t>Lần đo</a:t>
                      </a:r>
                      <a:endParaRPr lang="vi-VN" sz="2800" dirty="0">
                        <a:effectLst/>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b="1" dirty="0" err="1">
                          <a:effectLst/>
                          <a:latin typeface="Times New Roman" pitchFamily="18" charset="0"/>
                          <a:cs typeface="Times New Roman" pitchFamily="18" charset="0"/>
                        </a:rPr>
                        <a:t>Vận</a:t>
                      </a:r>
                      <a:r>
                        <a:rPr lang="en-US" sz="2800" b="1" baseline="0" dirty="0">
                          <a:effectLst/>
                          <a:latin typeface="Times New Roman" pitchFamily="18" charset="0"/>
                          <a:cs typeface="Times New Roman" pitchFamily="18" charset="0"/>
                        </a:rPr>
                        <a:t> </a:t>
                      </a:r>
                      <a:r>
                        <a:rPr lang="en-US" sz="2800" b="1" baseline="0" dirty="0" err="1">
                          <a:effectLst/>
                          <a:latin typeface="Times New Roman" pitchFamily="18" charset="0"/>
                          <a:cs typeface="Times New Roman" pitchFamily="18" charset="0"/>
                        </a:rPr>
                        <a:t>tốc</a:t>
                      </a:r>
                      <a:r>
                        <a:rPr lang="vi-VN" sz="2800" b="1" dirty="0">
                          <a:effectLst/>
                          <a:latin typeface="Times New Roman" pitchFamily="18" charset="0"/>
                          <a:cs typeface="Times New Roman" pitchFamily="18" charset="0"/>
                        </a:rPr>
                        <a:t> (m</a:t>
                      </a:r>
                      <a:r>
                        <a:rPr lang="en-US" sz="2800" b="1" dirty="0">
                          <a:effectLst/>
                          <a:latin typeface="Times New Roman" pitchFamily="18" charset="0"/>
                          <a:cs typeface="Times New Roman" pitchFamily="18" charset="0"/>
                        </a:rPr>
                        <a:t>/s</a:t>
                      </a:r>
                      <a:r>
                        <a:rPr lang="vi-VN" sz="2800" b="1" dirty="0">
                          <a:effectLst/>
                          <a:latin typeface="Times New Roman" pitchFamily="18" charset="0"/>
                          <a:cs typeface="Times New Roman" pitchFamily="18" charset="0"/>
                        </a:rPr>
                        <a:t>)</a:t>
                      </a:r>
                      <a:endParaRPr lang="vi-VN" sz="2800" dirty="0">
                        <a:effectLst/>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b="1">
                          <a:effectLst/>
                          <a:latin typeface="Times New Roman" pitchFamily="18" charset="0"/>
                          <a:cs typeface="Times New Roman" pitchFamily="18" charset="0"/>
                        </a:rPr>
                        <a:t>Thời gian (s)</a:t>
                      </a:r>
                      <a:endParaRPr lang="en-US" sz="2800">
                        <a:effectLst/>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705806">
                <a:tc>
                  <a:txBody>
                    <a:bodyPr/>
                    <a:lstStyle/>
                    <a:p>
                      <a:pPr algn="ctr"/>
                      <a:r>
                        <a:rPr lang="en-US" sz="2800" dirty="0">
                          <a:effectLst/>
                          <a:latin typeface="Times New Roman" pitchFamily="18" charset="0"/>
                          <a:cs typeface="Times New Roman" pitchFamily="18" charset="0"/>
                        </a:rPr>
                        <a:t>87cm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dirty="0">
                          <a:effectLst/>
                          <a:latin typeface="Times New Roman" pitchFamily="18" charset="0"/>
                          <a:cs typeface="Times New Roman"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endParaRPr lang="en-US" sz="2800" dirty="0">
                        <a:effectLst/>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endParaRPr lang="en-US" sz="2800" dirty="0">
                        <a:effectLst/>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05806">
                <a:tc>
                  <a:txBody>
                    <a:bodyPr/>
                    <a:lstStyle/>
                    <a:p>
                      <a:pPr algn="ctr"/>
                      <a:r>
                        <a:rPr lang="en-US" sz="2800" dirty="0">
                          <a:effectLst/>
                          <a:latin typeface="Times New Roman" pitchFamily="18" charset="0"/>
                          <a:cs typeface="Times New Roman" pitchFamily="18" charset="0"/>
                        </a:rPr>
                        <a:t>87cm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dirty="0">
                          <a:effectLst/>
                          <a:latin typeface="Times New Roman" pitchFamily="18" charset="0"/>
                          <a:cs typeface="Times New Roman"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a:effectLst/>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endParaRPr lang="en-US" sz="2800" dirty="0">
                        <a:effectLst/>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05806">
                <a:tc>
                  <a:txBody>
                    <a:bodyPr/>
                    <a:lstStyle/>
                    <a:p>
                      <a:pPr algn="ctr"/>
                      <a:r>
                        <a:rPr lang="en-US" sz="2800" dirty="0">
                          <a:effectLst/>
                          <a:latin typeface="Times New Roman" pitchFamily="18" charset="0"/>
                          <a:cs typeface="Times New Roman" pitchFamily="18" charset="0"/>
                        </a:rPr>
                        <a:t>87cm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dirty="0">
                          <a:effectLst/>
                          <a:latin typeface="Times New Roman" pitchFamily="18" charset="0"/>
                          <a:cs typeface="Times New Roman"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a:effectLst/>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endParaRPr lang="en-US" sz="2800" dirty="0">
                        <a:effectLst/>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411612">
                <a:tc>
                  <a:txBody>
                    <a:bodyPr/>
                    <a:lstStyle/>
                    <a:p>
                      <a:pPr algn="ctr"/>
                      <a:r>
                        <a:rPr lang="en-US" sz="2800" dirty="0">
                          <a:effectLst/>
                          <a:latin typeface="Times New Roman" pitchFamily="18" charset="0"/>
                          <a:cs typeface="Times New Roman" pitchFamily="18" charset="0"/>
                        </a:rPr>
                        <a:t>87cm = 0,87 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800" dirty="0" err="1">
                          <a:effectLst/>
                          <a:latin typeface="Times New Roman" pitchFamily="18" charset="0"/>
                          <a:cs typeface="Times New Roman" pitchFamily="18" charset="0"/>
                        </a:rPr>
                        <a:t>Giá</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trị</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trung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bình</a:t>
                      </a:r>
                      <a:endParaRPr lang="en-US" sz="2800" dirty="0">
                        <a:effectLst/>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endParaRPr lang="en-US" sz="2800" dirty="0">
                        <a:effectLst/>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endParaRPr lang="en-US" sz="2800" dirty="0">
                        <a:effectLst/>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5" name="Rectangle 4"/>
          <p:cNvSpPr/>
          <p:nvPr/>
        </p:nvSpPr>
        <p:spPr>
          <a:xfrm>
            <a:off x="4286122" y="686191"/>
            <a:ext cx="2608406" cy="707886"/>
          </a:xfrm>
          <a:prstGeom prst="rect">
            <a:avLst/>
          </a:prstGeom>
        </p:spPr>
        <p:txBody>
          <a:bodyPr wrap="none">
            <a:spAutoFit/>
          </a:bodyPr>
          <a:lstStyle/>
          <a:p>
            <a:r>
              <a:rPr lang="vi-VN" sz="4000" b="1" dirty="0">
                <a:solidFill>
                  <a:srgbClr val="FF0000"/>
                </a:solidFill>
                <a:latin typeface="Times New Roman" pitchFamily="18" charset="0"/>
                <a:cs typeface="Times New Roman" pitchFamily="18" charset="0"/>
              </a:rPr>
              <a:t>Kết quả đo</a:t>
            </a:r>
            <a:endParaRPr lang="en-US" sz="4000"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3881268" y="2054922"/>
                <a:ext cx="3858475" cy="1073820"/>
              </a:xfrm>
              <a:prstGeom prst="rect">
                <a:avLst/>
              </a:prstGeom>
              <a:noFill/>
            </p:spPr>
            <p:txBody>
              <a:bodyPr wrap="square" rtlCol="0">
                <a:spAutoFit/>
              </a:bodyPr>
              <a:lstStyle/>
              <a:p>
                <a14:m>
                  <m:oMath xmlns:m="http://schemas.openxmlformats.org/officeDocument/2006/math">
                    <m:sSub>
                      <m:sSubPr>
                        <m:ctrlPr>
                          <a:rPr lang="en-US" sz="2800" b="1" i="1" smtClean="0">
                            <a:latin typeface="Cambria Math" panose="02040503050406030204" pitchFamily="18" charset="0"/>
                            <a:cs typeface="Times New Roman" pitchFamily="18" charset="0"/>
                          </a:rPr>
                        </m:ctrlPr>
                      </m:sSubPr>
                      <m:e>
                        <m:r>
                          <a:rPr lang="en-US" sz="2800" b="1" i="1">
                            <a:latin typeface="Cambria Math"/>
                            <a:cs typeface="Times New Roman" pitchFamily="18" charset="0"/>
                          </a:rPr>
                          <m:t>𝒗</m:t>
                        </m:r>
                      </m:e>
                      <m:sub>
                        <m:r>
                          <a:rPr lang="en-US" sz="2800" b="1" i="1">
                            <a:latin typeface="Cambria Math"/>
                            <a:cs typeface="Times New Roman" pitchFamily="18" charset="0"/>
                          </a:rPr>
                          <m:t>𝟏</m:t>
                        </m:r>
                      </m:sub>
                    </m:sSub>
                  </m:oMath>
                </a14:m>
                <a:r>
                  <a:rPr lang="en-US" sz="2800" b="1" dirty="0">
                    <a:latin typeface="Times New Roman" pitchFamily="18" charset="0"/>
                    <a:cs typeface="Times New Roman" pitchFamily="18" charset="0"/>
                  </a:rPr>
                  <a:t>= </a:t>
                </a:r>
                <a14:m>
                  <m:oMath xmlns:m="http://schemas.openxmlformats.org/officeDocument/2006/math">
                    <m:f>
                      <m:fPr>
                        <m:ctrlPr>
                          <a:rPr lang="en-US" sz="2800" b="1" i="1" dirty="0">
                            <a:latin typeface="Cambria Math" panose="02040503050406030204" pitchFamily="18" charset="0"/>
                            <a:cs typeface="Times New Roman" pitchFamily="18" charset="0"/>
                          </a:rPr>
                        </m:ctrlPr>
                      </m:fPr>
                      <m:num>
                        <m:r>
                          <a:rPr lang="en-US" sz="2800" b="1" i="1" dirty="0">
                            <a:latin typeface="Cambria Math"/>
                            <a:cs typeface="Times New Roman" pitchFamily="18" charset="0"/>
                          </a:rPr>
                          <m:t>𝑺</m:t>
                        </m:r>
                      </m:num>
                      <m:den>
                        <m:sSub>
                          <m:sSubPr>
                            <m:ctrlPr>
                              <a:rPr lang="en-US" sz="2800" b="1" i="1" dirty="0">
                                <a:latin typeface="Cambria Math" panose="02040503050406030204" pitchFamily="18" charset="0"/>
                                <a:cs typeface="Times New Roman" pitchFamily="18" charset="0"/>
                              </a:rPr>
                            </m:ctrlPr>
                          </m:sSubPr>
                          <m:e>
                            <m:r>
                              <a:rPr lang="en-US" sz="2800" b="1" i="1" dirty="0">
                                <a:latin typeface="Cambria Math"/>
                                <a:cs typeface="Times New Roman" pitchFamily="18" charset="0"/>
                              </a:rPr>
                              <m:t>𝒕</m:t>
                            </m:r>
                          </m:e>
                          <m:sub>
                            <m:r>
                              <a:rPr lang="en-US" sz="2800" b="1" i="1" dirty="0">
                                <a:latin typeface="Cambria Math"/>
                                <a:cs typeface="Times New Roman" pitchFamily="18" charset="0"/>
                              </a:rPr>
                              <m:t>𝟏</m:t>
                            </m:r>
                          </m:sub>
                        </m:sSub>
                      </m:den>
                    </m:f>
                  </m:oMath>
                </a14:m>
                <a:r>
                  <a:rPr lang="en-US" sz="2800" b="1" dirty="0">
                    <a:latin typeface="Times New Roman" pitchFamily="18" charset="0"/>
                    <a:cs typeface="Times New Roman" pitchFamily="18" charset="0"/>
                  </a:rPr>
                  <a:t> =</a:t>
                </a:r>
                <a14:m>
                  <m:oMath xmlns:m="http://schemas.openxmlformats.org/officeDocument/2006/math">
                    <m:f>
                      <m:fPr>
                        <m:ctrlPr>
                          <a:rPr lang="en-US" sz="2800" b="1" i="1" dirty="0">
                            <a:latin typeface="Cambria Math" panose="02040503050406030204" pitchFamily="18" charset="0"/>
                            <a:cs typeface="Times New Roman" pitchFamily="18" charset="0"/>
                          </a:rPr>
                        </m:ctrlPr>
                      </m:fPr>
                      <m:num>
                        <m:r>
                          <a:rPr lang="en-US" sz="2800" b="1" i="1" dirty="0">
                            <a:latin typeface="Cambria Math"/>
                            <a:cs typeface="Times New Roman" pitchFamily="18" charset="0"/>
                          </a:rPr>
                          <m:t>𝟎</m:t>
                        </m:r>
                        <m:r>
                          <a:rPr lang="en-US" sz="2800" b="1" i="1" dirty="0">
                            <a:latin typeface="Cambria Math"/>
                            <a:cs typeface="Times New Roman" pitchFamily="18" charset="0"/>
                          </a:rPr>
                          <m:t>,</m:t>
                        </m:r>
                        <m:r>
                          <a:rPr lang="en-US" sz="2800" b="1" i="1" dirty="0">
                            <a:latin typeface="Cambria Math"/>
                            <a:cs typeface="Times New Roman" pitchFamily="18" charset="0"/>
                          </a:rPr>
                          <m:t>𝟖𝟕</m:t>
                        </m:r>
                      </m:num>
                      <m:den>
                        <m:r>
                          <a:rPr lang="en-US" sz="2800" b="1" i="1" dirty="0" smtClean="0">
                            <a:latin typeface="Cambria Math"/>
                            <a:cs typeface="Times New Roman" pitchFamily="18" charset="0"/>
                          </a:rPr>
                          <m:t>𝟐</m:t>
                        </m:r>
                        <m:r>
                          <a:rPr lang="en-US" sz="2800" b="1" i="1" dirty="0" smtClean="0">
                            <a:latin typeface="Cambria Math"/>
                            <a:cs typeface="Times New Roman" pitchFamily="18" charset="0"/>
                          </a:rPr>
                          <m:t>,</m:t>
                        </m:r>
                        <m:r>
                          <a:rPr lang="en-US" sz="2800" b="1" i="1" dirty="0" smtClean="0">
                            <a:latin typeface="Cambria Math"/>
                            <a:cs typeface="Times New Roman" pitchFamily="18" charset="0"/>
                          </a:rPr>
                          <m:t>𝟖𝟏</m:t>
                        </m:r>
                      </m:den>
                    </m:f>
                  </m:oMath>
                </a14:m>
                <a:r>
                  <a:rPr lang="en-US" sz="2800" b="1" dirty="0">
                    <a:latin typeface="Times New Roman" pitchFamily="18" charset="0"/>
                    <a:cs typeface="Times New Roman" pitchFamily="18" charset="0"/>
                  </a:rPr>
                  <a:t> =0,31 </a:t>
                </a:r>
              </a:p>
              <a:p>
                <a:endParaRPr lang="en-US" sz="20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3881268" y="2054922"/>
                <a:ext cx="3858475" cy="107382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769943" y="2816773"/>
                <a:ext cx="3806514" cy="954300"/>
              </a:xfrm>
              <a:prstGeom prst="rect">
                <a:avLst/>
              </a:prstGeom>
              <a:noFill/>
            </p:spPr>
            <p:txBody>
              <a:bodyPr wrap="square" rtlCol="0">
                <a:spAutoFit/>
              </a:bodyPr>
              <a:lstStyle/>
              <a:p>
                <a14:m>
                  <m:oMath xmlns:m="http://schemas.openxmlformats.org/officeDocument/2006/math">
                    <m:sSub>
                      <m:sSubPr>
                        <m:ctrlPr>
                          <a:rPr lang="en-US" sz="2400" b="1" i="1" smtClean="0">
                            <a:latin typeface="Cambria Math" panose="02040503050406030204" pitchFamily="18" charset="0"/>
                            <a:cs typeface="Times New Roman" pitchFamily="18" charset="0"/>
                          </a:rPr>
                        </m:ctrlPr>
                      </m:sSubPr>
                      <m:e>
                        <m:r>
                          <a:rPr lang="en-US" sz="2400" b="1" i="1">
                            <a:latin typeface="Cambria Math"/>
                            <a:cs typeface="Times New Roman" pitchFamily="18" charset="0"/>
                          </a:rPr>
                          <m:t>𝒗</m:t>
                        </m:r>
                      </m:e>
                      <m:sub>
                        <m:r>
                          <a:rPr lang="en-US" sz="2400" b="1" i="1" smtClean="0">
                            <a:latin typeface="Cambria Math"/>
                            <a:cs typeface="Times New Roman" pitchFamily="18" charset="0"/>
                          </a:rPr>
                          <m:t>𝟐</m:t>
                        </m:r>
                      </m:sub>
                    </m:sSub>
                  </m:oMath>
                </a14:m>
                <a:r>
                  <a:rPr lang="en-US" sz="2400" b="1" dirty="0">
                    <a:latin typeface="Times New Roman" pitchFamily="18" charset="0"/>
                    <a:cs typeface="Times New Roman" pitchFamily="18" charset="0"/>
                  </a:rPr>
                  <a:t>= </a:t>
                </a:r>
                <a14:m>
                  <m:oMath xmlns:m="http://schemas.openxmlformats.org/officeDocument/2006/math">
                    <m:f>
                      <m:fPr>
                        <m:ctrlPr>
                          <a:rPr lang="en-US" sz="2400" b="1" i="1" dirty="0">
                            <a:latin typeface="Cambria Math" panose="02040503050406030204" pitchFamily="18" charset="0"/>
                            <a:cs typeface="Times New Roman" pitchFamily="18" charset="0"/>
                          </a:rPr>
                        </m:ctrlPr>
                      </m:fPr>
                      <m:num>
                        <m:r>
                          <a:rPr lang="en-US" sz="2400" b="1" i="1" dirty="0">
                            <a:latin typeface="Cambria Math"/>
                            <a:cs typeface="Times New Roman" pitchFamily="18" charset="0"/>
                          </a:rPr>
                          <m:t>𝑺</m:t>
                        </m:r>
                      </m:num>
                      <m:den>
                        <m:sSub>
                          <m:sSubPr>
                            <m:ctrlPr>
                              <a:rPr lang="en-US" sz="2400" b="1" i="1" dirty="0">
                                <a:latin typeface="Cambria Math" panose="02040503050406030204" pitchFamily="18" charset="0"/>
                                <a:cs typeface="Times New Roman" pitchFamily="18" charset="0"/>
                              </a:rPr>
                            </m:ctrlPr>
                          </m:sSubPr>
                          <m:e>
                            <m:r>
                              <a:rPr lang="en-US" sz="2400" b="1" i="1" dirty="0">
                                <a:latin typeface="Cambria Math"/>
                                <a:cs typeface="Times New Roman" pitchFamily="18" charset="0"/>
                              </a:rPr>
                              <m:t>𝒕</m:t>
                            </m:r>
                          </m:e>
                          <m:sub>
                            <m:r>
                              <a:rPr lang="en-US" sz="2400" b="1" i="1" dirty="0" smtClean="0">
                                <a:latin typeface="Cambria Math"/>
                                <a:cs typeface="Times New Roman" pitchFamily="18" charset="0"/>
                              </a:rPr>
                              <m:t>𝟐</m:t>
                            </m:r>
                          </m:sub>
                        </m:sSub>
                      </m:den>
                    </m:f>
                  </m:oMath>
                </a14:m>
                <a:r>
                  <a:rPr lang="en-US" sz="2400" b="1" dirty="0">
                    <a:latin typeface="Times New Roman" pitchFamily="18" charset="0"/>
                    <a:cs typeface="Times New Roman" pitchFamily="18" charset="0"/>
                  </a:rPr>
                  <a:t> =</a:t>
                </a:r>
                <a14:m>
                  <m:oMath xmlns:m="http://schemas.openxmlformats.org/officeDocument/2006/math">
                    <m:f>
                      <m:fPr>
                        <m:ctrlPr>
                          <a:rPr lang="en-US" sz="2400" b="1" i="1" dirty="0">
                            <a:latin typeface="Cambria Math" panose="02040503050406030204" pitchFamily="18" charset="0"/>
                            <a:cs typeface="Times New Roman" pitchFamily="18" charset="0"/>
                          </a:rPr>
                        </m:ctrlPr>
                      </m:fPr>
                      <m:num>
                        <m:r>
                          <a:rPr lang="en-US" sz="2400" b="1" i="1" dirty="0">
                            <a:latin typeface="Cambria Math"/>
                            <a:cs typeface="Times New Roman" pitchFamily="18" charset="0"/>
                          </a:rPr>
                          <m:t>𝟎</m:t>
                        </m:r>
                        <m:r>
                          <a:rPr lang="en-US" sz="2400" b="1" i="1" dirty="0">
                            <a:latin typeface="Cambria Math"/>
                            <a:cs typeface="Times New Roman" pitchFamily="18" charset="0"/>
                          </a:rPr>
                          <m:t>,</m:t>
                        </m:r>
                        <m:r>
                          <a:rPr lang="en-US" sz="2400" b="1" i="1" dirty="0">
                            <a:latin typeface="Cambria Math"/>
                            <a:cs typeface="Times New Roman" pitchFamily="18" charset="0"/>
                          </a:rPr>
                          <m:t>𝟖𝟕</m:t>
                        </m:r>
                      </m:num>
                      <m:den>
                        <m:r>
                          <a:rPr lang="en-US" sz="2400" b="1" i="1" dirty="0" smtClean="0">
                            <a:latin typeface="Cambria Math"/>
                            <a:cs typeface="Times New Roman" pitchFamily="18" charset="0"/>
                          </a:rPr>
                          <m:t>𝟐</m:t>
                        </m:r>
                        <m:r>
                          <a:rPr lang="en-US" sz="2400" b="1" i="1" dirty="0" smtClean="0">
                            <a:latin typeface="Cambria Math"/>
                            <a:cs typeface="Times New Roman" pitchFamily="18" charset="0"/>
                          </a:rPr>
                          <m:t>.</m:t>
                        </m:r>
                        <m:r>
                          <a:rPr lang="en-US" sz="2400" b="1" i="1" dirty="0" smtClean="0">
                            <a:latin typeface="Cambria Math"/>
                            <a:cs typeface="Times New Roman" pitchFamily="18" charset="0"/>
                          </a:rPr>
                          <m:t>𝟎𝟒</m:t>
                        </m:r>
                      </m:den>
                    </m:f>
                  </m:oMath>
                </a14:m>
                <a:r>
                  <a:rPr lang="en-US" sz="2400" b="1" dirty="0">
                    <a:latin typeface="Times New Roman" pitchFamily="18" charset="0"/>
                    <a:cs typeface="Times New Roman" pitchFamily="18" charset="0"/>
                  </a:rPr>
                  <a:t> =0,43 </a:t>
                </a:r>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769943" y="2816773"/>
                <a:ext cx="3806514" cy="95430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81268" y="3545914"/>
                <a:ext cx="3013260" cy="954300"/>
              </a:xfrm>
              <a:prstGeom prst="rect">
                <a:avLst/>
              </a:prstGeom>
              <a:noFill/>
            </p:spPr>
            <p:txBody>
              <a:bodyPr wrap="square" rtlCol="0">
                <a:spAutoFit/>
              </a:bodyPr>
              <a:lstStyle/>
              <a:p>
                <a14:m>
                  <m:oMath xmlns:m="http://schemas.openxmlformats.org/officeDocument/2006/math">
                    <m:sSub>
                      <m:sSubPr>
                        <m:ctrlPr>
                          <a:rPr lang="en-US" sz="2400" b="1" i="1" smtClean="0">
                            <a:latin typeface="Cambria Math" panose="02040503050406030204" pitchFamily="18" charset="0"/>
                            <a:cs typeface="Times New Roman" pitchFamily="18" charset="0"/>
                          </a:rPr>
                        </m:ctrlPr>
                      </m:sSubPr>
                      <m:e>
                        <m:r>
                          <a:rPr lang="en-US" sz="2400" b="1" i="1">
                            <a:latin typeface="Cambria Math"/>
                            <a:cs typeface="Times New Roman" pitchFamily="18" charset="0"/>
                          </a:rPr>
                          <m:t>𝒗</m:t>
                        </m:r>
                      </m:e>
                      <m:sub>
                        <m:r>
                          <a:rPr lang="en-US" sz="2400" b="1" i="1" smtClean="0">
                            <a:latin typeface="Cambria Math"/>
                            <a:cs typeface="Times New Roman" pitchFamily="18" charset="0"/>
                          </a:rPr>
                          <m:t>𝟑</m:t>
                        </m:r>
                      </m:sub>
                    </m:sSub>
                  </m:oMath>
                </a14:m>
                <a:r>
                  <a:rPr lang="en-US" sz="2400" b="1" dirty="0">
                    <a:latin typeface="Times New Roman" pitchFamily="18" charset="0"/>
                    <a:cs typeface="Times New Roman" pitchFamily="18" charset="0"/>
                  </a:rPr>
                  <a:t>= </a:t>
                </a:r>
                <a14:m>
                  <m:oMath xmlns:m="http://schemas.openxmlformats.org/officeDocument/2006/math">
                    <m:f>
                      <m:fPr>
                        <m:ctrlPr>
                          <a:rPr lang="en-US" sz="2400" b="1" i="1" dirty="0">
                            <a:latin typeface="Cambria Math" panose="02040503050406030204" pitchFamily="18" charset="0"/>
                            <a:cs typeface="Times New Roman" pitchFamily="18" charset="0"/>
                          </a:rPr>
                        </m:ctrlPr>
                      </m:fPr>
                      <m:num>
                        <m:r>
                          <a:rPr lang="en-US" sz="2400" b="1" i="1" dirty="0">
                            <a:latin typeface="Cambria Math"/>
                            <a:cs typeface="Times New Roman" pitchFamily="18" charset="0"/>
                          </a:rPr>
                          <m:t>𝑺</m:t>
                        </m:r>
                      </m:num>
                      <m:den>
                        <m:sSub>
                          <m:sSubPr>
                            <m:ctrlPr>
                              <a:rPr lang="en-US" sz="2400" b="1" i="1" dirty="0">
                                <a:latin typeface="Cambria Math" panose="02040503050406030204" pitchFamily="18" charset="0"/>
                                <a:cs typeface="Times New Roman" pitchFamily="18" charset="0"/>
                              </a:rPr>
                            </m:ctrlPr>
                          </m:sSubPr>
                          <m:e>
                            <m:r>
                              <a:rPr lang="en-US" sz="2400" b="1" i="1" dirty="0">
                                <a:latin typeface="Cambria Math"/>
                                <a:cs typeface="Times New Roman" pitchFamily="18" charset="0"/>
                              </a:rPr>
                              <m:t>𝒕</m:t>
                            </m:r>
                          </m:e>
                          <m:sub>
                            <m:r>
                              <a:rPr lang="en-US" sz="2400" b="1" i="1" dirty="0" smtClean="0">
                                <a:latin typeface="Cambria Math"/>
                                <a:cs typeface="Times New Roman" pitchFamily="18" charset="0"/>
                              </a:rPr>
                              <m:t>𝟑</m:t>
                            </m:r>
                          </m:sub>
                        </m:sSub>
                      </m:den>
                    </m:f>
                  </m:oMath>
                </a14:m>
                <a:r>
                  <a:rPr lang="en-US" sz="2400" b="1" dirty="0">
                    <a:latin typeface="Times New Roman" pitchFamily="18" charset="0"/>
                    <a:cs typeface="Times New Roman" pitchFamily="18" charset="0"/>
                  </a:rPr>
                  <a:t> =</a:t>
                </a:r>
                <a14:m>
                  <m:oMath xmlns:m="http://schemas.openxmlformats.org/officeDocument/2006/math">
                    <m:f>
                      <m:fPr>
                        <m:ctrlPr>
                          <a:rPr lang="en-US" sz="2400" b="1" i="1" dirty="0">
                            <a:latin typeface="Cambria Math" panose="02040503050406030204" pitchFamily="18" charset="0"/>
                            <a:cs typeface="Times New Roman" pitchFamily="18" charset="0"/>
                          </a:rPr>
                        </m:ctrlPr>
                      </m:fPr>
                      <m:num>
                        <m:r>
                          <a:rPr lang="en-US" sz="2400" b="1" i="1" dirty="0">
                            <a:latin typeface="Cambria Math"/>
                            <a:cs typeface="Times New Roman" pitchFamily="18" charset="0"/>
                          </a:rPr>
                          <m:t>𝟎</m:t>
                        </m:r>
                        <m:r>
                          <a:rPr lang="en-US" sz="2400" b="1" i="1" dirty="0">
                            <a:latin typeface="Cambria Math"/>
                            <a:cs typeface="Times New Roman" pitchFamily="18" charset="0"/>
                          </a:rPr>
                          <m:t>,</m:t>
                        </m:r>
                        <m:r>
                          <a:rPr lang="en-US" sz="2400" b="1" i="1" dirty="0">
                            <a:latin typeface="Cambria Math"/>
                            <a:cs typeface="Times New Roman" pitchFamily="18" charset="0"/>
                          </a:rPr>
                          <m:t>𝟖𝟕</m:t>
                        </m:r>
                      </m:num>
                      <m:den>
                        <m:r>
                          <a:rPr lang="en-US" sz="2400" b="1" i="1" dirty="0" smtClean="0">
                            <a:latin typeface="Cambria Math"/>
                            <a:cs typeface="Times New Roman" pitchFamily="18" charset="0"/>
                          </a:rPr>
                          <m:t>𝟐</m:t>
                        </m:r>
                        <m:r>
                          <a:rPr lang="en-US" sz="2400" b="1" i="1" dirty="0" smtClean="0">
                            <a:latin typeface="Cambria Math"/>
                            <a:cs typeface="Times New Roman" pitchFamily="18" charset="0"/>
                          </a:rPr>
                          <m:t>,</m:t>
                        </m:r>
                        <m:r>
                          <a:rPr lang="en-US" sz="2400" b="1" i="1" dirty="0" smtClean="0">
                            <a:latin typeface="Cambria Math"/>
                            <a:cs typeface="Times New Roman" pitchFamily="18" charset="0"/>
                          </a:rPr>
                          <m:t>𝟐𝟖</m:t>
                        </m:r>
                      </m:den>
                    </m:f>
                  </m:oMath>
                </a14:m>
                <a:r>
                  <a:rPr lang="en-US" sz="2400" b="1" dirty="0">
                    <a:latin typeface="Times New Roman" pitchFamily="18" charset="0"/>
                    <a:cs typeface="Times New Roman" pitchFamily="18" charset="0"/>
                  </a:rPr>
                  <a:t> = 0.4</a:t>
                </a:r>
              </a:p>
              <a:p>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881268" y="3545914"/>
                <a:ext cx="3013260" cy="95430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963422" y="4521437"/>
                <a:ext cx="4048464" cy="948337"/>
              </a:xfrm>
              <a:prstGeom prst="rect">
                <a:avLst/>
              </a:prstGeom>
              <a:noFill/>
            </p:spPr>
            <p:txBody>
              <a:bodyPr wrap="square" rtlCol="0">
                <a:spAutoFit/>
              </a:bodyPr>
              <a:lstStyle/>
              <a:p>
                <a14:m>
                  <m:oMath xmlns:m="http://schemas.openxmlformats.org/officeDocument/2006/math">
                    <m:sSub>
                      <m:sSubPr>
                        <m:ctrlPr>
                          <a:rPr lang="en-US" sz="2400" b="1" i="1" smtClean="0">
                            <a:latin typeface="Cambria Math" panose="02040503050406030204" pitchFamily="18" charset="0"/>
                            <a:cs typeface="Times New Roman" pitchFamily="18" charset="0"/>
                          </a:rPr>
                        </m:ctrlPr>
                      </m:sSubPr>
                      <m:e>
                        <m:r>
                          <a:rPr lang="en-US" sz="2400" b="1" i="1">
                            <a:latin typeface="Cambria Math"/>
                            <a:cs typeface="Times New Roman" pitchFamily="18" charset="0"/>
                          </a:rPr>
                          <m:t>𝒗</m:t>
                        </m:r>
                      </m:e>
                      <m:sub>
                        <m:r>
                          <a:rPr lang="en-US" sz="2400" b="1" i="1" smtClean="0">
                            <a:latin typeface="Cambria Math"/>
                            <a:cs typeface="Times New Roman" pitchFamily="18" charset="0"/>
                          </a:rPr>
                          <m:t>𝒕𝒃</m:t>
                        </m:r>
                      </m:sub>
                    </m:sSub>
                  </m:oMath>
                </a14:m>
                <a:r>
                  <a:rPr lang="en-US" sz="2400" b="1" dirty="0">
                    <a:latin typeface="Times New Roman" pitchFamily="18" charset="0"/>
                    <a:cs typeface="Times New Roman" pitchFamily="18" charset="0"/>
                  </a:rPr>
                  <a:t>= </a:t>
                </a:r>
                <a14:m>
                  <m:oMath xmlns:m="http://schemas.openxmlformats.org/officeDocument/2006/math">
                    <m:f>
                      <m:fPr>
                        <m:ctrlPr>
                          <a:rPr lang="en-US" sz="2400" b="1" i="1" dirty="0">
                            <a:latin typeface="Cambria Math" panose="02040503050406030204" pitchFamily="18" charset="0"/>
                            <a:cs typeface="Times New Roman" pitchFamily="18" charset="0"/>
                          </a:rPr>
                        </m:ctrlPr>
                      </m:fPr>
                      <m:num>
                        <m:r>
                          <a:rPr lang="en-US" sz="2400" b="1" i="1" dirty="0">
                            <a:latin typeface="Cambria Math"/>
                            <a:cs typeface="Times New Roman" pitchFamily="18" charset="0"/>
                          </a:rPr>
                          <m:t>𝑺</m:t>
                        </m:r>
                      </m:num>
                      <m:den>
                        <m:sSub>
                          <m:sSubPr>
                            <m:ctrlPr>
                              <a:rPr lang="en-US" sz="2400" b="1" i="1" dirty="0">
                                <a:latin typeface="Cambria Math" panose="02040503050406030204" pitchFamily="18" charset="0"/>
                                <a:cs typeface="Times New Roman" pitchFamily="18" charset="0"/>
                              </a:rPr>
                            </m:ctrlPr>
                          </m:sSubPr>
                          <m:e>
                            <m:r>
                              <a:rPr lang="en-US" sz="2400" b="1" i="1" dirty="0">
                                <a:latin typeface="Cambria Math"/>
                                <a:cs typeface="Times New Roman" pitchFamily="18" charset="0"/>
                              </a:rPr>
                              <m:t>𝒕</m:t>
                            </m:r>
                          </m:e>
                          <m:sub>
                            <m:r>
                              <a:rPr lang="en-US" sz="2400" b="1" i="1" dirty="0" smtClean="0">
                                <a:latin typeface="Cambria Math"/>
                                <a:cs typeface="Times New Roman" pitchFamily="18" charset="0"/>
                              </a:rPr>
                              <m:t>𝒕𝒃</m:t>
                            </m:r>
                          </m:sub>
                        </m:sSub>
                      </m:den>
                    </m:f>
                  </m:oMath>
                </a14:m>
                <a:r>
                  <a:rPr lang="en-US" sz="2400" b="1" dirty="0">
                    <a:latin typeface="Times New Roman" pitchFamily="18" charset="0"/>
                    <a:cs typeface="Times New Roman" pitchFamily="18" charset="0"/>
                  </a:rPr>
                  <a:t> =</a:t>
                </a:r>
                <a14:m>
                  <m:oMath xmlns:m="http://schemas.openxmlformats.org/officeDocument/2006/math">
                    <m:f>
                      <m:fPr>
                        <m:ctrlPr>
                          <a:rPr lang="en-US" sz="2400" b="1" i="1" dirty="0">
                            <a:latin typeface="Cambria Math" panose="02040503050406030204" pitchFamily="18" charset="0"/>
                            <a:cs typeface="Times New Roman" pitchFamily="18" charset="0"/>
                          </a:rPr>
                        </m:ctrlPr>
                      </m:fPr>
                      <m:num>
                        <m:r>
                          <a:rPr lang="en-US" sz="2400" b="1" i="1" dirty="0">
                            <a:latin typeface="Cambria Math"/>
                            <a:cs typeface="Times New Roman" pitchFamily="18" charset="0"/>
                          </a:rPr>
                          <m:t>𝟎</m:t>
                        </m:r>
                        <m:r>
                          <a:rPr lang="en-US" sz="2400" b="1" i="1" dirty="0">
                            <a:latin typeface="Cambria Math"/>
                            <a:cs typeface="Times New Roman" pitchFamily="18" charset="0"/>
                          </a:rPr>
                          <m:t>,</m:t>
                        </m:r>
                        <m:r>
                          <a:rPr lang="en-US" sz="2400" b="1" i="1" dirty="0">
                            <a:latin typeface="Cambria Math"/>
                            <a:cs typeface="Times New Roman" pitchFamily="18" charset="0"/>
                          </a:rPr>
                          <m:t>𝟖𝟕</m:t>
                        </m:r>
                      </m:num>
                      <m:den>
                        <m:r>
                          <a:rPr lang="en-US" sz="2400" b="1" i="1" dirty="0" smtClean="0">
                            <a:latin typeface="Cambria Math"/>
                            <a:cs typeface="Times New Roman" pitchFamily="18" charset="0"/>
                          </a:rPr>
                          <m:t>𝟐</m:t>
                        </m:r>
                        <m:r>
                          <a:rPr lang="en-US" sz="2400" b="1" i="1" dirty="0" smtClean="0">
                            <a:latin typeface="Cambria Math"/>
                            <a:cs typeface="Times New Roman" pitchFamily="18" charset="0"/>
                          </a:rPr>
                          <m:t>,</m:t>
                        </m:r>
                        <m:r>
                          <a:rPr lang="en-US" sz="2400" b="1" i="1" dirty="0" smtClean="0">
                            <a:latin typeface="Cambria Math"/>
                            <a:cs typeface="Times New Roman" pitchFamily="18" charset="0"/>
                          </a:rPr>
                          <m:t>𝟒</m:t>
                        </m:r>
                      </m:den>
                    </m:f>
                  </m:oMath>
                </a14:m>
                <a:r>
                  <a:rPr lang="en-US" sz="2400" b="1" dirty="0">
                    <a:latin typeface="Times New Roman" pitchFamily="18" charset="0"/>
                    <a:cs typeface="Times New Roman" pitchFamily="18" charset="0"/>
                  </a:rPr>
                  <a:t> =0,3625 (m/s) </a:t>
                </a:r>
              </a:p>
              <a:p>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963422" y="4521437"/>
                <a:ext cx="4048464" cy="948337"/>
              </a:xfrm>
              <a:prstGeom prst="rect">
                <a:avLst/>
              </a:prstGeom>
              <a:blipFill rotWithShape="1">
                <a:blip r:embed="rId5"/>
                <a:stretch>
                  <a:fillRect/>
                </a:stretch>
              </a:blipFill>
            </p:spPr>
            <p:txBody>
              <a:bodyPr/>
              <a:lstStyle/>
              <a:p>
                <a:r>
                  <a:rPr lang="en-US">
                    <a:noFill/>
                  </a:rPr>
                  <a:t> </a:t>
                </a:r>
              </a:p>
            </p:txBody>
          </p:sp>
        </mc:Fallback>
      </mc:AlternateContent>
      <p:sp>
        <p:nvSpPr>
          <p:cNvPr id="9" name="TextBox 8"/>
          <p:cNvSpPr txBox="1"/>
          <p:nvPr/>
        </p:nvSpPr>
        <p:spPr>
          <a:xfrm>
            <a:off x="8338457" y="2236763"/>
            <a:ext cx="2558143" cy="800219"/>
          </a:xfrm>
          <a:prstGeom prst="rect">
            <a:avLst/>
          </a:prstGeom>
          <a:noFill/>
        </p:spPr>
        <p:txBody>
          <a:bodyPr wrap="square" rtlCol="0">
            <a:spAutoFit/>
          </a:bodyPr>
          <a:lstStyle/>
          <a:p>
            <a:r>
              <a:rPr lang="en-US" sz="2800" dirty="0">
                <a:latin typeface="Times New Roman" pitchFamily="18" charset="0"/>
                <a:cs typeface="Times New Roman" pitchFamily="18" charset="0"/>
              </a:rPr>
              <a:t>t</a:t>
            </a:r>
            <a:r>
              <a:rPr lang="en-US" sz="2800" baseline="-25000" dirty="0">
                <a:latin typeface="Times New Roman" pitchFamily="18" charset="0"/>
                <a:cs typeface="Times New Roman" pitchFamily="18" charset="0"/>
              </a:rPr>
              <a:t>1</a:t>
            </a:r>
            <a:r>
              <a:rPr lang="en-US" sz="2800" dirty="0">
                <a:latin typeface="Times New Roman" pitchFamily="18" charset="0"/>
                <a:cs typeface="Times New Roman" pitchFamily="18" charset="0"/>
              </a:rPr>
              <a:t> = 2,81</a:t>
            </a:r>
          </a:p>
          <a:p>
            <a:endParaRPr lang="en-US" dirty="0"/>
          </a:p>
        </p:txBody>
      </p:sp>
      <p:sp>
        <p:nvSpPr>
          <p:cNvPr id="10" name="TextBox 9"/>
          <p:cNvSpPr txBox="1"/>
          <p:nvPr/>
        </p:nvSpPr>
        <p:spPr>
          <a:xfrm>
            <a:off x="8338456" y="2893814"/>
            <a:ext cx="2558143" cy="800219"/>
          </a:xfrm>
          <a:prstGeom prst="rect">
            <a:avLst/>
          </a:prstGeom>
          <a:noFill/>
        </p:spPr>
        <p:txBody>
          <a:bodyPr wrap="square" rtlCol="0">
            <a:spAutoFit/>
          </a:bodyPr>
          <a:lstStyle/>
          <a:p>
            <a:r>
              <a:rPr lang="en-US" sz="2800" dirty="0">
                <a:latin typeface="Times New Roman" pitchFamily="18" charset="0"/>
                <a:cs typeface="Times New Roman" pitchFamily="18" charset="0"/>
              </a:rPr>
              <a:t>t</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 = 2,04</a:t>
            </a:r>
          </a:p>
          <a:p>
            <a:endParaRPr lang="en-US" dirty="0"/>
          </a:p>
        </p:txBody>
      </p:sp>
      <p:sp>
        <p:nvSpPr>
          <p:cNvPr id="11" name="TextBox 10"/>
          <p:cNvSpPr txBox="1"/>
          <p:nvPr/>
        </p:nvSpPr>
        <p:spPr>
          <a:xfrm>
            <a:off x="8338455" y="3550496"/>
            <a:ext cx="2558143" cy="800219"/>
          </a:xfrm>
          <a:prstGeom prst="rect">
            <a:avLst/>
          </a:prstGeom>
          <a:noFill/>
        </p:spPr>
        <p:txBody>
          <a:bodyPr wrap="square" rtlCol="0">
            <a:spAutoFit/>
          </a:bodyPr>
          <a:lstStyle/>
          <a:p>
            <a:r>
              <a:rPr lang="en-US" sz="2800" dirty="0">
                <a:latin typeface="Times New Roman" pitchFamily="18" charset="0"/>
                <a:cs typeface="Times New Roman" pitchFamily="18" charset="0"/>
              </a:rPr>
              <a:t>t</a:t>
            </a:r>
            <a:r>
              <a:rPr lang="en-US" sz="2800" baseline="-25000" dirty="0">
                <a:latin typeface="Times New Roman" pitchFamily="18" charset="0"/>
                <a:cs typeface="Times New Roman" pitchFamily="18" charset="0"/>
              </a:rPr>
              <a:t>3</a:t>
            </a:r>
            <a:r>
              <a:rPr lang="en-US" sz="2800" dirty="0">
                <a:latin typeface="Times New Roman" pitchFamily="18" charset="0"/>
                <a:cs typeface="Times New Roman" pitchFamily="18" charset="0"/>
              </a:rPr>
              <a:t> = 2,28</a:t>
            </a:r>
          </a:p>
          <a:p>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8425541" y="4500214"/>
                <a:ext cx="2862945" cy="985847"/>
              </a:xfrm>
              <a:prstGeom prst="rect">
                <a:avLst/>
              </a:prstGeom>
              <a:noFill/>
            </p:spPr>
            <p:txBody>
              <a:bodyPr wrap="square" rtlCol="0">
                <a:spAutoFit/>
              </a:bodyPr>
              <a:lstStyle/>
              <a:p>
                <a:r>
                  <a:rPr lang="en-US" sz="2400" dirty="0">
                    <a:latin typeface="Times New Roman" pitchFamily="18" charset="0"/>
                    <a:cs typeface="Times New Roman" pitchFamily="18" charset="0"/>
                  </a:rPr>
                  <a:t>t</a:t>
                </a:r>
                <a:r>
                  <a:rPr lang="en-US" sz="2400" baseline="-25000" dirty="0" err="1">
                    <a:latin typeface="Times New Roman" pitchFamily="18" charset="0"/>
                    <a:cs typeface="Times New Roman" pitchFamily="18" charset="0"/>
                  </a:rPr>
                  <a:t>tb</a:t>
                </a:r>
                <a:r>
                  <a:rPr lang="en-US" sz="2400" dirty="0">
                    <a:latin typeface="Times New Roman" pitchFamily="18" charset="0"/>
                    <a:cs typeface="Times New Roman" pitchFamily="18" charset="0"/>
                  </a:rPr>
                  <a:t> =</a:t>
                </a:r>
                <a14:m>
                  <m:oMath xmlns:m="http://schemas.openxmlformats.org/officeDocument/2006/math">
                    <m:f>
                      <m:fPr>
                        <m:ctrlPr>
                          <a:rPr lang="en-US" sz="2400" i="1" smtClean="0">
                            <a:latin typeface="Cambria Math" panose="02040503050406030204" pitchFamily="18" charset="0"/>
                            <a:cs typeface="Times New Roman" pitchFamily="18" charset="0"/>
                          </a:rPr>
                        </m:ctrlPr>
                      </m:fPr>
                      <m:num>
                        <m:sSub>
                          <m:sSubPr>
                            <m:ctrlPr>
                              <a:rPr lang="en-US" sz="2400" i="1" smtClean="0">
                                <a:latin typeface="Cambria Math" panose="02040503050406030204" pitchFamily="18" charset="0"/>
                                <a:cs typeface="Times New Roman" pitchFamily="18" charset="0"/>
                              </a:rPr>
                            </m:ctrlPr>
                          </m:sSubPr>
                          <m:e>
                            <m:r>
                              <a:rPr lang="en-US" sz="2400" b="0" i="1" smtClean="0">
                                <a:latin typeface="Cambria Math"/>
                                <a:cs typeface="Times New Roman" pitchFamily="18" charset="0"/>
                              </a:rPr>
                              <m:t>𝑡</m:t>
                            </m:r>
                          </m:e>
                          <m:sub>
                            <m:r>
                              <a:rPr lang="en-US" sz="2400" b="0" i="1" smtClean="0">
                                <a:latin typeface="Cambria Math"/>
                                <a:cs typeface="Times New Roman" pitchFamily="18" charset="0"/>
                              </a:rPr>
                              <m:t>1</m:t>
                            </m:r>
                          </m:sub>
                        </m:sSub>
                        <m:r>
                          <a:rPr lang="en-US" sz="2400" b="0" i="1" smtClean="0">
                            <a:latin typeface="Cambria Math"/>
                            <a:cs typeface="Times New Roman" pitchFamily="18" charset="0"/>
                          </a:rPr>
                          <m:t>+</m:t>
                        </m:r>
                        <m:sSub>
                          <m:sSubPr>
                            <m:ctrlPr>
                              <a:rPr lang="en-US" sz="2400" b="0" i="1" smtClean="0">
                                <a:latin typeface="Cambria Math" panose="02040503050406030204" pitchFamily="18" charset="0"/>
                                <a:cs typeface="Times New Roman" pitchFamily="18" charset="0"/>
                              </a:rPr>
                            </m:ctrlPr>
                          </m:sSubPr>
                          <m:e>
                            <m:r>
                              <a:rPr lang="en-US" sz="2400" b="0" i="1" smtClean="0">
                                <a:latin typeface="Cambria Math"/>
                                <a:cs typeface="Times New Roman" pitchFamily="18" charset="0"/>
                              </a:rPr>
                              <m:t>𝑡</m:t>
                            </m:r>
                          </m:e>
                          <m:sub>
                            <m:r>
                              <a:rPr lang="en-US" sz="2400" b="0" i="1" smtClean="0">
                                <a:latin typeface="Cambria Math"/>
                                <a:cs typeface="Times New Roman" pitchFamily="18" charset="0"/>
                              </a:rPr>
                              <m:t>2</m:t>
                            </m:r>
                          </m:sub>
                        </m:sSub>
                        <m:r>
                          <a:rPr lang="en-US" sz="2400" b="0" i="1" smtClean="0">
                            <a:latin typeface="Cambria Math"/>
                            <a:cs typeface="Times New Roman" pitchFamily="18" charset="0"/>
                          </a:rPr>
                          <m:t>+</m:t>
                        </m:r>
                        <m:sSub>
                          <m:sSubPr>
                            <m:ctrlPr>
                              <a:rPr lang="en-US" sz="2400" b="0" i="1" smtClean="0">
                                <a:latin typeface="Cambria Math" panose="02040503050406030204" pitchFamily="18" charset="0"/>
                                <a:cs typeface="Times New Roman" pitchFamily="18" charset="0"/>
                              </a:rPr>
                            </m:ctrlPr>
                          </m:sSubPr>
                          <m:e>
                            <m:r>
                              <a:rPr lang="en-US" sz="2400" b="0" i="1" smtClean="0">
                                <a:latin typeface="Cambria Math"/>
                                <a:cs typeface="Times New Roman" pitchFamily="18" charset="0"/>
                              </a:rPr>
                              <m:t>𝑡</m:t>
                            </m:r>
                          </m:e>
                          <m:sub>
                            <m:r>
                              <a:rPr lang="en-US" sz="2400" b="0" i="1" smtClean="0">
                                <a:latin typeface="Cambria Math"/>
                                <a:cs typeface="Times New Roman" pitchFamily="18" charset="0"/>
                              </a:rPr>
                              <m:t>3</m:t>
                            </m:r>
                          </m:sub>
                        </m:sSub>
                      </m:num>
                      <m:den>
                        <m:r>
                          <a:rPr lang="en-US" sz="2400" b="0" i="1" smtClean="0">
                            <a:latin typeface="Cambria Math"/>
                            <a:cs typeface="Times New Roman" pitchFamily="18" charset="0"/>
                          </a:rPr>
                          <m:t>3</m:t>
                        </m:r>
                      </m:den>
                    </m:f>
                  </m:oMath>
                </a14:m>
                <a:r>
                  <a:rPr lang="en-US" sz="2400" dirty="0">
                    <a:latin typeface="Times New Roman" pitchFamily="18" charset="0"/>
                    <a:cs typeface="Times New Roman" pitchFamily="18" charset="0"/>
                  </a:rPr>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a:rPr>
                          <m:t>7,13</m:t>
                        </m:r>
                      </m:num>
                      <m:den>
                        <m:r>
                          <a:rPr lang="en-US" sz="2400" b="0" i="1" smtClean="0">
                            <a:latin typeface="Cambria Math"/>
                          </a:rPr>
                          <m:t>3</m:t>
                        </m:r>
                      </m:den>
                    </m:f>
                  </m:oMath>
                </a14:m>
                <a:r>
                  <a:rPr lang="en-US" sz="2400" dirty="0">
                    <a:latin typeface="Times New Roman" pitchFamily="18" charset="0"/>
                    <a:cs typeface="Times New Roman" pitchFamily="18" charset="0"/>
                  </a:rPr>
                  <a:t> = 2.37666..=2.4  </a:t>
                </a:r>
              </a:p>
            </p:txBody>
          </p:sp>
        </mc:Choice>
        <mc:Fallback xmlns="">
          <p:sp>
            <p:nvSpPr>
              <p:cNvPr id="12" name="TextBox 11"/>
              <p:cNvSpPr txBox="1">
                <a:spLocks noRot="1" noChangeAspect="1" noMove="1" noResize="1" noEditPoints="1" noAdjustHandles="1" noChangeArrowheads="1" noChangeShapeType="1" noTextEdit="1"/>
              </p:cNvSpPr>
              <p:nvPr/>
            </p:nvSpPr>
            <p:spPr>
              <a:xfrm>
                <a:off x="8425541" y="4500214"/>
                <a:ext cx="2862945" cy="985847"/>
              </a:xfrm>
              <a:prstGeom prst="rect">
                <a:avLst/>
              </a:prstGeom>
              <a:blipFill rotWithShape="1">
                <a:blip r:embed="rId6"/>
                <a:stretch>
                  <a:fillRect l="-3191" b="-12963"/>
                </a:stretch>
              </a:blipFill>
            </p:spPr>
            <p:txBody>
              <a:bodyPr/>
              <a:lstStyle/>
              <a:p>
                <a:r>
                  <a:rPr lang="en-US">
                    <a:noFill/>
                  </a:rPr>
                  <a:t> </a:t>
                </a:r>
              </a:p>
            </p:txBody>
          </p:sp>
        </mc:Fallback>
      </mc:AlternateContent>
    </p:spTree>
    <p:extLst>
      <p:ext uri="{BB962C8B-B14F-4D97-AF65-F5344CB8AC3E}">
        <p14:creationId xmlns:p14="http://schemas.microsoft.com/office/powerpoint/2010/main" val="240704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Vertical)">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B/ HÌNH THÀNH KIẾN THỨC</a:t>
            </a:r>
          </a:p>
        </p:txBody>
      </p:sp>
      <p:sp>
        <p:nvSpPr>
          <p:cNvPr id="2" name="TextBox 1"/>
          <p:cNvSpPr txBox="1"/>
          <p:nvPr/>
        </p:nvSpPr>
        <p:spPr>
          <a:xfrm>
            <a:off x="409432" y="718997"/>
            <a:ext cx="11368585" cy="584775"/>
          </a:xfrm>
          <a:prstGeom prst="rect">
            <a:avLst/>
          </a:prstGeom>
          <a:noFill/>
        </p:spPr>
        <p:txBody>
          <a:bodyPr wrap="square" rtlCol="0">
            <a:spAutoFit/>
          </a:bodyPr>
          <a:lstStyle/>
          <a:p>
            <a:r>
              <a:rPr lang="en-US" sz="3200" b="1" dirty="0">
                <a:solidFill>
                  <a:srgbClr val="002060"/>
                </a:solidFill>
                <a:latin typeface="Times New Roman" pitchFamily="18" charset="0"/>
                <a:cs typeface="Times New Roman" pitchFamily="18" charset="0"/>
              </a:rPr>
              <a:t>1/ </a:t>
            </a:r>
            <a:r>
              <a:rPr lang="en-US" sz="3200" b="1" dirty="0" err="1">
                <a:solidFill>
                  <a:srgbClr val="002060"/>
                </a:solidFill>
                <a:latin typeface="Times New Roman" pitchFamily="18" charset="0"/>
                <a:cs typeface="Times New Roman" pitchFamily="18" charset="0"/>
              </a:rPr>
              <a:t>Đo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tốc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độ</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bằng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đồng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hồ</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bấm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giây</a:t>
            </a:r>
            <a:endParaRPr lang="en-US" sz="3200" b="1" dirty="0">
              <a:solidFill>
                <a:srgbClr val="002060"/>
              </a:solidFill>
              <a:latin typeface="Times New Roman" pitchFamily="18" charset="0"/>
              <a:cs typeface="Times New Roman" pitchFamily="18" charset="0"/>
            </a:endParaRPr>
          </a:p>
        </p:txBody>
      </p:sp>
      <p:sp>
        <p:nvSpPr>
          <p:cNvPr id="14" name="TextBox 13"/>
          <p:cNvSpPr txBox="1"/>
          <p:nvPr/>
        </p:nvSpPr>
        <p:spPr>
          <a:xfrm>
            <a:off x="197422" y="4305212"/>
            <a:ext cx="11792604" cy="2308324"/>
          </a:xfrm>
          <a:prstGeom prst="rect">
            <a:avLst/>
          </a:prstGeom>
          <a:noFill/>
        </p:spPr>
        <p:txBody>
          <a:bodyPr wrap="square" rtlCol="0">
            <a:spAutoFit/>
          </a:bodyPr>
          <a:lstStyle/>
          <a:p>
            <a:pPr algn="just"/>
            <a:r>
              <a:rPr lang="en-US" sz="3600" dirty="0"/>
              <a:t>        </a:t>
            </a:r>
            <a:r>
              <a:rPr lang="en-US" sz="3600" dirty="0" err="1"/>
              <a:t>Để</a:t>
            </a:r>
            <a:r>
              <a:rPr lang="en-US" sz="3600" dirty="0"/>
              <a:t> </a:t>
            </a:r>
            <a:r>
              <a:rPr lang="en-US" sz="3600" dirty="0" err="1"/>
              <a:t>đo</a:t>
            </a:r>
            <a:r>
              <a:rPr lang="en-US" sz="3600" dirty="0"/>
              <a:t> </a:t>
            </a:r>
            <a:r>
              <a:rPr lang="en-US" sz="3600" dirty="0" err="1"/>
              <a:t>thời</a:t>
            </a:r>
            <a:r>
              <a:rPr lang="en-US" sz="3600" dirty="0"/>
              <a:t> </a:t>
            </a:r>
            <a:r>
              <a:rPr lang="en-US" sz="3600" dirty="0" err="1"/>
              <a:t>gian</a:t>
            </a:r>
            <a:r>
              <a:rPr lang="en-US" sz="3600" dirty="0"/>
              <a:t>, </a:t>
            </a:r>
            <a:r>
              <a:rPr lang="en-US" sz="3600" dirty="0" err="1"/>
              <a:t>nhằm</a:t>
            </a:r>
            <a:r>
              <a:rPr lang="en-US" sz="3600" dirty="0"/>
              <a:t> </a:t>
            </a:r>
            <a:r>
              <a:rPr lang="en-US" sz="3600" dirty="0" err="1"/>
              <a:t>xác</a:t>
            </a:r>
            <a:r>
              <a:rPr lang="en-US" sz="3600" dirty="0"/>
              <a:t> </a:t>
            </a:r>
            <a:r>
              <a:rPr lang="en-US" sz="3600" dirty="0" err="1"/>
              <a:t>định</a:t>
            </a:r>
            <a:r>
              <a:rPr lang="en-US" sz="3600" dirty="0"/>
              <a:t> </a:t>
            </a:r>
            <a:r>
              <a:rPr lang="en-US" sz="3600" dirty="0" err="1"/>
              <a:t>tốc</a:t>
            </a:r>
            <a:r>
              <a:rPr lang="en-US" sz="3600" dirty="0"/>
              <a:t> </a:t>
            </a:r>
            <a:r>
              <a:rPr lang="en-US" sz="3600" dirty="0" err="1"/>
              <a:t>độ</a:t>
            </a:r>
            <a:r>
              <a:rPr lang="en-US" sz="3600" dirty="0"/>
              <a:t> </a:t>
            </a:r>
            <a:r>
              <a:rPr lang="en-US" sz="3600" dirty="0" err="1"/>
              <a:t>của</a:t>
            </a:r>
            <a:r>
              <a:rPr lang="en-US" sz="3600" dirty="0"/>
              <a:t> </a:t>
            </a:r>
            <a:r>
              <a:rPr lang="en-US" sz="3600" dirty="0" err="1"/>
              <a:t>một</a:t>
            </a:r>
            <a:r>
              <a:rPr lang="en-US" sz="3600" dirty="0"/>
              <a:t> </a:t>
            </a:r>
            <a:r>
              <a:rPr lang="en-US" sz="3600" dirty="0" err="1"/>
              <a:t>vật</a:t>
            </a:r>
            <a:r>
              <a:rPr lang="en-US" sz="3600" dirty="0"/>
              <a:t> </a:t>
            </a:r>
            <a:r>
              <a:rPr lang="en-US" sz="3600" dirty="0" err="1"/>
              <a:t>chuyển</a:t>
            </a:r>
            <a:r>
              <a:rPr lang="en-US" sz="3600" dirty="0"/>
              <a:t> </a:t>
            </a:r>
            <a:r>
              <a:rPr lang="en-US" sz="3600" dirty="0" err="1"/>
              <a:t>động</a:t>
            </a:r>
            <a:r>
              <a:rPr lang="en-US" sz="3600" dirty="0"/>
              <a:t> </a:t>
            </a:r>
            <a:r>
              <a:rPr lang="en-US" sz="3600" dirty="0" err="1"/>
              <a:t>từ</a:t>
            </a:r>
            <a:r>
              <a:rPr lang="en-US" sz="3600" dirty="0"/>
              <a:t> 0,1s </a:t>
            </a:r>
            <a:r>
              <a:rPr lang="en-US" sz="3600" dirty="0" err="1"/>
              <a:t>trở</a:t>
            </a:r>
            <a:r>
              <a:rPr lang="en-US" sz="3600" dirty="0"/>
              <a:t> </a:t>
            </a:r>
            <a:r>
              <a:rPr lang="en-US" sz="3600" dirty="0" err="1"/>
              <a:t>lên</a:t>
            </a:r>
            <a:r>
              <a:rPr lang="en-US" sz="3600" dirty="0"/>
              <a:t>, ta </a:t>
            </a:r>
            <a:r>
              <a:rPr lang="en-US" sz="3600" dirty="0" err="1"/>
              <a:t>sử</a:t>
            </a:r>
            <a:r>
              <a:rPr lang="en-US" sz="3600" dirty="0"/>
              <a:t> </a:t>
            </a:r>
            <a:r>
              <a:rPr lang="en-US" sz="3600" dirty="0" err="1"/>
              <a:t>dụng</a:t>
            </a:r>
            <a:r>
              <a:rPr lang="en-US" sz="3600" dirty="0"/>
              <a:t> </a:t>
            </a:r>
            <a:r>
              <a:rPr lang="en-US" sz="3600" dirty="0" err="1"/>
              <a:t>đồng</a:t>
            </a:r>
            <a:r>
              <a:rPr lang="en-US" sz="3600" dirty="0"/>
              <a:t> </a:t>
            </a:r>
            <a:r>
              <a:rPr lang="en-US" sz="3600" dirty="0" err="1"/>
              <a:t>hồ</a:t>
            </a:r>
            <a:r>
              <a:rPr lang="en-US" sz="3600" dirty="0"/>
              <a:t> </a:t>
            </a:r>
            <a:r>
              <a:rPr lang="en-US" sz="3600" dirty="0" err="1"/>
              <a:t>bấm</a:t>
            </a:r>
            <a:r>
              <a:rPr lang="en-US" sz="3600" dirty="0"/>
              <a:t> </a:t>
            </a:r>
            <a:r>
              <a:rPr lang="en-US" sz="3600" dirty="0" err="1"/>
              <a:t>giây</a:t>
            </a:r>
            <a:r>
              <a:rPr lang="en-US" sz="3600" dirty="0"/>
              <a:t>, </a:t>
            </a:r>
            <a:r>
              <a:rPr lang="en-US" sz="3600" dirty="0" err="1"/>
              <a:t>ngược</a:t>
            </a:r>
            <a:r>
              <a:rPr lang="en-US" sz="3600" dirty="0"/>
              <a:t> </a:t>
            </a:r>
            <a:r>
              <a:rPr lang="en-US" sz="3600" dirty="0" err="1"/>
              <a:t>lại</a:t>
            </a:r>
            <a:r>
              <a:rPr lang="en-US" sz="3600" dirty="0"/>
              <a:t> </a:t>
            </a:r>
            <a:r>
              <a:rPr lang="en-US" sz="3600" dirty="0" err="1"/>
              <a:t>nó</a:t>
            </a:r>
            <a:r>
              <a:rPr lang="en-US" sz="3600" dirty="0"/>
              <a:t> </a:t>
            </a:r>
            <a:r>
              <a:rPr lang="en-US" sz="3600" dirty="0" err="1"/>
              <a:t>không</a:t>
            </a:r>
            <a:r>
              <a:rPr lang="en-US" sz="3600" dirty="0"/>
              <a:t> </a:t>
            </a:r>
            <a:r>
              <a:rPr lang="en-US" sz="3600" dirty="0" err="1"/>
              <a:t>thể</a:t>
            </a:r>
            <a:r>
              <a:rPr lang="en-US" sz="3600" dirty="0"/>
              <a:t> </a:t>
            </a:r>
            <a:r>
              <a:rPr lang="en-US" sz="3600" dirty="0" err="1"/>
              <a:t>đo</a:t>
            </a:r>
            <a:r>
              <a:rPr lang="en-US" sz="3600" dirty="0"/>
              <a:t> </a:t>
            </a:r>
            <a:r>
              <a:rPr lang="en-US" sz="3600" dirty="0" err="1"/>
              <a:t>chính</a:t>
            </a:r>
            <a:r>
              <a:rPr lang="en-US" sz="3600" dirty="0"/>
              <a:t> </a:t>
            </a:r>
            <a:r>
              <a:rPr lang="en-US" sz="3600" dirty="0" err="1"/>
              <a:t>xác</a:t>
            </a:r>
            <a:r>
              <a:rPr lang="en-US" sz="3600" dirty="0"/>
              <a:t> </a:t>
            </a:r>
            <a:r>
              <a:rPr lang="en-US" sz="3600" dirty="0" err="1"/>
              <a:t>những</a:t>
            </a:r>
            <a:r>
              <a:rPr lang="en-US" sz="3600" dirty="0"/>
              <a:t> </a:t>
            </a:r>
            <a:r>
              <a:rPr lang="en-US" sz="3600" dirty="0" err="1"/>
              <a:t>khoảng</a:t>
            </a:r>
            <a:r>
              <a:rPr lang="en-US" sz="3600" dirty="0"/>
              <a:t> </a:t>
            </a:r>
            <a:r>
              <a:rPr lang="en-US" sz="3600" dirty="0" err="1"/>
              <a:t>thời</a:t>
            </a:r>
            <a:r>
              <a:rPr lang="en-US" sz="3600" dirty="0"/>
              <a:t> </a:t>
            </a:r>
            <a:r>
              <a:rPr lang="en-US" sz="3600" dirty="0" err="1"/>
              <a:t>gian</a:t>
            </a:r>
            <a:r>
              <a:rPr lang="en-US" sz="3600" dirty="0"/>
              <a:t> </a:t>
            </a:r>
            <a:r>
              <a:rPr lang="en-US" sz="3600" dirty="0" err="1"/>
              <a:t>dưới</a:t>
            </a:r>
            <a:r>
              <a:rPr lang="en-US" sz="3600" dirty="0"/>
              <a:t> 0,1 s.</a:t>
            </a:r>
            <a:endParaRPr lang="en-US" sz="3600" b="1" dirty="0">
              <a:solidFill>
                <a:srgbClr val="FF0000"/>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57" y="1416676"/>
            <a:ext cx="6739024" cy="2507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6114" y="953633"/>
            <a:ext cx="2983136"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365" y="4150142"/>
            <a:ext cx="822297" cy="74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694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1789723"/>
            <a:ext cx="8301940" cy="16990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C/ HOẠT ĐỘNG LUYỆN TẬP</a:t>
            </a:r>
          </a:p>
        </p:txBody>
      </p:sp>
    </p:spTree>
    <p:extLst>
      <p:ext uri="{BB962C8B-B14F-4D97-AF65-F5344CB8AC3E}">
        <p14:creationId xmlns:p14="http://schemas.microsoft.com/office/powerpoint/2010/main" val="948235878"/>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id="{DA53E782-B91A-4675-BE22-7D79B6F75635}"/>
              </a:ext>
            </a:extLst>
          </p:cNvPr>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2A4962-2A37-42BE-A54C-87B21A39BC3D}"/>
              </a:ext>
            </a:extLst>
          </p:cNvPr>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HỎI 1</a:t>
            </a:r>
          </a:p>
        </p:txBody>
      </p:sp>
      <p:sp>
        <p:nvSpPr>
          <p:cNvPr id="4" name="Rectangle: Rounded Corners 3">
            <a:extLst>
              <a:ext uri="{FF2B5EF4-FFF2-40B4-BE49-F238E27FC236}">
                <a16:creationId xmlns:a16="http://schemas.microsoft.com/office/drawing/2014/main" id="{7009C060-2509-4A10-BEDD-3B370FED05B4}"/>
              </a:ext>
            </a:extLst>
          </p:cNvPr>
          <p:cNvSpPr/>
          <p:nvPr/>
        </p:nvSpPr>
        <p:spPr>
          <a:xfrm>
            <a:off x="443490" y="1169347"/>
            <a:ext cx="11636828" cy="972274"/>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 </a:t>
            </a:r>
            <a:r>
              <a:rPr lang="en-US" sz="3200" dirty="0" err="1">
                <a:solidFill>
                  <a:schemeClr val="tx1"/>
                </a:solidFill>
                <a:latin typeface="Times New Roman" pitchFamily="18" charset="0"/>
                <a:cs typeface="Times New Roman" pitchFamily="18" charset="0"/>
              </a:rPr>
              <a:t>Để</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tốc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độ</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bơi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một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người</a:t>
            </a:r>
            <a:r>
              <a:rPr lang="en-US" sz="3200" dirty="0">
                <a:solidFill>
                  <a:schemeClr val="tx1"/>
                </a:solidFill>
                <a:latin typeface="Times New Roman" pitchFamily="18" charset="0"/>
                <a:cs typeface="Times New Roman" pitchFamily="18" charset="0"/>
              </a:rPr>
              <a:t>, ta </a:t>
            </a:r>
            <a:r>
              <a:rPr lang="en-US" sz="3200" dirty="0" err="1">
                <a:solidFill>
                  <a:schemeClr val="tx1"/>
                </a:solidFill>
                <a:latin typeface="Times New Roman" pitchFamily="18" charset="0"/>
                <a:cs typeface="Times New Roman" pitchFamily="18" charset="0"/>
              </a:rPr>
              <a:t>có</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thể</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sử</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dụng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đồng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hồ</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nào</a:t>
            </a:r>
            <a:r>
              <a:rPr lang="en-US" sz="3200" dirty="0">
                <a:solidFill>
                  <a:schemeClr val="tx1"/>
                </a:solidFill>
                <a:latin typeface="Times New Roman" pitchFamily="18" charset="0"/>
                <a:cs typeface="Times New Roman" pitchFamily="18" charset="0"/>
              </a:rPr>
              <a:t>?</a:t>
            </a:r>
          </a:p>
        </p:txBody>
      </p:sp>
      <p:sp>
        <p:nvSpPr>
          <p:cNvPr id="7" name="Rectangle: Rounded Corners 6">
            <a:extLst>
              <a:ext uri="{FF2B5EF4-FFF2-40B4-BE49-F238E27FC236}">
                <a16:creationId xmlns:a16="http://schemas.microsoft.com/office/drawing/2014/main" id="{5AD51CBC-8032-413B-B84B-A294A6B0D406}"/>
              </a:ext>
            </a:extLst>
          </p:cNvPr>
          <p:cNvSpPr/>
          <p:nvPr/>
        </p:nvSpPr>
        <p:spPr>
          <a:xfrm>
            <a:off x="1504712" y="3389916"/>
            <a:ext cx="9388575"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B. </a:t>
            </a:r>
            <a:r>
              <a:rPr lang="en-US" sz="3200" dirty="0" err="1">
                <a:solidFill>
                  <a:schemeClr val="tx1"/>
                </a:solidFill>
                <a:latin typeface="Times New Roman" pitchFamily="18" charset="0"/>
                <a:cs typeface="Times New Roman" pitchFamily="18" charset="0"/>
              </a:rPr>
              <a:t>Đồng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hồ</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thời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gian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hiện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số</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dùng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cổng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quang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điện</a:t>
            </a:r>
            <a:r>
              <a:rPr lang="en-US" sz="2800" dirty="0">
                <a:solidFill>
                  <a:schemeClr val="tx1"/>
                </a:solidFill>
                <a:latin typeface="Arial" panose="020B0604020202020204" pitchFamily="34" charset="0"/>
                <a:cs typeface="Arial" panose="020B0604020202020204" pitchFamily="34" charset="0"/>
              </a:rPr>
              <a:t>.</a:t>
            </a:r>
          </a:p>
        </p:txBody>
      </p:sp>
      <p:sp>
        <p:nvSpPr>
          <p:cNvPr id="8" name="Rectangle: Rounded Corners 7">
            <a:extLst>
              <a:ext uri="{FF2B5EF4-FFF2-40B4-BE49-F238E27FC236}">
                <a16:creationId xmlns:a16="http://schemas.microsoft.com/office/drawing/2014/main" id="{9A99713D-0EBB-4966-8D2A-BF25BFE8E2F8}"/>
              </a:ext>
            </a:extLst>
          </p:cNvPr>
          <p:cNvSpPr/>
          <p:nvPr/>
        </p:nvSpPr>
        <p:spPr>
          <a:xfrm>
            <a:off x="1504711" y="2346747"/>
            <a:ext cx="9388576"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A. </a:t>
            </a:r>
            <a:r>
              <a:rPr lang="en-US" sz="3200" dirty="0" err="1">
                <a:solidFill>
                  <a:schemeClr val="tx1"/>
                </a:solidFill>
                <a:latin typeface="Times New Roman" pitchFamily="18" charset="0"/>
                <a:cs typeface="Times New Roman" pitchFamily="18" charset="0"/>
              </a:rPr>
              <a:t>Đồng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hồ</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bấm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giây</a:t>
            </a:r>
            <a:r>
              <a:rPr lang="en-US" sz="3200" dirty="0">
                <a:solidFill>
                  <a:schemeClr val="tx1"/>
                </a:solidFill>
                <a:latin typeface="Times New Roman" pitchFamily="18" charset="0"/>
                <a:cs typeface="Times New Roman" pitchFamily="18" charset="0"/>
              </a:rPr>
              <a:t>.</a:t>
            </a:r>
          </a:p>
        </p:txBody>
      </p:sp>
      <p:sp>
        <p:nvSpPr>
          <p:cNvPr id="9" name="Rectangle: Rounded Corners 8">
            <a:extLst>
              <a:ext uri="{FF2B5EF4-FFF2-40B4-BE49-F238E27FC236}">
                <a16:creationId xmlns:a16="http://schemas.microsoft.com/office/drawing/2014/main" id="{32FDCBC5-7093-46FE-905A-756FE5AABBF6}"/>
              </a:ext>
            </a:extLst>
          </p:cNvPr>
          <p:cNvSpPr/>
          <p:nvPr/>
        </p:nvSpPr>
        <p:spPr>
          <a:xfrm>
            <a:off x="1504712" y="5610485"/>
            <a:ext cx="9388575"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Times New Roman" pitchFamily="18" charset="0"/>
                <a:cs typeface="Times New Roman" pitchFamily="18" charset="0"/>
              </a:rPr>
              <a:t>D. </a:t>
            </a:r>
            <a:r>
              <a:rPr lang="en-US" sz="3200" dirty="0" err="1">
                <a:solidFill>
                  <a:schemeClr val="tx1"/>
                </a:solidFill>
                <a:latin typeface="Times New Roman" pitchFamily="18" charset="0"/>
                <a:cs typeface="Times New Roman" pitchFamily="18" charset="0"/>
              </a:rPr>
              <a:t>Cả</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hai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đều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sai</a:t>
            </a:r>
            <a:r>
              <a:rPr lang="en-US" sz="3200" dirty="0">
                <a:solidFill>
                  <a:schemeClr val="tx1"/>
                </a:solidFill>
                <a:latin typeface="Times New Roman" pitchFamily="18" charset="0"/>
                <a:cs typeface="Times New Roman" pitchFamily="18" charset="0"/>
              </a:rPr>
              <a:t>.</a:t>
            </a:r>
          </a:p>
        </p:txBody>
      </p:sp>
      <p:sp>
        <p:nvSpPr>
          <p:cNvPr id="10" name="Rectangle: Rounded Corners 9">
            <a:extLst>
              <a:ext uri="{FF2B5EF4-FFF2-40B4-BE49-F238E27FC236}">
                <a16:creationId xmlns:a16="http://schemas.microsoft.com/office/drawing/2014/main" id="{6A41975A-95CE-4C7C-9B1F-750912695B0C}"/>
              </a:ext>
            </a:extLst>
          </p:cNvPr>
          <p:cNvSpPr/>
          <p:nvPr/>
        </p:nvSpPr>
        <p:spPr>
          <a:xfrm>
            <a:off x="1504713" y="4503980"/>
            <a:ext cx="9388574"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C. </a:t>
            </a:r>
            <a:r>
              <a:rPr lang="en-US" sz="3200" dirty="0" err="1">
                <a:solidFill>
                  <a:schemeClr val="tx1"/>
                </a:solidFill>
                <a:latin typeface="Times New Roman" pitchFamily="18" charset="0"/>
                <a:cs typeface="Times New Roman" pitchFamily="18" charset="0"/>
              </a:rPr>
              <a:t>Cả</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hai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đều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đúng</a:t>
            </a:r>
            <a:r>
              <a:rPr lang="en-US" sz="3200" dirty="0">
                <a:solidFill>
                  <a:schemeClr val="tx1"/>
                </a:solidFill>
                <a:latin typeface="Times New Roman" pitchFamily="18" charset="0"/>
                <a:cs typeface="Times New Roman" pitchFamily="18" charset="0"/>
              </a:rPr>
              <a:t>.</a:t>
            </a:r>
          </a:p>
        </p:txBody>
      </p:sp>
      <p:pic>
        <p:nvPicPr>
          <p:cNvPr id="11" name="Picture 6" descr="POINSET3">
            <a:hlinkClick r:id="" action="ppaction://noaction"/>
            <a:extLst>
              <a:ext uri="{FF2B5EF4-FFF2-40B4-BE49-F238E27FC236}">
                <a16:creationId xmlns:a16="http://schemas.microsoft.com/office/drawing/2014/main" id="{35E65B2D-A4A5-4EEC-BEBA-6B0A22A566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6052"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577449" y="2587336"/>
            <a:ext cx="477587" cy="5794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045122"/>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applause.wav"/>
          </p:stSnd>
        </p:sndAc>
      </p:transition>
    </mc:Choice>
    <mc:Fallback xmlns="">
      <p:transition spd="slow">
        <p:fade/>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Tieng vo tay.wav"/>
                                        </p:tgtEl>
                                      </p:cMediaNode>
                                    </p:audio>
                                  </p:sub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10"/>
                                        </p:tgtEl>
                                        <p:attrNameLst>
                                          <p:attrName>ppt_w</p:attrName>
                                        </p:attrNameLst>
                                      </p:cBhvr>
                                      <p:tavLst>
                                        <p:tav tm="0">
                                          <p:val>
                                            <p:strVal val="ppt_w"/>
                                          </p:val>
                                        </p:tav>
                                        <p:tav tm="100000">
                                          <p:val>
                                            <p:fltVal val="0"/>
                                          </p:val>
                                        </p:tav>
                                      </p:tavLst>
                                    </p:anim>
                                    <p:anim calcmode="lin" valueType="num">
                                      <p:cBhvr>
                                        <p:cTn id="29" dur="500"/>
                                        <p:tgtEl>
                                          <p:spTgt spid="10"/>
                                        </p:tgtEl>
                                        <p:attrNameLst>
                                          <p:attrName>ppt_h</p:attrName>
                                        </p:attrNameLst>
                                      </p:cBhvr>
                                      <p:tavLst>
                                        <p:tav tm="0">
                                          <p:val>
                                            <p:strVal val="ppt_h"/>
                                          </p:val>
                                        </p:tav>
                                        <p:tav tm="100000">
                                          <p:val>
                                            <p:fltVal val="0"/>
                                          </p:val>
                                        </p:tav>
                                      </p:tavLst>
                                    </p:anim>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53" presetClass="exit" presetSubtype="32" fill="hold" grpId="0" nodeType="clickEffect">
                                  <p:stCondLst>
                                    <p:cond delay="0"/>
                                  </p:stCondLst>
                                  <p:childTnLst>
                                    <p:anim calcmode="lin" valueType="num">
                                      <p:cBhvr>
                                        <p:cTn id="36" dur="500"/>
                                        <p:tgtEl>
                                          <p:spTgt spid="9"/>
                                        </p:tgtEl>
                                        <p:attrNameLst>
                                          <p:attrName>ppt_w</p:attrName>
                                        </p:attrNameLst>
                                      </p:cBhvr>
                                      <p:tavLst>
                                        <p:tav tm="0">
                                          <p:val>
                                            <p:strVal val="ppt_w"/>
                                          </p:val>
                                        </p:tav>
                                        <p:tav tm="100000">
                                          <p:val>
                                            <p:fltVal val="0"/>
                                          </p:val>
                                        </p:tav>
                                      </p:tavLst>
                                    </p:anim>
                                    <p:anim calcmode="lin" valueType="num">
                                      <p:cBhvr>
                                        <p:cTn id="37" dur="500"/>
                                        <p:tgtEl>
                                          <p:spTgt spid="9"/>
                                        </p:tgtEl>
                                        <p:attrNameLst>
                                          <p:attrName>ppt_h</p:attrName>
                                        </p:attrNameLst>
                                      </p:cBhvr>
                                      <p:tavLst>
                                        <p:tav tm="0">
                                          <p:val>
                                            <p:strVal val="ppt_h"/>
                                          </p:val>
                                        </p:tav>
                                        <p:tav tm="100000">
                                          <p:val>
                                            <p:fltVal val="0"/>
                                          </p:val>
                                        </p:tav>
                                      </p:tavLst>
                                    </p:anim>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id="{DA53E782-B91A-4675-BE22-7D79B6F75635}"/>
              </a:ext>
            </a:extLst>
          </p:cNvPr>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2A4962-2A37-42BE-A54C-87B21A39BC3D}"/>
              </a:ext>
            </a:extLst>
          </p:cNvPr>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HỎI 2</a:t>
            </a:r>
          </a:p>
        </p:txBody>
      </p:sp>
      <p:sp>
        <p:nvSpPr>
          <p:cNvPr id="4" name="Rectangle: Rounded Corners 3">
            <a:extLst>
              <a:ext uri="{FF2B5EF4-FFF2-40B4-BE49-F238E27FC236}">
                <a16:creationId xmlns:a16="http://schemas.microsoft.com/office/drawing/2014/main" id="{7009C060-2509-4A10-BEDD-3B370FED05B4}"/>
              </a:ext>
            </a:extLst>
          </p:cNvPr>
          <p:cNvSpPr/>
          <p:nvPr/>
        </p:nvSpPr>
        <p:spPr>
          <a:xfrm>
            <a:off x="302369" y="1194711"/>
            <a:ext cx="11636828" cy="972274"/>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itchFamily="18" charset="0"/>
                <a:cs typeface="Times New Roman" pitchFamily="18" charset="0"/>
              </a:rPr>
              <a:t>Để xác định tốc độ của một vật đang chuyển động, ta cần biết những đại lượng nào?</a:t>
            </a:r>
          </a:p>
        </p:txBody>
      </p:sp>
      <p:sp>
        <p:nvSpPr>
          <p:cNvPr id="7" name="Rectangle: Rounded Corners 6">
            <a:extLst>
              <a:ext uri="{FF2B5EF4-FFF2-40B4-BE49-F238E27FC236}">
                <a16:creationId xmlns:a16="http://schemas.microsoft.com/office/drawing/2014/main" id="{5AD51CBC-8032-413B-B84B-A294A6B0D406}"/>
              </a:ext>
            </a:extLst>
          </p:cNvPr>
          <p:cNvSpPr/>
          <p:nvPr/>
        </p:nvSpPr>
        <p:spPr>
          <a:xfrm>
            <a:off x="1504712" y="3389916"/>
            <a:ext cx="9348818"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itchFamily="18" charset="0"/>
                <a:cs typeface="Times New Roman" pitchFamily="18" charset="0"/>
              </a:rPr>
              <a:t>B</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Thời gian chuyển động của vật và vạch đích</a:t>
            </a:r>
            <a:endParaRPr lang="en-US" sz="3200" dirty="0">
              <a:solidFill>
                <a:schemeClr val="tx1"/>
              </a:solidFill>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id="{9A99713D-0EBB-4966-8D2A-BF25BFE8E2F8}"/>
              </a:ext>
            </a:extLst>
          </p:cNvPr>
          <p:cNvSpPr/>
          <p:nvPr/>
        </p:nvSpPr>
        <p:spPr>
          <a:xfrm>
            <a:off x="1504711" y="2346747"/>
            <a:ext cx="9348819"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itchFamily="18" charset="0"/>
                <a:cs typeface="Times New Roman" pitchFamily="18" charset="0"/>
              </a:rPr>
              <a:t>A</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Thời gian chuyển động của vật và quãng đường vật đi được trong khoảng thời gian đó.</a:t>
            </a:r>
          </a:p>
        </p:txBody>
      </p:sp>
      <p:sp>
        <p:nvSpPr>
          <p:cNvPr id="9" name="Rectangle: Rounded Corners 8">
            <a:extLst>
              <a:ext uri="{FF2B5EF4-FFF2-40B4-BE49-F238E27FC236}">
                <a16:creationId xmlns:a16="http://schemas.microsoft.com/office/drawing/2014/main" id="{32FDCBC5-7093-46FE-905A-756FE5AABBF6}"/>
              </a:ext>
            </a:extLst>
          </p:cNvPr>
          <p:cNvSpPr/>
          <p:nvPr/>
        </p:nvSpPr>
        <p:spPr>
          <a:xfrm>
            <a:off x="1504712" y="5610485"/>
            <a:ext cx="9338925"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Times New Roman" pitchFamily="18" charset="0"/>
                <a:cs typeface="Times New Roman" pitchFamily="18" charset="0"/>
              </a:rPr>
              <a:t>D</a:t>
            </a:r>
            <a:r>
              <a:rPr lang="en-US" sz="3200">
                <a:solidFill>
                  <a:schemeClr val="tx1"/>
                </a:solidFill>
                <a:latin typeface="Times New Roman" pitchFamily="18" charset="0"/>
                <a:cs typeface="Times New Roman" pitchFamily="18" charset="0"/>
              </a:rPr>
              <a:t>. Thời gian và vật chuyển động</a:t>
            </a:r>
          </a:p>
        </p:txBody>
      </p:sp>
      <p:sp>
        <p:nvSpPr>
          <p:cNvPr id="10" name="Rectangle: Rounded Corners 9">
            <a:extLst>
              <a:ext uri="{FF2B5EF4-FFF2-40B4-BE49-F238E27FC236}">
                <a16:creationId xmlns:a16="http://schemas.microsoft.com/office/drawing/2014/main" id="{6A41975A-95CE-4C7C-9B1F-750912695B0C}"/>
              </a:ext>
            </a:extLst>
          </p:cNvPr>
          <p:cNvSpPr/>
          <p:nvPr/>
        </p:nvSpPr>
        <p:spPr>
          <a:xfrm>
            <a:off x="1504711" y="4503980"/>
            <a:ext cx="9338926"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itchFamily="18" charset="0"/>
                <a:cs typeface="Times New Roman" pitchFamily="18" charset="0"/>
              </a:rPr>
              <a:t>C</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Thời gian chuyển động của vật và vạch xuất phát </a:t>
            </a:r>
          </a:p>
        </p:txBody>
      </p:sp>
      <p:pic>
        <p:nvPicPr>
          <p:cNvPr id="11" name="Picture 6" descr="POINSET3">
            <a:hlinkClick r:id="" action="ppaction://noaction"/>
            <a:extLst>
              <a:ext uri="{FF2B5EF4-FFF2-40B4-BE49-F238E27FC236}">
                <a16:creationId xmlns:a16="http://schemas.microsoft.com/office/drawing/2014/main" id="{35E65B2D-A4A5-4EEC-BEBA-6B0A22A566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6052"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504712" y="2275852"/>
            <a:ext cx="625030" cy="6422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395826"/>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applause.wav"/>
          </p:stSnd>
        </p:sndAc>
      </p:transition>
    </mc:Choice>
    <mc:Fallback xmlns="">
      <p:transition spd="slow">
        <p:fade/>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8"/>
                                        </p:tgtEl>
                                      </p:cBhvr>
                                    </p:animEffect>
                                    <p:animScale>
                                      <p:cBhvr>
                                        <p:cTn id="14" dur="250" autoRev="1" fill="hold"/>
                                        <p:tgtEl>
                                          <p:spTgt spid="8"/>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Tieng vo tay.wav"/>
                                        </p:tgtEl>
                                      </p:cMediaNode>
                                    </p:audio>
                                  </p:subTnLst>
                                </p:cTn>
                              </p:par>
                            </p:childTnLst>
                          </p:cTn>
                        </p:par>
                      </p:childTnLst>
                    </p:cTn>
                  </p:par>
                </p:childTnLst>
              </p:cTn>
              <p:nextCondLst>
                <p:cond evt="onClick" delay="0">
                  <p:tgtEl>
                    <p:spTgt spid="8"/>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53" presetClass="exit" presetSubtype="32" fill="hold" grpId="0" nodeType="clickEffect">
                                  <p:stCondLst>
                                    <p:cond delay="0"/>
                                  </p:stCondLst>
                                  <p:childTnLst>
                                    <p:anim calcmode="lin" valueType="num">
                                      <p:cBhvr>
                                        <p:cTn id="19" dur="500"/>
                                        <p:tgtEl>
                                          <p:spTgt spid="7"/>
                                        </p:tgtEl>
                                        <p:attrNameLst>
                                          <p:attrName>ppt_w</p:attrName>
                                        </p:attrNameLst>
                                      </p:cBhvr>
                                      <p:tavLst>
                                        <p:tav tm="0">
                                          <p:val>
                                            <p:strVal val="ppt_w"/>
                                          </p:val>
                                        </p:tav>
                                        <p:tav tm="100000">
                                          <p:val>
                                            <p:fltVal val="0"/>
                                          </p:val>
                                        </p:tav>
                                      </p:tavLst>
                                    </p:anim>
                                    <p:anim calcmode="lin" valueType="num">
                                      <p:cBhvr>
                                        <p:cTn id="20" dur="500"/>
                                        <p:tgtEl>
                                          <p:spTgt spid="7"/>
                                        </p:tgtEl>
                                        <p:attrNameLst>
                                          <p:attrName>ppt_h</p:attrName>
                                        </p:attrNameLst>
                                      </p:cBhvr>
                                      <p:tavLst>
                                        <p:tav tm="0">
                                          <p:val>
                                            <p:strVal val="ppt_h"/>
                                          </p:val>
                                        </p:tav>
                                        <p:tav tm="100000">
                                          <p:val>
                                            <p:fltVal val="0"/>
                                          </p:val>
                                        </p:tav>
                                      </p:tavLst>
                                    </p:anim>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10"/>
                                        </p:tgtEl>
                                        <p:attrNameLst>
                                          <p:attrName>ppt_w</p:attrName>
                                        </p:attrNameLst>
                                      </p:cBhvr>
                                      <p:tavLst>
                                        <p:tav tm="0">
                                          <p:val>
                                            <p:strVal val="ppt_w"/>
                                          </p:val>
                                        </p:tav>
                                        <p:tav tm="100000">
                                          <p:val>
                                            <p:fltVal val="0"/>
                                          </p:val>
                                        </p:tav>
                                      </p:tavLst>
                                    </p:anim>
                                    <p:anim calcmode="lin" valueType="num">
                                      <p:cBhvr>
                                        <p:cTn id="28" dur="500"/>
                                        <p:tgtEl>
                                          <p:spTgt spid="10"/>
                                        </p:tgtEl>
                                        <p:attrNameLst>
                                          <p:attrName>ppt_h</p:attrName>
                                        </p:attrNameLst>
                                      </p:cBhvr>
                                      <p:tavLst>
                                        <p:tav tm="0">
                                          <p:val>
                                            <p:strVal val="ppt_h"/>
                                          </p:val>
                                        </p:tav>
                                        <p:tav tm="100000">
                                          <p:val>
                                            <p:fltVal val="0"/>
                                          </p:val>
                                        </p:tav>
                                      </p:tavLst>
                                    </p:anim>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10"/>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53" presetClass="exit" presetSubtype="32" fill="hold" grpId="0" nodeType="clickEffect">
                                  <p:stCondLst>
                                    <p:cond delay="0"/>
                                  </p:stCondLst>
                                  <p:childTnLst>
                                    <p:anim calcmode="lin" valueType="num">
                                      <p:cBhvr>
                                        <p:cTn id="35" dur="500"/>
                                        <p:tgtEl>
                                          <p:spTgt spid="9"/>
                                        </p:tgtEl>
                                        <p:attrNameLst>
                                          <p:attrName>ppt_w</p:attrName>
                                        </p:attrNameLst>
                                      </p:cBhvr>
                                      <p:tavLst>
                                        <p:tav tm="0">
                                          <p:val>
                                            <p:strVal val="ppt_w"/>
                                          </p:val>
                                        </p:tav>
                                        <p:tav tm="100000">
                                          <p:val>
                                            <p:fltVal val="0"/>
                                          </p:val>
                                        </p:tav>
                                      </p:tavLst>
                                    </p:anim>
                                    <p:anim calcmode="lin" valueType="num">
                                      <p:cBhvr>
                                        <p:cTn id="36" dur="500"/>
                                        <p:tgtEl>
                                          <p:spTgt spid="9"/>
                                        </p:tgtEl>
                                        <p:attrNameLst>
                                          <p:attrName>ppt_h</p:attrName>
                                        </p:attrNameLst>
                                      </p:cBhvr>
                                      <p:tavLst>
                                        <p:tav tm="0">
                                          <p:val>
                                            <p:strVal val="ppt_h"/>
                                          </p:val>
                                        </p:tav>
                                        <p:tav tm="100000">
                                          <p:val>
                                            <p:fltVal val="0"/>
                                          </p:val>
                                        </p:tav>
                                      </p:tavLst>
                                    </p:anim>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404055"/>
            <a:ext cx="8301940" cy="5986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D/ HOẠT ĐỘNG VẬN DỤNG</a:t>
            </a:r>
          </a:p>
        </p:txBody>
      </p:sp>
      <p:sp>
        <p:nvSpPr>
          <p:cNvPr id="3" name="Rectangle 2"/>
          <p:cNvSpPr/>
          <p:nvPr/>
        </p:nvSpPr>
        <p:spPr>
          <a:xfrm>
            <a:off x="504980" y="1156294"/>
            <a:ext cx="11157135" cy="1323439"/>
          </a:xfrm>
          <a:prstGeom prst="rect">
            <a:avLst/>
          </a:prstGeom>
        </p:spPr>
        <p:txBody>
          <a:bodyPr wrap="square">
            <a:spAutoFit/>
          </a:bodyPr>
          <a:lstStyle/>
          <a:p>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Em</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hãy</a:t>
            </a:r>
            <a:r>
              <a:rPr lang="en-US" sz="4000" dirty="0">
                <a:solidFill>
                  <a:prstClr val="black"/>
                </a:solidFill>
                <a:latin typeface="Times New Roman" pitchFamily="18" charset="0"/>
                <a:cs typeface="Times New Roman" pitchFamily="18" charset="0"/>
              </a:rPr>
              <a:t> </a:t>
            </a:r>
            <a:r>
              <a:rPr lang="en-US" sz="4000" dirty="0">
                <a:latin typeface="Times New Roman" pitchFamily="18" charset="0"/>
                <a:cs typeface="Times New Roman" pitchFamily="18" charset="0"/>
              </a:rPr>
              <a:t>n</a:t>
            </a:r>
            <a:r>
              <a:rPr lang="vi-VN" sz="4000" dirty="0">
                <a:latin typeface="Times New Roman" pitchFamily="18" charset="0"/>
                <a:cs typeface="Times New Roman" pitchFamily="18" charset="0"/>
              </a:rPr>
              <a:t>êu một s</a:t>
            </a:r>
            <a:r>
              <a:rPr lang="en-US" sz="4000" dirty="0">
                <a:latin typeface="Times New Roman" pitchFamily="18" charset="0"/>
                <a:cs typeface="Times New Roman" pitchFamily="18" charset="0"/>
              </a:rPr>
              <a:t>ố</a:t>
            </a:r>
            <a:r>
              <a:rPr lang="vi-VN" sz="4000" dirty="0">
                <a:latin typeface="Times New Roman" pitchFamily="18" charset="0"/>
                <a:cs typeface="Times New Roman" pitchFamily="18" charset="0"/>
              </a:rPr>
              <a:t> ví dụ để minh hoạ sự cần thiết của việc đo tốc độ trong cuộc s</a:t>
            </a:r>
            <a:r>
              <a:rPr lang="en-US" sz="4000" dirty="0">
                <a:latin typeface="Times New Roman" pitchFamily="18" charset="0"/>
                <a:cs typeface="Times New Roman" pitchFamily="18" charset="0"/>
              </a:rPr>
              <a:t>ố</a:t>
            </a:r>
            <a:r>
              <a:rPr lang="vi-VN" sz="4000" dirty="0">
                <a:latin typeface="Times New Roman" pitchFamily="18" charset="0"/>
                <a:cs typeface="Times New Roman" pitchFamily="18" charset="0"/>
              </a:rPr>
              <a:t>ng.</a:t>
            </a:r>
            <a:r>
              <a:rPr lang="en-US" sz="4000" dirty="0">
                <a:latin typeface="Times New Roman" pitchFamily="18" charset="0"/>
                <a:cs typeface="Times New Roman" pitchFamily="18" charset="0"/>
              </a:rPr>
              <a:t>  </a:t>
            </a:r>
            <a:endParaRPr lang="en-US" sz="4000" dirty="0">
              <a:solidFill>
                <a:srgbClr val="0000FF"/>
              </a:solidFill>
              <a:latin typeface="Times New Roman" pitchFamily="18" charset="0"/>
              <a:cs typeface="Times New Roman" pitchFamily="18" charset="0"/>
            </a:endParaRPr>
          </a:p>
        </p:txBody>
      </p:sp>
      <p:sp>
        <p:nvSpPr>
          <p:cNvPr id="2" name="Rectangle 1"/>
          <p:cNvSpPr/>
          <p:nvPr/>
        </p:nvSpPr>
        <p:spPr>
          <a:xfrm>
            <a:off x="758536" y="2479733"/>
            <a:ext cx="10796155" cy="2677656"/>
          </a:xfrm>
          <a:prstGeom prst="rect">
            <a:avLst/>
          </a:prstGeom>
        </p:spPr>
        <p:txBody>
          <a:bodyPr wrap="square">
            <a:spAutoFit/>
          </a:bodyPr>
          <a:lstStyle/>
          <a:p>
            <a:pPr fontAlgn="base"/>
            <a:r>
              <a:rPr lang="en-US" sz="2800" b="1"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Một số ví dụ để minh hoạ sự cần thiết của việc đo tốc độ trong cuộc sống:</a:t>
            </a:r>
          </a:p>
          <a:p>
            <a:pPr fontAlgn="base"/>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Trong giao thông:</a:t>
            </a:r>
          </a:p>
          <a:p>
            <a:pPr fontAlgn="base"/>
            <a:r>
              <a:rPr lang="en-US" sz="2800" dirty="0">
                <a:latin typeface="Times New Roman" pitchFamily="18" charset="0"/>
                <a:cs typeface="Times New Roman" pitchFamily="18" charset="0"/>
              </a:rPr>
              <a:t>   . </a:t>
            </a:r>
            <a:r>
              <a:rPr lang="vi-VN" sz="2800" dirty="0">
                <a:latin typeface="Times New Roman" pitchFamily="18" charset="0"/>
                <a:cs typeface="Times New Roman" pitchFamily="18" charset="0"/>
              </a:rPr>
              <a:t>Đo tốc độ của người điều khiển phương tiện giao thông để biết ai đi quá tốc độ quy định gây mất an toàn, từ đó có biện pháp xử phạt, răn đe.</a:t>
            </a:r>
          </a:p>
          <a:p>
            <a:pPr fontAlgn="base"/>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pic>
        <p:nvPicPr>
          <p:cNvPr id="5" name="Picture 2" descr="https://static2.yan.vn/YanNews/2167221/202103/xon-xao-bang-dien-tu-ban-toc-do-tren-quoc-lo-51-ef8611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725" y="4668067"/>
            <a:ext cx="6230793" cy="210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581415"/>
      </p:ext>
    </p:extLst>
  </p:cSld>
  <p:clrMapOvr>
    <a:masterClrMapping/>
  </p:clrMapOvr>
  <p:transition spd="slow">
    <p:pull/>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404055"/>
            <a:ext cx="8301940" cy="5986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D/ HOẠT ĐỘNG VẬN DỤNG</a:t>
            </a:r>
          </a:p>
        </p:txBody>
      </p:sp>
      <p:sp>
        <p:nvSpPr>
          <p:cNvPr id="3" name="Rectangle 2"/>
          <p:cNvSpPr/>
          <p:nvPr/>
        </p:nvSpPr>
        <p:spPr>
          <a:xfrm>
            <a:off x="504980" y="1156294"/>
            <a:ext cx="11157135" cy="1323439"/>
          </a:xfrm>
          <a:prstGeom prst="rect">
            <a:avLst/>
          </a:prstGeom>
        </p:spPr>
        <p:txBody>
          <a:bodyPr wrap="square">
            <a:spAutoFit/>
          </a:bodyPr>
          <a:lstStyle/>
          <a:p>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Em</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hãy</a:t>
            </a:r>
            <a:r>
              <a:rPr lang="en-US" sz="4000" dirty="0">
                <a:solidFill>
                  <a:prstClr val="black"/>
                </a:solidFill>
                <a:latin typeface="Times New Roman" pitchFamily="18" charset="0"/>
                <a:cs typeface="Times New Roman" pitchFamily="18" charset="0"/>
              </a:rPr>
              <a:t> </a:t>
            </a:r>
            <a:r>
              <a:rPr lang="en-US" sz="4000" dirty="0">
                <a:latin typeface="Times New Roman" pitchFamily="18" charset="0"/>
                <a:cs typeface="Times New Roman" pitchFamily="18" charset="0"/>
              </a:rPr>
              <a:t>n</a:t>
            </a:r>
            <a:r>
              <a:rPr lang="vi-VN" sz="4000" dirty="0">
                <a:latin typeface="Times New Roman" pitchFamily="18" charset="0"/>
                <a:cs typeface="Times New Roman" pitchFamily="18" charset="0"/>
              </a:rPr>
              <a:t>êu một s</a:t>
            </a:r>
            <a:r>
              <a:rPr lang="en-US" sz="4000" dirty="0">
                <a:latin typeface="Times New Roman" pitchFamily="18" charset="0"/>
                <a:cs typeface="Times New Roman" pitchFamily="18" charset="0"/>
              </a:rPr>
              <a:t>ố</a:t>
            </a:r>
            <a:r>
              <a:rPr lang="vi-VN" sz="4000" dirty="0">
                <a:latin typeface="Times New Roman" pitchFamily="18" charset="0"/>
                <a:cs typeface="Times New Roman" pitchFamily="18" charset="0"/>
              </a:rPr>
              <a:t> ví dụ để minh hoạ sự cần thiết của việc đo tốc độ trong cuộc s</a:t>
            </a:r>
            <a:r>
              <a:rPr lang="en-US" sz="4000" dirty="0">
                <a:latin typeface="Times New Roman" pitchFamily="18" charset="0"/>
                <a:cs typeface="Times New Roman" pitchFamily="18" charset="0"/>
              </a:rPr>
              <a:t>ố</a:t>
            </a:r>
            <a:r>
              <a:rPr lang="vi-VN" sz="4000" dirty="0">
                <a:latin typeface="Times New Roman" pitchFamily="18" charset="0"/>
                <a:cs typeface="Times New Roman" pitchFamily="18" charset="0"/>
              </a:rPr>
              <a:t>ng.</a:t>
            </a:r>
            <a:r>
              <a:rPr lang="en-US" sz="4000" dirty="0">
                <a:latin typeface="Times New Roman" pitchFamily="18" charset="0"/>
                <a:cs typeface="Times New Roman" pitchFamily="18" charset="0"/>
              </a:rPr>
              <a:t>  </a:t>
            </a:r>
            <a:endParaRPr lang="en-US" sz="4000" dirty="0">
              <a:solidFill>
                <a:srgbClr val="0000FF"/>
              </a:solidFill>
              <a:latin typeface="Times New Roman" pitchFamily="18" charset="0"/>
              <a:cs typeface="Times New Roman" pitchFamily="18" charset="0"/>
            </a:endParaRPr>
          </a:p>
        </p:txBody>
      </p:sp>
      <p:sp>
        <p:nvSpPr>
          <p:cNvPr id="2" name="Rectangle 1"/>
          <p:cNvSpPr/>
          <p:nvPr/>
        </p:nvSpPr>
        <p:spPr>
          <a:xfrm>
            <a:off x="758536" y="2479733"/>
            <a:ext cx="10796155" cy="2677656"/>
          </a:xfrm>
          <a:prstGeom prst="rect">
            <a:avLst/>
          </a:prstGeom>
        </p:spPr>
        <p:txBody>
          <a:bodyPr wrap="square">
            <a:spAutoFit/>
          </a:bodyPr>
          <a:lstStyle/>
          <a:p>
            <a:pPr fontAlgn="base"/>
            <a:r>
              <a:rPr lang="en-US" sz="2800" b="1"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Một số ví dụ để minh hoạ sự cần thiết của việc đo tốc độ trong cuộc sống:</a:t>
            </a:r>
          </a:p>
          <a:p>
            <a:pPr fontAlgn="base"/>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Trong giao thông:</a:t>
            </a:r>
          </a:p>
          <a:p>
            <a:pPr fontAlgn="base"/>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Đo tốc độ gió để nắm được hướng đi của thuyền buồm trước khi xuất phát, giúp những người điều khiển máy bay không người lái nắm bắt được điều kiện thời tiết,…</a:t>
            </a:r>
          </a:p>
        </p:txBody>
      </p:sp>
    </p:spTree>
    <p:extLst>
      <p:ext uri="{BB962C8B-B14F-4D97-AF65-F5344CB8AC3E}">
        <p14:creationId xmlns:p14="http://schemas.microsoft.com/office/powerpoint/2010/main" val="3628004966"/>
      </p:ext>
    </p:extLst>
  </p:cSld>
  <p:clrMapOvr>
    <a:masterClrMapping/>
  </p:clrMapOvr>
  <p:transition spd="slow">
    <p:pull/>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404055"/>
            <a:ext cx="8301940" cy="5986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D/ HOẠT ĐỘNG VẬN DỤNG</a:t>
            </a:r>
          </a:p>
        </p:txBody>
      </p:sp>
      <p:sp>
        <p:nvSpPr>
          <p:cNvPr id="3" name="Rectangle 2"/>
          <p:cNvSpPr/>
          <p:nvPr/>
        </p:nvSpPr>
        <p:spPr>
          <a:xfrm>
            <a:off x="504980" y="1239420"/>
            <a:ext cx="11157135" cy="1323439"/>
          </a:xfrm>
          <a:prstGeom prst="rect">
            <a:avLst/>
          </a:prstGeom>
        </p:spPr>
        <p:txBody>
          <a:bodyPr wrap="square">
            <a:spAutoFit/>
          </a:bodyPr>
          <a:lstStyle/>
          <a:p>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Em</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hãy</a:t>
            </a:r>
            <a:r>
              <a:rPr lang="en-US" sz="4000" dirty="0">
                <a:solidFill>
                  <a:prstClr val="black"/>
                </a:solidFill>
                <a:latin typeface="Times New Roman" pitchFamily="18" charset="0"/>
                <a:cs typeface="Times New Roman" pitchFamily="18" charset="0"/>
              </a:rPr>
              <a:t> </a:t>
            </a:r>
            <a:r>
              <a:rPr lang="en-US" sz="4000" dirty="0">
                <a:latin typeface="Times New Roman" pitchFamily="18" charset="0"/>
                <a:cs typeface="Times New Roman" pitchFamily="18" charset="0"/>
              </a:rPr>
              <a:t>n</a:t>
            </a:r>
            <a:r>
              <a:rPr lang="vi-VN" sz="4000" dirty="0">
                <a:latin typeface="Times New Roman" pitchFamily="18" charset="0"/>
                <a:cs typeface="Times New Roman" pitchFamily="18" charset="0"/>
              </a:rPr>
              <a:t>êu một s</a:t>
            </a:r>
            <a:r>
              <a:rPr lang="en-US" sz="4000" dirty="0">
                <a:latin typeface="Times New Roman" pitchFamily="18" charset="0"/>
                <a:cs typeface="Times New Roman" pitchFamily="18" charset="0"/>
              </a:rPr>
              <a:t>ố</a:t>
            </a:r>
            <a:r>
              <a:rPr lang="vi-VN" sz="4000" dirty="0">
                <a:latin typeface="Times New Roman" pitchFamily="18" charset="0"/>
                <a:cs typeface="Times New Roman" pitchFamily="18" charset="0"/>
              </a:rPr>
              <a:t> ví dụ để minh hoạ sự cần thiết của việc đo tốc độ trong cuộc s</a:t>
            </a:r>
            <a:r>
              <a:rPr lang="en-US" sz="4000" dirty="0">
                <a:latin typeface="Times New Roman" pitchFamily="18" charset="0"/>
                <a:cs typeface="Times New Roman" pitchFamily="18" charset="0"/>
              </a:rPr>
              <a:t>ố</a:t>
            </a:r>
            <a:r>
              <a:rPr lang="vi-VN" sz="4000" dirty="0">
                <a:latin typeface="Times New Roman" pitchFamily="18" charset="0"/>
                <a:cs typeface="Times New Roman" pitchFamily="18" charset="0"/>
              </a:rPr>
              <a:t>ng.</a:t>
            </a:r>
            <a:r>
              <a:rPr lang="en-US" sz="4000" dirty="0">
                <a:latin typeface="Times New Roman" pitchFamily="18" charset="0"/>
                <a:cs typeface="Times New Roman" pitchFamily="18" charset="0"/>
              </a:rPr>
              <a:t> </a:t>
            </a:r>
            <a:endParaRPr lang="en-US" sz="4000" dirty="0">
              <a:solidFill>
                <a:srgbClr val="0000FF"/>
              </a:solidFill>
              <a:latin typeface="Times New Roman" pitchFamily="18" charset="0"/>
              <a:cs typeface="Times New Roman" pitchFamily="18" charset="0"/>
            </a:endParaRPr>
          </a:p>
        </p:txBody>
      </p:sp>
      <p:sp>
        <p:nvSpPr>
          <p:cNvPr id="2" name="Rectangle 1"/>
          <p:cNvSpPr/>
          <p:nvPr/>
        </p:nvSpPr>
        <p:spPr>
          <a:xfrm>
            <a:off x="1000990" y="2662856"/>
            <a:ext cx="10429010" cy="3108543"/>
          </a:xfrm>
          <a:prstGeom prst="rect">
            <a:avLst/>
          </a:prstGeom>
        </p:spPr>
        <p:txBody>
          <a:bodyPr wrap="square">
            <a:spAutoFit/>
          </a:bodyPr>
          <a:lstStyle/>
          <a:p>
            <a:pPr fontAlgn="base"/>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Trong sản xuất:</a:t>
            </a:r>
          </a:p>
          <a:p>
            <a:pPr fontAlgn="base"/>
            <a:r>
              <a:rPr lang="en-US" sz="2800" dirty="0">
                <a:latin typeface="Times New Roman" pitchFamily="18" charset="0"/>
                <a:cs typeface="Times New Roman" pitchFamily="18" charset="0"/>
              </a:rPr>
              <a:t>    . </a:t>
            </a:r>
            <a:r>
              <a:rPr lang="vi-VN" sz="2800" dirty="0">
                <a:latin typeface="Times New Roman" pitchFamily="18" charset="0"/>
                <a:cs typeface="Times New Roman" pitchFamily="18" charset="0"/>
              </a:rPr>
              <a:t>Đo tốc độ gió để biết được hướng gió, từ đó lợi dụng sức gió, hướng gió để phun thuốc trừ sâu hiệu quả.</a:t>
            </a:r>
          </a:p>
          <a:p>
            <a:pPr fontAlgn="base"/>
            <a:r>
              <a:rPr lang="en-US" sz="2800" dirty="0">
                <a:latin typeface="Times New Roman" pitchFamily="18" charset="0"/>
                <a:cs typeface="Times New Roman" pitchFamily="18" charset="0"/>
              </a:rPr>
              <a:t>    . </a:t>
            </a:r>
            <a:r>
              <a:rPr lang="vi-VN" sz="2800" dirty="0">
                <a:latin typeface="Times New Roman" pitchFamily="18" charset="0"/>
                <a:cs typeface="Times New Roman" pitchFamily="18" charset="0"/>
              </a:rPr>
              <a:t>Đồng thời việc đo tốc độ gió cũng giúp con người đo được chính xác số liệu của bề mặt địa hình (chiều cao, chiều rộng, chiều cao của các vị trí hiểm trở,…) hỗ trợ cho công tác đào hầm, khai thác mỏ.</a:t>
            </a:r>
          </a:p>
          <a:p>
            <a:pPr fontAlgn="base"/>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3742405348"/>
      </p:ext>
    </p:extLst>
  </p:cSld>
  <p:clrMapOvr>
    <a:masterClrMapping/>
  </p:clrMapOvr>
  <p:transition spd="slow">
    <p:pull/>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5771" y="72574"/>
            <a:ext cx="6357258" cy="7257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A/ HOẠT ĐỘNG KHỞI ĐỘNG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743" y="992835"/>
            <a:ext cx="6724826" cy="435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971569" y="992835"/>
            <a:ext cx="4618904" cy="3970318"/>
          </a:xfrm>
          <a:prstGeom prst="rect">
            <a:avLst/>
          </a:prstGeom>
          <a:noFill/>
        </p:spPr>
        <p:txBody>
          <a:bodyPr wrap="square" rtlCol="0">
            <a:spAutoFit/>
          </a:bodyPr>
          <a:lstStyle/>
          <a:p>
            <a:pPr algn="just"/>
            <a:r>
              <a:rPr lang="en-US" sz="3600" dirty="0">
                <a:latin typeface="Times New Roman" pitchFamily="18" charset="0"/>
                <a:cs typeface="Times New Roman" pitchFamily="18" charset="0"/>
              </a:rPr>
              <a:t>   Đ</a:t>
            </a:r>
            <a:r>
              <a:rPr lang="vi-VN" sz="3600" dirty="0">
                <a:latin typeface="Times New Roman" pitchFamily="18" charset="0"/>
                <a:cs typeface="Times New Roman" pitchFamily="18" charset="0"/>
              </a:rPr>
              <a:t>ể đo tốc độ của người đi xe đạp (hình bên), người ta có thể sử dụng những dụng cụ đo nào?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dùng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tốc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đạp</a:t>
            </a:r>
            <a:r>
              <a:rPr lang="en-US" sz="3600" dirty="0">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14" name="TextBox 13"/>
          <p:cNvSpPr txBox="1"/>
          <p:nvPr/>
        </p:nvSpPr>
        <p:spPr>
          <a:xfrm>
            <a:off x="257584" y="5440037"/>
            <a:ext cx="11668253" cy="1077218"/>
          </a:xfrm>
          <a:prstGeom prst="rect">
            <a:avLst/>
          </a:prstGeom>
          <a:noFill/>
        </p:spPr>
        <p:txBody>
          <a:bodyPr wrap="square" rtlCol="0">
            <a:spAutoFit/>
          </a:bodyPr>
          <a:lstStyle/>
          <a:p>
            <a:r>
              <a:rPr lang="vi-VN" sz="2800" dirty="0">
                <a:latin typeface="Times New Roman" pitchFamily="18" charset="0"/>
                <a:cs typeface="Times New Roman" pitchFamily="18" charset="0"/>
              </a:rPr>
              <a:t>Dựa vào công thức  v = s : t nên để tính tốc độ của người đi xe đạp, ta có thể sử dụng thước đo độ dài để đo quãng đường và đồng hồ bấm giây để đo thời gian</a:t>
            </a:r>
            <a:r>
              <a:rPr lang="vi-VN" sz="3600" dirty="0"/>
              <a:t>.</a:t>
            </a:r>
          </a:p>
        </p:txBody>
      </p:sp>
    </p:spTree>
    <p:extLst>
      <p:ext uri="{BB962C8B-B14F-4D97-AF65-F5344CB8AC3E}">
        <p14:creationId xmlns:p14="http://schemas.microsoft.com/office/powerpoint/2010/main" val="203727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Tieng vo tay.wav"/>
          </p:stSnd>
        </p:sndAc>
      </p:transition>
    </mc:Choice>
    <mc:Fallback xmlns="">
      <p:transition spd="slow">
        <p:split orient="vert"/>
        <p:sndAc>
          <p:stSnd>
            <p:snd r:embed="rId4" name="Tieng vo ta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404055"/>
            <a:ext cx="8301940" cy="5986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D/ HOẠT ĐỘNG VẬN DỤNG</a:t>
            </a:r>
          </a:p>
        </p:txBody>
      </p:sp>
      <p:sp>
        <p:nvSpPr>
          <p:cNvPr id="3" name="Rectangle 2"/>
          <p:cNvSpPr/>
          <p:nvPr/>
        </p:nvSpPr>
        <p:spPr>
          <a:xfrm>
            <a:off x="504980" y="1239420"/>
            <a:ext cx="11157135" cy="1323439"/>
          </a:xfrm>
          <a:prstGeom prst="rect">
            <a:avLst/>
          </a:prstGeom>
        </p:spPr>
        <p:txBody>
          <a:bodyPr wrap="square">
            <a:spAutoFit/>
          </a:bodyPr>
          <a:lstStyle/>
          <a:p>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Em</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hãy</a:t>
            </a:r>
            <a:r>
              <a:rPr lang="en-US" sz="4000" dirty="0">
                <a:solidFill>
                  <a:prstClr val="black"/>
                </a:solidFill>
                <a:latin typeface="Times New Roman" pitchFamily="18" charset="0"/>
                <a:cs typeface="Times New Roman" pitchFamily="18" charset="0"/>
              </a:rPr>
              <a:t> </a:t>
            </a:r>
            <a:r>
              <a:rPr lang="en-US" sz="4000" dirty="0">
                <a:latin typeface="Times New Roman" pitchFamily="18" charset="0"/>
                <a:cs typeface="Times New Roman" pitchFamily="18" charset="0"/>
              </a:rPr>
              <a:t>n</a:t>
            </a:r>
            <a:r>
              <a:rPr lang="vi-VN" sz="4000" dirty="0">
                <a:latin typeface="Times New Roman" pitchFamily="18" charset="0"/>
                <a:cs typeface="Times New Roman" pitchFamily="18" charset="0"/>
              </a:rPr>
              <a:t>êu một s</a:t>
            </a:r>
            <a:r>
              <a:rPr lang="en-US" sz="4000" dirty="0">
                <a:latin typeface="Times New Roman" pitchFamily="18" charset="0"/>
                <a:cs typeface="Times New Roman" pitchFamily="18" charset="0"/>
              </a:rPr>
              <a:t>ố</a:t>
            </a:r>
            <a:r>
              <a:rPr lang="vi-VN" sz="4000" dirty="0">
                <a:latin typeface="Times New Roman" pitchFamily="18" charset="0"/>
                <a:cs typeface="Times New Roman" pitchFamily="18" charset="0"/>
              </a:rPr>
              <a:t> ví dụ để minh hoạ sự cần thiết của việc đo tốc độ trong cuộc s</a:t>
            </a:r>
            <a:r>
              <a:rPr lang="en-US" sz="4000" dirty="0">
                <a:latin typeface="Times New Roman" pitchFamily="18" charset="0"/>
                <a:cs typeface="Times New Roman" pitchFamily="18" charset="0"/>
              </a:rPr>
              <a:t>ố</a:t>
            </a:r>
            <a:r>
              <a:rPr lang="vi-VN" sz="4000" dirty="0">
                <a:latin typeface="Times New Roman" pitchFamily="18" charset="0"/>
                <a:cs typeface="Times New Roman" pitchFamily="18" charset="0"/>
              </a:rPr>
              <a:t>ng.</a:t>
            </a:r>
            <a:r>
              <a:rPr lang="en-US" sz="4000" dirty="0">
                <a:latin typeface="Times New Roman" pitchFamily="18" charset="0"/>
                <a:cs typeface="Times New Roman" pitchFamily="18" charset="0"/>
              </a:rPr>
              <a:t> </a:t>
            </a:r>
            <a:endParaRPr lang="en-US" sz="4000" dirty="0">
              <a:solidFill>
                <a:srgbClr val="0000FF"/>
              </a:solidFill>
              <a:latin typeface="Times New Roman" pitchFamily="18" charset="0"/>
              <a:cs typeface="Times New Roman" pitchFamily="18" charset="0"/>
            </a:endParaRPr>
          </a:p>
        </p:txBody>
      </p:sp>
      <p:sp>
        <p:nvSpPr>
          <p:cNvPr id="2" name="Rectangle 1"/>
          <p:cNvSpPr/>
          <p:nvPr/>
        </p:nvSpPr>
        <p:spPr>
          <a:xfrm>
            <a:off x="1000990" y="2662856"/>
            <a:ext cx="10429010" cy="1384995"/>
          </a:xfrm>
          <a:prstGeom prst="rect">
            <a:avLst/>
          </a:prstGeom>
        </p:spPr>
        <p:txBody>
          <a:bodyPr wrap="square">
            <a:spAutoFit/>
          </a:bodyPr>
          <a:lstStyle/>
          <a:p>
            <a:pPr fontAlgn="base"/>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Trong thể thao: Đo tốc độ của các vận động viên (môn điền kinh, bơi lội, đua xe đạp,…) để xác định được thứ tự về đích và tìm ra người thẳng cuộc.</a:t>
            </a:r>
          </a:p>
        </p:txBody>
      </p:sp>
      <p:sp>
        <p:nvSpPr>
          <p:cNvPr id="4" name="Rectangle 3"/>
          <p:cNvSpPr/>
          <p:nvPr/>
        </p:nvSpPr>
        <p:spPr>
          <a:xfrm>
            <a:off x="1000990" y="5177637"/>
            <a:ext cx="5256632" cy="646331"/>
          </a:xfrm>
          <a:prstGeom prst="rect">
            <a:avLst/>
          </a:prstGeom>
        </p:spPr>
        <p:txBody>
          <a:bodyPr wrap="none">
            <a:spAutoFit/>
          </a:bodyPr>
          <a:lstStyle/>
          <a:p>
            <a:r>
              <a:rPr lang="en-US">
                <a:hlinkClick r:id="rId3"/>
              </a:rPr>
              <a:t>https://www.youtube.com/watch?v=ZOR29nEehts</a:t>
            </a:r>
            <a:endParaRPr lang="en-US"/>
          </a:p>
          <a:p>
            <a:endParaRPr lang="en-US"/>
          </a:p>
        </p:txBody>
      </p:sp>
    </p:spTree>
    <p:extLst>
      <p:ext uri="{BB962C8B-B14F-4D97-AF65-F5344CB8AC3E}">
        <p14:creationId xmlns:p14="http://schemas.microsoft.com/office/powerpoint/2010/main" val="996700685"/>
      </p:ext>
    </p:extLst>
  </p:cSld>
  <p:clrMapOvr>
    <a:masterClrMapping/>
  </p:clrMapOvr>
  <p:transition spd="slow">
    <p:pull/>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J023"/>
          <p:cNvPicPr>
            <a:picLocks noChangeAspect="1" noChangeArrowheads="1"/>
          </p:cNvPicPr>
          <p:nvPr/>
        </p:nvPicPr>
        <p:blipFill>
          <a:blip r:embed="rId2">
            <a:extLst>
              <a:ext uri="{28A0092B-C50C-407E-A947-70E740481C1C}">
                <a14:useLocalDpi xmlns:a14="http://schemas.microsoft.com/office/drawing/2010/main" val="0"/>
              </a:ext>
            </a:extLst>
          </a:blip>
          <a:srcRect l="10834" t="5556" r="5833" b="3333"/>
          <a:stretch>
            <a:fillRect/>
          </a:stretch>
        </p:blipFill>
        <p:spPr bwMode="auto">
          <a:xfrm>
            <a:off x="0" y="-57150"/>
            <a:ext cx="121920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62148" y="1907177"/>
            <a:ext cx="10450285" cy="2862322"/>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 HẸN GẶP LẠI </a:t>
            </a:r>
          </a:p>
          <a:p>
            <a:pPr algn="ctr"/>
            <a:r>
              <a:rPr lang="en-US" sz="6000" b="1" dirty="0">
                <a:latin typeface="Times New Roman" panose="02020603050405020304" pitchFamily="18" charset="0"/>
                <a:cs typeface="Times New Roman" panose="02020603050405020304" pitchFamily="18" charset="0"/>
              </a:rPr>
              <a:t>CÁC EM Ở BÀI HỌC </a:t>
            </a:r>
          </a:p>
          <a:p>
            <a:pPr algn="ctr"/>
            <a:r>
              <a:rPr lang="en-US" sz="6000" b="1" dirty="0">
                <a:latin typeface="Times New Roman" panose="02020603050405020304" pitchFamily="18" charset="0"/>
                <a:cs typeface="Times New Roman" panose="02020603050405020304" pitchFamily="18" charset="0"/>
              </a:rPr>
              <a:t>SAU NHÉ</a:t>
            </a:r>
          </a:p>
        </p:txBody>
      </p:sp>
    </p:spTree>
    <p:extLst>
      <p:ext uri="{BB962C8B-B14F-4D97-AF65-F5344CB8AC3E}">
        <p14:creationId xmlns:p14="http://schemas.microsoft.com/office/powerpoint/2010/main" val="220903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DE734E-3910-42A5-BC93-0770CC5DC6AB}"/>
              </a:ext>
            </a:extLst>
          </p:cNvPr>
          <p:cNvPicPr>
            <a:picLocks noChangeAspect="1"/>
          </p:cNvPicPr>
          <p:nvPr/>
        </p:nvPicPr>
        <p:blipFill>
          <a:blip r:embed="rId3"/>
          <a:stretch>
            <a:fillRect/>
          </a:stretch>
        </p:blipFill>
        <p:spPr>
          <a:xfrm>
            <a:off x="0" y="0"/>
            <a:ext cx="12356665" cy="6858000"/>
          </a:xfrm>
          <a:prstGeom prst="rect">
            <a:avLst/>
          </a:prstGeom>
        </p:spPr>
      </p:pic>
      <p:sp>
        <p:nvSpPr>
          <p:cNvPr id="4" name="TextBox 3">
            <a:extLst>
              <a:ext uri="{FF2B5EF4-FFF2-40B4-BE49-F238E27FC236}">
                <a16:creationId xmlns:a16="http://schemas.microsoft.com/office/drawing/2014/main" id="{B8E0BE28-145F-4D07-B2DF-4C6D7EB8355B}"/>
              </a:ext>
            </a:extLst>
          </p:cNvPr>
          <p:cNvSpPr txBox="1"/>
          <p:nvPr/>
        </p:nvSpPr>
        <p:spPr>
          <a:xfrm>
            <a:off x="2099260" y="21030"/>
            <a:ext cx="8142805" cy="2554545"/>
          </a:xfrm>
          <a:prstGeom prst="rect">
            <a:avLst/>
          </a:prstGeom>
          <a:noFill/>
        </p:spPr>
        <p:txBody>
          <a:bodyPr wrap="square">
            <a:spAutoFit/>
          </a:bodyPr>
          <a:lstStyle/>
          <a:p>
            <a:pPr algn="ctr" eaLnBrk="1" fontAlgn="auto" hangingPunct="1">
              <a:spcBef>
                <a:spcPts val="0"/>
              </a:spcBef>
              <a:spcAft>
                <a:spcPts val="0"/>
              </a:spcAft>
              <a:defRPr/>
            </a:pPr>
            <a:r>
              <a:rPr lang="en-US" sz="8000" b="1" kern="10" dirty="0" err="1">
                <a:ln w="12700">
                  <a:solidFill>
                    <a:srgbClr val="EAEAEA"/>
                  </a:solidFill>
                  <a:round/>
                  <a:headEnd/>
                  <a:tailEnd/>
                </a:ln>
                <a:solidFill>
                  <a:srgbClr val="0000FF"/>
                </a:solidFill>
                <a:latin typeface="Times New Roman" pitchFamily="18" charset="0"/>
                <a:cs typeface="Times New Roman" pitchFamily="18" charset="0"/>
              </a:rPr>
              <a:t>Tiết</a:t>
            </a:r>
            <a:r>
              <a:rPr lang="en-US" sz="8000" b="1" kern="10" dirty="0">
                <a:ln w="12700">
                  <a:solidFill>
                    <a:srgbClr val="EAEAEA"/>
                  </a:solidFill>
                  <a:round/>
                  <a:headEnd/>
                  <a:tailEnd/>
                </a:ln>
                <a:solidFill>
                  <a:srgbClr val="0000FF"/>
                </a:solidFill>
                <a:latin typeface="Times New Roman" pitchFamily="18" charset="0"/>
                <a:cs typeface="Times New Roman" pitchFamily="18" charset="0"/>
              </a:rPr>
              <a:t> 46-48.Bài 10:</a:t>
            </a:r>
          </a:p>
          <a:p>
            <a:pPr algn="ctr" eaLnBrk="1" fontAlgn="auto" hangingPunct="1">
              <a:spcBef>
                <a:spcPts val="0"/>
              </a:spcBef>
              <a:spcAft>
                <a:spcPts val="0"/>
              </a:spcAft>
              <a:defRPr/>
            </a:pPr>
            <a:r>
              <a:rPr lang="en-US" sz="8000" b="1" kern="10" dirty="0">
                <a:ln w="12700">
                  <a:solidFill>
                    <a:srgbClr val="EAEAEA"/>
                  </a:solidFill>
                  <a:round/>
                  <a:headEnd/>
                  <a:tailEnd/>
                </a:ln>
                <a:solidFill>
                  <a:srgbClr val="FF0000"/>
                </a:solidFill>
                <a:latin typeface="Times New Roman" pitchFamily="18" charset="0"/>
                <a:cs typeface="Times New Roman" pitchFamily="18" charset="0"/>
              </a:rPr>
              <a:t>ĐO TỐC ĐỘ</a:t>
            </a: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2458"/>
          <a:stretch/>
        </p:blipFill>
        <p:spPr bwMode="auto">
          <a:xfrm>
            <a:off x="793877" y="2617253"/>
            <a:ext cx="3631709" cy="346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21750"/>
          <a:stretch/>
        </p:blipFill>
        <p:spPr bwMode="auto">
          <a:xfrm>
            <a:off x="4462909" y="2626904"/>
            <a:ext cx="7331771" cy="345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374741"/>
      </p:ext>
    </p:extLst>
  </p:cSld>
  <p:clrMapOvr>
    <a:masterClrMapping/>
  </p:clrMapOvr>
  <p:transition spd="slow">
    <p:randomBar dir="vert"/>
    <p:sndAc>
      <p:stSnd>
        <p:snd r:embed="rId2" name="Tieng vo tay.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A223D5-4368-41A9-BF08-FED926FFB3E4}"/>
              </a:ext>
            </a:extLst>
          </p:cNvPr>
          <p:cNvSpPr txBox="1"/>
          <p:nvPr/>
        </p:nvSpPr>
        <p:spPr>
          <a:xfrm>
            <a:off x="0" y="0"/>
            <a:ext cx="12192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2700">
                  <a:solidFill>
                    <a:srgbClr val="EAEAEA"/>
                  </a:solidFill>
                  <a:round/>
                  <a:headEnd/>
                  <a:tailEnd/>
                </a:ln>
                <a:solidFill>
                  <a:srgbClr val="FF0000"/>
                </a:solidFill>
                <a:effectLst/>
                <a:uLnTx/>
                <a:uFillTx/>
                <a:latin typeface="Times New Roman" pitchFamily="18" charset="0"/>
                <a:ea typeface="+mn-ea"/>
                <a:cs typeface="Times New Roman" pitchFamily="18" charset="0"/>
              </a:rPr>
              <a:t>CÁC PHƯƠNG PHÁP ĐO TỐC ĐỘ</a:t>
            </a:r>
          </a:p>
        </p:txBody>
      </p:sp>
      <p:pic>
        <p:nvPicPr>
          <p:cNvPr id="6" name="Online Media 5" title="HD Phân tích video | Xác định tốc độ CĐ của vật bằng phần mềm Coach  7 | Lớp 10 Bài 6 SGK KNTT">
            <a:hlinkClick r:id="" action="ppaction://media"/>
            <a:extLst>
              <a:ext uri="{FF2B5EF4-FFF2-40B4-BE49-F238E27FC236}">
                <a16:creationId xmlns:a16="http://schemas.microsoft.com/office/drawing/2014/main" id="{F4B6BDF3-B889-4152-8605-21CFFF0F813B}"/>
              </a:ext>
            </a:extLst>
          </p:cNvPr>
          <p:cNvPicPr>
            <a:picLocks noRot="1" noChangeAspect="1"/>
          </p:cNvPicPr>
          <p:nvPr>
            <a:videoFile r:link="rId1"/>
          </p:nvPr>
        </p:nvPicPr>
        <p:blipFill>
          <a:blip r:embed="rId3"/>
          <a:stretch>
            <a:fillRect/>
          </a:stretch>
        </p:blipFill>
        <p:spPr>
          <a:xfrm>
            <a:off x="2114550" y="1179481"/>
            <a:ext cx="7962900" cy="4499038"/>
          </a:xfrm>
          <a:prstGeom prst="rect">
            <a:avLst/>
          </a:prstGeom>
        </p:spPr>
      </p:pic>
      <p:sp>
        <p:nvSpPr>
          <p:cNvPr id="7" name="TextBox 6">
            <a:extLst>
              <a:ext uri="{FF2B5EF4-FFF2-40B4-BE49-F238E27FC236}">
                <a16:creationId xmlns:a16="http://schemas.microsoft.com/office/drawing/2014/main" id="{6E0AEE09-775A-45A8-9C34-62DBF5CA41AA}"/>
              </a:ext>
            </a:extLst>
          </p:cNvPr>
          <p:cNvSpPr txBox="1"/>
          <p:nvPr/>
        </p:nvSpPr>
        <p:spPr>
          <a:xfrm>
            <a:off x="3347966" y="5767247"/>
            <a:ext cx="5496068" cy="584775"/>
          </a:xfrm>
          <a:prstGeom prst="rect">
            <a:avLst/>
          </a:prstGeom>
          <a:noFill/>
        </p:spPr>
        <p:txBody>
          <a:bodyPr wrap="square" rtlCol="0">
            <a:spAutoFit/>
          </a:bodyPr>
          <a:lstStyle/>
          <a:p>
            <a:r>
              <a:rPr lang="en-US" sz="3200" b="1" dirty="0" err="1">
                <a:solidFill>
                  <a:srgbClr val="002060"/>
                </a:solidFill>
                <a:latin typeface="Times New Roman" pitchFamily="18" charset="0"/>
                <a:cs typeface="Times New Roman" pitchFamily="18" charset="0"/>
              </a:rPr>
              <a:t>Đo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tốc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độ</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phần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mềm</a:t>
            </a:r>
            <a:r>
              <a:rPr lang="en-US" sz="3200" b="1" dirty="0">
                <a:solidFill>
                  <a:srgbClr val="002060"/>
                </a:solidFill>
                <a:latin typeface="Times New Roman" pitchFamily="18" charset="0"/>
                <a:cs typeface="Times New Roman" pitchFamily="18" charset="0"/>
              </a:rPr>
              <a:t> Coach 7</a:t>
            </a:r>
          </a:p>
        </p:txBody>
      </p:sp>
    </p:spTree>
    <p:extLst>
      <p:ext uri="{BB962C8B-B14F-4D97-AF65-F5344CB8AC3E}">
        <p14:creationId xmlns:p14="http://schemas.microsoft.com/office/powerpoint/2010/main" val="70478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A223D5-4368-41A9-BF08-FED926FFB3E4}"/>
              </a:ext>
            </a:extLst>
          </p:cNvPr>
          <p:cNvSpPr txBox="1"/>
          <p:nvPr/>
        </p:nvSpPr>
        <p:spPr>
          <a:xfrm>
            <a:off x="0" y="0"/>
            <a:ext cx="12192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2700">
                  <a:solidFill>
                    <a:srgbClr val="EAEAEA"/>
                  </a:solidFill>
                  <a:round/>
                  <a:headEnd/>
                  <a:tailEnd/>
                </a:ln>
                <a:solidFill>
                  <a:srgbClr val="FF0000"/>
                </a:solidFill>
                <a:effectLst/>
                <a:uLnTx/>
                <a:uFillTx/>
                <a:latin typeface="Times New Roman" pitchFamily="18" charset="0"/>
                <a:ea typeface="+mn-ea"/>
                <a:cs typeface="Times New Roman" pitchFamily="18" charset="0"/>
              </a:rPr>
              <a:t>CÁC PHƯƠNG PHÁP ĐO TỐC ĐỘ</a:t>
            </a:r>
          </a:p>
        </p:txBody>
      </p:sp>
      <p:pic>
        <p:nvPicPr>
          <p:cNvPr id="2" name="Online Media 1" title="HD Thực hành | Đo tốc độ của vật chuyển động | Lớp 10 | Bài 6 SGK KNTT">
            <a:hlinkClick r:id="" action="ppaction://media"/>
            <a:extLst>
              <a:ext uri="{FF2B5EF4-FFF2-40B4-BE49-F238E27FC236}">
                <a16:creationId xmlns:a16="http://schemas.microsoft.com/office/drawing/2014/main" id="{5EAD289A-DFFF-44BB-9422-057A45E5D04D}"/>
              </a:ext>
            </a:extLst>
          </p:cNvPr>
          <p:cNvPicPr>
            <a:picLocks noRot="1" noChangeAspect="1"/>
          </p:cNvPicPr>
          <p:nvPr>
            <a:videoFile r:link="rId1"/>
          </p:nvPr>
        </p:nvPicPr>
        <p:blipFill>
          <a:blip r:embed="rId3"/>
          <a:stretch>
            <a:fillRect/>
          </a:stretch>
        </p:blipFill>
        <p:spPr>
          <a:xfrm>
            <a:off x="2038350" y="841153"/>
            <a:ext cx="8115300" cy="4585144"/>
          </a:xfrm>
          <a:prstGeom prst="rect">
            <a:avLst/>
          </a:prstGeom>
        </p:spPr>
      </p:pic>
      <p:sp>
        <p:nvSpPr>
          <p:cNvPr id="4" name="TextBox 3">
            <a:extLst>
              <a:ext uri="{FF2B5EF4-FFF2-40B4-BE49-F238E27FC236}">
                <a16:creationId xmlns:a16="http://schemas.microsoft.com/office/drawing/2014/main" id="{7BF5839A-2EAD-4ABD-B6A4-630FB6D08129}"/>
              </a:ext>
            </a:extLst>
          </p:cNvPr>
          <p:cNvSpPr txBox="1"/>
          <p:nvPr/>
        </p:nvSpPr>
        <p:spPr>
          <a:xfrm>
            <a:off x="516767" y="5621119"/>
            <a:ext cx="11158466" cy="461665"/>
          </a:xfrm>
          <a:prstGeom prst="rect">
            <a:avLst/>
          </a:prstGeom>
          <a:noFill/>
        </p:spPr>
        <p:txBody>
          <a:bodyPr wrap="square" rtlCol="0">
            <a:spAutoFit/>
          </a:bodyPr>
          <a:lstStyle/>
          <a:p>
            <a:pPr algn="ctr"/>
            <a:r>
              <a:rPr lang="en-US" sz="2400" b="1" dirty="0" err="1">
                <a:solidFill>
                  <a:srgbClr val="002060"/>
                </a:solidFill>
                <a:latin typeface="Times New Roman" pitchFamily="18" charset="0"/>
                <a:cs typeface="Times New Roman" pitchFamily="18" charset="0"/>
              </a:rPr>
              <a:t>Đo</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tốc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độ</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bằng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đồng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hồ</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và</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cổng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quang</a:t>
            </a:r>
            <a:r>
              <a:rPr lang="en-US" sz="2400" b="1" dirty="0">
                <a:solidFill>
                  <a:srgbClr val="002060"/>
                </a:solidFill>
                <a:latin typeface="Times New Roman" pitchFamily="18" charset="0"/>
                <a:cs typeface="Times New Roman" pitchFamily="18" charset="0"/>
              </a:rPr>
              <a:t> điện </a:t>
            </a:r>
            <a:r>
              <a:rPr lang="en-US" sz="2400" b="1" dirty="0" err="1">
                <a:solidFill>
                  <a:srgbClr val="002060"/>
                </a:solidFill>
                <a:latin typeface="Times New Roman" pitchFamily="18" charset="0"/>
                <a:cs typeface="Times New Roman" pitchFamily="18" charset="0"/>
              </a:rPr>
              <a:t>trong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Phòng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thí</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nghiệm</a:t>
            </a:r>
            <a:endParaRPr lang="en-US"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9023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A223D5-4368-41A9-BF08-FED926FFB3E4}"/>
              </a:ext>
            </a:extLst>
          </p:cNvPr>
          <p:cNvSpPr txBox="1"/>
          <p:nvPr/>
        </p:nvSpPr>
        <p:spPr>
          <a:xfrm>
            <a:off x="0" y="0"/>
            <a:ext cx="12192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2700">
                  <a:solidFill>
                    <a:srgbClr val="EAEAEA"/>
                  </a:solidFill>
                  <a:round/>
                  <a:headEnd/>
                  <a:tailEnd/>
                </a:ln>
                <a:solidFill>
                  <a:srgbClr val="FF0000"/>
                </a:solidFill>
                <a:effectLst/>
                <a:uLnTx/>
                <a:uFillTx/>
                <a:latin typeface="Times New Roman" pitchFamily="18" charset="0"/>
                <a:ea typeface="+mn-ea"/>
                <a:cs typeface="Times New Roman" pitchFamily="18" charset="0"/>
              </a:rPr>
              <a:t>CÁC PHƯƠNG PHÁP ĐO TỐC ĐỘ</a:t>
            </a:r>
          </a:p>
        </p:txBody>
      </p:sp>
      <p:pic>
        <p:nvPicPr>
          <p:cNvPr id="2" name="Online Media 1" title="3 Hướng dẫn thực hành Đo tốc độ của vật chuyển động bằng thí nghiệm và PM Coach 7 | Sách KNTT | CTST">
            <a:hlinkClick r:id="" action="ppaction://media"/>
            <a:extLst>
              <a:ext uri="{FF2B5EF4-FFF2-40B4-BE49-F238E27FC236}">
                <a16:creationId xmlns:a16="http://schemas.microsoft.com/office/drawing/2014/main" id="{D999980C-7185-4579-B3D5-C00C348BA9FC}"/>
              </a:ext>
            </a:extLst>
          </p:cNvPr>
          <p:cNvPicPr>
            <a:picLocks noRot="1" noChangeAspect="1"/>
          </p:cNvPicPr>
          <p:nvPr>
            <a:videoFile r:link="rId1"/>
          </p:nvPr>
        </p:nvPicPr>
        <p:blipFill>
          <a:blip r:embed="rId3"/>
          <a:stretch>
            <a:fillRect/>
          </a:stretch>
        </p:blipFill>
        <p:spPr>
          <a:xfrm>
            <a:off x="2047875" y="1141809"/>
            <a:ext cx="8096250" cy="4574382"/>
          </a:xfrm>
          <a:prstGeom prst="rect">
            <a:avLst/>
          </a:prstGeom>
        </p:spPr>
      </p:pic>
      <p:sp>
        <p:nvSpPr>
          <p:cNvPr id="4" name="TextBox 3">
            <a:extLst>
              <a:ext uri="{FF2B5EF4-FFF2-40B4-BE49-F238E27FC236}">
                <a16:creationId xmlns:a16="http://schemas.microsoft.com/office/drawing/2014/main" id="{36094FA4-9055-444B-A3C3-82B99129F7E1}"/>
              </a:ext>
            </a:extLst>
          </p:cNvPr>
          <p:cNvSpPr txBox="1"/>
          <p:nvPr/>
        </p:nvSpPr>
        <p:spPr>
          <a:xfrm>
            <a:off x="516767" y="5878294"/>
            <a:ext cx="11158466" cy="461665"/>
          </a:xfrm>
          <a:prstGeom prst="rect">
            <a:avLst/>
          </a:prstGeom>
          <a:noFill/>
        </p:spPr>
        <p:txBody>
          <a:bodyPr wrap="square" rtlCol="0">
            <a:spAutoFit/>
          </a:bodyPr>
          <a:lstStyle/>
          <a:p>
            <a:pPr algn="ctr"/>
            <a:r>
              <a:rPr lang="en-US" sz="2400" b="1" dirty="0">
                <a:solidFill>
                  <a:srgbClr val="002060"/>
                </a:solidFill>
                <a:latin typeface="Times New Roman" pitchFamily="18" charset="0"/>
                <a:cs typeface="Times New Roman" pitchFamily="18" charset="0"/>
              </a:rPr>
              <a:t>3 </a:t>
            </a:r>
            <a:r>
              <a:rPr lang="en-US" sz="2400" b="1" dirty="0" err="1">
                <a:solidFill>
                  <a:srgbClr val="002060"/>
                </a:solidFill>
                <a:latin typeface="Times New Roman" pitchFamily="18" charset="0"/>
                <a:cs typeface="Times New Roman" pitchFamily="18" charset="0"/>
              </a:rPr>
              <a:t>phương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án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đo</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tốc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độ</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bằng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thí</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nghiệm</a:t>
            </a:r>
            <a:endParaRPr lang="en-US"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35840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B/ HÌNH THÀNH KIẾN THỨC</a:t>
            </a:r>
          </a:p>
        </p:txBody>
      </p:sp>
      <p:sp>
        <p:nvSpPr>
          <p:cNvPr id="2" name="TextBox 1"/>
          <p:cNvSpPr txBox="1"/>
          <p:nvPr/>
        </p:nvSpPr>
        <p:spPr>
          <a:xfrm>
            <a:off x="409432" y="718997"/>
            <a:ext cx="11368585" cy="584775"/>
          </a:xfrm>
          <a:prstGeom prst="rect">
            <a:avLst/>
          </a:prstGeom>
          <a:noFill/>
        </p:spPr>
        <p:txBody>
          <a:bodyPr wrap="square" rtlCol="0">
            <a:spAutoFit/>
          </a:bodyPr>
          <a:lstStyle/>
          <a:p>
            <a:r>
              <a:rPr lang="en-US" sz="3200" b="1" dirty="0">
                <a:solidFill>
                  <a:srgbClr val="002060"/>
                </a:solidFill>
                <a:latin typeface="Times New Roman" pitchFamily="18" charset="0"/>
                <a:cs typeface="Times New Roman" pitchFamily="18" charset="0"/>
              </a:rPr>
              <a:t>1/ </a:t>
            </a:r>
            <a:r>
              <a:rPr lang="en-US" sz="3200" b="1" dirty="0" err="1">
                <a:solidFill>
                  <a:srgbClr val="002060"/>
                </a:solidFill>
                <a:latin typeface="Times New Roman" pitchFamily="18" charset="0"/>
                <a:cs typeface="Times New Roman" pitchFamily="18" charset="0"/>
              </a:rPr>
              <a:t>Đo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tốc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độ</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bằng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đồng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hồ</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bấm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giây</a:t>
            </a:r>
            <a:endParaRPr lang="en-US" sz="3200" b="1" dirty="0">
              <a:solidFill>
                <a:srgbClr val="00206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45" y="1666455"/>
            <a:ext cx="8457461" cy="314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58990" y="5103674"/>
            <a:ext cx="11792604" cy="1754326"/>
          </a:xfrm>
          <a:prstGeom prst="rect">
            <a:avLst/>
          </a:prstGeom>
          <a:noFill/>
        </p:spPr>
        <p:txBody>
          <a:bodyPr wrap="square" rtlCol="0">
            <a:spAutoFit/>
          </a:bodyPr>
          <a:lstStyle/>
          <a:p>
            <a:pPr algn="just"/>
            <a:r>
              <a:rPr lang="en-US" sz="3600" dirty="0">
                <a:latin typeface="Times New Roman" pitchFamily="18" charset="0"/>
                <a:cs typeface="Times New Roman" pitchFamily="18" charset="0"/>
              </a:rPr>
              <a:t>   </a:t>
            </a:r>
            <a:r>
              <a:rPr lang="en-US" sz="3600" dirty="0" err="1"/>
              <a:t>Học</a:t>
            </a:r>
            <a:r>
              <a:rPr lang="en-US" sz="3600" dirty="0"/>
              <a:t> </a:t>
            </a:r>
            <a:r>
              <a:rPr lang="en-US" sz="3600" dirty="0" err="1"/>
              <a:t>sinh</a:t>
            </a:r>
            <a:r>
              <a:rPr lang="en-US" sz="3600" dirty="0"/>
              <a:t> </a:t>
            </a:r>
            <a:r>
              <a:rPr lang="en-US" sz="3600" dirty="0" err="1"/>
              <a:t>làm</a:t>
            </a:r>
            <a:r>
              <a:rPr lang="en-US" sz="3600" dirty="0"/>
              <a:t> </a:t>
            </a:r>
            <a:r>
              <a:rPr lang="en-US" sz="3600" dirty="0" err="1"/>
              <a:t>việc</a:t>
            </a:r>
            <a:r>
              <a:rPr lang="en-US" sz="3600" dirty="0"/>
              <a:t> </a:t>
            </a:r>
            <a:r>
              <a:rPr lang="en-US" sz="3600" dirty="0" err="1"/>
              <a:t>theo</a:t>
            </a:r>
            <a:r>
              <a:rPr lang="en-US" sz="3600" dirty="0"/>
              <a:t> </a:t>
            </a:r>
            <a:r>
              <a:rPr lang="en-US" sz="3600" dirty="0" err="1"/>
              <a:t>nhóm</a:t>
            </a:r>
            <a:r>
              <a:rPr lang="en-US" sz="3600" dirty="0"/>
              <a:t> </a:t>
            </a:r>
            <a:r>
              <a:rPr lang="en-US" sz="3600" dirty="0" err="1"/>
              <a:t>nghiên</a:t>
            </a:r>
            <a:r>
              <a:rPr lang="en-US" sz="3600" dirty="0"/>
              <a:t> </a:t>
            </a:r>
            <a:r>
              <a:rPr lang="en-US" sz="3600" dirty="0" err="1"/>
              <a:t>cứu</a:t>
            </a:r>
            <a:r>
              <a:rPr lang="en-US" sz="3600" dirty="0"/>
              <a:t> </a:t>
            </a:r>
            <a:r>
              <a:rPr lang="en-US" sz="3600" dirty="0" err="1"/>
              <a:t>thông</a:t>
            </a:r>
            <a:r>
              <a:rPr lang="en-US" sz="3600" dirty="0"/>
              <a:t> tin </a:t>
            </a:r>
            <a:r>
              <a:rPr lang="en-US" sz="3600" dirty="0" err="1"/>
              <a:t>trong</a:t>
            </a:r>
            <a:r>
              <a:rPr lang="en-US" sz="3600" dirty="0"/>
              <a:t> SGK, </a:t>
            </a:r>
            <a:r>
              <a:rPr lang="en-US" sz="3600" dirty="0" err="1"/>
              <a:t>quan</a:t>
            </a:r>
            <a:r>
              <a:rPr lang="en-US" sz="3600" dirty="0"/>
              <a:t> </a:t>
            </a:r>
            <a:r>
              <a:rPr lang="en-US" sz="3600" dirty="0" err="1"/>
              <a:t>sát</a:t>
            </a:r>
            <a:r>
              <a:rPr lang="en-US" sz="3600" dirty="0"/>
              <a:t> </a:t>
            </a:r>
            <a:r>
              <a:rPr lang="en-US" sz="3600" dirty="0" err="1"/>
              <a:t>tìm</a:t>
            </a:r>
            <a:r>
              <a:rPr lang="en-US" sz="3600" dirty="0"/>
              <a:t> </a:t>
            </a:r>
            <a:r>
              <a:rPr lang="en-US" sz="3600" dirty="0" err="1"/>
              <a:t>hiểu</a:t>
            </a:r>
            <a:r>
              <a:rPr lang="en-US" sz="3600" dirty="0"/>
              <a:t> </a:t>
            </a:r>
            <a:r>
              <a:rPr lang="en-US" sz="3600" dirty="0" err="1"/>
              <a:t>hình</a:t>
            </a:r>
            <a:r>
              <a:rPr lang="en-US" sz="3600" dirty="0"/>
              <a:t> 10.1, </a:t>
            </a:r>
            <a:r>
              <a:rPr lang="en-US" sz="3600" dirty="0" err="1"/>
              <a:t>tiến</a:t>
            </a:r>
            <a:r>
              <a:rPr lang="en-US" sz="3600" dirty="0"/>
              <a:t> </a:t>
            </a:r>
            <a:r>
              <a:rPr lang="en-US" sz="3600" dirty="0" err="1"/>
              <a:t>hành</a:t>
            </a:r>
            <a:r>
              <a:rPr lang="en-US" sz="3600" dirty="0"/>
              <a:t> </a:t>
            </a:r>
            <a:r>
              <a:rPr lang="en-US" sz="3600" dirty="0" err="1"/>
              <a:t>thí</a:t>
            </a:r>
            <a:r>
              <a:rPr lang="en-US" sz="3600" dirty="0"/>
              <a:t> </a:t>
            </a:r>
            <a:r>
              <a:rPr lang="en-US" sz="3600" dirty="0" err="1"/>
              <a:t>nghiệm</a:t>
            </a:r>
            <a:r>
              <a:rPr lang="en-US" sz="3600" dirty="0"/>
              <a:t> </a:t>
            </a:r>
            <a:r>
              <a:rPr lang="en-US" sz="3600" dirty="0" err="1"/>
              <a:t>và</a:t>
            </a:r>
            <a:r>
              <a:rPr lang="en-US" sz="3600" dirty="0"/>
              <a:t> </a:t>
            </a:r>
            <a:r>
              <a:rPr lang="en-US" sz="3600" dirty="0" err="1"/>
              <a:t>trả</a:t>
            </a:r>
            <a:r>
              <a:rPr lang="en-US" sz="3600" dirty="0"/>
              <a:t> </a:t>
            </a:r>
            <a:r>
              <a:rPr lang="en-US" sz="3600" dirty="0" err="1"/>
              <a:t>lời</a:t>
            </a:r>
            <a:r>
              <a:rPr lang="en-US" sz="3600" dirty="0"/>
              <a:t> </a:t>
            </a:r>
            <a:r>
              <a:rPr lang="en-US" sz="3600" dirty="0" err="1"/>
              <a:t>các</a:t>
            </a:r>
            <a:r>
              <a:rPr lang="en-US" sz="3600" dirty="0"/>
              <a:t> </a:t>
            </a:r>
            <a:r>
              <a:rPr lang="en-US" sz="3600" dirty="0" err="1"/>
              <a:t>câu</a:t>
            </a:r>
            <a:r>
              <a:rPr lang="en-US" sz="3600" dirty="0"/>
              <a:t> </a:t>
            </a:r>
            <a:r>
              <a:rPr lang="en-US" sz="3600" dirty="0" err="1"/>
              <a:t>hỏi</a:t>
            </a:r>
            <a:r>
              <a:rPr lang="en-US" sz="3600" dirty="0"/>
              <a:t>.</a:t>
            </a:r>
            <a:endParaRPr lang="en-US" sz="3600" b="1" dirty="0">
              <a:solidFill>
                <a:srgbClr val="FF0000"/>
              </a:solidFill>
              <a:latin typeface="Times New Roman" pitchFamily="18" charset="0"/>
              <a:cs typeface="Times New Roman" pitchFamily="18" charset="0"/>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0523" y="1507430"/>
            <a:ext cx="2983136"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293541" y="1198025"/>
            <a:ext cx="5346400" cy="646331"/>
          </a:xfrm>
          <a:prstGeom prst="rect">
            <a:avLst/>
          </a:prstGeom>
        </p:spPr>
        <p:txBody>
          <a:bodyPr wrap="none">
            <a:spAutoFit/>
          </a:bodyPr>
          <a:lstStyle/>
          <a:p>
            <a:r>
              <a:rPr lang="en-US" dirty="0">
                <a:hlinkClick r:id="rId4"/>
              </a:rPr>
              <a:t>https://www.youtube.com/watch?v=5JJHO6USJbA</a:t>
            </a:r>
            <a:endParaRPr lang="en-US" dirty="0"/>
          </a:p>
          <a:p>
            <a:endParaRPr lang="en-US" dirty="0"/>
          </a:p>
        </p:txBody>
      </p:sp>
    </p:spTree>
    <p:extLst>
      <p:ext uri="{BB962C8B-B14F-4D97-AF65-F5344CB8AC3E}">
        <p14:creationId xmlns:p14="http://schemas.microsoft.com/office/powerpoint/2010/main" val="948235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B/ HÌNH THÀNH KIẾN THỨC</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89" y="762862"/>
            <a:ext cx="5062367" cy="240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589431" y="1110594"/>
            <a:ext cx="6284889" cy="1569660"/>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    1</a:t>
            </a:r>
            <a:r>
              <a:rPr lang="en-US" sz="3200">
                <a:latin typeface="Times New Roman" pitchFamily="18" charset="0"/>
                <a:cs typeface="Times New Roman" pitchFamily="18" charset="0"/>
              </a:rPr>
              <a:t>. Nêu dụng </a:t>
            </a:r>
            <a:r>
              <a:rPr lang="en-US" sz="3200" err="1">
                <a:latin typeface="Times New Roman" pitchFamily="18" charset="0"/>
                <a:cs typeface="Times New Roman" pitchFamily="18" charset="0"/>
              </a:rPr>
              <a:t>cụ</a:t>
            </a:r>
            <a:r>
              <a:rPr lang="en-US" sz="3200">
                <a:latin typeface="Times New Roman" pitchFamily="18" charset="0"/>
                <a:cs typeface="Times New Roman" pitchFamily="18" charset="0"/>
              </a:rPr>
              <a:t> sử dụng </a:t>
            </a:r>
            <a:r>
              <a:rPr lang="en-US" sz="3200" dirty="0" err="1">
                <a:latin typeface="Times New Roman" pitchFamily="18" charset="0"/>
                <a:cs typeface="Times New Roman" pitchFamily="18" charset="0"/>
              </a:rPr>
              <a:t>đo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
        <p:nvSpPr>
          <p:cNvPr id="8" name="TextBox 7"/>
          <p:cNvSpPr txBox="1"/>
          <p:nvPr/>
        </p:nvSpPr>
        <p:spPr>
          <a:xfrm>
            <a:off x="509156" y="4144740"/>
            <a:ext cx="11097490" cy="1077218"/>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Dụng cụ để đo quãng đường: thước thẳng, thước dây,...</a:t>
            </a:r>
            <a:endParaRPr lang="en-US" sz="3200" dirty="0">
              <a:latin typeface="Times New Roman" pitchFamily="18" charset="0"/>
              <a:cs typeface="Times New Roman" pitchFamily="18" charset="0"/>
            </a:endParaRPr>
          </a:p>
          <a:p>
            <a:pPr algn="just"/>
            <a:r>
              <a:rPr lang="en-US" sz="3200" b="1" dirty="0">
                <a:latin typeface="Times New Roman" pitchFamily="18" charset="0"/>
                <a:cs typeface="Times New Roman" pitchFamily="18" charset="0"/>
              </a:rPr>
              <a:t>- </a:t>
            </a:r>
            <a:r>
              <a:rPr lang="vi-VN" sz="3200" dirty="0">
                <a:latin typeface="Times New Roman" pitchFamily="18" charset="0"/>
                <a:cs typeface="Times New Roman" pitchFamily="18" charset="0"/>
              </a:rPr>
              <a:t>Dụng cụ đo thời gian: Đồng hồ bấm giây</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958758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0210" y="494437"/>
            <a:ext cx="10771908" cy="2246769"/>
          </a:xfrm>
          <a:prstGeom prst="rect">
            <a:avLst/>
          </a:prstGeom>
        </p:spPr>
        <p:txBody>
          <a:bodyPr wrap="square">
            <a:spAutoFit/>
          </a:bodyPr>
          <a:lstStyle/>
          <a:p>
            <a:pPr algn="just"/>
            <a:r>
              <a:rPr lang="en-US" sz="2800" dirty="0">
                <a:latin typeface="Times New Roman" pitchFamily="18" charset="0"/>
                <a:cs typeface="Times New Roman" pitchFamily="18" charset="0"/>
              </a:rPr>
              <a:t>2.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đúng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Nhấn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nút</a:t>
            </a:r>
            <a:r>
              <a:rPr lang="en-US" sz="2800" dirty="0">
                <a:latin typeface="Times New Roman" pitchFamily="18" charset="0"/>
                <a:cs typeface="Times New Roman" pitchFamily="18" charset="0"/>
              </a:rPr>
              <a:t> RESET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0.</a:t>
            </a:r>
          </a:p>
          <a:p>
            <a:pPr algn="just"/>
            <a:r>
              <a:rPr lang="en-US" sz="2800" dirty="0">
                <a:latin typeface="Times New Roman" pitchFamily="18" charset="0"/>
                <a:cs typeface="Times New Roman" pitchFamily="18" charset="0"/>
              </a:rPr>
              <a:t>	B. </a:t>
            </a:r>
            <a:r>
              <a:rPr lang="en-US" sz="2800" dirty="0" err="1">
                <a:latin typeface="Times New Roman" pitchFamily="18" charset="0"/>
                <a:cs typeface="Times New Roman" pitchFamily="18" charset="0"/>
              </a:rPr>
              <a:t>Nhấn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nút</a:t>
            </a:r>
            <a:r>
              <a:rPr lang="en-US" sz="2800" dirty="0">
                <a:latin typeface="Times New Roman" pitchFamily="18" charset="0"/>
                <a:cs typeface="Times New Roman" pitchFamily="18" charset="0"/>
              </a:rPr>
              <a:t> STOP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	C. </a:t>
            </a:r>
            <a:r>
              <a:rPr lang="en-US" sz="2800" dirty="0" err="1">
                <a:latin typeface="Times New Roman" pitchFamily="18" charset="0"/>
                <a:cs typeface="Times New Roman" pitchFamily="18" charset="0"/>
              </a:rPr>
              <a:t>Nhấn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nút</a:t>
            </a:r>
            <a:r>
              <a:rPr lang="en-US" sz="2800" dirty="0">
                <a:latin typeface="Times New Roman" pitchFamily="18" charset="0"/>
                <a:cs typeface="Times New Roman" pitchFamily="18" charset="0"/>
              </a:rPr>
              <a:t> START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a:t>
            </a:r>
          </a:p>
        </p:txBody>
      </p:sp>
      <p:sp>
        <p:nvSpPr>
          <p:cNvPr id="3" name="TextBox 2"/>
          <p:cNvSpPr txBox="1"/>
          <p:nvPr/>
        </p:nvSpPr>
        <p:spPr>
          <a:xfrm>
            <a:off x="758536" y="3190009"/>
            <a:ext cx="6465224" cy="2092881"/>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nút</a:t>
            </a:r>
            <a:r>
              <a:rPr lang="en-US" sz="2800" dirty="0">
                <a:latin typeface="Times New Roman" pitchFamily="18" charset="0"/>
                <a:cs typeface="Times New Roman" pitchFamily="18" charset="0"/>
              </a:rPr>
              <a:t> RESET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0.</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nút</a:t>
            </a:r>
            <a:r>
              <a:rPr lang="en-US" sz="2800" dirty="0">
                <a:latin typeface="Times New Roman" pitchFamily="18" charset="0"/>
                <a:cs typeface="Times New Roman" pitchFamily="18" charset="0"/>
              </a:rPr>
              <a:t> START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nút</a:t>
            </a:r>
            <a:r>
              <a:rPr lang="en-US" sz="2800" dirty="0">
                <a:latin typeface="Times New Roman" pitchFamily="18" charset="0"/>
                <a:cs typeface="Times New Roman" pitchFamily="18" charset="0"/>
              </a:rPr>
              <a:t> STOP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a:t>
            </a:r>
            <a:r>
              <a:rPr lang="en-US" sz="2800" dirty="0">
                <a:latin typeface="Times New Roman" pitchFamily="18" charset="0"/>
                <a:cs typeface="Times New Roman" pitchFamily="18" charset="0"/>
              </a:rPr>
              <a:t>.</a:t>
            </a:r>
          </a:p>
          <a:p>
            <a:endParaRPr lang="en-US" dirty="0"/>
          </a:p>
        </p:txBody>
      </p:sp>
      <p:pic>
        <p:nvPicPr>
          <p:cNvPr id="1026" name="Picture 2" descr="C:\Users\Administrator\Downloads\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9470" y="2888673"/>
            <a:ext cx="4486275" cy="311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28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1184</Words>
  <Application>Microsoft Office PowerPoint</Application>
  <PresentationFormat>Widescreen</PresentationFormat>
  <Paragraphs>98</Paragraphs>
  <Slides>21</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Cambria Math</vt:lpstr>
      <vt:lpstr>Times</vt:lpstr>
      <vt:lpstr>Times New Roman</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Minh</cp:lastModifiedBy>
  <cp:revision>219</cp:revision>
  <dcterms:created xsi:type="dcterms:W3CDTF">2021-12-16T15:07:13Z</dcterms:created>
  <dcterms:modified xsi:type="dcterms:W3CDTF">2024-09-13T12:35:31Z</dcterms:modified>
</cp:coreProperties>
</file>