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6" r:id="rId3"/>
    <p:sldId id="258" r:id="rId4"/>
    <p:sldId id="260" r:id="rId5"/>
    <p:sldId id="261" r:id="rId6"/>
    <p:sldId id="263" r:id="rId7"/>
    <p:sldId id="264" r:id="rId8"/>
    <p:sldId id="265" r:id="rId9"/>
    <p:sldId id="275" r:id="rId10"/>
    <p:sldId id="267" r:id="rId11"/>
    <p:sldId id="266" r:id="rId12"/>
    <p:sldId id="268" r:id="rId13"/>
    <p:sldId id="269" r:id="rId14"/>
    <p:sldId id="272" r:id="rId15"/>
    <p:sldId id="270" r:id="rId16"/>
    <p:sldId id="271" r:id="rId17"/>
    <p:sldId id="273" r:id="rId18"/>
    <p:sldId id="274" r:id="rId1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58"/>
    <p:restoredTop sz="95735"/>
  </p:normalViewPr>
  <p:slideViewPr>
    <p:cSldViewPr snapToGrid="0" snapToObjects="1">
      <p:cViewPr varScale="1">
        <p:scale>
          <a:sx n="69" d="100"/>
          <a:sy n="69" d="100"/>
        </p:scale>
        <p:origin x="1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8C22F-BCE8-9D46-96F0-70F35FDAC166}" type="doc">
      <dgm:prSet loTypeId="urn:microsoft.com/office/officeart/2005/8/layout/pList2" loCatId="" qsTypeId="urn:microsoft.com/office/officeart/2005/8/quickstyle/simple1" qsCatId="simple" csTypeId="urn:microsoft.com/office/officeart/2005/8/colors/colorful4" csCatId="colorful" phldr="1"/>
      <dgm:spPr/>
    </dgm:pt>
    <dgm:pt modelId="{50BE2AAB-0640-1841-B5CA-1F0B96BDB130}">
      <dgm:prSet phldrT="[Text]" custT="1"/>
      <dgm:spPr/>
      <dgm:t>
        <a:bodyPr/>
        <a:lstStyle/>
        <a:p>
          <a:r>
            <a:rPr lang="en-US" sz="3500" dirty="0" err="1">
              <a:latin typeface="Times New Roman" panose="02020603050405020304" pitchFamily="18" charset="0"/>
              <a:cs typeface="Times New Roman" panose="02020603050405020304" pitchFamily="18" charset="0"/>
            </a:rPr>
            <a:t>Nhân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vật</a:t>
          </a:r>
          <a:endParaRPr lang="en-US" sz="3500" dirty="0">
            <a:latin typeface="Times New Roman" panose="02020603050405020304" pitchFamily="18" charset="0"/>
            <a:cs typeface="Times New Roman" panose="02020603050405020304" pitchFamily="18" charset="0"/>
          </a:endParaRPr>
        </a:p>
      </dgm:t>
    </dgm:pt>
    <dgm:pt modelId="{B78C3E89-F2B7-2446-960B-A3A0A9437805}" type="parTrans" cxnId="{20EB697F-6A29-DA4C-A031-73A74A93B0D6}">
      <dgm:prSet/>
      <dgm:spPr/>
      <dgm:t>
        <a:bodyPr/>
        <a:lstStyle/>
        <a:p>
          <a:endParaRPr lang="en-US" sz="3500">
            <a:latin typeface="Times New Roman" panose="02020603050405020304" pitchFamily="18" charset="0"/>
            <a:cs typeface="Times New Roman" panose="02020603050405020304" pitchFamily="18" charset="0"/>
          </a:endParaRPr>
        </a:p>
      </dgm:t>
    </dgm:pt>
    <dgm:pt modelId="{09EB49B5-3DC4-6F47-B742-B06E581EB47A}" type="sibTrans" cxnId="{20EB697F-6A29-DA4C-A031-73A74A93B0D6}">
      <dgm:prSet/>
      <dgm:spPr/>
      <dgm:t>
        <a:bodyPr/>
        <a:lstStyle/>
        <a:p>
          <a:endParaRPr lang="en-US" sz="3500">
            <a:latin typeface="Times New Roman" panose="02020603050405020304" pitchFamily="18" charset="0"/>
            <a:cs typeface="Times New Roman" panose="02020603050405020304" pitchFamily="18" charset="0"/>
          </a:endParaRPr>
        </a:p>
      </dgm:t>
    </dgm:pt>
    <dgm:pt modelId="{6154FC9D-9692-C248-AEE7-C73E60905726}">
      <dgm:prSet phldrT="[Text]" custT="1"/>
      <dgm:spPr/>
      <dgm:t>
        <a:bodyPr/>
        <a:lstStyle/>
        <a:p>
          <a:r>
            <a:rPr lang="en-US" sz="3500" dirty="0" err="1">
              <a:latin typeface="Times New Roman" panose="02020603050405020304" pitchFamily="18" charset="0"/>
              <a:cs typeface="Times New Roman" panose="02020603050405020304" pitchFamily="18" charset="0"/>
            </a:rPr>
            <a:t>Cốt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truyện</a:t>
          </a:r>
          <a:endParaRPr lang="en-US" sz="3500" dirty="0">
            <a:latin typeface="Times New Roman" panose="02020603050405020304" pitchFamily="18" charset="0"/>
            <a:cs typeface="Times New Roman" panose="02020603050405020304" pitchFamily="18" charset="0"/>
          </a:endParaRPr>
        </a:p>
      </dgm:t>
    </dgm:pt>
    <dgm:pt modelId="{9DA9A3AE-5EB3-4949-B059-CD3C8C33E195}" type="parTrans" cxnId="{FE4BA5EA-A2A7-2746-9910-7503B89C8264}">
      <dgm:prSet/>
      <dgm:spPr/>
      <dgm:t>
        <a:bodyPr/>
        <a:lstStyle/>
        <a:p>
          <a:endParaRPr lang="en-US" sz="3500">
            <a:latin typeface="Times New Roman" panose="02020603050405020304" pitchFamily="18" charset="0"/>
            <a:cs typeface="Times New Roman" panose="02020603050405020304" pitchFamily="18" charset="0"/>
          </a:endParaRPr>
        </a:p>
      </dgm:t>
    </dgm:pt>
    <dgm:pt modelId="{1535C05C-AC69-F14B-8B7D-9034703CE3A5}" type="sibTrans" cxnId="{FE4BA5EA-A2A7-2746-9910-7503B89C8264}">
      <dgm:prSet/>
      <dgm:spPr/>
      <dgm:t>
        <a:bodyPr/>
        <a:lstStyle/>
        <a:p>
          <a:endParaRPr lang="en-US" sz="3500">
            <a:latin typeface="Times New Roman" panose="02020603050405020304" pitchFamily="18" charset="0"/>
            <a:cs typeface="Times New Roman" panose="02020603050405020304" pitchFamily="18" charset="0"/>
          </a:endParaRPr>
        </a:p>
      </dgm:t>
    </dgm:pt>
    <dgm:pt modelId="{A9CB9A39-049B-4B4F-873F-97B744BE85E2}">
      <dgm:prSet phldrT="[Text]" custT="1"/>
      <dgm:spPr/>
      <dgm:t>
        <a:bodyPr/>
        <a:lstStyle/>
        <a:p>
          <a:r>
            <a:rPr lang="en-US" sz="3500" dirty="0" err="1">
              <a:latin typeface="Times New Roman" panose="02020603050405020304" pitchFamily="18" charset="0"/>
              <a:cs typeface="Times New Roman" panose="02020603050405020304" pitchFamily="18" charset="0"/>
            </a:rPr>
            <a:t>Yếu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ảo</a:t>
          </a:r>
          <a:endParaRPr lang="en-US" sz="3500" dirty="0">
            <a:latin typeface="Times New Roman" panose="02020603050405020304" pitchFamily="18" charset="0"/>
            <a:cs typeface="Times New Roman" panose="02020603050405020304" pitchFamily="18" charset="0"/>
          </a:endParaRPr>
        </a:p>
      </dgm:t>
    </dgm:pt>
    <dgm:pt modelId="{150AC903-0738-D147-A8B5-06166BEFA172}" type="parTrans" cxnId="{89153997-0E0C-4044-A533-1213E58DC3CC}">
      <dgm:prSet/>
      <dgm:spPr/>
      <dgm:t>
        <a:bodyPr/>
        <a:lstStyle/>
        <a:p>
          <a:endParaRPr lang="en-US" sz="3500">
            <a:latin typeface="Times New Roman" panose="02020603050405020304" pitchFamily="18" charset="0"/>
            <a:cs typeface="Times New Roman" panose="02020603050405020304" pitchFamily="18" charset="0"/>
          </a:endParaRPr>
        </a:p>
      </dgm:t>
    </dgm:pt>
    <dgm:pt modelId="{552F887D-5EF5-1D41-B4A1-A3B31FEF8429}" type="sibTrans" cxnId="{89153997-0E0C-4044-A533-1213E58DC3CC}">
      <dgm:prSet/>
      <dgm:spPr/>
      <dgm:t>
        <a:bodyPr/>
        <a:lstStyle/>
        <a:p>
          <a:endParaRPr lang="en-US" sz="3500">
            <a:latin typeface="Times New Roman" panose="02020603050405020304" pitchFamily="18" charset="0"/>
            <a:cs typeface="Times New Roman" panose="02020603050405020304" pitchFamily="18" charset="0"/>
          </a:endParaRPr>
        </a:p>
      </dgm:t>
    </dgm:pt>
    <dgm:pt modelId="{8DEDA6EC-6A39-9241-9AFA-34025159D209}" type="pres">
      <dgm:prSet presAssocID="{A8B8C22F-BCE8-9D46-96F0-70F35FDAC166}" presName="Name0" presStyleCnt="0">
        <dgm:presLayoutVars>
          <dgm:dir/>
          <dgm:resizeHandles val="exact"/>
        </dgm:presLayoutVars>
      </dgm:prSet>
      <dgm:spPr/>
    </dgm:pt>
    <dgm:pt modelId="{11723A0A-E77F-674D-A9E9-B95240DDEC60}" type="pres">
      <dgm:prSet presAssocID="{A8B8C22F-BCE8-9D46-96F0-70F35FDAC166}" presName="bkgdShp" presStyleLbl="alignAccFollowNode1" presStyleIdx="0" presStyleCnt="1"/>
      <dgm:spPr/>
    </dgm:pt>
    <dgm:pt modelId="{D63FA240-9BBC-8D4B-B6C5-5A7C21375110}" type="pres">
      <dgm:prSet presAssocID="{A8B8C22F-BCE8-9D46-96F0-70F35FDAC166}" presName="linComp" presStyleCnt="0"/>
      <dgm:spPr/>
    </dgm:pt>
    <dgm:pt modelId="{0D565459-1B01-D049-9334-732C30A90809}" type="pres">
      <dgm:prSet presAssocID="{50BE2AAB-0640-1841-B5CA-1F0B96BDB130}" presName="compNode" presStyleCnt="0"/>
      <dgm:spPr/>
    </dgm:pt>
    <dgm:pt modelId="{B467D0C8-997D-D547-9A18-E334F6B0A319}" type="pres">
      <dgm:prSet presAssocID="{50BE2AAB-0640-1841-B5CA-1F0B96BDB130}" presName="node" presStyleLbl="node1" presStyleIdx="0" presStyleCnt="3">
        <dgm:presLayoutVars>
          <dgm:bulletEnabled val="1"/>
        </dgm:presLayoutVars>
      </dgm:prSet>
      <dgm:spPr/>
      <dgm:t>
        <a:bodyPr/>
        <a:lstStyle/>
        <a:p>
          <a:endParaRPr lang="en-US"/>
        </a:p>
      </dgm:t>
    </dgm:pt>
    <dgm:pt modelId="{3CE0D5B6-BACC-2C42-9F0E-654C0DBAEDB7}" type="pres">
      <dgm:prSet presAssocID="{50BE2AAB-0640-1841-B5CA-1F0B96BDB130}" presName="invisiNode" presStyleLbl="node1" presStyleIdx="0" presStyleCnt="3"/>
      <dgm:spPr/>
    </dgm:pt>
    <dgm:pt modelId="{16977023-3F68-6C49-ABB2-A2AD1B9D4BF7}" type="pres">
      <dgm:prSet presAssocID="{50BE2AAB-0640-1841-B5CA-1F0B96BDB130}"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C78657B3-EACD-804E-9759-51B7E35CB790}" type="pres">
      <dgm:prSet presAssocID="{09EB49B5-3DC4-6F47-B742-B06E581EB47A}" presName="sibTrans" presStyleLbl="sibTrans2D1" presStyleIdx="0" presStyleCnt="0"/>
      <dgm:spPr/>
      <dgm:t>
        <a:bodyPr/>
        <a:lstStyle/>
        <a:p>
          <a:endParaRPr lang="en-US"/>
        </a:p>
      </dgm:t>
    </dgm:pt>
    <dgm:pt modelId="{E06131C4-E3DC-F244-9610-B44F51B3A8CD}" type="pres">
      <dgm:prSet presAssocID="{6154FC9D-9692-C248-AEE7-C73E60905726}" presName="compNode" presStyleCnt="0"/>
      <dgm:spPr/>
    </dgm:pt>
    <dgm:pt modelId="{D8CA2E08-E0EE-B449-A1FC-F39366563C18}" type="pres">
      <dgm:prSet presAssocID="{6154FC9D-9692-C248-AEE7-C73E60905726}" presName="node" presStyleLbl="node1" presStyleIdx="1" presStyleCnt="3">
        <dgm:presLayoutVars>
          <dgm:bulletEnabled val="1"/>
        </dgm:presLayoutVars>
      </dgm:prSet>
      <dgm:spPr/>
      <dgm:t>
        <a:bodyPr/>
        <a:lstStyle/>
        <a:p>
          <a:endParaRPr lang="en-US"/>
        </a:p>
      </dgm:t>
    </dgm:pt>
    <dgm:pt modelId="{F25E23F3-8004-2C4D-AD67-E63057021199}" type="pres">
      <dgm:prSet presAssocID="{6154FC9D-9692-C248-AEE7-C73E60905726}" presName="invisiNode" presStyleLbl="node1" presStyleIdx="1" presStyleCnt="3"/>
      <dgm:spPr/>
    </dgm:pt>
    <dgm:pt modelId="{1311C5DB-BA11-DF42-9B3F-A3AB644926E6}" type="pres">
      <dgm:prSet presAssocID="{6154FC9D-9692-C248-AEE7-C73E60905726}"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129B002B-0272-DF43-8450-D1B00613F851}" type="pres">
      <dgm:prSet presAssocID="{1535C05C-AC69-F14B-8B7D-9034703CE3A5}" presName="sibTrans" presStyleLbl="sibTrans2D1" presStyleIdx="0" presStyleCnt="0"/>
      <dgm:spPr/>
      <dgm:t>
        <a:bodyPr/>
        <a:lstStyle/>
        <a:p>
          <a:endParaRPr lang="en-US"/>
        </a:p>
      </dgm:t>
    </dgm:pt>
    <dgm:pt modelId="{0EA065E4-D672-D945-8303-783CFC736B06}" type="pres">
      <dgm:prSet presAssocID="{A9CB9A39-049B-4B4F-873F-97B744BE85E2}" presName="compNode" presStyleCnt="0"/>
      <dgm:spPr/>
    </dgm:pt>
    <dgm:pt modelId="{C6D11ADA-B6F7-4E45-9D75-4F31635E80D8}" type="pres">
      <dgm:prSet presAssocID="{A9CB9A39-049B-4B4F-873F-97B744BE85E2}" presName="node" presStyleLbl="node1" presStyleIdx="2" presStyleCnt="3">
        <dgm:presLayoutVars>
          <dgm:bulletEnabled val="1"/>
        </dgm:presLayoutVars>
      </dgm:prSet>
      <dgm:spPr/>
      <dgm:t>
        <a:bodyPr/>
        <a:lstStyle/>
        <a:p>
          <a:endParaRPr lang="en-US"/>
        </a:p>
      </dgm:t>
    </dgm:pt>
    <dgm:pt modelId="{175F71A7-C588-C849-8B46-423792849C8C}" type="pres">
      <dgm:prSet presAssocID="{A9CB9A39-049B-4B4F-873F-97B744BE85E2}" presName="invisiNode" presStyleLbl="node1" presStyleIdx="2" presStyleCnt="3"/>
      <dgm:spPr/>
    </dgm:pt>
    <dgm:pt modelId="{96DA27F8-CD02-B343-8ED8-174EA5FA7177}" type="pres">
      <dgm:prSet presAssocID="{A9CB9A39-049B-4B4F-873F-97B744BE85E2}"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BFEDC8CF-E53E-1F4D-AA77-A87394CBCC4A}" type="presOf" srcId="{A8B8C22F-BCE8-9D46-96F0-70F35FDAC166}" destId="{8DEDA6EC-6A39-9241-9AFA-34025159D209}" srcOrd="0" destOrd="0" presId="urn:microsoft.com/office/officeart/2005/8/layout/pList2"/>
    <dgm:cxn modelId="{E3964952-4137-F047-B614-4A5B6176144B}" type="presOf" srcId="{1535C05C-AC69-F14B-8B7D-9034703CE3A5}" destId="{129B002B-0272-DF43-8450-D1B00613F851}" srcOrd="0" destOrd="0" presId="urn:microsoft.com/office/officeart/2005/8/layout/pList2"/>
    <dgm:cxn modelId="{51B0D51F-C430-164D-ABF1-95801A7B7E68}" type="presOf" srcId="{09EB49B5-3DC4-6F47-B742-B06E581EB47A}" destId="{C78657B3-EACD-804E-9759-51B7E35CB790}" srcOrd="0" destOrd="0" presId="urn:microsoft.com/office/officeart/2005/8/layout/pList2"/>
    <dgm:cxn modelId="{FE4BA5EA-A2A7-2746-9910-7503B89C8264}" srcId="{A8B8C22F-BCE8-9D46-96F0-70F35FDAC166}" destId="{6154FC9D-9692-C248-AEE7-C73E60905726}" srcOrd="1" destOrd="0" parTransId="{9DA9A3AE-5EB3-4949-B059-CD3C8C33E195}" sibTransId="{1535C05C-AC69-F14B-8B7D-9034703CE3A5}"/>
    <dgm:cxn modelId="{20EB697F-6A29-DA4C-A031-73A74A93B0D6}" srcId="{A8B8C22F-BCE8-9D46-96F0-70F35FDAC166}" destId="{50BE2AAB-0640-1841-B5CA-1F0B96BDB130}" srcOrd="0" destOrd="0" parTransId="{B78C3E89-F2B7-2446-960B-A3A0A9437805}" sibTransId="{09EB49B5-3DC4-6F47-B742-B06E581EB47A}"/>
    <dgm:cxn modelId="{9C81484E-6C51-9841-B8BF-A8B05E0602C5}" type="presOf" srcId="{A9CB9A39-049B-4B4F-873F-97B744BE85E2}" destId="{C6D11ADA-B6F7-4E45-9D75-4F31635E80D8}" srcOrd="0" destOrd="0" presId="urn:microsoft.com/office/officeart/2005/8/layout/pList2"/>
    <dgm:cxn modelId="{6280A28A-A4D9-6B44-A4BA-FED151A88452}" type="presOf" srcId="{50BE2AAB-0640-1841-B5CA-1F0B96BDB130}" destId="{B467D0C8-997D-D547-9A18-E334F6B0A319}" srcOrd="0" destOrd="0" presId="urn:microsoft.com/office/officeart/2005/8/layout/pList2"/>
    <dgm:cxn modelId="{89153997-0E0C-4044-A533-1213E58DC3CC}" srcId="{A8B8C22F-BCE8-9D46-96F0-70F35FDAC166}" destId="{A9CB9A39-049B-4B4F-873F-97B744BE85E2}" srcOrd="2" destOrd="0" parTransId="{150AC903-0738-D147-A8B5-06166BEFA172}" sibTransId="{552F887D-5EF5-1D41-B4A1-A3B31FEF8429}"/>
    <dgm:cxn modelId="{7A547F0D-3AE3-5B44-BC19-F5DE3DDCE428}" type="presOf" srcId="{6154FC9D-9692-C248-AEE7-C73E60905726}" destId="{D8CA2E08-E0EE-B449-A1FC-F39366563C18}" srcOrd="0" destOrd="0" presId="urn:microsoft.com/office/officeart/2005/8/layout/pList2"/>
    <dgm:cxn modelId="{229C9203-64A6-9C43-AE21-F672445BBE2A}" type="presParOf" srcId="{8DEDA6EC-6A39-9241-9AFA-34025159D209}" destId="{11723A0A-E77F-674D-A9E9-B95240DDEC60}" srcOrd="0" destOrd="0" presId="urn:microsoft.com/office/officeart/2005/8/layout/pList2"/>
    <dgm:cxn modelId="{4F9FBA2B-7204-E741-BD27-C1E503EF3ADA}" type="presParOf" srcId="{8DEDA6EC-6A39-9241-9AFA-34025159D209}" destId="{D63FA240-9BBC-8D4B-B6C5-5A7C21375110}" srcOrd="1" destOrd="0" presId="urn:microsoft.com/office/officeart/2005/8/layout/pList2"/>
    <dgm:cxn modelId="{28AD813C-F561-1D4D-A1C6-67A165166607}" type="presParOf" srcId="{D63FA240-9BBC-8D4B-B6C5-5A7C21375110}" destId="{0D565459-1B01-D049-9334-732C30A90809}" srcOrd="0" destOrd="0" presId="urn:microsoft.com/office/officeart/2005/8/layout/pList2"/>
    <dgm:cxn modelId="{8B3B058F-2E89-FA4D-83D9-BBE3F1EAC5FB}" type="presParOf" srcId="{0D565459-1B01-D049-9334-732C30A90809}" destId="{B467D0C8-997D-D547-9A18-E334F6B0A319}" srcOrd="0" destOrd="0" presId="urn:microsoft.com/office/officeart/2005/8/layout/pList2"/>
    <dgm:cxn modelId="{B305865D-0724-CA4A-B6B3-D77F91B6C0C8}" type="presParOf" srcId="{0D565459-1B01-D049-9334-732C30A90809}" destId="{3CE0D5B6-BACC-2C42-9F0E-654C0DBAEDB7}" srcOrd="1" destOrd="0" presId="urn:microsoft.com/office/officeart/2005/8/layout/pList2"/>
    <dgm:cxn modelId="{0BED6835-C620-4A43-B641-4C621EAEEC90}" type="presParOf" srcId="{0D565459-1B01-D049-9334-732C30A90809}" destId="{16977023-3F68-6C49-ABB2-A2AD1B9D4BF7}" srcOrd="2" destOrd="0" presId="urn:microsoft.com/office/officeart/2005/8/layout/pList2"/>
    <dgm:cxn modelId="{A42EFA6F-02AD-C64F-8F88-8F68D27DD098}" type="presParOf" srcId="{D63FA240-9BBC-8D4B-B6C5-5A7C21375110}" destId="{C78657B3-EACD-804E-9759-51B7E35CB790}" srcOrd="1" destOrd="0" presId="urn:microsoft.com/office/officeart/2005/8/layout/pList2"/>
    <dgm:cxn modelId="{183CE6EE-68A0-964D-A612-A7E1662D183C}" type="presParOf" srcId="{D63FA240-9BBC-8D4B-B6C5-5A7C21375110}" destId="{E06131C4-E3DC-F244-9610-B44F51B3A8CD}" srcOrd="2" destOrd="0" presId="urn:microsoft.com/office/officeart/2005/8/layout/pList2"/>
    <dgm:cxn modelId="{A46EA9FB-F48D-4342-9EA2-B5CF77FFFF04}" type="presParOf" srcId="{E06131C4-E3DC-F244-9610-B44F51B3A8CD}" destId="{D8CA2E08-E0EE-B449-A1FC-F39366563C18}" srcOrd="0" destOrd="0" presId="urn:microsoft.com/office/officeart/2005/8/layout/pList2"/>
    <dgm:cxn modelId="{7432DC7B-88EF-D44E-A55F-6007EF1767C3}" type="presParOf" srcId="{E06131C4-E3DC-F244-9610-B44F51B3A8CD}" destId="{F25E23F3-8004-2C4D-AD67-E63057021199}" srcOrd="1" destOrd="0" presId="urn:microsoft.com/office/officeart/2005/8/layout/pList2"/>
    <dgm:cxn modelId="{85D6E8E2-99F4-B54A-A1E0-6658395D8C5B}" type="presParOf" srcId="{E06131C4-E3DC-F244-9610-B44F51B3A8CD}" destId="{1311C5DB-BA11-DF42-9B3F-A3AB644926E6}" srcOrd="2" destOrd="0" presId="urn:microsoft.com/office/officeart/2005/8/layout/pList2"/>
    <dgm:cxn modelId="{16EB0A01-23B6-F645-A7F6-E88AC8DE45B5}" type="presParOf" srcId="{D63FA240-9BBC-8D4B-B6C5-5A7C21375110}" destId="{129B002B-0272-DF43-8450-D1B00613F851}" srcOrd="3" destOrd="0" presId="urn:microsoft.com/office/officeart/2005/8/layout/pList2"/>
    <dgm:cxn modelId="{5C6CAB47-2F89-CE48-A1B6-3F2E4B94A44C}" type="presParOf" srcId="{D63FA240-9BBC-8D4B-B6C5-5A7C21375110}" destId="{0EA065E4-D672-D945-8303-783CFC736B06}" srcOrd="4" destOrd="0" presId="urn:microsoft.com/office/officeart/2005/8/layout/pList2"/>
    <dgm:cxn modelId="{8083BBA2-71A5-9644-B0E2-A0E45E8B04D6}" type="presParOf" srcId="{0EA065E4-D672-D945-8303-783CFC736B06}" destId="{C6D11ADA-B6F7-4E45-9D75-4F31635E80D8}" srcOrd="0" destOrd="0" presId="urn:microsoft.com/office/officeart/2005/8/layout/pList2"/>
    <dgm:cxn modelId="{FB6AA563-D96E-F94D-AF37-1AA5CDF0036D}" type="presParOf" srcId="{0EA065E4-D672-D945-8303-783CFC736B06}" destId="{175F71A7-C588-C849-8B46-423792849C8C}" srcOrd="1" destOrd="0" presId="urn:microsoft.com/office/officeart/2005/8/layout/pList2"/>
    <dgm:cxn modelId="{F7FCFBA6-FA1E-0E4C-8772-1529F8B771F2}" type="presParOf" srcId="{0EA065E4-D672-D945-8303-783CFC736B06}" destId="{96DA27F8-CD02-B343-8ED8-174EA5FA717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23A0A-E77F-674D-A9E9-B95240DDEC60}">
      <dsp:nvSpPr>
        <dsp:cNvPr id="0" name=""/>
        <dsp:cNvSpPr/>
      </dsp:nvSpPr>
      <dsp:spPr>
        <a:xfrm>
          <a:off x="0" y="0"/>
          <a:ext cx="5934077" cy="1731289"/>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77023-3F68-6C49-ABB2-A2AD1B9D4BF7}">
      <dsp:nvSpPr>
        <dsp:cNvPr id="0" name=""/>
        <dsp:cNvSpPr/>
      </dsp:nvSpPr>
      <dsp:spPr>
        <a:xfrm>
          <a:off x="178022" y="230838"/>
          <a:ext cx="1743135" cy="126961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67D0C8-997D-D547-9A18-E334F6B0A319}">
      <dsp:nvSpPr>
        <dsp:cNvPr id="0" name=""/>
        <dsp:cNvSpPr/>
      </dsp:nvSpPr>
      <dsp:spPr>
        <a:xfrm rot="10800000">
          <a:off x="178022" y="1731289"/>
          <a:ext cx="1743135" cy="2116019"/>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lang="en-US" sz="3500" kern="1200" dirty="0" err="1">
              <a:latin typeface="Times New Roman" panose="02020603050405020304" pitchFamily="18" charset="0"/>
              <a:cs typeface="Times New Roman" panose="02020603050405020304" pitchFamily="18" charset="0"/>
            </a:rPr>
            <a:t>Nhân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vật</a:t>
          </a:r>
          <a:endParaRPr lang="en-US" sz="3500" kern="1200" dirty="0">
            <a:latin typeface="Times New Roman" panose="02020603050405020304" pitchFamily="18" charset="0"/>
            <a:cs typeface="Times New Roman" panose="02020603050405020304" pitchFamily="18" charset="0"/>
          </a:endParaRPr>
        </a:p>
      </dsp:txBody>
      <dsp:txXfrm rot="10800000">
        <a:off x="231629" y="1731289"/>
        <a:ext cx="1635921" cy="2062412"/>
      </dsp:txXfrm>
    </dsp:sp>
    <dsp:sp modelId="{1311C5DB-BA11-DF42-9B3F-A3AB644926E6}">
      <dsp:nvSpPr>
        <dsp:cNvPr id="0" name=""/>
        <dsp:cNvSpPr/>
      </dsp:nvSpPr>
      <dsp:spPr>
        <a:xfrm>
          <a:off x="2095470" y="230838"/>
          <a:ext cx="1743135" cy="126961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CA2E08-E0EE-B449-A1FC-F39366563C18}">
      <dsp:nvSpPr>
        <dsp:cNvPr id="0" name=""/>
        <dsp:cNvSpPr/>
      </dsp:nvSpPr>
      <dsp:spPr>
        <a:xfrm rot="10800000">
          <a:off x="2095470" y="1731289"/>
          <a:ext cx="1743135" cy="2116019"/>
        </a:xfrm>
        <a:prstGeom prst="round2SameRect">
          <a:avLst>
            <a:gd name="adj1" fmla="val 10500"/>
            <a:gd name="adj2" fmla="val 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lang="en-US" sz="3500" kern="1200" dirty="0" err="1">
              <a:latin typeface="Times New Roman" panose="02020603050405020304" pitchFamily="18" charset="0"/>
              <a:cs typeface="Times New Roman" panose="02020603050405020304" pitchFamily="18" charset="0"/>
            </a:rPr>
            <a:t>Cốt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truyện</a:t>
          </a:r>
          <a:endParaRPr lang="en-US" sz="3500" kern="1200" dirty="0">
            <a:latin typeface="Times New Roman" panose="02020603050405020304" pitchFamily="18" charset="0"/>
            <a:cs typeface="Times New Roman" panose="02020603050405020304" pitchFamily="18" charset="0"/>
          </a:endParaRPr>
        </a:p>
      </dsp:txBody>
      <dsp:txXfrm rot="10800000">
        <a:off x="2149077" y="1731289"/>
        <a:ext cx="1635921" cy="2062412"/>
      </dsp:txXfrm>
    </dsp:sp>
    <dsp:sp modelId="{96DA27F8-CD02-B343-8ED8-174EA5FA7177}">
      <dsp:nvSpPr>
        <dsp:cNvPr id="0" name=""/>
        <dsp:cNvSpPr/>
      </dsp:nvSpPr>
      <dsp:spPr>
        <a:xfrm>
          <a:off x="4012919" y="230838"/>
          <a:ext cx="1743135" cy="126961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D11ADA-B6F7-4E45-9D75-4F31635E80D8}">
      <dsp:nvSpPr>
        <dsp:cNvPr id="0" name=""/>
        <dsp:cNvSpPr/>
      </dsp:nvSpPr>
      <dsp:spPr>
        <a:xfrm rot="10800000">
          <a:off x="4012919" y="1731289"/>
          <a:ext cx="1743135" cy="2116019"/>
        </a:xfrm>
        <a:prstGeom prst="round2SameRect">
          <a:avLst>
            <a:gd name="adj1" fmla="val 10500"/>
            <a:gd name="adj2" fmla="val 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lang="en-US" sz="3500" kern="1200" dirty="0" err="1">
              <a:latin typeface="Times New Roman" panose="02020603050405020304" pitchFamily="18" charset="0"/>
              <a:cs typeface="Times New Roman" panose="02020603050405020304" pitchFamily="18" charset="0"/>
            </a:rPr>
            <a:t>Yếu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tố</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kì</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ảo</a:t>
          </a:r>
          <a:endParaRPr lang="en-US" sz="3500" kern="1200" dirty="0">
            <a:latin typeface="Times New Roman" panose="02020603050405020304" pitchFamily="18" charset="0"/>
            <a:cs typeface="Times New Roman" panose="02020603050405020304" pitchFamily="18" charset="0"/>
          </a:endParaRPr>
        </a:p>
      </dsp:txBody>
      <dsp:txXfrm rot="10800000">
        <a:off x="4066526" y="1731289"/>
        <a:ext cx="1635921" cy="206241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B4FC4-7E8A-493D-8A84-BF13F1C3BA32}" type="datetimeFigureOut">
              <a:rPr lang="en-US" smtClean="0"/>
              <a:t>23/8/2021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780DD-D0E5-40AD-9666-C1EC84E1B5AA}" type="slidenum">
              <a:rPr lang="en-US" smtClean="0"/>
              <a:t>‹#›</a:t>
            </a:fld>
            <a:endParaRPr lang="en-US"/>
          </a:p>
        </p:txBody>
      </p:sp>
    </p:spTree>
    <p:extLst>
      <p:ext uri="{BB962C8B-B14F-4D97-AF65-F5344CB8AC3E}">
        <p14:creationId xmlns:p14="http://schemas.microsoft.com/office/powerpoint/2010/main" val="358332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C780DD-D0E5-40AD-9666-C1EC84E1B5AA}" type="slidenum">
              <a:rPr lang="en-US" smtClean="0"/>
              <a:t>1</a:t>
            </a:fld>
            <a:endParaRPr lang="en-US"/>
          </a:p>
        </p:txBody>
      </p:sp>
    </p:spTree>
    <p:extLst>
      <p:ext uri="{BB962C8B-B14F-4D97-AF65-F5344CB8AC3E}">
        <p14:creationId xmlns:p14="http://schemas.microsoft.com/office/powerpoint/2010/main" val="390930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C780DD-D0E5-40AD-9666-C1EC84E1B5AA}" type="slidenum">
              <a:rPr lang="en-US" smtClean="0"/>
              <a:t>2</a:t>
            </a:fld>
            <a:endParaRPr lang="en-US"/>
          </a:p>
        </p:txBody>
      </p:sp>
    </p:spTree>
    <p:extLst>
      <p:ext uri="{BB962C8B-B14F-4D97-AF65-F5344CB8AC3E}">
        <p14:creationId xmlns:p14="http://schemas.microsoft.com/office/powerpoint/2010/main" val="115003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C780DD-D0E5-40AD-9666-C1EC84E1B5AA}" type="slidenum">
              <a:rPr lang="en-US" smtClean="0"/>
              <a:t>3</a:t>
            </a:fld>
            <a:endParaRPr lang="en-US"/>
          </a:p>
        </p:txBody>
      </p:sp>
    </p:spTree>
    <p:extLst>
      <p:ext uri="{BB962C8B-B14F-4D97-AF65-F5344CB8AC3E}">
        <p14:creationId xmlns:p14="http://schemas.microsoft.com/office/powerpoint/2010/main" val="88058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C780DD-D0E5-40AD-9666-C1EC84E1B5AA}" type="slidenum">
              <a:rPr lang="en-US" smtClean="0"/>
              <a:t>8</a:t>
            </a:fld>
            <a:endParaRPr lang="en-US"/>
          </a:p>
        </p:txBody>
      </p:sp>
    </p:spTree>
    <p:extLst>
      <p:ext uri="{BB962C8B-B14F-4D97-AF65-F5344CB8AC3E}">
        <p14:creationId xmlns:p14="http://schemas.microsoft.com/office/powerpoint/2010/main" val="765747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C780DD-D0E5-40AD-9666-C1EC84E1B5AA}" type="slidenum">
              <a:rPr lang="en-US" smtClean="0"/>
              <a:t>9</a:t>
            </a:fld>
            <a:endParaRPr lang="en-US"/>
          </a:p>
        </p:txBody>
      </p:sp>
    </p:spTree>
    <p:extLst>
      <p:ext uri="{BB962C8B-B14F-4D97-AF65-F5344CB8AC3E}">
        <p14:creationId xmlns:p14="http://schemas.microsoft.com/office/powerpoint/2010/main" val="104805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C780DD-D0E5-40AD-9666-C1EC84E1B5AA}" type="slidenum">
              <a:rPr lang="en-US" smtClean="0"/>
              <a:t>15</a:t>
            </a:fld>
            <a:endParaRPr lang="en-US"/>
          </a:p>
        </p:txBody>
      </p:sp>
    </p:spTree>
    <p:extLst>
      <p:ext uri="{BB962C8B-B14F-4D97-AF65-F5344CB8AC3E}">
        <p14:creationId xmlns:p14="http://schemas.microsoft.com/office/powerpoint/2010/main" val="34370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smtClean="0">
                <a:solidFill>
                  <a:schemeClr val="tx1"/>
                </a:solidFill>
                <a:effectLst/>
                <a:latin typeface="+mn-lt"/>
                <a:ea typeface="+mn-ea"/>
                <a:cs typeface="+mn-cs"/>
              </a:rPr>
              <a:t>- 0981.713.891</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8CC780DD-D0E5-40AD-9666-C1EC84E1B5AA}" type="slidenum">
              <a:rPr lang="en-US" smtClean="0"/>
              <a:t>17</a:t>
            </a:fld>
            <a:endParaRPr lang="en-US"/>
          </a:p>
        </p:txBody>
      </p:sp>
    </p:spTree>
    <p:extLst>
      <p:ext uri="{BB962C8B-B14F-4D97-AF65-F5344CB8AC3E}">
        <p14:creationId xmlns:p14="http://schemas.microsoft.com/office/powerpoint/2010/main" val="3287704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C780DD-D0E5-40AD-9666-C1EC84E1B5AA}" type="slidenum">
              <a:rPr lang="en-US" smtClean="0"/>
              <a:t>18</a:t>
            </a:fld>
            <a:endParaRPr lang="en-US"/>
          </a:p>
        </p:txBody>
      </p:sp>
    </p:spTree>
    <p:extLst>
      <p:ext uri="{BB962C8B-B14F-4D97-AF65-F5344CB8AC3E}">
        <p14:creationId xmlns:p14="http://schemas.microsoft.com/office/powerpoint/2010/main" val="114300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F77C-76DE-744C-8B4A-E739BE448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8CC9C6BD-8233-DF48-B9E3-AE4AAA4DA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BB32DE9-50B3-0248-96B0-4F460FC2AF3D}"/>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5" name="Footer Placeholder 4">
            <a:extLst>
              <a:ext uri="{FF2B5EF4-FFF2-40B4-BE49-F238E27FC236}">
                <a16:creationId xmlns:a16="http://schemas.microsoft.com/office/drawing/2014/main" id="{B98CDE22-EB74-B54E-96F1-DF3A812F9CD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59F3256-72AF-F54A-BBF3-E0B82C2A069C}"/>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3101280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5350-8E45-BE49-8367-2DF13FD09E08}"/>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B440F4C-EFE5-364C-9D95-06E64006F9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B2C2F3F-5CD9-2044-AE50-8F6851358A29}"/>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5" name="Footer Placeholder 4">
            <a:extLst>
              <a:ext uri="{FF2B5EF4-FFF2-40B4-BE49-F238E27FC236}">
                <a16:creationId xmlns:a16="http://schemas.microsoft.com/office/drawing/2014/main" id="{0FF5761B-0CFF-484D-96A9-55F9CA5D69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7ECF8DD-F5D3-4949-8B6C-D83FE4191683}"/>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4000841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54C4FF-26AF-1F40-8CDF-76B32260FD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C179E0A-988D-2A4B-99C3-D8DB222356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B5BA4A8-82F4-CB41-9333-FA631765403A}"/>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5" name="Footer Placeholder 4">
            <a:extLst>
              <a:ext uri="{FF2B5EF4-FFF2-40B4-BE49-F238E27FC236}">
                <a16:creationId xmlns:a16="http://schemas.microsoft.com/office/drawing/2014/main" id="{DD380B95-BFAA-754C-B9BF-F4B4DDF7AEB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FBD5957-92D1-884E-9E8B-F65CE535AF36}"/>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295265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A413-203C-9948-B34D-BF8D15E84E21}"/>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7749A6E-4C9B-7641-8470-F462FBEB6F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9ECA759-4F4F-D943-88C2-B3AECF84EF16}"/>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5" name="Footer Placeholder 4">
            <a:extLst>
              <a:ext uri="{FF2B5EF4-FFF2-40B4-BE49-F238E27FC236}">
                <a16:creationId xmlns:a16="http://schemas.microsoft.com/office/drawing/2014/main" id="{5C03A521-E222-C648-8352-D0D9B0B723D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EA1610B-90BE-054A-A15C-97A866D33933}"/>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89642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75F5-75E6-824E-BBF8-5EF26E0DEB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70BF374-A1AC-9243-B074-FFF5E48FEB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BC3881-8453-2E4D-A239-68DD45B20203}"/>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5" name="Footer Placeholder 4">
            <a:extLst>
              <a:ext uri="{FF2B5EF4-FFF2-40B4-BE49-F238E27FC236}">
                <a16:creationId xmlns:a16="http://schemas.microsoft.com/office/drawing/2014/main" id="{04A4CE2C-C32E-9549-B8B6-EB8F99926A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0A9EE8F-7E51-2E48-AAF2-B4EA8CF0C956}"/>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71560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74AF-D337-B746-B398-FC3B0781914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AE9769C-9EA7-0649-BC4F-4A2310226C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5A9E0CF-7C3E-D144-9927-75057AD8C4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BC9488E9-E0B1-E340-B827-3C018E5E0DC6}"/>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6" name="Footer Placeholder 5">
            <a:extLst>
              <a:ext uri="{FF2B5EF4-FFF2-40B4-BE49-F238E27FC236}">
                <a16:creationId xmlns:a16="http://schemas.microsoft.com/office/drawing/2014/main" id="{7FA58193-346A-E248-9694-287609F586B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193EBFF-EF7F-094E-BB70-DDCADE89E3BD}"/>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41266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E65A-D83C-EA48-95C9-F2A8A398597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5334494-C2FB-D544-873D-0B63B1EFCC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A11AE2-4346-724D-801E-90CFCC580F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19F0585E-6AE4-8B47-8FBE-A7067853D3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4236EE-B302-5443-8A1B-D283113954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8E42C067-1AA3-094B-AF23-A319F6F4C933}"/>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8" name="Footer Placeholder 7">
            <a:extLst>
              <a:ext uri="{FF2B5EF4-FFF2-40B4-BE49-F238E27FC236}">
                <a16:creationId xmlns:a16="http://schemas.microsoft.com/office/drawing/2014/main" id="{80444EAF-444D-C34B-8554-F4A3671DF968}"/>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6598A2AB-764C-B74F-8354-AD3409F263C8}"/>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367931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51C1-DC47-C544-AB01-7B4DA6C692A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A8213DC-C491-1B4E-876D-F9FA55707D5D}"/>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4" name="Footer Placeholder 3">
            <a:extLst>
              <a:ext uri="{FF2B5EF4-FFF2-40B4-BE49-F238E27FC236}">
                <a16:creationId xmlns:a16="http://schemas.microsoft.com/office/drawing/2014/main" id="{037346F1-0333-3247-A54C-A097C0484A3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B847E19-7499-CB49-A480-E61ED9956562}"/>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185145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D1F56-2361-A445-9C97-6C31FF564C86}"/>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3" name="Footer Placeholder 2">
            <a:extLst>
              <a:ext uri="{FF2B5EF4-FFF2-40B4-BE49-F238E27FC236}">
                <a16:creationId xmlns:a16="http://schemas.microsoft.com/office/drawing/2014/main" id="{009CDBFA-A45E-F743-9F3C-D994EF9ED3B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8DEC401-BA75-9044-9D77-3710BEDB21F0}"/>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2123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212B-E947-6B42-9950-C932F9324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B361ACE-7119-CF45-8BF2-EA0BA7DEE7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3217D46F-6A3C-A441-9326-64FF70EA3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44203-C72A-DB48-A69D-0BD1E03A2566}"/>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6" name="Footer Placeholder 5">
            <a:extLst>
              <a:ext uri="{FF2B5EF4-FFF2-40B4-BE49-F238E27FC236}">
                <a16:creationId xmlns:a16="http://schemas.microsoft.com/office/drawing/2014/main" id="{C0EC7875-34BF-9D46-9A1C-16A1AD70348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72AEF2E-0018-C644-A42B-3130E8711245}"/>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1760076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2DD3-2147-FA4F-AF22-D95F7EE44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377C553-1E03-9046-B768-80E7B069DB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7DB3949A-0758-AB4D-9536-94AA3D91B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3D3D79-93DE-1645-B558-509CB69A3196}"/>
              </a:ext>
            </a:extLst>
          </p:cNvPr>
          <p:cNvSpPr>
            <a:spLocks noGrp="1"/>
          </p:cNvSpPr>
          <p:nvPr>
            <p:ph type="dt" sz="half" idx="10"/>
          </p:nvPr>
        </p:nvSpPr>
        <p:spPr/>
        <p:txBody>
          <a:bodyPr/>
          <a:lstStyle/>
          <a:p>
            <a:fld id="{875618A4-8DCD-974D-9249-AFA2ADA152F0}" type="datetimeFigureOut">
              <a:rPr lang="en-VN" smtClean="0"/>
              <a:t>08/23/2021</a:t>
            </a:fld>
            <a:endParaRPr lang="en-VN"/>
          </a:p>
        </p:txBody>
      </p:sp>
      <p:sp>
        <p:nvSpPr>
          <p:cNvPr id="6" name="Footer Placeholder 5">
            <a:extLst>
              <a:ext uri="{FF2B5EF4-FFF2-40B4-BE49-F238E27FC236}">
                <a16:creationId xmlns:a16="http://schemas.microsoft.com/office/drawing/2014/main" id="{45404F7A-D363-6E44-AAB9-44D32E6A0D6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1D0CD96-AA5E-1D4B-8C2E-E0D862855C45}"/>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41272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241E2E-0D28-D84B-B959-244AAA47E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0195E04-51B9-8840-BDD5-ED2BB77F9B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63082E9-9B27-974A-8CB7-F5DC11B014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618A4-8DCD-974D-9249-AFA2ADA152F0}" type="datetimeFigureOut">
              <a:rPr lang="en-VN" smtClean="0"/>
              <a:t>08/23/2021</a:t>
            </a:fld>
            <a:endParaRPr lang="en-VN"/>
          </a:p>
        </p:txBody>
      </p:sp>
      <p:sp>
        <p:nvSpPr>
          <p:cNvPr id="5" name="Footer Placeholder 4">
            <a:extLst>
              <a:ext uri="{FF2B5EF4-FFF2-40B4-BE49-F238E27FC236}">
                <a16:creationId xmlns:a16="http://schemas.microsoft.com/office/drawing/2014/main" id="{B9F61604-D47C-BA44-8C57-5620F562A8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05820A9-F764-CD49-94EC-39AE3A5C7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A05DD-A681-D54C-914E-48F94CEAF4D4}" type="slidenum">
              <a:rPr lang="en-VN" smtClean="0"/>
              <a:t>‹#›</a:t>
            </a:fld>
            <a:endParaRPr lang="en-VN"/>
          </a:p>
        </p:txBody>
      </p:sp>
    </p:spTree>
    <p:extLst>
      <p:ext uri="{BB962C8B-B14F-4D97-AF65-F5344CB8AC3E}">
        <p14:creationId xmlns:p14="http://schemas.microsoft.com/office/powerpoint/2010/main" val="2851927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Không phát hiện cụ rùa ở Hồ Gươm">
            <a:extLst>
              <a:ext uri="{FF2B5EF4-FFF2-40B4-BE49-F238E27FC236}">
                <a16:creationId xmlns:a16="http://schemas.microsoft.com/office/drawing/2014/main" id="{90366189-9035-DA42-937A-CB56A4EE5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5" r="-1" b="-1"/>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inh nghiệm du lịch Hồ Hoàn Kiếm - Biểu tượng của Hà Nội - BestPrice">
            <a:extLst>
              <a:ext uri="{FF2B5EF4-FFF2-40B4-BE49-F238E27FC236}">
                <a16:creationId xmlns:a16="http://schemas.microsoft.com/office/drawing/2014/main" id="{13FB183B-89CF-F14A-98E6-872F648D30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4" r="1" b="1"/>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Vì sao lại gọi là Hồ Gươm? - Công thức món ngon">
            <a:extLst>
              <a:ext uri="{FF2B5EF4-FFF2-40B4-BE49-F238E27FC236}">
                <a16:creationId xmlns:a16="http://schemas.microsoft.com/office/drawing/2014/main" id="{60296196-EC12-C74A-BB12-005A558E2B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75" r="11818" b="-1"/>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6A1CAC3-A129-43F8-8881-63D3E319A7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5CCE41C-FBFB-44B8-BE25-7F555613C1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2EE850-A11F-8245-9023-F5EDE2B843E6}"/>
              </a:ext>
            </a:extLst>
          </p:cNvPr>
          <p:cNvSpPr txBox="1"/>
          <p:nvPr/>
        </p:nvSpPr>
        <p:spPr>
          <a:xfrm>
            <a:off x="0" y="4340326"/>
            <a:ext cx="5001186" cy="2246769"/>
          </a:xfrm>
          <a:prstGeom prst="rect">
            <a:avLst/>
          </a:prstGeom>
          <a:noFill/>
        </p:spPr>
        <p:txBody>
          <a:bodyPr wrap="square" rtlCol="0">
            <a:spAutoFit/>
          </a:bodyPr>
          <a:lstStyle/>
          <a:p>
            <a:pPr algn="ctr"/>
            <a:r>
              <a:rPr lang="en-VN" sz="3500" dirty="0">
                <a:solidFill>
                  <a:schemeClr val="bg1"/>
                </a:solidFill>
                <a:latin typeface="Times New Roman" panose="02020603050405020304" pitchFamily="18" charset="0"/>
                <a:cs typeface="Times New Roman" panose="02020603050405020304" pitchFamily="18" charset="0"/>
              </a:rPr>
              <a:t>Em biết gì về Hồ Gươm ở Hà Nội. Hãy chia sẻ với các bạn cùng nhóm về thắng cảnh này.</a:t>
            </a:r>
          </a:p>
        </p:txBody>
      </p:sp>
    </p:spTree>
    <p:extLst>
      <p:ext uri="{BB962C8B-B14F-4D97-AF65-F5344CB8AC3E}">
        <p14:creationId xmlns:p14="http://schemas.microsoft.com/office/powerpoint/2010/main" val="204070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B5AC-D594-1140-8B8A-631D4DB7CB98}"/>
              </a:ext>
            </a:extLst>
          </p:cNvPr>
          <p:cNvSpPr>
            <a:spLocks noGrp="1"/>
          </p:cNvSpPr>
          <p:nvPr>
            <p:ph type="title"/>
          </p:nvPr>
        </p:nvSpPr>
        <p:spPr>
          <a:xfrm>
            <a:off x="304800" y="232529"/>
            <a:ext cx="11582400" cy="579420"/>
          </a:xfrm>
        </p:spPr>
        <p:txBody>
          <a:bodyPr>
            <a:noAutofit/>
          </a:bodyPr>
          <a:lstStyle/>
          <a:p>
            <a:pPr algn="ctr"/>
            <a:r>
              <a:rPr lang="en-VN" sz="3500" b="1" i="1" dirty="0">
                <a:solidFill>
                  <a:srgbClr val="7030A0"/>
                </a:solidFill>
                <a:latin typeface="Times New Roman" panose="02020603050405020304" pitchFamily="18" charset="0"/>
                <a:cs typeface="Times New Roman" panose="02020603050405020304" pitchFamily="18" charset="0"/>
              </a:rPr>
              <a:t>Sắp xếp các sự kiện sau theo trình tự xuất hiện trong văn bản</a:t>
            </a:r>
          </a:p>
        </p:txBody>
      </p:sp>
      <p:sp>
        <p:nvSpPr>
          <p:cNvPr id="4" name="TextBox 3">
            <a:extLst>
              <a:ext uri="{FF2B5EF4-FFF2-40B4-BE49-F238E27FC236}">
                <a16:creationId xmlns:a16="http://schemas.microsoft.com/office/drawing/2014/main" id="{2A6E8BE1-0972-8D4C-BFD5-34B35A0A6FF4}"/>
              </a:ext>
            </a:extLst>
          </p:cNvPr>
          <p:cNvSpPr txBox="1"/>
          <p:nvPr/>
        </p:nvSpPr>
        <p:spPr>
          <a:xfrm>
            <a:off x="1190625" y="1017359"/>
            <a:ext cx="9810750" cy="4708981"/>
          </a:xfrm>
          <a:prstGeom prst="rect">
            <a:avLst/>
          </a:prstGeom>
          <a:noFill/>
        </p:spPr>
        <p:txBody>
          <a:bodyPr wrap="square" rtlCol="0">
            <a:spAutoFit/>
          </a:bodyPr>
          <a:lstStyle/>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vua</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Vọng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Thận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Kéo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báu</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Minh sang </a:t>
            </a:r>
            <a:r>
              <a:rPr lang="en-US" sz="3000" dirty="0" err="1">
                <a:latin typeface="Times New Roman" panose="02020603050405020304" pitchFamily="18" charset="0"/>
                <a:cs typeface="Times New Roman" panose="02020603050405020304" pitchFamily="18" charset="0"/>
              </a:rPr>
              <a:t>xâm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cs typeface="Times New Roman" panose="02020603050405020304" pitchFamily="18" charset="0"/>
              </a:rPr>
              <a:t> ta</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tay</a:t>
            </a:r>
            <a:r>
              <a:rPr lang="en-US" sz="3000" dirty="0">
                <a:latin typeface="Times New Roman" panose="02020603050405020304" pitchFamily="18" charset="0"/>
                <a:cs typeface="Times New Roman" panose="02020603050405020304" pitchFamily="18" charset="0"/>
              </a:rPr>
              <a:t> 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kinh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vía</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khởi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Lam </a:t>
            </a:r>
            <a:r>
              <a:rPr lang="en-US" sz="3000" dirty="0" err="1">
                <a:latin typeface="Times New Roman" panose="02020603050405020304" pitchFamily="18" charset="0"/>
                <a:cs typeface="Times New Roman" panose="02020603050405020304" pitchFamily="18" charset="0"/>
              </a:rPr>
              <a:t>Sơn</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Vọng</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ngọc</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Long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Rùa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đòi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báu</a:t>
            </a:r>
            <a:endParaRPr lang="en-VN" sz="3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DA36FAC-365C-7344-9B4F-51E626C3EAF5}"/>
              </a:ext>
            </a:extLst>
          </p:cNvPr>
          <p:cNvSpPr txBox="1"/>
          <p:nvPr/>
        </p:nvSpPr>
        <p:spPr>
          <a:xfrm>
            <a:off x="1190625" y="5726340"/>
            <a:ext cx="9458325" cy="784830"/>
          </a:xfrm>
          <a:prstGeom prst="rect">
            <a:avLst/>
          </a:prstGeom>
          <a:noFill/>
        </p:spPr>
        <p:txBody>
          <a:bodyPr wrap="square" rtlCol="0">
            <a:spAutoFit/>
          </a:bodyPr>
          <a:lstStyle/>
          <a:p>
            <a:r>
              <a:rPr lang="en-US" sz="4500" dirty="0">
                <a:solidFill>
                  <a:srgbClr val="C00000"/>
                </a:solidFill>
                <a:latin typeface="Times New Roman" panose="02020603050405020304" pitchFamily="18" charset="0"/>
                <a:cs typeface="Times New Roman" panose="02020603050405020304" pitchFamily="18" charset="0"/>
              </a:rPr>
              <a:t>d → f → c → h → e → a → </a:t>
            </a:r>
            <a:r>
              <a:rPr lang="en-US" sz="4500" dirty="0" err="1">
                <a:solidFill>
                  <a:srgbClr val="C00000"/>
                </a:solidFill>
                <a:latin typeface="Times New Roman" panose="02020603050405020304" pitchFamily="18" charset="0"/>
                <a:cs typeface="Times New Roman" panose="02020603050405020304" pitchFamily="18" charset="0"/>
              </a:rPr>
              <a:t>i</a:t>
            </a:r>
            <a:r>
              <a:rPr lang="en-US" sz="4500" dirty="0">
                <a:solidFill>
                  <a:srgbClr val="C00000"/>
                </a:solidFill>
                <a:latin typeface="Times New Roman" panose="02020603050405020304" pitchFamily="18" charset="0"/>
                <a:cs typeface="Times New Roman" panose="02020603050405020304" pitchFamily="18" charset="0"/>
              </a:rPr>
              <a:t> → g → b</a:t>
            </a:r>
            <a:endParaRPr lang="en-VN" sz="45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40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F2BE7D-1702-2645-891B-CE41780909D9}"/>
              </a:ext>
            </a:extLst>
          </p:cNvPr>
          <p:cNvSpPr/>
          <p:nvPr/>
        </p:nvSpPr>
        <p:spPr>
          <a:xfrm>
            <a:off x="2447925" y="247650"/>
            <a:ext cx="7296150" cy="990600"/>
          </a:xfrm>
          <a:prstGeom prst="rect">
            <a:avLst/>
          </a:prstGeom>
          <a:solidFill>
            <a:srgbClr val="FFFF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VN" sz="4000" b="1" dirty="0">
                <a:solidFill>
                  <a:schemeClr val="tx1"/>
                </a:solidFill>
                <a:latin typeface="Times New Roman" panose="02020603050405020304" pitchFamily="18" charset="0"/>
                <a:cs typeface="Times New Roman" panose="02020603050405020304" pitchFamily="18" charset="0"/>
              </a:rPr>
              <a:t>ĐẶC ĐIỂM CỐT TRUYỆN</a:t>
            </a:r>
          </a:p>
        </p:txBody>
      </p:sp>
      <p:sp>
        <p:nvSpPr>
          <p:cNvPr id="5" name="Oval 4">
            <a:extLst>
              <a:ext uri="{FF2B5EF4-FFF2-40B4-BE49-F238E27FC236}">
                <a16:creationId xmlns:a16="http://schemas.microsoft.com/office/drawing/2014/main" id="{B95ED7E6-6B2D-5640-A9DE-B87C90ADBC6F}"/>
              </a:ext>
            </a:extLst>
          </p:cNvPr>
          <p:cNvSpPr/>
          <p:nvPr/>
        </p:nvSpPr>
        <p:spPr>
          <a:xfrm>
            <a:off x="1895475" y="247650"/>
            <a:ext cx="1090582" cy="990600"/>
          </a:xfrm>
          <a:prstGeom prst="ellipse">
            <a:avLst/>
          </a:prstGeom>
          <a:solidFill>
            <a:schemeClr val="accent6">
              <a:lumMod val="20000"/>
              <a:lumOff val="80000"/>
            </a:schemeClr>
          </a:solidFill>
          <a:ln w="57150">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VN" sz="5500" b="1" dirty="0">
                <a:latin typeface="#9Slide03 Arima Madurai Bold" pitchFamily="2" charset="77"/>
                <a:cs typeface="#9Slide03 Arima Madurai Bold" pitchFamily="2" charset="77"/>
              </a:rPr>
              <a:t>3</a:t>
            </a:r>
          </a:p>
        </p:txBody>
      </p:sp>
      <p:sp>
        <p:nvSpPr>
          <p:cNvPr id="7" name="TextBox 6">
            <a:extLst>
              <a:ext uri="{FF2B5EF4-FFF2-40B4-BE49-F238E27FC236}">
                <a16:creationId xmlns:a16="http://schemas.microsoft.com/office/drawing/2014/main" id="{0F9657CE-0762-544B-82AB-C54DB38BC545}"/>
              </a:ext>
            </a:extLst>
          </p:cNvPr>
          <p:cNvSpPr txBox="1"/>
          <p:nvPr/>
        </p:nvSpPr>
        <p:spPr>
          <a:xfrm rot="16200000">
            <a:off x="-691529" y="2940732"/>
            <a:ext cx="3792806" cy="1015663"/>
          </a:xfrm>
          <a:prstGeom prst="rect">
            <a:avLst/>
          </a:prstGeom>
          <a:solidFill>
            <a:schemeClr val="accent5">
              <a:lumMod val="20000"/>
              <a:lumOff val="80000"/>
            </a:schemeClr>
          </a:solidFill>
        </p:spPr>
        <p:txBody>
          <a:bodyPr wrap="square" rtlCol="0">
            <a:spAutoFit/>
          </a:bodyPr>
          <a:lstStyle/>
          <a:p>
            <a:pPr algn="ctr"/>
            <a:r>
              <a:rPr lang="en-VN" sz="3000" b="1" dirty="0">
                <a:latin typeface="Times New Roman" panose="02020603050405020304" pitchFamily="18" charset="0"/>
                <a:cs typeface="Times New Roman" panose="02020603050405020304" pitchFamily="18" charset="0"/>
              </a:rPr>
              <a:t>Cách Long Quân trao gươm cho Lê Lợi</a:t>
            </a:r>
          </a:p>
        </p:txBody>
      </p:sp>
      <p:sp>
        <p:nvSpPr>
          <p:cNvPr id="9" name="Rectangle 8">
            <a:extLst>
              <a:ext uri="{FF2B5EF4-FFF2-40B4-BE49-F238E27FC236}">
                <a16:creationId xmlns:a16="http://schemas.microsoft.com/office/drawing/2014/main" id="{A3B0BEA9-1319-6A40-8850-32EA2D243085}"/>
              </a:ext>
            </a:extLst>
          </p:cNvPr>
          <p:cNvSpPr/>
          <p:nvPr/>
        </p:nvSpPr>
        <p:spPr>
          <a:xfrm>
            <a:off x="1811425" y="1909187"/>
            <a:ext cx="84049" cy="3078753"/>
          </a:xfrm>
          <a:prstGeom prst="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五角星 4">
            <a:extLst>
              <a:ext uri="{FF2B5EF4-FFF2-40B4-BE49-F238E27FC236}">
                <a16:creationId xmlns:a16="http://schemas.microsoft.com/office/drawing/2014/main" id="{42D0461C-BC55-EC41-B279-2B7A4FECC6C5}"/>
              </a:ext>
            </a:extLst>
          </p:cNvPr>
          <p:cNvSpPr/>
          <p:nvPr/>
        </p:nvSpPr>
        <p:spPr>
          <a:xfrm rot="19903756">
            <a:off x="2148759" y="1829278"/>
            <a:ext cx="397549" cy="44887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五角星 4">
            <a:extLst>
              <a:ext uri="{FF2B5EF4-FFF2-40B4-BE49-F238E27FC236}">
                <a16:creationId xmlns:a16="http://schemas.microsoft.com/office/drawing/2014/main" id="{C0153FF5-07F4-5042-8AA2-902FD8C41DA9}"/>
              </a:ext>
            </a:extLst>
          </p:cNvPr>
          <p:cNvSpPr/>
          <p:nvPr/>
        </p:nvSpPr>
        <p:spPr>
          <a:xfrm rot="19903756">
            <a:off x="2148760" y="4471693"/>
            <a:ext cx="397549" cy="44887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4">
            <a:extLst>
              <a:ext uri="{FF2B5EF4-FFF2-40B4-BE49-F238E27FC236}">
                <a16:creationId xmlns:a16="http://schemas.microsoft.com/office/drawing/2014/main" id="{3C44A4DB-5C24-864B-B080-BAE22A7A69A5}"/>
              </a:ext>
            </a:extLst>
          </p:cNvPr>
          <p:cNvSpPr/>
          <p:nvPr/>
        </p:nvSpPr>
        <p:spPr>
          <a:xfrm rot="19903756">
            <a:off x="2187800" y="2582106"/>
            <a:ext cx="397549" cy="44887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4">
            <a:extLst>
              <a:ext uri="{FF2B5EF4-FFF2-40B4-BE49-F238E27FC236}">
                <a16:creationId xmlns:a16="http://schemas.microsoft.com/office/drawing/2014/main" id="{F8EAAF52-6377-FB49-9A60-C28ACB6B5F1C}"/>
              </a:ext>
            </a:extLst>
          </p:cNvPr>
          <p:cNvSpPr/>
          <p:nvPr/>
        </p:nvSpPr>
        <p:spPr>
          <a:xfrm rot="19903756">
            <a:off x="2180663" y="3436713"/>
            <a:ext cx="397549" cy="44887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TextBox 15">
            <a:extLst>
              <a:ext uri="{FF2B5EF4-FFF2-40B4-BE49-F238E27FC236}">
                <a16:creationId xmlns:a16="http://schemas.microsoft.com/office/drawing/2014/main" id="{77A08B71-C164-5049-923A-B6285E428312}"/>
              </a:ext>
            </a:extLst>
          </p:cNvPr>
          <p:cNvSpPr txBox="1"/>
          <p:nvPr/>
        </p:nvSpPr>
        <p:spPr>
          <a:xfrm>
            <a:off x="2829684" y="1770696"/>
            <a:ext cx="6333366"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Không trao trực tiếp</a:t>
            </a:r>
          </a:p>
        </p:txBody>
      </p:sp>
      <p:sp>
        <p:nvSpPr>
          <p:cNvPr id="17" name="TextBox 16">
            <a:extLst>
              <a:ext uri="{FF2B5EF4-FFF2-40B4-BE49-F238E27FC236}">
                <a16:creationId xmlns:a16="http://schemas.microsoft.com/office/drawing/2014/main" id="{FE32085C-FC92-654C-BF4B-1851519E45C2}"/>
              </a:ext>
            </a:extLst>
          </p:cNvPr>
          <p:cNvSpPr txBox="1"/>
          <p:nvPr/>
        </p:nvSpPr>
        <p:spPr>
          <a:xfrm>
            <a:off x="2829684" y="2396502"/>
            <a:ext cx="9362316"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Để cho Lê Thận tình cờ thấy lưỡi gươm ở một nơi, Lê Lợi tình cờ tìm thấy chuôi gươm ở nơi khác</a:t>
            </a:r>
          </a:p>
        </p:txBody>
      </p:sp>
      <p:sp>
        <p:nvSpPr>
          <p:cNvPr id="18" name="TextBox 17">
            <a:extLst>
              <a:ext uri="{FF2B5EF4-FFF2-40B4-BE49-F238E27FC236}">
                <a16:creationId xmlns:a16="http://schemas.microsoft.com/office/drawing/2014/main" id="{B85B3793-7372-1A44-9198-620575DA0877}"/>
              </a:ext>
            </a:extLst>
          </p:cNvPr>
          <p:cNvSpPr txBox="1"/>
          <p:nvPr/>
        </p:nvSpPr>
        <p:spPr>
          <a:xfrm>
            <a:off x="2829684" y="3452168"/>
            <a:ext cx="9362316"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Trên thanh gươm ghi chữ “Thuận Thiên” nhấn mạnh tính chất chính nghĩa, hợp lòng trời, lòng người của nghĩa quân Lam Sơn.</a:t>
            </a:r>
          </a:p>
        </p:txBody>
      </p:sp>
      <p:sp>
        <p:nvSpPr>
          <p:cNvPr id="19" name="TextBox 18">
            <a:extLst>
              <a:ext uri="{FF2B5EF4-FFF2-40B4-BE49-F238E27FC236}">
                <a16:creationId xmlns:a16="http://schemas.microsoft.com/office/drawing/2014/main" id="{7C427115-D267-8C47-A3C6-C7706E0BEAD3}"/>
              </a:ext>
            </a:extLst>
          </p:cNvPr>
          <p:cNvSpPr txBox="1"/>
          <p:nvPr/>
        </p:nvSpPr>
        <p:spPr>
          <a:xfrm>
            <a:off x="2863401" y="4507834"/>
            <a:ext cx="9362316"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Mỗi bộ phận ở một nơi nhưng khi khớp với nhau thì vừa in</a:t>
            </a:r>
          </a:p>
        </p:txBody>
      </p:sp>
      <p:sp>
        <p:nvSpPr>
          <p:cNvPr id="21" name="Bent Arrow 20">
            <a:extLst>
              <a:ext uri="{FF2B5EF4-FFF2-40B4-BE49-F238E27FC236}">
                <a16:creationId xmlns:a16="http://schemas.microsoft.com/office/drawing/2014/main" id="{E08BDA35-2915-0142-9EB0-E75D4CC4D05C}"/>
              </a:ext>
            </a:extLst>
          </p:cNvPr>
          <p:cNvSpPr/>
          <p:nvPr/>
        </p:nvSpPr>
        <p:spPr>
          <a:xfrm rot="10800000" flipH="1">
            <a:off x="2829684" y="5699283"/>
            <a:ext cx="788858" cy="476250"/>
          </a:xfrm>
          <a:prstGeom prst="ben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22" name="Rounded Rectangle 21">
            <a:extLst>
              <a:ext uri="{FF2B5EF4-FFF2-40B4-BE49-F238E27FC236}">
                <a16:creationId xmlns:a16="http://schemas.microsoft.com/office/drawing/2014/main" id="{AE7F8474-E922-1143-B2C0-CEB45CE6FAD5}"/>
              </a:ext>
            </a:extLst>
          </p:cNvPr>
          <p:cNvSpPr/>
          <p:nvPr/>
        </p:nvSpPr>
        <p:spPr>
          <a:xfrm>
            <a:off x="3810000" y="5344967"/>
            <a:ext cx="7882316" cy="1284433"/>
          </a:xfrm>
          <a:prstGeom prst="roundRect">
            <a:avLst/>
          </a:prstGeom>
          <a:solidFill>
            <a:schemeClr val="accent4">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Sức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mạnh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đoàn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sự</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thống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nhất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nguyện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vọng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ý</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chí</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chống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giặc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ngoại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xâm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toàn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tộc</a:t>
            </a:r>
            <a:endParaRPr lang="en-VN" sz="3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24789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8" presetClass="emph" presetSubtype="0" repeatCount="2000" fill="hold" grpId="1" nodeType="withEffect">
                                      <p:stCondLst>
                                        <p:cond delay="0"/>
                                      </p:stCondLst>
                                      <p:childTnLst>
                                        <p:animRot by="21600000">
                                          <p:cBhvr>
                                            <p:cTn id="10" dur="3500" fill="hold"/>
                                            <p:tgtEl>
                                              <p:spTgt spid="10"/>
                                            </p:tgtEl>
                                            <p:attrNameLst>
                                              <p:attrName>r</p:attrName>
                                            </p:attrNameLst>
                                          </p:cBhvr>
                                        </p:animRot>
                                      </p:childTnLst>
                                    </p:cTn>
                                  </p:par>
                                </p:childTnLst>
                              </p:cTn>
                            </p:par>
                            <p:par>
                              <p:cTn id="11" fill="hold">
                                <p:stCondLst>
                                  <p:cond delay="7000"/>
                                </p:stCondLst>
                                <p:childTnLst>
                                  <p:par>
                                    <p:cTn id="12" presetID="2" presetClass="entr" presetSubtype="1" fill="hold" grpId="0" nodeType="after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par>
                                    <p:cTn id="16" presetID="8" presetClass="emph" presetSubtype="0" repeatCount="2000" fill="hold" grpId="1" nodeType="withEffect">
                                      <p:stCondLst>
                                        <p:cond delay="0"/>
                                      </p:stCondLst>
                                      <p:childTnLst>
                                        <p:animRot by="21600000">
                                          <p:cBhvr>
                                            <p:cTn id="17" dur="3500" fill="hold"/>
                                            <p:tgtEl>
                                              <p:spTgt spid="11"/>
                                            </p:tgtEl>
                                            <p:attrNameLst>
                                              <p:attrName>r</p:attrName>
                                            </p:attrNameLst>
                                          </p:cBhvr>
                                        </p:animRot>
                                      </p:childTnLst>
                                    </p:cTn>
                                  </p:par>
                                </p:childTnLst>
                              </p:cTn>
                            </p:par>
                            <p:par>
                              <p:cTn id="18" fill="hold">
                                <p:stCondLst>
                                  <p:cond delay="14000"/>
                                </p:stCondLst>
                                <p:childTnLst>
                                  <p:par>
                                    <p:cTn id="19" presetID="2" presetClass="entr" presetSubtype="1" fill="hold" grpId="0" nodeType="afterEffect" p14:presetBounceEnd="50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50000">
                                          <p:cBhvr additive="base">
                                            <p:cTn id="2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8" presetClass="emph" presetSubtype="0" repeatCount="2000" fill="hold" grpId="1" nodeType="withEffect">
                                      <p:stCondLst>
                                        <p:cond delay="0"/>
                                      </p:stCondLst>
                                      <p:childTnLst>
                                        <p:animRot by="21600000">
                                          <p:cBhvr>
                                            <p:cTn id="24" dur="3500" fill="hold"/>
                                            <p:tgtEl>
                                              <p:spTgt spid="12"/>
                                            </p:tgtEl>
                                            <p:attrNameLst>
                                              <p:attrName>r</p:attrName>
                                            </p:attrNameLst>
                                          </p:cBhvr>
                                        </p:animRot>
                                      </p:childTnLst>
                                    </p:cTn>
                                  </p:par>
                                </p:childTnLst>
                              </p:cTn>
                            </p:par>
                            <p:par>
                              <p:cTn id="25" fill="hold">
                                <p:stCondLst>
                                  <p:cond delay="21000"/>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50000">
                                          <p:cBhvr additive="base">
                                            <p:cTn id="28"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8" presetClass="emph" presetSubtype="0" repeatCount="2000" fill="hold" grpId="1" nodeType="withEffect">
                                      <p:stCondLst>
                                        <p:cond delay="0"/>
                                      </p:stCondLst>
                                      <p:childTnLst>
                                        <p:animRot by="21600000">
                                          <p:cBhvr>
                                            <p:cTn id="31" dur="3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8" presetClass="emph" presetSubtype="0" repeatCount="2000" fill="hold" grpId="1" nodeType="withEffect">
                                      <p:stCondLst>
                                        <p:cond delay="0"/>
                                      </p:stCondLst>
                                      <p:childTnLst>
                                        <p:animRot by="21600000">
                                          <p:cBhvr>
                                            <p:cTn id="10" dur="3500" fill="hold"/>
                                            <p:tgtEl>
                                              <p:spTgt spid="10"/>
                                            </p:tgtEl>
                                            <p:attrNameLst>
                                              <p:attrName>r</p:attrName>
                                            </p:attrNameLst>
                                          </p:cBhvr>
                                        </p:animRot>
                                      </p:childTnLst>
                                    </p:cTn>
                                  </p:par>
                                </p:childTnLst>
                              </p:cTn>
                            </p:par>
                            <p:par>
                              <p:cTn id="11" fill="hold">
                                <p:stCondLst>
                                  <p:cond delay="7000"/>
                                </p:stCondLst>
                                <p:childTnLst>
                                  <p:par>
                                    <p:cTn id="12" presetID="2"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par>
                                    <p:cTn id="16" presetID="8" presetClass="emph" presetSubtype="0" repeatCount="2000" fill="hold" grpId="1" nodeType="withEffect">
                                      <p:stCondLst>
                                        <p:cond delay="0"/>
                                      </p:stCondLst>
                                      <p:childTnLst>
                                        <p:animRot by="21600000">
                                          <p:cBhvr>
                                            <p:cTn id="17" dur="3500" fill="hold"/>
                                            <p:tgtEl>
                                              <p:spTgt spid="11"/>
                                            </p:tgtEl>
                                            <p:attrNameLst>
                                              <p:attrName>r</p:attrName>
                                            </p:attrNameLst>
                                          </p:cBhvr>
                                        </p:animRot>
                                      </p:childTnLst>
                                    </p:cTn>
                                  </p:par>
                                </p:childTnLst>
                              </p:cTn>
                            </p:par>
                            <p:par>
                              <p:cTn id="18" fill="hold">
                                <p:stCondLst>
                                  <p:cond delay="14000"/>
                                </p:stCondLst>
                                <p:childTnLst>
                                  <p:par>
                                    <p:cTn id="19" presetID="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8" presetClass="emph" presetSubtype="0" repeatCount="2000" fill="hold" grpId="1" nodeType="withEffect">
                                      <p:stCondLst>
                                        <p:cond delay="0"/>
                                      </p:stCondLst>
                                      <p:childTnLst>
                                        <p:animRot by="21600000">
                                          <p:cBhvr>
                                            <p:cTn id="24" dur="3500" fill="hold"/>
                                            <p:tgtEl>
                                              <p:spTgt spid="12"/>
                                            </p:tgtEl>
                                            <p:attrNameLst>
                                              <p:attrName>r</p:attrName>
                                            </p:attrNameLst>
                                          </p:cBhvr>
                                        </p:animRot>
                                      </p:childTnLst>
                                    </p:cTn>
                                  </p:par>
                                </p:childTnLst>
                              </p:cTn>
                            </p:par>
                            <p:par>
                              <p:cTn id="25" fill="hold">
                                <p:stCondLst>
                                  <p:cond delay="21000"/>
                                </p:stCondLst>
                                <p:childTnLst>
                                  <p:par>
                                    <p:cTn id="26" presetID="2" presetClass="entr" presetSubtype="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8" presetClass="emph" presetSubtype="0" repeatCount="2000" fill="hold" grpId="1" nodeType="withEffect">
                                      <p:stCondLst>
                                        <p:cond delay="0"/>
                                      </p:stCondLst>
                                      <p:childTnLst>
                                        <p:animRot by="21600000">
                                          <p:cBhvr>
                                            <p:cTn id="31" dur="3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eb, chain, plant, branchlet&#10;&#10;Description automatically generated">
            <a:extLst>
              <a:ext uri="{FF2B5EF4-FFF2-40B4-BE49-F238E27FC236}">
                <a16:creationId xmlns:a16="http://schemas.microsoft.com/office/drawing/2014/main" id="{17AE403F-ACE8-384F-8856-3B3B31294976}"/>
              </a:ext>
            </a:extLst>
          </p:cNvPr>
          <p:cNvPicPr>
            <a:picLocks noChangeAspect="1"/>
          </p:cNvPicPr>
          <p:nvPr/>
        </p:nvPicPr>
        <p:blipFill>
          <a:blip r:embed="rId2"/>
          <a:stretch>
            <a:fillRect/>
          </a:stretch>
        </p:blipFill>
        <p:spPr>
          <a:xfrm>
            <a:off x="3922397" y="329248"/>
            <a:ext cx="8046720" cy="5364479"/>
          </a:xfrm>
          <a:prstGeom prst="rect">
            <a:avLst/>
          </a:prstGeom>
        </p:spPr>
      </p:pic>
      <p:pic>
        <p:nvPicPr>
          <p:cNvPr id="5" name="Picture 4" descr="22858PICdbgea5Gz679dY_PIC2018.png">
            <a:extLst>
              <a:ext uri="{FF2B5EF4-FFF2-40B4-BE49-F238E27FC236}">
                <a16:creationId xmlns:a16="http://schemas.microsoft.com/office/drawing/2014/main" id="{2E19AFAE-B3DB-4748-9C06-ACF2956F8416}"/>
              </a:ext>
            </a:extLst>
          </p:cNvPr>
          <p:cNvPicPr>
            <a:picLocks noChangeAspect="1"/>
          </p:cNvPicPr>
          <p:nvPr/>
        </p:nvPicPr>
        <p:blipFill>
          <a:blip r:embed="rId3" cstate="print"/>
          <a:stretch>
            <a:fillRect/>
          </a:stretch>
        </p:blipFill>
        <p:spPr>
          <a:xfrm flipH="1">
            <a:off x="0" y="2743200"/>
            <a:ext cx="5385463" cy="4114800"/>
          </a:xfrm>
          <a:prstGeom prst="rect">
            <a:avLst/>
          </a:prstGeom>
        </p:spPr>
      </p:pic>
      <p:sp>
        <p:nvSpPr>
          <p:cNvPr id="6" name="TextBox 5">
            <a:extLst>
              <a:ext uri="{FF2B5EF4-FFF2-40B4-BE49-F238E27FC236}">
                <a16:creationId xmlns:a16="http://schemas.microsoft.com/office/drawing/2014/main" id="{7E7ED37A-0CCD-CF42-9AD7-BADF4499FF4C}"/>
              </a:ext>
            </a:extLst>
          </p:cNvPr>
          <p:cNvSpPr txBox="1"/>
          <p:nvPr/>
        </p:nvSpPr>
        <p:spPr>
          <a:xfrm>
            <a:off x="5253025" y="1241772"/>
            <a:ext cx="5385464" cy="3539430"/>
          </a:xfrm>
          <a:prstGeom prst="rect">
            <a:avLst/>
          </a:prstGeom>
          <a:noFill/>
        </p:spPr>
        <p:txBody>
          <a:bodyPr wrap="square" rtlCol="0">
            <a:spAutoFit/>
          </a:bodyPr>
          <a:lstStyle/>
          <a:p>
            <a:pPr algn="ctr"/>
            <a:r>
              <a:rPr lang="en-VN" sz="2800" b="1" u="sng" dirty="0">
                <a:latin typeface="Times New Roman" panose="02020603050405020304" pitchFamily="18" charset="0"/>
                <a:cs typeface="Times New Roman" panose="02020603050405020304" pitchFamily="18" charset="0"/>
              </a:rPr>
              <a:t>CHIA SẺ</a:t>
            </a: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Long Quân để cho Lê Thận tình cờ tìm thấy lưỡi gươm ở một nơi, Lê Lợi tình cờ tìm thấy chuôi gươm ở một nơi khác. Thông qua cách cho mượn như vậy, tác giả dân gian muốn thể hiện điều gì?</a:t>
            </a:r>
          </a:p>
        </p:txBody>
      </p:sp>
    </p:spTree>
    <p:extLst>
      <p:ext uri="{BB962C8B-B14F-4D97-AF65-F5344CB8AC3E}">
        <p14:creationId xmlns:p14="http://schemas.microsoft.com/office/powerpoint/2010/main" val="42228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3AF8-D2E5-9940-9073-F288AB647FC8}"/>
              </a:ext>
            </a:extLst>
          </p:cNvPr>
          <p:cNvSpPr/>
          <p:nvPr/>
        </p:nvSpPr>
        <p:spPr>
          <a:xfrm>
            <a:off x="1743074" y="414112"/>
            <a:ext cx="9382126" cy="990600"/>
          </a:xfrm>
          <a:prstGeom prst="rect">
            <a:avLst/>
          </a:prstGeom>
          <a:solidFill>
            <a:srgbClr val="FFFF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VN" sz="3200" b="1" dirty="0">
                <a:solidFill>
                  <a:schemeClr val="tx1"/>
                </a:solidFill>
                <a:latin typeface="Times New Roman" panose="02020603050405020304" pitchFamily="18" charset="0"/>
                <a:cs typeface="Times New Roman" panose="02020603050405020304" pitchFamily="18" charset="0"/>
              </a:rPr>
              <a:t>Thái độ của tác giả dân gian dành cho nhân vật</a:t>
            </a:r>
          </a:p>
        </p:txBody>
      </p:sp>
      <p:sp>
        <p:nvSpPr>
          <p:cNvPr id="5" name="Oval 4">
            <a:extLst>
              <a:ext uri="{FF2B5EF4-FFF2-40B4-BE49-F238E27FC236}">
                <a16:creationId xmlns:a16="http://schemas.microsoft.com/office/drawing/2014/main" id="{2825C25D-8441-5645-97EC-EFC32F1B7BAE}"/>
              </a:ext>
            </a:extLst>
          </p:cNvPr>
          <p:cNvSpPr/>
          <p:nvPr/>
        </p:nvSpPr>
        <p:spPr>
          <a:xfrm>
            <a:off x="1190625" y="414112"/>
            <a:ext cx="1090582" cy="990600"/>
          </a:xfrm>
          <a:prstGeom prst="ellipse">
            <a:avLst/>
          </a:prstGeom>
          <a:solidFill>
            <a:schemeClr val="accent6">
              <a:lumMod val="20000"/>
              <a:lumOff val="80000"/>
            </a:schemeClr>
          </a:solidFill>
          <a:ln w="57150">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VN" sz="5500" b="1" dirty="0">
                <a:latin typeface="#9Slide03 Arima Madurai Bold" pitchFamily="2" charset="77"/>
                <a:cs typeface="#9Slide03 Arima Madurai Bold" pitchFamily="2" charset="77"/>
              </a:rPr>
              <a:t>3</a:t>
            </a:r>
          </a:p>
        </p:txBody>
      </p:sp>
      <p:sp>
        <p:nvSpPr>
          <p:cNvPr id="6" name="TextBox 5">
            <a:extLst>
              <a:ext uri="{FF2B5EF4-FFF2-40B4-BE49-F238E27FC236}">
                <a16:creationId xmlns:a16="http://schemas.microsoft.com/office/drawing/2014/main" id="{94096CDC-F172-F94C-A39C-0BD8F632ADB0}"/>
              </a:ext>
            </a:extLst>
          </p:cNvPr>
          <p:cNvSpPr txBox="1"/>
          <p:nvPr/>
        </p:nvSpPr>
        <p:spPr>
          <a:xfrm>
            <a:off x="5253024" y="1756122"/>
            <a:ext cx="6653226" cy="3697166"/>
          </a:xfrm>
          <a:prstGeom prst="rect">
            <a:avLst/>
          </a:prstGeom>
          <a:noFill/>
        </p:spPr>
        <p:txBody>
          <a:bodyPr wrap="square" rtlCol="0">
            <a:spAutoFit/>
          </a:bodyPr>
          <a:lstStyle/>
          <a:p>
            <a:pPr algn="just">
              <a:lnSpc>
                <a:spcPct val="150000"/>
              </a:lnSpc>
            </a:pPr>
            <a:r>
              <a:rPr lang="en-VN" sz="3200" dirty="0">
                <a:latin typeface="Times New Roman" panose="02020603050405020304" pitchFamily="18" charset="0"/>
                <a:cs typeface="Times New Roman" panose="02020603050405020304" pitchFamily="18" charset="0"/>
              </a:rPr>
              <a:t>Từ ngữ xưng hô: minh công, bệ hạ.</a:t>
            </a:r>
          </a:p>
          <a:p>
            <a:pPr algn="just">
              <a:lnSpc>
                <a:spcPct val="150000"/>
              </a:lnSpc>
            </a:pPr>
            <a:r>
              <a:rPr lang="en-VN" sz="3200" dirty="0">
                <a:latin typeface="Times New Roman" panose="02020603050405020304" pitchFamily="18" charset="0"/>
                <a:cs typeface="Times New Roman" panose="02020603050405020304" pitchFamily="18" charset="0"/>
              </a:rPr>
              <a:t>Câu văn thể hiện tình cảm, cảm xúc:</a:t>
            </a:r>
          </a:p>
          <a:p>
            <a:pPr algn="just">
              <a:lnSpc>
                <a:spcPct val="150000"/>
              </a:lnSpc>
            </a:pPr>
            <a:r>
              <a:rPr lang="en-VN" sz="3200" dirty="0">
                <a:latin typeface="Times New Roman" panose="02020603050405020304" pitchFamily="18" charset="0"/>
                <a:cs typeface="Times New Roman" panose="02020603050405020304" pitchFamily="18" charset="0"/>
              </a:rPr>
              <a:t>+ Sự lo lắng: “Một hôm bị giặc đuổi”</a:t>
            </a:r>
          </a:p>
          <a:p>
            <a:pPr algn="just">
              <a:lnSpc>
                <a:spcPct val="150000"/>
              </a:lnSpc>
            </a:pPr>
            <a:r>
              <a:rPr lang="en-VN" sz="3200" dirty="0">
                <a:latin typeface="Times New Roman" panose="02020603050405020304" pitchFamily="18" charset="0"/>
                <a:cs typeface="Times New Roman" panose="02020603050405020304" pitchFamily="18" charset="0"/>
              </a:rPr>
              <a:t>+ Phấn khởi: “Từ đó khí thế…”</a:t>
            </a:r>
          </a:p>
          <a:p>
            <a:pPr algn="just">
              <a:lnSpc>
                <a:spcPct val="150000"/>
              </a:lnSpc>
            </a:pPr>
            <a:r>
              <a:rPr lang="en-VN" sz="3200" dirty="0">
                <a:latin typeface="Times New Roman" panose="02020603050405020304" pitchFamily="18" charset="0"/>
                <a:cs typeface="Times New Roman" panose="02020603050405020304" pitchFamily="18" charset="0"/>
              </a:rPr>
              <a:t>→ Sự yêu mến, tin tưởng, ngưỡng mộ.</a:t>
            </a:r>
          </a:p>
        </p:txBody>
      </p:sp>
      <p:pic>
        <p:nvPicPr>
          <p:cNvPr id="13314" name="Picture 2" descr="Truyện cổ tích - Sự tích hồ gươm - Terrabook - YouTube">
            <a:extLst>
              <a:ext uri="{FF2B5EF4-FFF2-40B4-BE49-F238E27FC236}">
                <a16:creationId xmlns:a16="http://schemas.microsoft.com/office/drawing/2014/main" id="{FD457785-3E47-B341-9FF4-112ED40C46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23" b="13575"/>
          <a:stretch/>
        </p:blipFill>
        <p:spPr bwMode="auto">
          <a:xfrm>
            <a:off x="437731" y="2120202"/>
            <a:ext cx="4624374" cy="3333086"/>
          </a:xfrm>
          <a:prstGeom prst="rect">
            <a:avLst/>
          </a:prstGeom>
          <a:noFill/>
          <a:extLst>
            <a:ext uri="{909E8E84-426E-40DD-AFC4-6F175D3DCCD1}">
              <a14:hiddenFill xmlns:a14="http://schemas.microsoft.com/office/drawing/2010/main">
                <a:solidFill>
                  <a:srgbClr val="FFFFFF"/>
                </a:solidFill>
              </a14:hiddenFill>
            </a:ext>
          </a:extLst>
        </p:spPr>
      </p:pic>
      <p:sp>
        <p:nvSpPr>
          <p:cNvPr id="7" name="Right Triangle 6">
            <a:extLst>
              <a:ext uri="{FF2B5EF4-FFF2-40B4-BE49-F238E27FC236}">
                <a16:creationId xmlns:a16="http://schemas.microsoft.com/office/drawing/2014/main" id="{20F755C9-D981-DE43-ABA5-6A1A68878C70}"/>
              </a:ext>
            </a:extLst>
          </p:cNvPr>
          <p:cNvSpPr/>
          <p:nvPr/>
        </p:nvSpPr>
        <p:spPr>
          <a:xfrm>
            <a:off x="437731" y="3597310"/>
            <a:ext cx="1411166" cy="1855978"/>
          </a:xfrm>
          <a:prstGeom prst="rtTriangle">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75986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D1B5C0B5-42D8-9042-9123-E899A4ECCF34}"/>
              </a:ext>
            </a:extLst>
          </p:cNvPr>
          <p:cNvGraphicFramePr>
            <a:graphicFrameLocks noGrp="1"/>
          </p:cNvGraphicFramePr>
          <p:nvPr>
            <p:extLst>
              <p:ext uri="{D42A27DB-BD31-4B8C-83A1-F6EECF244321}">
                <p14:modId xmlns:p14="http://schemas.microsoft.com/office/powerpoint/2010/main" val="2301089108"/>
              </p:ext>
            </p:extLst>
          </p:nvPr>
        </p:nvGraphicFramePr>
        <p:xfrm>
          <a:off x="656055" y="643467"/>
          <a:ext cx="10879891" cy="5495135"/>
        </p:xfrm>
        <a:graphic>
          <a:graphicData uri="http://schemas.openxmlformats.org/drawingml/2006/table">
            <a:tbl>
              <a:tblPr/>
              <a:tblGrid>
                <a:gridCol w="3570099">
                  <a:extLst>
                    <a:ext uri="{9D8B030D-6E8A-4147-A177-3AD203B41FA5}">
                      <a16:colId xmlns:a16="http://schemas.microsoft.com/office/drawing/2014/main" val="462501210"/>
                    </a:ext>
                  </a:extLst>
                </a:gridCol>
                <a:gridCol w="3571963">
                  <a:extLst>
                    <a:ext uri="{9D8B030D-6E8A-4147-A177-3AD203B41FA5}">
                      <a16:colId xmlns:a16="http://schemas.microsoft.com/office/drawing/2014/main" val="2234138795"/>
                    </a:ext>
                  </a:extLst>
                </a:gridCol>
                <a:gridCol w="3737829">
                  <a:extLst>
                    <a:ext uri="{9D8B030D-6E8A-4147-A177-3AD203B41FA5}">
                      <a16:colId xmlns:a16="http://schemas.microsoft.com/office/drawing/2014/main" val="3244146997"/>
                    </a:ext>
                  </a:extLst>
                </a:gridCol>
              </a:tblGrid>
              <a:tr h="441508">
                <a:tc gridSpan="3">
                  <a:txBody>
                    <a:bodyPr/>
                    <a:lstStyle/>
                    <a:p>
                      <a:pPr algn="ctr" fontAlgn="t">
                        <a:lnSpc>
                          <a:spcPct val="150000"/>
                        </a:lnSpc>
                        <a:spcBef>
                          <a:spcPts val="0"/>
                        </a:spcBef>
                        <a:spcAft>
                          <a:spcPts val="0"/>
                        </a:spcAft>
                      </a:pP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Đặc</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điểm</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truyện</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truyền</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thuyết</a:t>
                      </a:r>
                      <a:endParaRPr lang="en-US" sz="4100" b="0" i="0" u="none" strike="noStrike" dirty="0">
                        <a:effectLst/>
                        <a:latin typeface="Arial" panose="020B0604020202020204" pitchFamily="34" charset="0"/>
                      </a:endParaRPr>
                    </a:p>
                  </a:txBody>
                  <a:tcPr marL="207039" marR="207039" marT="103519" marB="103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1111281521"/>
                  </a:ext>
                </a:extLst>
              </a:tr>
              <a:tr h="829018">
                <a:tc>
                  <a:txBody>
                    <a:bodyPr/>
                    <a:lstStyle/>
                    <a:p>
                      <a:pPr algn="ctr" fontAlgn="t">
                        <a:lnSpc>
                          <a:spcPct val="150000"/>
                        </a:lnSpc>
                        <a:spcBef>
                          <a:spcPts val="0"/>
                        </a:spcBef>
                        <a:spcAft>
                          <a:spcPts val="0"/>
                        </a:spcAft>
                      </a:pPr>
                      <a:r>
                        <a:rPr lang="en-US" sz="3200" b="1" i="0" u="none" strike="noStrike" kern="100">
                          <a:solidFill>
                            <a:srgbClr val="0000FF"/>
                          </a:solidFill>
                          <a:effectLst/>
                          <a:latin typeface="Times New Roman" panose="02020603050405020304" pitchFamily="18" charset="0"/>
                          <a:ea typeface="SimSun" panose="02010600030101010101" pitchFamily="2" charset="-122"/>
                        </a:rPr>
                        <a:t>Nhân vật</a:t>
                      </a:r>
                      <a:endParaRPr lang="en-US" sz="4100" b="0" i="0" u="none" strike="noStrike">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lnSpc>
                          <a:spcPct val="150000"/>
                        </a:lnSpc>
                        <a:spcBef>
                          <a:spcPts val="0"/>
                        </a:spcBef>
                        <a:spcAft>
                          <a:spcPts val="0"/>
                        </a:spcAft>
                      </a:pPr>
                      <a:r>
                        <a:rPr lang="en-US" sz="3200" b="1" i="0" u="none" strike="noStrike" kern="100">
                          <a:solidFill>
                            <a:srgbClr val="0000FF"/>
                          </a:solidFill>
                          <a:effectLst/>
                          <a:latin typeface="Times New Roman" panose="02020603050405020304" pitchFamily="18" charset="0"/>
                          <a:ea typeface="SimSun" panose="02010600030101010101" pitchFamily="2" charset="-122"/>
                        </a:rPr>
                        <a:t>Cốt truyện</a:t>
                      </a:r>
                      <a:endParaRPr lang="en-US" sz="4100" b="0" i="0" u="none" strike="noStrike">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lnSpc>
                          <a:spcPct val="150000"/>
                        </a:lnSpc>
                        <a:spcBef>
                          <a:spcPts val="0"/>
                        </a:spcBef>
                        <a:spcAft>
                          <a:spcPts val="0"/>
                        </a:spcAft>
                      </a:pP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Yếu</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tố</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kì</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ảo</a:t>
                      </a:r>
                      <a:endParaRPr lang="en-US" sz="4100" b="0" i="0" u="none" strike="noStrike" dirty="0">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54937323"/>
                  </a:ext>
                </a:extLst>
              </a:tr>
              <a:tr h="3727559">
                <a:tc>
                  <a:txBody>
                    <a:bodyPr/>
                    <a:lstStyle/>
                    <a:p>
                      <a:pPr algn="just" fontAlgn="t">
                        <a:lnSpc>
                          <a:spcPct val="150000"/>
                        </a:lnSpc>
                        <a:spcBef>
                          <a:spcPts val="0"/>
                        </a:spcBef>
                        <a:spcAft>
                          <a:spcPts val="0"/>
                        </a:spcAft>
                      </a:pPr>
                      <a:r>
                        <a:rPr lang="en-US" sz="3200" b="0" i="0" u="none" strike="noStrike" kern="100" dirty="0">
                          <a:solidFill>
                            <a:srgbClr val="000000"/>
                          </a:solidFill>
                          <a:effectLst/>
                          <a:latin typeface="Times New Roman" panose="02020603050405020304" pitchFamily="18" charset="0"/>
                          <a:ea typeface="SimSun" panose="02010600030101010101" pitchFamily="2" charset="-122"/>
                        </a:rPr>
                        <a:t> </a:t>
                      </a:r>
                      <a:endParaRPr lang="en-US" sz="4100" b="0" i="0" u="none" strike="noStrike" dirty="0">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50000"/>
                        </a:lnSpc>
                        <a:spcBef>
                          <a:spcPts val="0"/>
                        </a:spcBef>
                        <a:spcAft>
                          <a:spcPts val="0"/>
                        </a:spcAft>
                      </a:pPr>
                      <a:r>
                        <a:rPr lang="en-US" sz="3200" b="0" i="0" u="none" strike="noStrike" kern="100" dirty="0">
                          <a:solidFill>
                            <a:srgbClr val="000000"/>
                          </a:solidFill>
                          <a:effectLst/>
                          <a:latin typeface="Times New Roman" panose="02020603050405020304" pitchFamily="18" charset="0"/>
                          <a:ea typeface="SimSun" panose="02010600030101010101" pitchFamily="2" charset="-122"/>
                        </a:rPr>
                        <a:t> </a:t>
                      </a:r>
                      <a:endParaRPr lang="en-US" sz="4100" b="0" i="0" u="none" strike="noStrike" dirty="0">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413081"/>
                  </a:ext>
                </a:extLst>
              </a:tr>
            </a:tbl>
          </a:graphicData>
        </a:graphic>
      </p:graphicFrame>
    </p:spTree>
    <p:extLst>
      <p:ext uri="{BB962C8B-B14F-4D97-AF65-F5344CB8AC3E}">
        <p14:creationId xmlns:p14="http://schemas.microsoft.com/office/powerpoint/2010/main" val="149802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Premium Vector | Ocean waves backdrop. sea water, storm wave and aqua  seamless cartoon vector background illustration">
            <a:extLst>
              <a:ext uri="{FF2B5EF4-FFF2-40B4-BE49-F238E27FC236}">
                <a16:creationId xmlns:a16="http://schemas.microsoft.com/office/drawing/2014/main" id="{7FB03D6F-1140-5B47-9069-BFE7A7D14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63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12A964F-C653-E94A-A8F0-92769B742E26}"/>
              </a:ext>
            </a:extLst>
          </p:cNvPr>
          <p:cNvSpPr/>
          <p:nvPr/>
        </p:nvSpPr>
        <p:spPr>
          <a:xfrm>
            <a:off x="3476624" y="261712"/>
            <a:ext cx="5934076" cy="990600"/>
          </a:xfrm>
          <a:prstGeom prst="rect">
            <a:avLst/>
          </a:prstGeom>
          <a:solidFill>
            <a:srgbClr val="FFFF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VN" sz="3200" b="1" dirty="0">
                <a:solidFill>
                  <a:schemeClr val="tx1"/>
                </a:solidFill>
                <a:latin typeface="#9Slide03 Arima Madurai Bold" pitchFamily="2" charset="77"/>
                <a:cs typeface="#9Slide03 Arima Madurai Bold" pitchFamily="2" charset="77"/>
              </a:rPr>
              <a:t>Đặc điểm của truyền thuyết</a:t>
            </a:r>
          </a:p>
        </p:txBody>
      </p:sp>
      <p:sp>
        <p:nvSpPr>
          <p:cNvPr id="5" name="Oval 4">
            <a:extLst>
              <a:ext uri="{FF2B5EF4-FFF2-40B4-BE49-F238E27FC236}">
                <a16:creationId xmlns:a16="http://schemas.microsoft.com/office/drawing/2014/main" id="{DD392995-BEC6-AA43-87C3-ED682E7052BF}"/>
              </a:ext>
            </a:extLst>
          </p:cNvPr>
          <p:cNvSpPr/>
          <p:nvPr/>
        </p:nvSpPr>
        <p:spPr>
          <a:xfrm>
            <a:off x="2924175" y="261712"/>
            <a:ext cx="1090582" cy="990600"/>
          </a:xfrm>
          <a:prstGeom prst="ellipse">
            <a:avLst/>
          </a:prstGeom>
          <a:solidFill>
            <a:schemeClr val="accent6">
              <a:lumMod val="20000"/>
              <a:lumOff val="80000"/>
            </a:schemeClr>
          </a:solidFill>
          <a:ln w="57150">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VN" sz="5500" b="1" dirty="0">
                <a:latin typeface="#9Slide03 Arima Madurai Bold" pitchFamily="2" charset="77"/>
                <a:cs typeface="#9Slide03 Arima Madurai Bold" pitchFamily="2" charset="77"/>
              </a:rPr>
              <a:t>3</a:t>
            </a:r>
          </a:p>
        </p:txBody>
      </p:sp>
      <p:graphicFrame>
        <p:nvGraphicFramePr>
          <p:cNvPr id="6" name="Diagram 5">
            <a:extLst>
              <a:ext uri="{FF2B5EF4-FFF2-40B4-BE49-F238E27FC236}">
                <a16:creationId xmlns:a16="http://schemas.microsoft.com/office/drawing/2014/main" id="{DE5CCD64-C0E0-A846-8E3F-B12A3C810D39}"/>
              </a:ext>
            </a:extLst>
          </p:cNvPr>
          <p:cNvGraphicFramePr/>
          <p:nvPr>
            <p:extLst>
              <p:ext uri="{D42A27DB-BD31-4B8C-83A1-F6EECF244321}">
                <p14:modId xmlns:p14="http://schemas.microsoft.com/office/powerpoint/2010/main" val="1540405672"/>
              </p:ext>
            </p:extLst>
          </p:nvPr>
        </p:nvGraphicFramePr>
        <p:xfrm>
          <a:off x="3341667" y="1808703"/>
          <a:ext cx="5934077" cy="38473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1020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FCE6006-279B-BA4A-9E49-4BE14044F73B}"/>
              </a:ext>
            </a:extLst>
          </p:cNvPr>
          <p:cNvGraphicFramePr>
            <a:graphicFrameLocks noGrp="1"/>
          </p:cNvGraphicFramePr>
          <p:nvPr>
            <p:extLst>
              <p:ext uri="{D42A27DB-BD31-4B8C-83A1-F6EECF244321}">
                <p14:modId xmlns:p14="http://schemas.microsoft.com/office/powerpoint/2010/main" val="2619721854"/>
              </p:ext>
            </p:extLst>
          </p:nvPr>
        </p:nvGraphicFramePr>
        <p:xfrm>
          <a:off x="1766198" y="961372"/>
          <a:ext cx="8744578" cy="3645004"/>
        </p:xfrm>
        <a:graphic>
          <a:graphicData uri="http://schemas.openxmlformats.org/drawingml/2006/table">
            <a:tbl>
              <a:tblPr firstRow="1" bandRow="1">
                <a:tableStyleId>{10A1B5D5-9B99-4C35-A422-299274C87663}</a:tableStyleId>
              </a:tblPr>
              <a:tblGrid>
                <a:gridCol w="4372289">
                  <a:extLst>
                    <a:ext uri="{9D8B030D-6E8A-4147-A177-3AD203B41FA5}">
                      <a16:colId xmlns:a16="http://schemas.microsoft.com/office/drawing/2014/main" val="2651540282"/>
                    </a:ext>
                  </a:extLst>
                </a:gridCol>
                <a:gridCol w="4372289">
                  <a:extLst>
                    <a:ext uri="{9D8B030D-6E8A-4147-A177-3AD203B41FA5}">
                      <a16:colId xmlns:a16="http://schemas.microsoft.com/office/drawing/2014/main" val="2775277117"/>
                    </a:ext>
                  </a:extLst>
                </a:gridCol>
              </a:tblGrid>
              <a:tr h="566524">
                <a:tc>
                  <a:txBody>
                    <a:bodyPr/>
                    <a:lstStyle/>
                    <a:p>
                      <a:pPr algn="ctr"/>
                      <a:r>
                        <a:rPr lang="en-VN" sz="2800" dirty="0">
                          <a:latin typeface="Times New Roman" panose="02020603050405020304" pitchFamily="18" charset="0"/>
                          <a:cs typeface="Times New Roman" panose="02020603050405020304" pitchFamily="18" charset="0"/>
                        </a:rPr>
                        <a:t>Những điều em nắm chắc</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Những điều còn băn khoăn</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2341930106"/>
                  </a:ext>
                </a:extLst>
              </a:tr>
              <a:tr h="1393605">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3773200591"/>
                  </a:ext>
                </a:extLst>
              </a:tr>
            </a:tbl>
          </a:graphicData>
        </a:graphic>
      </p:graphicFrame>
      <p:pic>
        <p:nvPicPr>
          <p:cNvPr id="5" name="图片 3">
            <a:extLst>
              <a:ext uri="{FF2B5EF4-FFF2-40B4-BE49-F238E27FC236}">
                <a16:creationId xmlns:a16="http://schemas.microsoft.com/office/drawing/2014/main" id="{8D917DBF-B2DF-1D4E-A287-318AC1E1B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28" y="4446592"/>
            <a:ext cx="981602" cy="2072271"/>
          </a:xfrm>
          <a:prstGeom prst="rect">
            <a:avLst/>
          </a:prstGeom>
        </p:spPr>
      </p:pic>
      <p:pic>
        <p:nvPicPr>
          <p:cNvPr id="6" name="图片 2">
            <a:extLst>
              <a:ext uri="{FF2B5EF4-FFF2-40B4-BE49-F238E27FC236}">
                <a16:creationId xmlns:a16="http://schemas.microsoft.com/office/drawing/2014/main" id="{FB682AA9-557A-AA41-A7CB-D336EF75D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96" y="4522574"/>
            <a:ext cx="1196256" cy="2186393"/>
          </a:xfrm>
          <a:prstGeom prst="rect">
            <a:avLst/>
          </a:prstGeom>
        </p:spPr>
      </p:pic>
      <p:pic>
        <p:nvPicPr>
          <p:cNvPr id="7" name="图片 32" descr="未 标题-1">
            <a:extLst>
              <a:ext uri="{FF2B5EF4-FFF2-40B4-BE49-F238E27FC236}">
                <a16:creationId xmlns:a16="http://schemas.microsoft.com/office/drawing/2014/main" id="{47B1A701-18DE-9E48-8F00-8A50D526BD30}"/>
              </a:ext>
            </a:extLst>
          </p:cNvPr>
          <p:cNvPicPr>
            <a:picLocks noChangeAspect="1"/>
          </p:cNvPicPr>
          <p:nvPr/>
        </p:nvPicPr>
        <p:blipFill>
          <a:blip r:embed="rId5" cstate="print"/>
          <a:stretch>
            <a:fillRect/>
          </a:stretch>
        </p:blipFill>
        <p:spPr>
          <a:xfrm>
            <a:off x="227474" y="281890"/>
            <a:ext cx="1397635" cy="1358965"/>
          </a:xfrm>
          <a:prstGeom prst="rect">
            <a:avLst/>
          </a:prstGeom>
        </p:spPr>
      </p:pic>
      <p:pic>
        <p:nvPicPr>
          <p:cNvPr id="8" name="图片 6" descr="未 标题 -1">
            <a:extLst>
              <a:ext uri="{FF2B5EF4-FFF2-40B4-BE49-F238E27FC236}">
                <a16:creationId xmlns:a16="http://schemas.microsoft.com/office/drawing/2014/main" id="{5247C129-29DD-9E45-8EAA-9A0153ECA516}"/>
              </a:ext>
            </a:extLst>
          </p:cNvPr>
          <p:cNvPicPr>
            <a:picLocks noChangeAspect="1"/>
          </p:cNvPicPr>
          <p:nvPr/>
        </p:nvPicPr>
        <p:blipFill>
          <a:blip r:embed="rId6" cstate="print"/>
          <a:stretch>
            <a:fillRect/>
          </a:stretch>
        </p:blipFill>
        <p:spPr>
          <a:xfrm>
            <a:off x="10031881" y="0"/>
            <a:ext cx="2521585" cy="2212340"/>
          </a:xfrm>
          <a:prstGeom prst="rect">
            <a:avLst/>
          </a:prstGeom>
        </p:spPr>
      </p:pic>
      <p:pic>
        <p:nvPicPr>
          <p:cNvPr id="9" name="PA_图片 8" descr="C:\Users\Thinkpad\Desktop\学校\1_0007_图层-9.png">
            <a:extLst>
              <a:ext uri="{FF2B5EF4-FFF2-40B4-BE49-F238E27FC236}">
                <a16:creationId xmlns:a16="http://schemas.microsoft.com/office/drawing/2014/main" id="{54E21660-6310-C04C-889D-87A5F22B3399}"/>
              </a:ext>
            </a:extLst>
          </p:cNvPr>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8355027" y="5896628"/>
            <a:ext cx="519605" cy="80017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图片 5">
            <a:extLst>
              <a:ext uri="{FF2B5EF4-FFF2-40B4-BE49-F238E27FC236}">
                <a16:creationId xmlns:a16="http://schemas.microsoft.com/office/drawing/2014/main" id="{A5D253D1-D59B-B54F-8223-3A55C50586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321"/>
          <a:stretch/>
        </p:blipFill>
        <p:spPr>
          <a:xfrm>
            <a:off x="9024695" y="3700810"/>
            <a:ext cx="3254340" cy="4808483"/>
          </a:xfrm>
          <a:prstGeom prst="rect">
            <a:avLst/>
          </a:prstGeom>
        </p:spPr>
      </p:pic>
    </p:spTree>
    <p:extLst>
      <p:ext uri="{BB962C8B-B14F-4D97-AF65-F5344CB8AC3E}">
        <p14:creationId xmlns:p14="http://schemas.microsoft.com/office/powerpoint/2010/main" val="17615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 镜子&#10;&#10;已生成高可信度的说明">
            <a:extLst>
              <a:ext uri="{FF2B5EF4-FFF2-40B4-BE49-F238E27FC236}">
                <a16:creationId xmlns:a16="http://schemas.microsoft.com/office/drawing/2014/main" id="{D0E8AE38-BD1B-A346-A1A6-73A83614A222}"/>
              </a:ext>
            </a:extLst>
          </p:cNvPr>
          <p:cNvPicPr>
            <a:picLocks noChangeAspect="1"/>
          </p:cNvPicPr>
          <p:nvPr/>
        </p:nvPicPr>
        <p:blipFill rotWithShape="1">
          <a:blip r:embed="rId3">
            <a:extLst>
              <a:ext uri="{28A0092B-C50C-407E-A947-70E740481C1C}">
                <a14:useLocalDpi xmlns:a14="http://schemas.microsoft.com/office/drawing/2010/main" val="0"/>
              </a:ext>
            </a:extLst>
          </a:blip>
          <a:srcRect t="26820"/>
          <a:stretch/>
        </p:blipFill>
        <p:spPr>
          <a:xfrm>
            <a:off x="3181634" y="243629"/>
            <a:ext cx="9350864" cy="6842971"/>
          </a:xfrm>
          <a:prstGeom prst="rect">
            <a:avLst/>
          </a:prstGeom>
        </p:spPr>
      </p:pic>
      <p:pic>
        <p:nvPicPr>
          <p:cNvPr id="5" name="Picture 4" descr="22858PICdbgea5Gz679dY_PIC2018.png">
            <a:extLst>
              <a:ext uri="{FF2B5EF4-FFF2-40B4-BE49-F238E27FC236}">
                <a16:creationId xmlns:a16="http://schemas.microsoft.com/office/drawing/2014/main" id="{165CDB45-84AC-B44A-A4C2-5B62E91E245B}"/>
              </a:ext>
            </a:extLst>
          </p:cNvPr>
          <p:cNvPicPr>
            <a:picLocks noChangeAspect="1"/>
          </p:cNvPicPr>
          <p:nvPr/>
        </p:nvPicPr>
        <p:blipFill>
          <a:blip r:embed="rId4" cstate="print"/>
          <a:stretch>
            <a:fillRect/>
          </a:stretch>
        </p:blipFill>
        <p:spPr>
          <a:xfrm flipH="1">
            <a:off x="-304800" y="2743200"/>
            <a:ext cx="5385463" cy="4114800"/>
          </a:xfrm>
          <a:prstGeom prst="rect">
            <a:avLst/>
          </a:prstGeom>
        </p:spPr>
      </p:pic>
      <p:sp>
        <p:nvSpPr>
          <p:cNvPr id="6" name="TextBox 5">
            <a:extLst>
              <a:ext uri="{FF2B5EF4-FFF2-40B4-BE49-F238E27FC236}">
                <a16:creationId xmlns:a16="http://schemas.microsoft.com/office/drawing/2014/main" id="{B1218D95-7257-8041-9BBD-BC61302C90DF}"/>
              </a:ext>
            </a:extLst>
          </p:cNvPr>
          <p:cNvSpPr txBox="1"/>
          <p:nvPr/>
        </p:nvSpPr>
        <p:spPr>
          <a:xfrm>
            <a:off x="5263878" y="1211085"/>
            <a:ext cx="5376876" cy="4435830"/>
          </a:xfrm>
          <a:prstGeom prst="rect">
            <a:avLst/>
          </a:prstGeom>
          <a:noFill/>
        </p:spPr>
        <p:txBody>
          <a:bodyPr wrap="square" rtlCol="0">
            <a:spAutoFit/>
          </a:bodyPr>
          <a:lstStyle/>
          <a:p>
            <a:pPr algn="ctr">
              <a:lnSpc>
                <a:spcPct val="150000"/>
              </a:lnSpc>
            </a:pPr>
            <a:r>
              <a:rPr lang="en-VN" sz="3200" dirty="0">
                <a:latin typeface="Times New Roman" panose="02020603050405020304" pitchFamily="18" charset="0"/>
                <a:cs typeface="Times New Roman" panose="02020603050405020304" pitchFamily="18" charset="0"/>
              </a:rPr>
              <a:t>Em biết truyền thuyết nào của nước ta cũng có hình ảnh rùa vàng đòi gươm? Theo em, hình tượng rùa vàng trong truyền thuyết Việt Nam tượng trưng cho ai và cho cái gì?</a:t>
            </a:r>
          </a:p>
        </p:txBody>
      </p:sp>
    </p:spTree>
    <p:extLst>
      <p:ext uri="{BB962C8B-B14F-4D97-AF65-F5344CB8AC3E}">
        <p14:creationId xmlns:p14="http://schemas.microsoft.com/office/powerpoint/2010/main" val="360375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Tranh sứ tháp rùa Hà nội - Gốm sứ lợi an | 0974813341">
            <a:extLst>
              <a:ext uri="{FF2B5EF4-FFF2-40B4-BE49-F238E27FC236}">
                <a16:creationId xmlns:a16="http://schemas.microsoft.com/office/drawing/2014/main" id="{1FFA800A-277A-B94E-BBE5-84689F8C6C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412" name="Picture 4" descr="Tranh Phong Cảnh Hồ Gươm Hà Nội">
            <a:extLst>
              <a:ext uri="{FF2B5EF4-FFF2-40B4-BE49-F238E27FC236}">
                <a16:creationId xmlns:a16="http://schemas.microsoft.com/office/drawing/2014/main" id="{10DEF3FF-D3B0-324C-8B7B-0697F5023C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52" r="22274"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E66F31-E8E6-684E-8222-77F6E3A04C71}"/>
              </a:ext>
            </a:extLst>
          </p:cNvPr>
          <p:cNvSpPr txBox="1"/>
          <p:nvPr/>
        </p:nvSpPr>
        <p:spPr>
          <a:xfrm>
            <a:off x="310878" y="410985"/>
            <a:ext cx="4356372" cy="4539191"/>
          </a:xfrm>
          <a:prstGeom prst="rect">
            <a:avLst/>
          </a:prstGeom>
          <a:noFill/>
        </p:spPr>
        <p:txBody>
          <a:bodyPr wrap="square" rtlCol="0">
            <a:spAutoFit/>
          </a:bodyPr>
          <a:lstStyle/>
          <a:p>
            <a:pPr algn="ctr">
              <a:lnSpc>
                <a:spcPct val="150000"/>
              </a:lnSpc>
            </a:pPr>
            <a:r>
              <a:rPr lang="en-VN" sz="2800" b="1" i="1" dirty="0">
                <a:solidFill>
                  <a:schemeClr val="accent6">
                    <a:lumMod val="50000"/>
                  </a:schemeClr>
                </a:solidFill>
                <a:latin typeface="Times New Roman" panose="02020603050405020304" pitchFamily="18" charset="0"/>
                <a:cs typeface="Times New Roman" panose="02020603050405020304" pitchFamily="18" charset="0"/>
              </a:rPr>
              <a:t>Giả sử em là Đại sứ du lịch của Hà Nội, em sắp đón tiếp các bạn thiếu nhi đến thăm Hồ Gươm. Em sẽ giới thiệu điều gì về Hồ Gươm. Hãy viết lại dự định đó trong khoảng 5-7 dòng.</a:t>
            </a:r>
          </a:p>
        </p:txBody>
      </p:sp>
    </p:spTree>
    <p:extLst>
      <p:ext uri="{BB962C8B-B14F-4D97-AF65-F5344CB8AC3E}">
        <p14:creationId xmlns:p14="http://schemas.microsoft.com/office/powerpoint/2010/main" val="230193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6661659-E79E-8742-98C3-FC4DF4EE3516}"/>
              </a:ext>
            </a:extLst>
          </p:cNvPr>
          <p:cNvGraphicFramePr>
            <a:graphicFrameLocks noGrp="1"/>
          </p:cNvGraphicFramePr>
          <p:nvPr>
            <p:extLst>
              <p:ext uri="{D42A27DB-BD31-4B8C-83A1-F6EECF244321}">
                <p14:modId xmlns:p14="http://schemas.microsoft.com/office/powerpoint/2010/main" val="3061732125"/>
              </p:ext>
            </p:extLst>
          </p:nvPr>
        </p:nvGraphicFramePr>
        <p:xfrm>
          <a:off x="2725336" y="729714"/>
          <a:ext cx="8128003" cy="32918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07589"/>
                  </a:ext>
                </a:extLst>
              </a:tr>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616069"/>
                  </a:ext>
                </a:extLst>
              </a:tr>
              <a:tr h="370840">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384176"/>
                  </a:ext>
                </a:extLst>
              </a:tr>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198561"/>
                  </a:ext>
                </a:extLst>
              </a:tr>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784552"/>
                  </a:ext>
                </a:extLst>
              </a:tr>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543641"/>
                  </a:ext>
                </a:extLst>
              </a:tr>
            </a:tbl>
          </a:graphicData>
        </a:graphic>
      </p:graphicFrame>
      <p:sp>
        <p:nvSpPr>
          <p:cNvPr id="5" name="ô 1">
            <a:extLst>
              <a:ext uri="{FF2B5EF4-FFF2-40B4-BE49-F238E27FC236}">
                <a16:creationId xmlns:a16="http://schemas.microsoft.com/office/drawing/2014/main" id="{A14175B5-ADE7-5F42-9170-A11C3B29352C}"/>
              </a:ext>
            </a:extLst>
          </p:cNvPr>
          <p:cNvSpPr/>
          <p:nvPr/>
        </p:nvSpPr>
        <p:spPr>
          <a:xfrm>
            <a:off x="1698171" y="729714"/>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1</a:t>
            </a:r>
          </a:p>
        </p:txBody>
      </p:sp>
      <p:sp>
        <p:nvSpPr>
          <p:cNvPr id="6" name="ô 2">
            <a:extLst>
              <a:ext uri="{FF2B5EF4-FFF2-40B4-BE49-F238E27FC236}">
                <a16:creationId xmlns:a16="http://schemas.microsoft.com/office/drawing/2014/main" id="{8EF8B008-17D6-5B4A-972B-F3A6197EAAD6}"/>
              </a:ext>
            </a:extLst>
          </p:cNvPr>
          <p:cNvSpPr/>
          <p:nvPr/>
        </p:nvSpPr>
        <p:spPr>
          <a:xfrm>
            <a:off x="1698171" y="1293629"/>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2</a:t>
            </a:r>
          </a:p>
        </p:txBody>
      </p:sp>
      <p:sp>
        <p:nvSpPr>
          <p:cNvPr id="7" name="ô 3">
            <a:extLst>
              <a:ext uri="{FF2B5EF4-FFF2-40B4-BE49-F238E27FC236}">
                <a16:creationId xmlns:a16="http://schemas.microsoft.com/office/drawing/2014/main" id="{6DCC9A8E-CA4B-C34E-B68B-7CE4F0549643}"/>
              </a:ext>
            </a:extLst>
          </p:cNvPr>
          <p:cNvSpPr/>
          <p:nvPr/>
        </p:nvSpPr>
        <p:spPr>
          <a:xfrm>
            <a:off x="1698171" y="1847496"/>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3</a:t>
            </a:r>
          </a:p>
        </p:txBody>
      </p:sp>
      <p:sp>
        <p:nvSpPr>
          <p:cNvPr id="8" name="ô 4">
            <a:extLst>
              <a:ext uri="{FF2B5EF4-FFF2-40B4-BE49-F238E27FC236}">
                <a16:creationId xmlns:a16="http://schemas.microsoft.com/office/drawing/2014/main" id="{6B75C959-602E-C94A-9313-A9B42DB12244}"/>
              </a:ext>
            </a:extLst>
          </p:cNvPr>
          <p:cNvSpPr/>
          <p:nvPr/>
        </p:nvSpPr>
        <p:spPr>
          <a:xfrm>
            <a:off x="1698171" y="2411411"/>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4</a:t>
            </a:r>
          </a:p>
        </p:txBody>
      </p:sp>
      <p:sp>
        <p:nvSpPr>
          <p:cNvPr id="9" name="ô 5">
            <a:extLst>
              <a:ext uri="{FF2B5EF4-FFF2-40B4-BE49-F238E27FC236}">
                <a16:creationId xmlns:a16="http://schemas.microsoft.com/office/drawing/2014/main" id="{2456C81B-4B4F-A844-BE88-FFD279E5898A}"/>
              </a:ext>
            </a:extLst>
          </p:cNvPr>
          <p:cNvSpPr/>
          <p:nvPr/>
        </p:nvSpPr>
        <p:spPr>
          <a:xfrm>
            <a:off x="1698171" y="2972805"/>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5</a:t>
            </a:r>
          </a:p>
        </p:txBody>
      </p:sp>
      <p:sp>
        <p:nvSpPr>
          <p:cNvPr id="10" name="ô 6">
            <a:extLst>
              <a:ext uri="{FF2B5EF4-FFF2-40B4-BE49-F238E27FC236}">
                <a16:creationId xmlns:a16="http://schemas.microsoft.com/office/drawing/2014/main" id="{A43BF4EE-FD55-EE40-9B4E-A782C0E666B2}"/>
              </a:ext>
            </a:extLst>
          </p:cNvPr>
          <p:cNvSpPr/>
          <p:nvPr/>
        </p:nvSpPr>
        <p:spPr>
          <a:xfrm>
            <a:off x="1698171" y="3529184"/>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6</a:t>
            </a:r>
          </a:p>
        </p:txBody>
      </p:sp>
      <p:sp>
        <p:nvSpPr>
          <p:cNvPr id="12" name="Rounded Rectangle 11">
            <a:extLst>
              <a:ext uri="{FF2B5EF4-FFF2-40B4-BE49-F238E27FC236}">
                <a16:creationId xmlns:a16="http://schemas.microsoft.com/office/drawing/2014/main" id="{C0DCEBD4-7EF9-5845-84AC-DEC3842820E3}"/>
              </a:ext>
            </a:extLst>
          </p:cNvPr>
          <p:cNvSpPr/>
          <p:nvPr/>
        </p:nvSpPr>
        <p:spPr>
          <a:xfrm>
            <a:off x="2575727" y="4639059"/>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Thủ đô của nước ta là thành phố nào?</a:t>
            </a:r>
          </a:p>
        </p:txBody>
      </p:sp>
      <p:sp>
        <p:nvSpPr>
          <p:cNvPr id="13" name="Rounded Rectangle 12">
            <a:extLst>
              <a:ext uri="{FF2B5EF4-FFF2-40B4-BE49-F238E27FC236}">
                <a16:creationId xmlns:a16="http://schemas.microsoft.com/office/drawing/2014/main" id="{87E9D712-8F4F-684B-98A6-0027B3C2029C}"/>
              </a:ext>
            </a:extLst>
          </p:cNvPr>
          <p:cNvSpPr/>
          <p:nvPr/>
        </p:nvSpPr>
        <p:spPr>
          <a:xfrm>
            <a:off x="2575727" y="4631022"/>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Đây là một quận trung tâm của Hà Nội, gắn liền với một truyền thuyết lịch sử?</a:t>
            </a:r>
          </a:p>
        </p:txBody>
      </p:sp>
      <p:sp>
        <p:nvSpPr>
          <p:cNvPr id="14" name="Rounded Rectangle 13">
            <a:extLst>
              <a:ext uri="{FF2B5EF4-FFF2-40B4-BE49-F238E27FC236}">
                <a16:creationId xmlns:a16="http://schemas.microsoft.com/office/drawing/2014/main" id="{801123F8-779E-8B4C-BB37-3CCE9DAA0DCF}"/>
              </a:ext>
            </a:extLst>
          </p:cNvPr>
          <p:cNvSpPr/>
          <p:nvPr/>
        </p:nvSpPr>
        <p:spPr>
          <a:xfrm>
            <a:off x="2575726" y="4625649"/>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Ai là người đã cho Lê Lợi </a:t>
            </a:r>
          </a:p>
          <a:p>
            <a:pPr algn="ctr"/>
            <a:r>
              <a:rPr lang="en-VN" sz="3500" dirty="0">
                <a:latin typeface="Times New Roman" panose="02020603050405020304" pitchFamily="18" charset="0"/>
                <a:cs typeface="Times New Roman" panose="02020603050405020304" pitchFamily="18" charset="0"/>
              </a:rPr>
              <a:t>mượn gươm báu?</a:t>
            </a:r>
          </a:p>
        </p:txBody>
      </p:sp>
      <p:sp>
        <p:nvSpPr>
          <p:cNvPr id="15" name="Rounded Rectangle 14">
            <a:extLst>
              <a:ext uri="{FF2B5EF4-FFF2-40B4-BE49-F238E27FC236}">
                <a16:creationId xmlns:a16="http://schemas.microsoft.com/office/drawing/2014/main" id="{6661332C-579A-B947-9D74-5B4435E7455E}"/>
              </a:ext>
            </a:extLst>
          </p:cNvPr>
          <p:cNvSpPr/>
          <p:nvPr/>
        </p:nvSpPr>
        <p:spPr>
          <a:xfrm>
            <a:off x="2575725" y="4616486"/>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cây cầu được sơn màu đỏ đặc trưng, nối liền đền Ngọc Sơn?</a:t>
            </a:r>
          </a:p>
        </p:txBody>
      </p:sp>
      <p:sp>
        <p:nvSpPr>
          <p:cNvPr id="16" name="Rounded Rectangle 15">
            <a:extLst>
              <a:ext uri="{FF2B5EF4-FFF2-40B4-BE49-F238E27FC236}">
                <a16:creationId xmlns:a16="http://schemas.microsoft.com/office/drawing/2014/main" id="{B36C207A-DB92-4B40-8F5C-3DA92F572102}"/>
              </a:ext>
            </a:extLst>
          </p:cNvPr>
          <p:cNvSpPr/>
          <p:nvPr/>
        </p:nvSpPr>
        <p:spPr>
          <a:xfrm>
            <a:off x="2575723" y="4622985"/>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“Ba lần ở ẩn Chí Linh / Mười năm khởi nghĩa, tan tành giặc Minh” là ai?</a:t>
            </a:r>
          </a:p>
        </p:txBody>
      </p:sp>
      <p:sp>
        <p:nvSpPr>
          <p:cNvPr id="17" name="Rounded Rectangle 16">
            <a:extLst>
              <a:ext uri="{FF2B5EF4-FFF2-40B4-BE49-F238E27FC236}">
                <a16:creationId xmlns:a16="http://schemas.microsoft.com/office/drawing/2014/main" id="{6A78AD2E-F21F-AF43-9960-2FA89E808D3B}"/>
              </a:ext>
            </a:extLst>
          </p:cNvPr>
          <p:cNvSpPr/>
          <p:nvPr/>
        </p:nvSpPr>
        <p:spPr>
          <a:xfrm>
            <a:off x="2575720" y="4629484"/>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“Núi gì vạn cổ còn xanh / Khi xưa Lê Lợi dấy quân diệt thù” ?</a:t>
            </a:r>
          </a:p>
        </p:txBody>
      </p:sp>
      <p:graphicFrame>
        <p:nvGraphicFramePr>
          <p:cNvPr id="19" name="hàng 1">
            <a:extLst>
              <a:ext uri="{FF2B5EF4-FFF2-40B4-BE49-F238E27FC236}">
                <a16:creationId xmlns:a16="http://schemas.microsoft.com/office/drawing/2014/main" id="{AC8D0056-5773-504A-A225-C87B3D1912F4}"/>
              </a:ext>
            </a:extLst>
          </p:cNvPr>
          <p:cNvGraphicFramePr>
            <a:graphicFrameLocks noGrp="1"/>
          </p:cNvGraphicFramePr>
          <p:nvPr>
            <p:extLst>
              <p:ext uri="{D42A27DB-BD31-4B8C-83A1-F6EECF244321}">
                <p14:modId xmlns:p14="http://schemas.microsoft.com/office/powerpoint/2010/main" val="3813289457"/>
              </p:ext>
            </p:extLst>
          </p:nvPr>
        </p:nvGraphicFramePr>
        <p:xfrm>
          <a:off x="2725335" y="729714"/>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07589"/>
                  </a:ext>
                </a:extLst>
              </a:tr>
            </a:tbl>
          </a:graphicData>
        </a:graphic>
      </p:graphicFrame>
      <p:graphicFrame>
        <p:nvGraphicFramePr>
          <p:cNvPr id="20" name="hàng 4">
            <a:extLst>
              <a:ext uri="{FF2B5EF4-FFF2-40B4-BE49-F238E27FC236}">
                <a16:creationId xmlns:a16="http://schemas.microsoft.com/office/drawing/2014/main" id="{35CB7F21-1EAF-744D-8D2C-4246FA723EDE}"/>
              </a:ext>
            </a:extLst>
          </p:cNvPr>
          <p:cNvGraphicFramePr>
            <a:graphicFrameLocks noGrp="1"/>
          </p:cNvGraphicFramePr>
          <p:nvPr>
            <p:extLst>
              <p:ext uri="{D42A27DB-BD31-4B8C-83A1-F6EECF244321}">
                <p14:modId xmlns:p14="http://schemas.microsoft.com/office/powerpoint/2010/main" val="3226573193"/>
              </p:ext>
            </p:extLst>
          </p:nvPr>
        </p:nvGraphicFramePr>
        <p:xfrm>
          <a:off x="2725332" y="2370004"/>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198561"/>
                  </a:ext>
                </a:extLst>
              </a:tr>
            </a:tbl>
          </a:graphicData>
        </a:graphic>
      </p:graphicFrame>
      <p:graphicFrame>
        <p:nvGraphicFramePr>
          <p:cNvPr id="21" name="hàng 2">
            <a:extLst>
              <a:ext uri="{FF2B5EF4-FFF2-40B4-BE49-F238E27FC236}">
                <a16:creationId xmlns:a16="http://schemas.microsoft.com/office/drawing/2014/main" id="{03279B50-1C43-804E-B6EC-D51817CF9879}"/>
              </a:ext>
            </a:extLst>
          </p:cNvPr>
          <p:cNvGraphicFramePr>
            <a:graphicFrameLocks noGrp="1"/>
          </p:cNvGraphicFramePr>
          <p:nvPr>
            <p:extLst>
              <p:ext uri="{D42A27DB-BD31-4B8C-83A1-F6EECF244321}">
                <p14:modId xmlns:p14="http://schemas.microsoft.com/office/powerpoint/2010/main" val="126448720"/>
              </p:ext>
            </p:extLst>
          </p:nvPr>
        </p:nvGraphicFramePr>
        <p:xfrm>
          <a:off x="2725334" y="1275542"/>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1616069"/>
                  </a:ext>
                </a:extLst>
              </a:tr>
            </a:tbl>
          </a:graphicData>
        </a:graphic>
      </p:graphicFrame>
      <p:graphicFrame>
        <p:nvGraphicFramePr>
          <p:cNvPr id="22" name="hàng 3">
            <a:extLst>
              <a:ext uri="{FF2B5EF4-FFF2-40B4-BE49-F238E27FC236}">
                <a16:creationId xmlns:a16="http://schemas.microsoft.com/office/drawing/2014/main" id="{67EA1340-0572-9B4E-803A-87A6BB0B1F00}"/>
              </a:ext>
            </a:extLst>
          </p:cNvPr>
          <p:cNvGraphicFramePr>
            <a:graphicFrameLocks noGrp="1"/>
          </p:cNvGraphicFramePr>
          <p:nvPr>
            <p:extLst>
              <p:ext uri="{D42A27DB-BD31-4B8C-83A1-F6EECF244321}">
                <p14:modId xmlns:p14="http://schemas.microsoft.com/office/powerpoint/2010/main" val="1675231927"/>
              </p:ext>
            </p:extLst>
          </p:nvPr>
        </p:nvGraphicFramePr>
        <p:xfrm>
          <a:off x="2725334" y="1824182"/>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384176"/>
                  </a:ext>
                </a:extLst>
              </a:tr>
            </a:tbl>
          </a:graphicData>
        </a:graphic>
      </p:graphicFrame>
      <p:graphicFrame>
        <p:nvGraphicFramePr>
          <p:cNvPr id="23" name="hàng 5">
            <a:extLst>
              <a:ext uri="{FF2B5EF4-FFF2-40B4-BE49-F238E27FC236}">
                <a16:creationId xmlns:a16="http://schemas.microsoft.com/office/drawing/2014/main" id="{DF27A821-4411-2F4F-A634-DBE7DD741BB8}"/>
              </a:ext>
            </a:extLst>
          </p:cNvPr>
          <p:cNvGraphicFramePr>
            <a:graphicFrameLocks noGrp="1"/>
          </p:cNvGraphicFramePr>
          <p:nvPr>
            <p:extLst>
              <p:ext uri="{D42A27DB-BD31-4B8C-83A1-F6EECF244321}">
                <p14:modId xmlns:p14="http://schemas.microsoft.com/office/powerpoint/2010/main" val="2774035236"/>
              </p:ext>
            </p:extLst>
          </p:nvPr>
        </p:nvGraphicFramePr>
        <p:xfrm>
          <a:off x="2725328" y="2921459"/>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784552"/>
                  </a:ext>
                </a:extLst>
              </a:tr>
            </a:tbl>
          </a:graphicData>
        </a:graphic>
      </p:graphicFrame>
      <p:graphicFrame>
        <p:nvGraphicFramePr>
          <p:cNvPr id="24" name="hàng 6">
            <a:extLst>
              <a:ext uri="{FF2B5EF4-FFF2-40B4-BE49-F238E27FC236}">
                <a16:creationId xmlns:a16="http://schemas.microsoft.com/office/drawing/2014/main" id="{CAEEB25E-58E4-4D48-98D8-1721ED3C860A}"/>
              </a:ext>
            </a:extLst>
          </p:cNvPr>
          <p:cNvGraphicFramePr>
            <a:graphicFrameLocks noGrp="1"/>
          </p:cNvGraphicFramePr>
          <p:nvPr>
            <p:extLst>
              <p:ext uri="{D42A27DB-BD31-4B8C-83A1-F6EECF244321}">
                <p14:modId xmlns:p14="http://schemas.microsoft.com/office/powerpoint/2010/main" val="3230357243"/>
              </p:ext>
            </p:extLst>
          </p:nvPr>
        </p:nvGraphicFramePr>
        <p:xfrm>
          <a:off x="2725328" y="3464877"/>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543641"/>
                  </a:ext>
                </a:extLst>
              </a:tr>
            </a:tbl>
          </a:graphicData>
        </a:graphic>
      </p:graphicFrame>
      <p:graphicFrame>
        <p:nvGraphicFramePr>
          <p:cNvPr id="25" name="Table 25">
            <a:extLst>
              <a:ext uri="{FF2B5EF4-FFF2-40B4-BE49-F238E27FC236}">
                <a16:creationId xmlns:a16="http://schemas.microsoft.com/office/drawing/2014/main" id="{F49021AD-C449-024C-9A44-62268962B69F}"/>
              </a:ext>
            </a:extLst>
          </p:cNvPr>
          <p:cNvGraphicFramePr>
            <a:graphicFrameLocks noGrp="1"/>
          </p:cNvGraphicFramePr>
          <p:nvPr>
            <p:extLst>
              <p:ext uri="{D42A27DB-BD31-4B8C-83A1-F6EECF244321}">
                <p14:modId xmlns:p14="http://schemas.microsoft.com/office/powerpoint/2010/main" val="2665866957"/>
              </p:ext>
            </p:extLst>
          </p:nvPr>
        </p:nvGraphicFramePr>
        <p:xfrm>
          <a:off x="5228678" y="5048390"/>
          <a:ext cx="6319518" cy="970616"/>
        </p:xfrm>
        <a:graphic>
          <a:graphicData uri="http://schemas.openxmlformats.org/drawingml/2006/table">
            <a:tbl>
              <a:tblPr firstRow="1" bandRow="1">
                <a:tableStyleId>{00A15C55-8517-42AA-B614-E9B94910E393}</a:tableStyleId>
              </a:tblPr>
              <a:tblGrid>
                <a:gridCol w="1053253">
                  <a:extLst>
                    <a:ext uri="{9D8B030D-6E8A-4147-A177-3AD203B41FA5}">
                      <a16:colId xmlns:a16="http://schemas.microsoft.com/office/drawing/2014/main" val="3265031928"/>
                    </a:ext>
                  </a:extLst>
                </a:gridCol>
                <a:gridCol w="1053253">
                  <a:extLst>
                    <a:ext uri="{9D8B030D-6E8A-4147-A177-3AD203B41FA5}">
                      <a16:colId xmlns:a16="http://schemas.microsoft.com/office/drawing/2014/main" val="3435880097"/>
                    </a:ext>
                  </a:extLst>
                </a:gridCol>
                <a:gridCol w="1053253">
                  <a:extLst>
                    <a:ext uri="{9D8B030D-6E8A-4147-A177-3AD203B41FA5}">
                      <a16:colId xmlns:a16="http://schemas.microsoft.com/office/drawing/2014/main" val="55490275"/>
                    </a:ext>
                  </a:extLst>
                </a:gridCol>
                <a:gridCol w="1053253">
                  <a:extLst>
                    <a:ext uri="{9D8B030D-6E8A-4147-A177-3AD203B41FA5}">
                      <a16:colId xmlns:a16="http://schemas.microsoft.com/office/drawing/2014/main" val="1542490026"/>
                    </a:ext>
                  </a:extLst>
                </a:gridCol>
                <a:gridCol w="1053253">
                  <a:extLst>
                    <a:ext uri="{9D8B030D-6E8A-4147-A177-3AD203B41FA5}">
                      <a16:colId xmlns:a16="http://schemas.microsoft.com/office/drawing/2014/main" val="2987260784"/>
                    </a:ext>
                  </a:extLst>
                </a:gridCol>
                <a:gridCol w="1053253">
                  <a:extLst>
                    <a:ext uri="{9D8B030D-6E8A-4147-A177-3AD203B41FA5}">
                      <a16:colId xmlns:a16="http://schemas.microsoft.com/office/drawing/2014/main" val="2969125290"/>
                    </a:ext>
                  </a:extLst>
                </a:gridCol>
              </a:tblGrid>
              <a:tr h="970616">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H</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Ồ</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G</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Ư</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Ơ</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M</a:t>
                      </a:r>
                    </a:p>
                  </a:txBody>
                  <a:tcPr anchor="ctr"/>
                </a:tc>
                <a:extLst>
                  <a:ext uri="{0D108BD9-81ED-4DB2-BD59-A6C34878D82A}">
                    <a16:rowId xmlns:a16="http://schemas.microsoft.com/office/drawing/2014/main" val="617442372"/>
                  </a:ext>
                </a:extLst>
              </a:tr>
            </a:tbl>
          </a:graphicData>
        </a:graphic>
      </p:graphicFrame>
      <p:pic>
        <p:nvPicPr>
          <p:cNvPr id="1026" name="Picture 2" descr="Hồ Gươm ở Quận Hoàn Kiếm, Hà Nội | Foody.vn">
            <a:extLst>
              <a:ext uri="{FF2B5EF4-FFF2-40B4-BE49-F238E27FC236}">
                <a16:creationId xmlns:a16="http://schemas.microsoft.com/office/drawing/2014/main" id="{7B4CBDC1-1B4A-1543-81C1-B7644AD9B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04" y="4213407"/>
            <a:ext cx="4163048" cy="2385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06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grpId="1" nodeType="clickEffect">
                                  <p:stCondLst>
                                    <p:cond delay="0"/>
                                  </p:stCondLst>
                                  <p:childTnLst>
                                    <p:animEffect transition="out" filter="wheel(1)">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45" presetClass="exit" presetSubtype="0" fill="hold" grpId="1" nodeType="clickEffect">
                                  <p:stCondLst>
                                    <p:cond delay="0"/>
                                  </p:stCondLst>
                                  <p:childTnLst>
                                    <p:animEffect transition="out" filter="fade">
                                      <p:cBhvr>
                                        <p:cTn id="42" dur="2000"/>
                                        <p:tgtEl>
                                          <p:spTgt spid="13"/>
                                        </p:tgtEl>
                                      </p:cBhvr>
                                    </p:animEffect>
                                    <p:anim calcmode="lin" valueType="num">
                                      <p:cBhvr>
                                        <p:cTn id="43"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13"/>
                                        </p:tgtEl>
                                        <p:attrNameLst>
                                          <p:attrName>ppt_h</p:attrName>
                                        </p:attrNameLst>
                                      </p:cBhvr>
                                      <p:tavLst>
                                        <p:tav tm="0">
                                          <p:val>
                                            <p:strVal val="ppt_h"/>
                                          </p:val>
                                        </p:tav>
                                        <p:tav tm="100000">
                                          <p:val>
                                            <p:strVal val="ppt_h"/>
                                          </p:val>
                                        </p:tav>
                                      </p:tavLst>
                                    </p:anim>
                                    <p:set>
                                      <p:cBhvr>
                                        <p:cTn id="45" dur="1" fill="hold">
                                          <p:stCondLst>
                                            <p:cond delay="1999"/>
                                          </p:stCondLst>
                                        </p:cTn>
                                        <p:tgtEl>
                                          <p:spTgt spid="13"/>
                                        </p:tgtEl>
                                        <p:attrNameLst>
                                          <p:attrName>style.visibility</p:attrName>
                                        </p:attrNameLst>
                                      </p:cBhvr>
                                      <p:to>
                                        <p:strVal val="hidden"/>
                                      </p:to>
                                    </p:set>
                                  </p:childTnLst>
                                </p:cTn>
                              </p:par>
                              <p:par>
                                <p:cTn id="46" presetID="6" presetClass="exit" presetSubtype="32" fill="hold" nodeType="withEffect">
                                  <p:stCondLst>
                                    <p:cond delay="0"/>
                                  </p:stCondLst>
                                  <p:childTnLst>
                                    <p:animEffect transition="out" filter="circle(out)">
                                      <p:cBhvr>
                                        <p:cTn id="47" dur="2000"/>
                                        <p:tgtEl>
                                          <p:spTgt spid="21"/>
                                        </p:tgtEl>
                                      </p:cBhvr>
                                    </p:animEffect>
                                    <p:set>
                                      <p:cBhvr>
                                        <p:cTn id="48"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45" presetClass="exit" presetSubtype="0" fill="hold" grpId="1" nodeType="clickEffect">
                                  <p:stCondLst>
                                    <p:cond delay="0"/>
                                  </p:stCondLst>
                                  <p:childTnLst>
                                    <p:animEffect transition="out" filter="fade">
                                      <p:cBhvr>
                                        <p:cTn id="62" dur="2000"/>
                                        <p:tgtEl>
                                          <p:spTgt spid="14"/>
                                        </p:tgtEl>
                                      </p:cBhvr>
                                    </p:animEffect>
                                    <p:anim calcmode="lin" valueType="num">
                                      <p:cBhvr>
                                        <p:cTn id="63"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4" dur="2000"/>
                                        <p:tgtEl>
                                          <p:spTgt spid="14"/>
                                        </p:tgtEl>
                                        <p:attrNameLst>
                                          <p:attrName>ppt_h</p:attrName>
                                        </p:attrNameLst>
                                      </p:cBhvr>
                                      <p:tavLst>
                                        <p:tav tm="0">
                                          <p:val>
                                            <p:strVal val="ppt_h"/>
                                          </p:val>
                                        </p:tav>
                                        <p:tav tm="100000">
                                          <p:val>
                                            <p:strVal val="ppt_h"/>
                                          </p:val>
                                        </p:tav>
                                      </p:tavLst>
                                    </p:anim>
                                    <p:set>
                                      <p:cBhvr>
                                        <p:cTn id="65" dur="1" fill="hold">
                                          <p:stCondLst>
                                            <p:cond delay="1999"/>
                                          </p:stCondLst>
                                        </p:cTn>
                                        <p:tgtEl>
                                          <p:spTgt spid="14"/>
                                        </p:tgtEl>
                                        <p:attrNameLst>
                                          <p:attrName>style.visibility</p:attrName>
                                        </p:attrNameLst>
                                      </p:cBhvr>
                                      <p:to>
                                        <p:strVal val="hidden"/>
                                      </p:to>
                                    </p:set>
                                  </p:childTnLst>
                                </p:cTn>
                              </p:par>
                              <p:par>
                                <p:cTn id="66" presetID="21" presetClass="exit" presetSubtype="1" fill="hold" nodeType="withEffect">
                                  <p:stCondLst>
                                    <p:cond delay="0"/>
                                  </p:stCondLst>
                                  <p:childTnLst>
                                    <p:animEffect transition="out" filter="wheel(1)">
                                      <p:cBhvr>
                                        <p:cTn id="67" dur="2000"/>
                                        <p:tgtEl>
                                          <p:spTgt spid="22"/>
                                        </p:tgtEl>
                                      </p:cBhvr>
                                    </p:animEffect>
                                    <p:set>
                                      <p:cBhvr>
                                        <p:cTn id="6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linds(horizontal)">
                                      <p:cBhvr>
                                        <p:cTn id="74" dur="500"/>
                                        <p:tgtEl>
                                          <p:spTgt spid="15"/>
                                        </p:tgtEl>
                                      </p:cBhvr>
                                    </p:animEffec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55" presetClass="exit" presetSubtype="0" fill="hold" grpId="1" nodeType="clickEffect">
                                  <p:stCondLst>
                                    <p:cond delay="0"/>
                                  </p:stCondLst>
                                  <p:childTnLst>
                                    <p:anim calcmode="lin" valueType="num">
                                      <p:cBhvr>
                                        <p:cTn id="79" dur="1000"/>
                                        <p:tgtEl>
                                          <p:spTgt spid="15"/>
                                        </p:tgtEl>
                                        <p:attrNameLst>
                                          <p:attrName>ppt_w</p:attrName>
                                        </p:attrNameLst>
                                      </p:cBhvr>
                                      <p:tavLst>
                                        <p:tav tm="0">
                                          <p:val>
                                            <p:strVal val="ppt_w"/>
                                          </p:val>
                                        </p:tav>
                                        <p:tav tm="100000">
                                          <p:val>
                                            <p:strVal val="ppt_w*0.70"/>
                                          </p:val>
                                        </p:tav>
                                      </p:tavLst>
                                    </p:anim>
                                    <p:anim calcmode="lin" valueType="num">
                                      <p:cBhvr>
                                        <p:cTn id="80" dur="1000"/>
                                        <p:tgtEl>
                                          <p:spTgt spid="15"/>
                                        </p:tgtEl>
                                        <p:attrNameLst>
                                          <p:attrName>ppt_h</p:attrName>
                                        </p:attrNameLst>
                                      </p:cBhvr>
                                      <p:tavLst>
                                        <p:tav tm="0">
                                          <p:val>
                                            <p:strVal val="ppt_h"/>
                                          </p:val>
                                        </p:tav>
                                        <p:tav tm="100000">
                                          <p:val>
                                            <p:strVal val="ppt_h"/>
                                          </p:val>
                                        </p:tav>
                                      </p:tavLst>
                                    </p:anim>
                                    <p:animEffect transition="out" filter="fade">
                                      <p:cBhvr>
                                        <p:cTn id="81" dur="1000"/>
                                        <p:tgtEl>
                                          <p:spTgt spid="15"/>
                                        </p:tgtEl>
                                      </p:cBhvr>
                                    </p:animEffect>
                                    <p:set>
                                      <p:cBhvr>
                                        <p:cTn id="82" dur="1" fill="hold">
                                          <p:stCondLst>
                                            <p:cond delay="999"/>
                                          </p:stCondLst>
                                        </p:cTn>
                                        <p:tgtEl>
                                          <p:spTgt spid="15"/>
                                        </p:tgtEl>
                                        <p:attrNameLst>
                                          <p:attrName>style.visibility</p:attrName>
                                        </p:attrNameLst>
                                      </p:cBhvr>
                                      <p:to>
                                        <p:strVal val="hidden"/>
                                      </p:to>
                                    </p:set>
                                  </p:childTnLst>
                                </p:cTn>
                              </p:par>
                              <p:par>
                                <p:cTn id="83" presetID="21" presetClass="exit" presetSubtype="1" fill="hold" nodeType="withEffect">
                                  <p:stCondLst>
                                    <p:cond delay="0"/>
                                  </p:stCondLst>
                                  <p:childTnLst>
                                    <p:animEffect transition="out" filter="wheel(1)">
                                      <p:cBhvr>
                                        <p:cTn id="84" dur="2000"/>
                                        <p:tgtEl>
                                          <p:spTgt spid="20"/>
                                        </p:tgtEl>
                                      </p:cBhvr>
                                    </p:animEffect>
                                    <p:set>
                                      <p:cBhvr>
                                        <p:cTn id="85"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9"/>
                    </p:tgtEl>
                  </p:cond>
                </p:stCondLst>
                <p:endSync evt="end" delay="0">
                  <p:rtn val="all"/>
                </p:endSync>
                <p:childTnLst>
                  <p:par>
                    <p:cTn id="87" fill="hold">
                      <p:stCondLst>
                        <p:cond delay="0"/>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21" presetClass="exit" presetSubtype="1" fill="hold" grpId="1" nodeType="clickEffect">
                                  <p:stCondLst>
                                    <p:cond delay="0"/>
                                  </p:stCondLst>
                                  <p:childTnLst>
                                    <p:animEffect transition="out" filter="wheel(1)">
                                      <p:cBhvr>
                                        <p:cTn id="97" dur="2000"/>
                                        <p:tgtEl>
                                          <p:spTgt spid="16"/>
                                        </p:tgtEl>
                                      </p:cBhvr>
                                    </p:animEffect>
                                    <p:set>
                                      <p:cBhvr>
                                        <p:cTn id="98" dur="1" fill="hold">
                                          <p:stCondLst>
                                            <p:cond delay="1999"/>
                                          </p:stCondLst>
                                        </p:cTn>
                                        <p:tgtEl>
                                          <p:spTgt spid="16"/>
                                        </p:tgtEl>
                                        <p:attrNameLst>
                                          <p:attrName>style.visibility</p:attrName>
                                        </p:attrNameLst>
                                      </p:cBhvr>
                                      <p:to>
                                        <p:strVal val="hidden"/>
                                      </p:to>
                                    </p:set>
                                  </p:childTnLst>
                                </p:cTn>
                              </p:par>
                              <p:par>
                                <p:cTn id="99" presetID="6" presetClass="exit" presetSubtype="32" fill="hold" nodeType="withEffect">
                                  <p:stCondLst>
                                    <p:cond delay="0"/>
                                  </p:stCondLst>
                                  <p:childTnLst>
                                    <p:animEffect transition="out" filter="circle(out)">
                                      <p:cBhvr>
                                        <p:cTn id="100" dur="2000"/>
                                        <p:tgtEl>
                                          <p:spTgt spid="23"/>
                                        </p:tgtEl>
                                      </p:cBhvr>
                                    </p:animEffect>
                                    <p:set>
                                      <p:cBhvr>
                                        <p:cTn id="101"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2" restart="whenNotActive" fill="hold" evtFilter="cancelBubble" nodeType="interactiveSeq">
                <p:stCondLst>
                  <p:cond evt="onClick" delay="0">
                    <p:tgtEl>
                      <p:spTgt spid="10"/>
                    </p:tgtEl>
                  </p:cond>
                </p:stCondLst>
                <p:endSync evt="end" delay="0">
                  <p:rtn val="all"/>
                </p:endSync>
                <p:childTnLst>
                  <p:par>
                    <p:cTn id="103" fill="hold">
                      <p:stCondLst>
                        <p:cond delay="0"/>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checkerboard(across)">
                                      <p:cBhvr>
                                        <p:cTn id="107" dur="500"/>
                                        <p:tgtEl>
                                          <p:spTgt spid="17"/>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24"/>
                    </p:tgtEl>
                  </p:cond>
                </p:stCondLst>
                <p:endSync evt="end" delay="0">
                  <p:rtn val="all"/>
                </p:endSync>
                <p:childTnLst>
                  <p:par>
                    <p:cTn id="109" fill="hold">
                      <p:stCondLst>
                        <p:cond delay="0"/>
                      </p:stCondLst>
                      <p:childTnLst>
                        <p:par>
                          <p:cTn id="110" fill="hold">
                            <p:stCondLst>
                              <p:cond delay="0"/>
                            </p:stCondLst>
                            <p:childTnLst>
                              <p:par>
                                <p:cTn id="111" presetID="53" presetClass="exit" presetSubtype="32" fill="hold" grpId="1" nodeType="clickEffect">
                                  <p:stCondLst>
                                    <p:cond delay="0"/>
                                  </p:stCondLst>
                                  <p:childTnLst>
                                    <p:anim calcmode="lin" valueType="num">
                                      <p:cBhvr>
                                        <p:cTn id="112" dur="500"/>
                                        <p:tgtEl>
                                          <p:spTgt spid="17"/>
                                        </p:tgtEl>
                                        <p:attrNameLst>
                                          <p:attrName>ppt_w</p:attrName>
                                        </p:attrNameLst>
                                      </p:cBhvr>
                                      <p:tavLst>
                                        <p:tav tm="0">
                                          <p:val>
                                            <p:strVal val="ppt_w"/>
                                          </p:val>
                                        </p:tav>
                                        <p:tav tm="100000">
                                          <p:val>
                                            <p:fltVal val="0"/>
                                          </p:val>
                                        </p:tav>
                                      </p:tavLst>
                                    </p:anim>
                                    <p:anim calcmode="lin" valueType="num">
                                      <p:cBhvr>
                                        <p:cTn id="113" dur="500"/>
                                        <p:tgtEl>
                                          <p:spTgt spid="17"/>
                                        </p:tgtEl>
                                        <p:attrNameLst>
                                          <p:attrName>ppt_h</p:attrName>
                                        </p:attrNameLst>
                                      </p:cBhvr>
                                      <p:tavLst>
                                        <p:tav tm="0">
                                          <p:val>
                                            <p:strVal val="ppt_h"/>
                                          </p:val>
                                        </p:tav>
                                        <p:tav tm="100000">
                                          <p:val>
                                            <p:fltVal val="0"/>
                                          </p:val>
                                        </p:tav>
                                      </p:tavLst>
                                    </p:anim>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24"/>
                                        </p:tgtEl>
                                        <p:attrNameLst>
                                          <p:attrName>ppt_w</p:attrName>
                                        </p:attrNameLst>
                                      </p:cBhvr>
                                      <p:tavLst>
                                        <p:tav tm="0">
                                          <p:val>
                                            <p:strVal val="ppt_w"/>
                                          </p:val>
                                        </p:tav>
                                        <p:tav tm="100000">
                                          <p:val>
                                            <p:fltVal val="0"/>
                                          </p:val>
                                        </p:tav>
                                      </p:tavLst>
                                    </p:anim>
                                    <p:anim calcmode="lin" valueType="num">
                                      <p:cBhvr>
                                        <p:cTn id="118" dur="500"/>
                                        <p:tgtEl>
                                          <p:spTgt spid="24"/>
                                        </p:tgtEl>
                                        <p:attrNameLst>
                                          <p:attrName>ppt_h</p:attrName>
                                        </p:attrNameLst>
                                      </p:cBhvr>
                                      <p:tavLst>
                                        <p:tav tm="0">
                                          <p:val>
                                            <p:strVal val="ppt_h"/>
                                          </p:val>
                                        </p:tav>
                                        <p:tav tm="100000">
                                          <p:val>
                                            <p:fltVal val="0"/>
                                          </p:val>
                                        </p:tav>
                                      </p:tavLst>
                                    </p:anim>
                                    <p:animEffect transition="out" filter="fade">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BF308-D041-C44B-B0CE-7F57E248EAAD}"/>
              </a:ext>
            </a:extLst>
          </p:cNvPr>
          <p:cNvSpPr txBox="1"/>
          <p:nvPr/>
        </p:nvSpPr>
        <p:spPr>
          <a:xfrm>
            <a:off x="1847850" y="209550"/>
            <a:ext cx="8496300" cy="954107"/>
          </a:xfrm>
          <a:prstGeom prst="rect">
            <a:avLst/>
          </a:prstGeom>
          <a:noFill/>
        </p:spPr>
        <p:txBody>
          <a:bodyPr wrap="square" rtlCol="0">
            <a:spAutoFit/>
          </a:bodyPr>
          <a:lstStyle/>
          <a:p>
            <a:pPr algn="ctr"/>
            <a:r>
              <a:rPr lang="en-VN" sz="2800" i="1" dirty="0">
                <a:latin typeface="Times New Roman" panose="02020603050405020304" pitchFamily="18" charset="0"/>
                <a:cs typeface="Times New Roman" panose="02020603050405020304" pitchFamily="18" charset="0"/>
              </a:rPr>
              <a:t>Chia sẻ cảm xúc, suy nghĩ của em về địa danh được nhắc tới trong bài hát này ?</a:t>
            </a:r>
          </a:p>
        </p:txBody>
      </p:sp>
      <p:pic>
        <p:nvPicPr>
          <p:cNvPr id="5" name="CHIỀU HỒ GƯƠM - ST Trần Thụ - CS Hồng Nh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7850" y="1143000"/>
            <a:ext cx="8315325" cy="4572000"/>
          </a:xfrm>
          <a:prstGeom prst="rect">
            <a:avLst/>
          </a:prstGeom>
        </p:spPr>
      </p:pic>
    </p:spTree>
    <p:extLst>
      <p:ext uri="{BB962C8B-B14F-4D97-AF65-F5344CB8AC3E}">
        <p14:creationId xmlns:p14="http://schemas.microsoft.com/office/powerpoint/2010/main" val="944411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 name="Rectangle 140">
            <a:extLst>
              <a:ext uri="{FF2B5EF4-FFF2-40B4-BE49-F238E27FC236}">
                <a16:creationId xmlns:a16="http://schemas.microsoft.com/office/drawing/2014/main"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4" name="Picture 8" descr="Tranh chuyện: Sự tích Hồ Gươm - Thư viện mầm non">
            <a:extLst>
              <a:ext uri="{FF2B5EF4-FFF2-40B4-BE49-F238E27FC236}">
                <a16:creationId xmlns:a16="http://schemas.microsoft.com/office/drawing/2014/main" id="{39152878-3DDA-5649-A619-A54EDB21AE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64" r="1469"/>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ự tích Hồ Gươm - Truyền thuyết Hồ Hoàn Kiếm Hà Nội">
            <a:extLst>
              <a:ext uri="{FF2B5EF4-FFF2-40B4-BE49-F238E27FC236}">
                <a16:creationId xmlns:a16="http://schemas.microsoft.com/office/drawing/2014/main" id="{543CC673-FA79-854E-86EA-0BC3E1355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12" r="19967"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142">
            <a:extLst>
              <a:ext uri="{FF2B5EF4-FFF2-40B4-BE49-F238E27FC236}">
                <a16:creationId xmlns:a16="http://schemas.microsoft.com/office/drawing/2014/main"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EC2E0D-CABB-924A-BDF1-F17C9DFAEBB7}"/>
              </a:ext>
            </a:extLst>
          </p:cNvPr>
          <p:cNvSpPr txBox="1"/>
          <p:nvPr/>
        </p:nvSpPr>
        <p:spPr>
          <a:xfrm>
            <a:off x="4286858" y="2460103"/>
            <a:ext cx="3618284" cy="1345720"/>
          </a:xfrm>
          <a:prstGeom prst="rect">
            <a:avLst/>
          </a:prstGeom>
          <a:noFill/>
        </p:spPr>
        <p:txBody>
          <a:bodyPr vert="horz" lIns="91440" tIns="45720" rIns="91440" bIns="45720" rtlCol="0" anchor="ctr">
            <a:noAutofit/>
          </a:bodyPr>
          <a:lstStyle/>
          <a:p>
            <a:pPr algn="ctr">
              <a:lnSpc>
                <a:spcPct val="160000"/>
              </a:lnSpc>
              <a:spcBef>
                <a:spcPct val="0"/>
              </a:spcBef>
              <a:spcAft>
                <a:spcPts val="600"/>
              </a:spcAft>
            </a:pPr>
            <a:r>
              <a:rPr lang="en-US" sz="5500" b="1" kern="1200" dirty="0" err="1">
                <a:solidFill>
                  <a:srgbClr val="C00000"/>
                </a:solidFill>
                <a:latin typeface="Times New Roman" panose="02020603050405020304" pitchFamily="18" charset="0"/>
                <a:ea typeface="+mj-ea"/>
                <a:cs typeface="Times New Roman" panose="02020603050405020304" pitchFamily="18" charset="0"/>
              </a:rPr>
              <a:t>Sự</a:t>
            </a:r>
            <a:r>
              <a:rPr lang="en-US" sz="5500" b="1" kern="1200" dirty="0">
                <a:solidFill>
                  <a:srgbClr val="C00000"/>
                </a:solidFill>
                <a:latin typeface="Times New Roman" panose="02020603050405020304" pitchFamily="18" charset="0"/>
                <a:ea typeface="+mj-ea"/>
                <a:cs typeface="Times New Roman" panose="02020603050405020304" pitchFamily="18" charset="0"/>
              </a:rPr>
              <a:t> </a:t>
            </a:r>
            <a:r>
              <a:rPr lang="en-US" sz="5500" b="1" kern="1200" dirty="0" err="1">
                <a:solidFill>
                  <a:srgbClr val="C00000"/>
                </a:solidFill>
                <a:latin typeface="Times New Roman" panose="02020603050405020304" pitchFamily="18" charset="0"/>
                <a:ea typeface="+mj-ea"/>
                <a:cs typeface="Times New Roman" panose="02020603050405020304" pitchFamily="18" charset="0"/>
              </a:rPr>
              <a:t>tích</a:t>
            </a:r>
            <a:r>
              <a:rPr lang="en-US" sz="5500" b="1" kern="1200" dirty="0">
                <a:solidFill>
                  <a:srgbClr val="C00000"/>
                </a:solidFill>
                <a:latin typeface="Times New Roman" panose="02020603050405020304" pitchFamily="18" charset="0"/>
                <a:ea typeface="+mj-ea"/>
                <a:cs typeface="Times New Roman" panose="02020603050405020304" pitchFamily="18" charset="0"/>
              </a:rPr>
              <a:t> </a:t>
            </a:r>
          </a:p>
          <a:p>
            <a:pPr algn="ctr">
              <a:lnSpc>
                <a:spcPct val="160000"/>
              </a:lnSpc>
              <a:spcBef>
                <a:spcPct val="0"/>
              </a:spcBef>
              <a:spcAft>
                <a:spcPts val="600"/>
              </a:spcAft>
            </a:pPr>
            <a:r>
              <a:rPr lang="en-US" sz="5500" b="1" kern="1200" dirty="0" err="1">
                <a:solidFill>
                  <a:srgbClr val="C00000"/>
                </a:solidFill>
                <a:latin typeface="Times New Roman" panose="02020603050405020304" pitchFamily="18" charset="0"/>
                <a:ea typeface="+mj-ea"/>
                <a:cs typeface="Times New Roman" panose="02020603050405020304" pitchFamily="18" charset="0"/>
              </a:rPr>
              <a:t>Hồ</a:t>
            </a:r>
            <a:r>
              <a:rPr lang="en-US" sz="5500" b="1" kern="1200" dirty="0">
                <a:solidFill>
                  <a:srgbClr val="C00000"/>
                </a:solidFill>
                <a:latin typeface="Times New Roman" panose="02020603050405020304" pitchFamily="18" charset="0"/>
                <a:ea typeface="+mj-ea"/>
                <a:cs typeface="Times New Roman" panose="02020603050405020304" pitchFamily="18" charset="0"/>
              </a:rPr>
              <a:t> </a:t>
            </a:r>
            <a:r>
              <a:rPr lang="en-US" sz="5500" b="1" kern="1200" dirty="0" err="1">
                <a:solidFill>
                  <a:srgbClr val="C00000"/>
                </a:solidFill>
                <a:latin typeface="Times New Roman" panose="02020603050405020304" pitchFamily="18" charset="0"/>
                <a:ea typeface="+mj-ea"/>
                <a:cs typeface="Times New Roman" panose="02020603050405020304" pitchFamily="18" charset="0"/>
              </a:rPr>
              <a:t>Gươm</a:t>
            </a:r>
            <a:endParaRPr lang="en-US" sz="5500" b="1" kern="1200" dirty="0">
              <a:solidFill>
                <a:srgbClr val="C00000"/>
              </a:solidFill>
              <a:latin typeface="Times New Roman" panose="02020603050405020304" pitchFamily="18" charset="0"/>
              <a:ea typeface="+mj-ea"/>
              <a:cs typeface="Times New Roman" panose="02020603050405020304" pitchFamily="18" charset="0"/>
            </a:endParaRPr>
          </a:p>
        </p:txBody>
      </p:sp>
      <p:sp>
        <p:nvSpPr>
          <p:cNvPr id="4108" name="Frame 144">
            <a:extLst>
              <a:ext uri="{FF2B5EF4-FFF2-40B4-BE49-F238E27FC236}">
                <a16:creationId xmlns:a16="http://schemas.microsoft.com/office/drawing/2014/main"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utoShape 4" descr="Sự tích hồ Gươm">
            <a:extLst>
              <a:ext uri="{FF2B5EF4-FFF2-40B4-BE49-F238E27FC236}">
                <a16:creationId xmlns:a16="http://schemas.microsoft.com/office/drawing/2014/main" id="{35143AA7-4573-424F-96CB-A5D32FC00E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Tree>
    <p:extLst>
      <p:ext uri="{BB962C8B-B14F-4D97-AF65-F5344CB8AC3E}">
        <p14:creationId xmlns:p14="http://schemas.microsoft.com/office/powerpoint/2010/main" val="233595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A72E61-E497-5744-B6E5-4463A8E7289C}"/>
              </a:ext>
            </a:extLst>
          </p:cNvPr>
          <p:cNvSpPr/>
          <p:nvPr/>
        </p:nvSpPr>
        <p:spPr>
          <a:xfrm>
            <a:off x="3790950" y="304800"/>
            <a:ext cx="5238750" cy="990600"/>
          </a:xfrm>
          <a:prstGeom prst="rect">
            <a:avLst/>
          </a:prstGeom>
          <a:solidFill>
            <a:srgbClr val="FFFF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chemeClr val="tx1"/>
                </a:solidFill>
                <a:latin typeface="Times New Roman" panose="02020603050405020304" pitchFamily="18" charset="0"/>
                <a:cs typeface="Times New Roman" panose="02020603050405020304" pitchFamily="18" charset="0"/>
              </a:rPr>
              <a:t>YẾU TỐ KÌ ẢO</a:t>
            </a:r>
          </a:p>
        </p:txBody>
      </p:sp>
      <p:sp>
        <p:nvSpPr>
          <p:cNvPr id="4" name="Oval 3">
            <a:extLst>
              <a:ext uri="{FF2B5EF4-FFF2-40B4-BE49-F238E27FC236}">
                <a16:creationId xmlns:a16="http://schemas.microsoft.com/office/drawing/2014/main" id="{03D6FAA7-0C21-6A4F-8A7B-14B88BABEE1D}"/>
              </a:ext>
            </a:extLst>
          </p:cNvPr>
          <p:cNvSpPr/>
          <p:nvPr/>
        </p:nvSpPr>
        <p:spPr>
          <a:xfrm>
            <a:off x="3238500" y="304800"/>
            <a:ext cx="1104900" cy="990600"/>
          </a:xfrm>
          <a:prstGeom prst="ellipse">
            <a:avLst/>
          </a:prstGeom>
          <a:solidFill>
            <a:schemeClr val="accent6">
              <a:lumMod val="20000"/>
              <a:lumOff val="80000"/>
            </a:schemeClr>
          </a:solidFill>
          <a:ln w="57150">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VN" sz="5500" b="1" dirty="0">
                <a:latin typeface="Times New Roman" panose="02020603050405020304" pitchFamily="18" charset="0"/>
                <a:cs typeface="Times New Roman" panose="02020603050405020304" pitchFamily="18" charset="0"/>
              </a:rPr>
              <a:t>1</a:t>
            </a:r>
          </a:p>
        </p:txBody>
      </p:sp>
      <p:pic>
        <p:nvPicPr>
          <p:cNvPr id="5122" name="Picture 2" descr="Sự tích hồ Gươm [Truyện truyền thuyết Việt Nam] - Thế giới cổ tích">
            <a:extLst>
              <a:ext uri="{FF2B5EF4-FFF2-40B4-BE49-F238E27FC236}">
                <a16:creationId xmlns:a16="http://schemas.microsoft.com/office/drawing/2014/main" id="{D38FE7DE-C34E-2648-96D1-218AFBE7B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77" y="1905000"/>
            <a:ext cx="7748398" cy="4362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DA810-B8AD-8B47-8B89-16035805DCCF}"/>
              </a:ext>
            </a:extLst>
          </p:cNvPr>
          <p:cNvSpPr txBox="1"/>
          <p:nvPr/>
        </p:nvSpPr>
        <p:spPr>
          <a:xfrm>
            <a:off x="8039100" y="1905000"/>
            <a:ext cx="3657600" cy="4401205"/>
          </a:xfrm>
          <a:prstGeom prst="rect">
            <a:avLst/>
          </a:prstGeom>
          <a:noFill/>
        </p:spPr>
        <p:txBody>
          <a:bodyPr wrap="square" rtlCol="0">
            <a:spAutoFit/>
          </a:bodyPr>
          <a:lstStyle/>
          <a:p>
            <a:pPr algn="ctr"/>
            <a:r>
              <a:rPr lang="en-VN" sz="3500" b="1" u="sng" dirty="0">
                <a:latin typeface="Times New Roman" panose="02020603050405020304" pitchFamily="18" charset="0"/>
                <a:cs typeface="Times New Roman" panose="02020603050405020304" pitchFamily="18" charset="0"/>
              </a:rPr>
              <a:t>Gươm thần:</a:t>
            </a:r>
            <a:r>
              <a:rPr lang="en-VN" sz="3500" dirty="0">
                <a:latin typeface="Times New Roman" panose="02020603050405020304" pitchFamily="18" charset="0"/>
                <a:cs typeface="Times New Roman" panose="02020603050405020304" pitchFamily="18" charset="0"/>
              </a:rPr>
              <a:t> gươm của thần “Đức Long Quân” cho mượn và có nhiều biểu hiện thần kì qua các chi tiết khác thường, kì ảo.</a:t>
            </a:r>
          </a:p>
        </p:txBody>
      </p:sp>
    </p:spTree>
    <p:extLst>
      <p:ext uri="{BB962C8B-B14F-4D97-AF65-F5344CB8AC3E}">
        <p14:creationId xmlns:p14="http://schemas.microsoft.com/office/powerpoint/2010/main" val="306349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71A784BF-09DB-448D-99FC-B49DFC6605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Rectangle 80">
            <a:extLst>
              <a:ext uri="{FF2B5EF4-FFF2-40B4-BE49-F238E27FC236}">
                <a16:creationId xmlns:a16="http://schemas.microsoft.com/office/drawing/2014/main" id="{917859B3-4C91-478D-929D-BB6433F908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8" name="Picture 10" descr="Truyền thuyết Lạc Long Quân và Âu Cơ - Truyền thuyết Việt Nam">
            <a:extLst>
              <a:ext uri="{FF2B5EF4-FFF2-40B4-BE49-F238E27FC236}">
                <a16:creationId xmlns:a16="http://schemas.microsoft.com/office/drawing/2014/main" id="{398256E7-D9EA-8142-A8DE-DA6699BC4D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42" r="14939" b="2"/>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ài số 11: Lê Thận kể chuyện cùng Lê Lợi đánh quân Minh và sự tích Hồ Gươm -">
            <a:extLst>
              <a:ext uri="{FF2B5EF4-FFF2-40B4-BE49-F238E27FC236}">
                <a16:creationId xmlns:a16="http://schemas.microsoft.com/office/drawing/2014/main" id="{13CF85DD-7875-A549-B09E-DBC0F24FBA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42" r="27662" b="-2"/>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ài số 13: Trong vai Lê Lợi kể lại truyện Sự tích Hồ Gươm -">
            <a:extLst>
              <a:ext uri="{FF2B5EF4-FFF2-40B4-BE49-F238E27FC236}">
                <a16:creationId xmlns:a16="http://schemas.microsoft.com/office/drawing/2014/main" id="{4126D0A4-C0BC-CA42-9292-3D9A752DC2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8" r="1167" b="-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6283FBD2-A663-469F-855C-06D86E3C11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8A1279FC-7441-4E55-B082-2774E631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82C8D91-1317-E544-A8A6-034EE91560D1}"/>
              </a:ext>
            </a:extLst>
          </p:cNvPr>
          <p:cNvSpPr txBox="1"/>
          <p:nvPr/>
        </p:nvSpPr>
        <p:spPr>
          <a:xfrm>
            <a:off x="4203192" y="4234357"/>
            <a:ext cx="7104188" cy="2086998"/>
          </a:xfrm>
          <a:prstGeom prst="rect">
            <a:avLst/>
          </a:prstGeom>
        </p:spPr>
        <p:txBody>
          <a:bodyPr vert="horz" lIns="91440" tIns="45720" rIns="91440" bIns="45720" rtlCol="0" anchor="ctr">
            <a:noAutofit/>
          </a:bodyPr>
          <a:lstStyle/>
          <a:p>
            <a:pPr algn="ctr">
              <a:lnSpc>
                <a:spcPct val="90000"/>
              </a:lnSpc>
              <a:spcAft>
                <a:spcPts val="600"/>
              </a:spcAft>
            </a:pPr>
            <a:r>
              <a:rPr lang="en-US" sz="2800" b="1" u="sng" dirty="0" err="1">
                <a:latin typeface="Times New Roman" panose="02020603050405020304" pitchFamily="18" charset="0"/>
                <a:cs typeface="Times New Roman" panose="02020603050405020304" pitchFamily="18" charset="0"/>
              </a:rPr>
              <a:t>Đặc</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điểm</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truyền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thuyết</a:t>
            </a:r>
            <a:r>
              <a:rPr lang="en-US" sz="2800" b="1" u="sng" dirty="0">
                <a:latin typeface="Times New Roman" panose="02020603050405020304" pitchFamily="18" charset="0"/>
                <a:cs typeface="Times New Roman" panose="02020603050405020304" pitchFamily="18" charset="0"/>
              </a:rPr>
              <a:t>:</a:t>
            </a:r>
          </a:p>
          <a:p>
            <a:pPr>
              <a:lnSpc>
                <a:spcPct val="90000"/>
              </a:lnSpc>
              <a:spcAft>
                <a:spcPts val="600"/>
              </a:spcAft>
            </a:pP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5157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073D59-3CC9-234D-B58C-F35D3A0EE332}"/>
              </a:ext>
            </a:extLst>
          </p:cNvPr>
          <p:cNvSpPr/>
          <p:nvPr/>
        </p:nvSpPr>
        <p:spPr>
          <a:xfrm>
            <a:off x="1714500" y="209550"/>
            <a:ext cx="10077450" cy="990600"/>
          </a:xfrm>
          <a:prstGeom prst="rect">
            <a:avLst/>
          </a:prstGeom>
          <a:solidFill>
            <a:srgbClr val="FFFF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chemeClr val="tx1"/>
                </a:solidFill>
                <a:latin typeface="Times New Roman" panose="02020603050405020304" pitchFamily="18" charset="0"/>
                <a:cs typeface="Times New Roman" panose="02020603050405020304" pitchFamily="18" charset="0"/>
              </a:rPr>
              <a:t>BỐI CẢNH XẢY RA CÂU CHUYỆN</a:t>
            </a:r>
          </a:p>
        </p:txBody>
      </p:sp>
      <p:sp>
        <p:nvSpPr>
          <p:cNvPr id="5" name="Oval 4">
            <a:extLst>
              <a:ext uri="{FF2B5EF4-FFF2-40B4-BE49-F238E27FC236}">
                <a16:creationId xmlns:a16="http://schemas.microsoft.com/office/drawing/2014/main" id="{7EE9E092-7E2F-DC48-A5B7-212D4D3B1529}"/>
              </a:ext>
            </a:extLst>
          </p:cNvPr>
          <p:cNvSpPr/>
          <p:nvPr/>
        </p:nvSpPr>
        <p:spPr>
          <a:xfrm>
            <a:off x="1162050" y="209550"/>
            <a:ext cx="1090582" cy="990600"/>
          </a:xfrm>
          <a:prstGeom prst="ellipse">
            <a:avLst/>
          </a:prstGeom>
          <a:solidFill>
            <a:schemeClr val="accent6">
              <a:lumMod val="20000"/>
              <a:lumOff val="80000"/>
            </a:schemeClr>
          </a:solidFill>
          <a:ln w="57150">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VN" sz="5500" b="1" dirty="0">
                <a:latin typeface="#9Slide03 Arima Madurai Bold" pitchFamily="2" charset="77"/>
                <a:cs typeface="#9Slide03 Arima Madurai Bold" pitchFamily="2" charset="77"/>
              </a:rPr>
              <a:t>2</a:t>
            </a:r>
          </a:p>
        </p:txBody>
      </p:sp>
      <p:graphicFrame>
        <p:nvGraphicFramePr>
          <p:cNvPr id="6" name="Table 5">
            <a:extLst>
              <a:ext uri="{FF2B5EF4-FFF2-40B4-BE49-F238E27FC236}">
                <a16:creationId xmlns:a16="http://schemas.microsoft.com/office/drawing/2014/main" id="{FF9DAD4D-B71F-A74E-9F83-51C8F57765CF}"/>
              </a:ext>
            </a:extLst>
          </p:cNvPr>
          <p:cNvGraphicFramePr>
            <a:graphicFrameLocks noGrp="1"/>
          </p:cNvGraphicFramePr>
          <p:nvPr>
            <p:extLst>
              <p:ext uri="{D42A27DB-BD31-4B8C-83A1-F6EECF244321}">
                <p14:modId xmlns:p14="http://schemas.microsoft.com/office/powerpoint/2010/main" val="1193828497"/>
              </p:ext>
            </p:extLst>
          </p:nvPr>
        </p:nvGraphicFramePr>
        <p:xfrm>
          <a:off x="4880379" y="1806918"/>
          <a:ext cx="6468202" cy="4471423"/>
        </p:xfrm>
        <a:graphic>
          <a:graphicData uri="http://schemas.openxmlformats.org/drawingml/2006/table">
            <a:tbl>
              <a:tblPr>
                <a:tableStyleId>{5C22544A-7EE6-4342-B048-85BDC9FD1C3A}</a:tableStyleId>
              </a:tblPr>
              <a:tblGrid>
                <a:gridCol w="2155246">
                  <a:extLst>
                    <a:ext uri="{9D8B030D-6E8A-4147-A177-3AD203B41FA5}">
                      <a16:colId xmlns:a16="http://schemas.microsoft.com/office/drawing/2014/main" val="4173405386"/>
                    </a:ext>
                  </a:extLst>
                </a:gridCol>
                <a:gridCol w="2156478">
                  <a:extLst>
                    <a:ext uri="{9D8B030D-6E8A-4147-A177-3AD203B41FA5}">
                      <a16:colId xmlns:a16="http://schemas.microsoft.com/office/drawing/2014/main" val="2694554010"/>
                    </a:ext>
                  </a:extLst>
                </a:gridCol>
                <a:gridCol w="2156478">
                  <a:extLst>
                    <a:ext uri="{9D8B030D-6E8A-4147-A177-3AD203B41FA5}">
                      <a16:colId xmlns:a16="http://schemas.microsoft.com/office/drawing/2014/main" val="292104407"/>
                    </a:ext>
                  </a:extLst>
                </a:gridCol>
              </a:tblGrid>
              <a:tr h="853325">
                <a:tc>
                  <a:txBody>
                    <a:bodyPr/>
                    <a:lstStyle/>
                    <a:p>
                      <a:pPr algn="ctr">
                        <a:lnSpc>
                          <a:spcPct val="150000"/>
                        </a:lnSpc>
                      </a:pPr>
                      <a:r>
                        <a:rPr lang="en-US" sz="3000" b="1" kern="100" dirty="0" err="1">
                          <a:effectLst/>
                          <a:latin typeface="#9Slide03 Arima Madurai Bold" pitchFamily="2" charset="77"/>
                          <a:cs typeface="#9Slide03 Arima Madurai Bold" pitchFamily="2" charset="77"/>
                        </a:rPr>
                        <a:t>Sự</a:t>
                      </a:r>
                      <a:r>
                        <a:rPr lang="en-US" sz="3000" b="1" kern="100" dirty="0">
                          <a:effectLst/>
                          <a:latin typeface="#9Slide03 Arima Madurai Bold" pitchFamily="2" charset="77"/>
                          <a:cs typeface="#9Slide03 Arima Madurai Bold" pitchFamily="2" charset="77"/>
                        </a:rPr>
                        <a:t> </a:t>
                      </a:r>
                      <a:r>
                        <a:rPr lang="en-US" sz="3000" b="1" kern="100" dirty="0" err="1">
                          <a:effectLst/>
                          <a:latin typeface="#9Slide03 Arima Madurai Bold" pitchFamily="2" charset="77"/>
                          <a:cs typeface="#9Slide03 Arima Madurai Bold" pitchFamily="2" charset="77"/>
                        </a:rPr>
                        <a:t>việc</a:t>
                      </a:r>
                      <a:endParaRPr lang="en-VN" sz="3000" b="1" kern="100" dirty="0">
                        <a:effectLst/>
                        <a:latin typeface="#9Slide03 Arima Madurai Bold" pitchFamily="2" charset="77"/>
                        <a:ea typeface="SimSun" panose="02010600030101010101" pitchFamily="2" charset="-122"/>
                        <a:cs typeface="#9Slide03 Arima Madurai Bold" pitchFamily="2" charset="77"/>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b="1" kern="100">
                          <a:effectLst/>
                          <a:latin typeface="#9Slide03 Arima Madurai Bold" pitchFamily="2" charset="77"/>
                          <a:cs typeface="#9Slide03 Arima Madurai Bold" pitchFamily="2" charset="77"/>
                        </a:rPr>
                        <a:t>Thời gian</a:t>
                      </a:r>
                      <a:endParaRPr lang="en-VN" sz="3000" b="1" kern="100">
                        <a:effectLst/>
                        <a:latin typeface="#9Slide03 Arima Madurai Bold" pitchFamily="2" charset="77"/>
                        <a:ea typeface="SimSun" panose="02010600030101010101" pitchFamily="2" charset="-122"/>
                        <a:cs typeface="#9Slide03 Arima Madurai Bold" pitchFamily="2" charset="77"/>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b="1" kern="100" dirty="0" err="1">
                          <a:effectLst/>
                          <a:latin typeface="#9Slide03 Arima Madurai Bold" pitchFamily="2" charset="77"/>
                          <a:cs typeface="#9Slide03 Arima Madurai Bold" pitchFamily="2" charset="77"/>
                        </a:rPr>
                        <a:t>Không</a:t>
                      </a:r>
                      <a:r>
                        <a:rPr lang="en-US" sz="3000" b="1" kern="100" dirty="0">
                          <a:effectLst/>
                          <a:latin typeface="#9Slide03 Arima Madurai Bold" pitchFamily="2" charset="77"/>
                          <a:cs typeface="#9Slide03 Arima Madurai Bold" pitchFamily="2" charset="77"/>
                        </a:rPr>
                        <a:t> </a:t>
                      </a:r>
                      <a:r>
                        <a:rPr lang="en-US" sz="3000" b="1" kern="100" dirty="0" err="1">
                          <a:effectLst/>
                          <a:latin typeface="#9Slide03 Arima Madurai Bold" pitchFamily="2" charset="77"/>
                          <a:cs typeface="#9Slide03 Arima Madurai Bold" pitchFamily="2" charset="77"/>
                        </a:rPr>
                        <a:t>gian</a:t>
                      </a:r>
                      <a:endParaRPr lang="en-VN" sz="3000" b="1" kern="100" dirty="0">
                        <a:effectLst/>
                        <a:latin typeface="#9Slide03 Arima Madurai Bold" pitchFamily="2" charset="77"/>
                        <a:ea typeface="SimSun" panose="02010600030101010101" pitchFamily="2" charset="-122"/>
                        <a:cs typeface="#9Slide03 Arima Madurai Bold" pitchFamily="2" charset="77"/>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90138158"/>
                  </a:ext>
                </a:extLst>
              </a:tr>
              <a:tr h="1809049">
                <a:tc>
                  <a:txBody>
                    <a:bodyPr/>
                    <a:lstStyle/>
                    <a:p>
                      <a:pPr algn="ctr">
                        <a:lnSpc>
                          <a:spcPct val="150000"/>
                        </a:lnSpc>
                      </a:pPr>
                      <a:r>
                        <a:rPr lang="en-US" sz="3000" kern="100" dirty="0">
                          <a:effectLst/>
                          <a:latin typeface="#9Slide03 Arima Madurai" pitchFamily="2" charset="77"/>
                          <a:cs typeface="#9Slide03 Arima Madurai" pitchFamily="2" charset="77"/>
                        </a:rPr>
                        <a:t>Cho </a:t>
                      </a:r>
                      <a:r>
                        <a:rPr lang="en-US" sz="3000" kern="100" dirty="0" err="1">
                          <a:effectLst/>
                          <a:latin typeface="#9Slide03 Arima Madurai" pitchFamily="2" charset="77"/>
                          <a:cs typeface="#9Slide03 Arima Madurai" pitchFamily="2" charset="77"/>
                        </a:rPr>
                        <a:t>mượn</a:t>
                      </a:r>
                      <a:r>
                        <a:rPr lang="en-US" sz="3000" kern="100" dirty="0">
                          <a:effectLst/>
                          <a:latin typeface="#9Slide03 Arima Madurai" pitchFamily="2" charset="77"/>
                          <a:cs typeface="#9Slide03 Arima Madurai" pitchFamily="2" charset="77"/>
                        </a:rPr>
                        <a:t> </a:t>
                      </a:r>
                      <a:r>
                        <a:rPr lang="en-US" sz="3000" kern="100" dirty="0" err="1">
                          <a:effectLst/>
                          <a:latin typeface="#9Slide03 Arima Madurai" pitchFamily="2" charset="77"/>
                          <a:cs typeface="#9Slide03 Arima Madurai" pitchFamily="2" charset="77"/>
                        </a:rPr>
                        <a:t>gươm</a:t>
                      </a:r>
                      <a:r>
                        <a:rPr lang="en-US" sz="3000" kern="100" dirty="0">
                          <a:effectLst/>
                          <a:latin typeface="#9Slide03 Arima Madurai" pitchFamily="2" charset="77"/>
                          <a:cs typeface="#9Slide03 Arima Madurai" pitchFamily="2" charset="77"/>
                        </a:rPr>
                        <a:t> </a:t>
                      </a:r>
                      <a:r>
                        <a:rPr lang="en-US" sz="3000" kern="100" dirty="0" err="1">
                          <a:effectLst/>
                          <a:latin typeface="#9Slide03 Arima Madurai" pitchFamily="2" charset="77"/>
                          <a:cs typeface="#9Slide03 Arima Madurai" pitchFamily="2" charset="77"/>
                        </a:rPr>
                        <a:t>thần</a:t>
                      </a:r>
                      <a:endParaRPr lang="en-VN" sz="3000" kern="100" dirty="0">
                        <a:effectLst/>
                        <a:latin typeface="#9Slide03 Arima Madurai" pitchFamily="2" charset="77"/>
                        <a:ea typeface="SimSun" panose="02010600030101010101" pitchFamily="2" charset="-122"/>
                        <a:cs typeface="#9Slide03 Arima Madurai" pitchFamily="2" charset="77"/>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3000" kern="100" dirty="0">
                          <a:effectLst/>
                          <a:latin typeface="#9Slide03 Arima Madurai" pitchFamily="2" charset="77"/>
                          <a:cs typeface="#9Slide03 Arima Madurai" pitchFamily="2" charset="77"/>
                        </a:rPr>
                        <a:t> </a:t>
                      </a:r>
                      <a:endParaRPr lang="en-VN" sz="3000" kern="100" dirty="0">
                        <a:effectLst/>
                        <a:latin typeface="#9Slide03 Arima Madurai" pitchFamily="2" charset="77"/>
                        <a:ea typeface="SimSun" panose="02010600030101010101" pitchFamily="2" charset="-122"/>
                        <a:cs typeface="#9Slide03 Arima Madurai" pitchFamily="2" charset="77"/>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just">
                        <a:lnSpc>
                          <a:spcPct val="150000"/>
                        </a:lnSpc>
                      </a:pPr>
                      <a:r>
                        <a:rPr lang="en-US" sz="3000" kern="100">
                          <a:effectLst/>
                          <a:latin typeface="#9Slide03 Arima Madurai" pitchFamily="2" charset="77"/>
                          <a:cs typeface="#9Slide03 Arima Madurai" pitchFamily="2" charset="77"/>
                        </a:rPr>
                        <a:t> </a:t>
                      </a:r>
                      <a:endParaRPr lang="en-VN" sz="3000" kern="100">
                        <a:effectLst/>
                        <a:latin typeface="#9Slide03 Arima Madurai" pitchFamily="2" charset="77"/>
                        <a:ea typeface="SimSun" panose="02010600030101010101" pitchFamily="2" charset="-122"/>
                        <a:cs typeface="#9Slide03 Arima Madurai" pitchFamily="2" charset="77"/>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19679390"/>
                  </a:ext>
                </a:extLst>
              </a:tr>
              <a:tr h="1809049">
                <a:tc>
                  <a:txBody>
                    <a:bodyPr/>
                    <a:lstStyle/>
                    <a:p>
                      <a:pPr algn="ctr">
                        <a:lnSpc>
                          <a:spcPct val="150000"/>
                        </a:lnSpc>
                      </a:pPr>
                      <a:r>
                        <a:rPr lang="en-US" sz="3000" kern="100" dirty="0" err="1">
                          <a:effectLst/>
                          <a:latin typeface="#9Slide03 Arima Madurai" pitchFamily="2" charset="77"/>
                          <a:cs typeface="#9Slide03 Arima Madurai" pitchFamily="2" charset="77"/>
                        </a:rPr>
                        <a:t>Đòi</a:t>
                      </a:r>
                      <a:r>
                        <a:rPr lang="en-US" sz="3000" kern="100" dirty="0">
                          <a:effectLst/>
                          <a:latin typeface="#9Slide03 Arima Madurai" pitchFamily="2" charset="77"/>
                          <a:cs typeface="#9Slide03 Arima Madurai" pitchFamily="2" charset="77"/>
                        </a:rPr>
                        <a:t> </a:t>
                      </a:r>
                      <a:r>
                        <a:rPr lang="en-US" sz="3000" kern="100" dirty="0" err="1">
                          <a:effectLst/>
                          <a:latin typeface="#9Slide03 Arima Madurai" pitchFamily="2" charset="77"/>
                          <a:cs typeface="#9Slide03 Arima Madurai" pitchFamily="2" charset="77"/>
                        </a:rPr>
                        <a:t>lại</a:t>
                      </a:r>
                      <a:r>
                        <a:rPr lang="en-US" sz="3000" kern="100" dirty="0">
                          <a:effectLst/>
                          <a:latin typeface="#9Slide03 Arima Madurai" pitchFamily="2" charset="77"/>
                          <a:cs typeface="#9Slide03 Arima Madurai" pitchFamily="2" charset="77"/>
                        </a:rPr>
                        <a:t> </a:t>
                      </a:r>
                      <a:r>
                        <a:rPr lang="en-US" sz="3000" kern="100" dirty="0" err="1">
                          <a:effectLst/>
                          <a:latin typeface="#9Slide03 Arima Madurai" pitchFamily="2" charset="77"/>
                          <a:cs typeface="#9Slide03 Arima Madurai" pitchFamily="2" charset="77"/>
                        </a:rPr>
                        <a:t>gươm</a:t>
                      </a:r>
                      <a:r>
                        <a:rPr lang="en-US" sz="3000" kern="100" dirty="0">
                          <a:effectLst/>
                          <a:latin typeface="#9Slide03 Arima Madurai" pitchFamily="2" charset="77"/>
                          <a:cs typeface="#9Slide03 Arima Madurai" pitchFamily="2" charset="77"/>
                        </a:rPr>
                        <a:t> </a:t>
                      </a:r>
                      <a:r>
                        <a:rPr lang="en-US" sz="3000" kern="100" dirty="0" err="1">
                          <a:effectLst/>
                          <a:latin typeface="#9Slide03 Arima Madurai" pitchFamily="2" charset="77"/>
                          <a:cs typeface="#9Slide03 Arima Madurai" pitchFamily="2" charset="77"/>
                        </a:rPr>
                        <a:t>thần</a:t>
                      </a:r>
                      <a:endParaRPr lang="en-VN" sz="3000" kern="100" dirty="0">
                        <a:effectLst/>
                        <a:latin typeface="#9Slide03 Arima Madurai" pitchFamily="2" charset="77"/>
                        <a:ea typeface="SimSun" panose="02010600030101010101" pitchFamily="2" charset="-122"/>
                        <a:cs typeface="#9Slide03 Arima Madurai" pitchFamily="2" charset="77"/>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3000" kern="100">
                          <a:effectLst/>
                          <a:latin typeface="#9Slide03 Arima Madurai" pitchFamily="2" charset="77"/>
                          <a:cs typeface="#9Slide03 Arima Madurai" pitchFamily="2" charset="77"/>
                        </a:rPr>
                        <a:t> </a:t>
                      </a:r>
                      <a:endParaRPr lang="en-VN" sz="3000" kern="100">
                        <a:effectLst/>
                        <a:latin typeface="#9Slide03 Arima Madurai" pitchFamily="2" charset="77"/>
                        <a:ea typeface="SimSun" panose="02010600030101010101" pitchFamily="2" charset="-122"/>
                        <a:cs typeface="#9Slide03 Arima Madurai" pitchFamily="2" charset="77"/>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just">
                        <a:lnSpc>
                          <a:spcPct val="150000"/>
                        </a:lnSpc>
                      </a:pPr>
                      <a:r>
                        <a:rPr lang="en-US" sz="3000" kern="100" dirty="0">
                          <a:effectLst/>
                          <a:latin typeface="#9Slide03 Arima Madurai" pitchFamily="2" charset="77"/>
                          <a:cs typeface="#9Slide03 Arima Madurai" pitchFamily="2" charset="77"/>
                        </a:rPr>
                        <a:t> </a:t>
                      </a:r>
                      <a:endParaRPr lang="en-VN" sz="3000" kern="100" dirty="0">
                        <a:effectLst/>
                        <a:latin typeface="#9Slide03 Arima Madurai" pitchFamily="2" charset="77"/>
                        <a:ea typeface="SimSun" panose="02010600030101010101" pitchFamily="2" charset="-122"/>
                        <a:cs typeface="#9Slide03 Arima Madurai" pitchFamily="2" charset="77"/>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768938153"/>
                  </a:ext>
                </a:extLst>
              </a:tr>
            </a:tbl>
          </a:graphicData>
        </a:graphic>
      </p:graphicFrame>
      <p:pic>
        <p:nvPicPr>
          <p:cNvPr id="7" name="Picture 288" descr="35">
            <a:extLst>
              <a:ext uri="{FF2B5EF4-FFF2-40B4-BE49-F238E27FC236}">
                <a16:creationId xmlns:a16="http://schemas.microsoft.com/office/drawing/2014/main" id="{8716E745-2AAB-384C-9080-493624985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92" y="1811790"/>
            <a:ext cx="3741821" cy="21955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oy, doll&#10;&#10;Description automatically generated">
            <a:extLst>
              <a:ext uri="{FF2B5EF4-FFF2-40B4-BE49-F238E27FC236}">
                <a16:creationId xmlns:a16="http://schemas.microsoft.com/office/drawing/2014/main" id="{FC708F24-7E75-9B4A-8003-9C462EBB1422}"/>
              </a:ext>
            </a:extLst>
          </p:cNvPr>
          <p:cNvPicPr>
            <a:picLocks noChangeAspect="1"/>
          </p:cNvPicPr>
          <p:nvPr/>
        </p:nvPicPr>
        <p:blipFill>
          <a:blip r:embed="rId3"/>
          <a:stretch>
            <a:fillRect/>
          </a:stretch>
        </p:blipFill>
        <p:spPr>
          <a:xfrm>
            <a:off x="385362" y="3267982"/>
            <a:ext cx="4044080" cy="3010360"/>
          </a:xfrm>
          <a:prstGeom prst="rect">
            <a:avLst/>
          </a:prstGeom>
        </p:spPr>
      </p:pic>
      <p:sp>
        <p:nvSpPr>
          <p:cNvPr id="10" name="TextBox 9">
            <a:extLst>
              <a:ext uri="{FF2B5EF4-FFF2-40B4-BE49-F238E27FC236}">
                <a16:creationId xmlns:a16="http://schemas.microsoft.com/office/drawing/2014/main" id="{758B32F2-F5BB-6B4E-AC96-1E67A9426A5C}"/>
              </a:ext>
            </a:extLst>
          </p:cNvPr>
          <p:cNvSpPr txBox="1"/>
          <p:nvPr/>
        </p:nvSpPr>
        <p:spPr>
          <a:xfrm>
            <a:off x="536492" y="2435376"/>
            <a:ext cx="3657600" cy="1169551"/>
          </a:xfrm>
          <a:prstGeom prst="rect">
            <a:avLst/>
          </a:prstGeom>
          <a:noFill/>
        </p:spPr>
        <p:txBody>
          <a:bodyPr wrap="square" rtlCol="0">
            <a:spAutoFit/>
          </a:bodyPr>
          <a:lstStyle/>
          <a:p>
            <a:pPr algn="ctr"/>
            <a:r>
              <a:rPr lang="en-VN" sz="3500" dirty="0">
                <a:latin typeface="Times New Roman" panose="02020603050405020304" pitchFamily="18" charset="0"/>
                <a:cs typeface="Times New Roman" panose="02020603050405020304" pitchFamily="18" charset="0"/>
              </a:rPr>
              <a:t>Thảo luận </a:t>
            </a:r>
          </a:p>
          <a:p>
            <a:pPr algn="ctr"/>
            <a:r>
              <a:rPr lang="en-VN" sz="3500" dirty="0">
                <a:latin typeface="Times New Roman" panose="02020603050405020304" pitchFamily="18" charset="0"/>
                <a:cs typeface="Times New Roman" panose="02020603050405020304" pitchFamily="18" charset="0"/>
              </a:rPr>
              <a:t>nhóm</a:t>
            </a:r>
          </a:p>
        </p:txBody>
      </p:sp>
    </p:spTree>
    <p:extLst>
      <p:ext uri="{BB962C8B-B14F-4D97-AF65-F5344CB8AC3E}">
        <p14:creationId xmlns:p14="http://schemas.microsoft.com/office/powerpoint/2010/main" val="112257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1A4717-6504-B140-8CDB-70B29964D2B1}"/>
              </a:ext>
            </a:extLst>
          </p:cNvPr>
          <p:cNvGraphicFramePr>
            <a:graphicFrameLocks noGrp="1"/>
          </p:cNvGraphicFramePr>
          <p:nvPr>
            <p:extLst>
              <p:ext uri="{D42A27DB-BD31-4B8C-83A1-F6EECF244321}">
                <p14:modId xmlns:p14="http://schemas.microsoft.com/office/powerpoint/2010/main" val="3095498236"/>
              </p:ext>
            </p:extLst>
          </p:nvPr>
        </p:nvGraphicFramePr>
        <p:xfrm>
          <a:off x="673147" y="602808"/>
          <a:ext cx="10681490" cy="5627169"/>
        </p:xfrm>
        <a:graphic>
          <a:graphicData uri="http://schemas.openxmlformats.org/drawingml/2006/table">
            <a:tbl>
              <a:tblPr>
                <a:tableStyleId>{5C22544A-7EE6-4342-B048-85BDC9FD1C3A}</a:tableStyleId>
              </a:tblPr>
              <a:tblGrid>
                <a:gridCol w="3558500">
                  <a:extLst>
                    <a:ext uri="{9D8B030D-6E8A-4147-A177-3AD203B41FA5}">
                      <a16:colId xmlns:a16="http://schemas.microsoft.com/office/drawing/2014/main" val="2867119542"/>
                    </a:ext>
                  </a:extLst>
                </a:gridCol>
                <a:gridCol w="3561495">
                  <a:extLst>
                    <a:ext uri="{9D8B030D-6E8A-4147-A177-3AD203B41FA5}">
                      <a16:colId xmlns:a16="http://schemas.microsoft.com/office/drawing/2014/main" val="976077557"/>
                    </a:ext>
                  </a:extLst>
                </a:gridCol>
                <a:gridCol w="3561495">
                  <a:extLst>
                    <a:ext uri="{9D8B030D-6E8A-4147-A177-3AD203B41FA5}">
                      <a16:colId xmlns:a16="http://schemas.microsoft.com/office/drawing/2014/main" val="1362304499"/>
                    </a:ext>
                  </a:extLst>
                </a:gridCol>
              </a:tblGrid>
              <a:tr h="716840">
                <a:tc>
                  <a:txBody>
                    <a:bodyPr/>
                    <a:lstStyle/>
                    <a:p>
                      <a:pPr algn="ctr">
                        <a:lnSpc>
                          <a:spcPct val="150000"/>
                        </a:lnSpc>
                      </a:pPr>
                      <a:r>
                        <a:rPr lang="en-US" sz="3000" b="1" kern="100" dirty="0" err="1">
                          <a:effectLst/>
                          <a:latin typeface="Times New Roman" panose="02020603050405020304" pitchFamily="18" charset="0"/>
                          <a:cs typeface="Times New Roman" panose="02020603050405020304" pitchFamily="18" charset="0"/>
                        </a:rPr>
                        <a:t>Sự</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việc</a:t>
                      </a:r>
                      <a:endParaRPr lang="en-VN"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b="1" kern="100">
                          <a:effectLst/>
                          <a:latin typeface="Times New Roman" panose="02020603050405020304" pitchFamily="18" charset="0"/>
                          <a:cs typeface="Times New Roman" panose="02020603050405020304" pitchFamily="18" charset="0"/>
                        </a:rPr>
                        <a:t>Thời gian</a:t>
                      </a:r>
                      <a:endParaRPr lang="en-VN" sz="30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b="1" kern="100" dirty="0" err="1">
                          <a:effectLst/>
                          <a:latin typeface="Times New Roman" panose="02020603050405020304" pitchFamily="18" charset="0"/>
                          <a:cs typeface="Times New Roman" panose="02020603050405020304" pitchFamily="18" charset="0"/>
                        </a:rPr>
                        <a:t>Không</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gian</a:t>
                      </a:r>
                      <a:endParaRPr lang="en-VN"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42148306"/>
                  </a:ext>
                </a:extLst>
              </a:tr>
              <a:tr h="1785690">
                <a:tc>
                  <a:txBody>
                    <a:bodyPr/>
                    <a:lstStyle/>
                    <a:p>
                      <a:pPr algn="ctr">
                        <a:lnSpc>
                          <a:spcPct val="150000"/>
                        </a:lnSpc>
                      </a:pPr>
                      <a:r>
                        <a:rPr lang="en-US" sz="3000" b="1" kern="100" dirty="0">
                          <a:effectLst/>
                          <a:latin typeface="Times New Roman" panose="02020603050405020304" pitchFamily="18" charset="0"/>
                          <a:cs typeface="Times New Roman" panose="02020603050405020304" pitchFamily="18" charset="0"/>
                        </a:rPr>
                        <a:t>Cho </a:t>
                      </a:r>
                      <a:r>
                        <a:rPr lang="en-US" sz="3000" b="1" kern="100" dirty="0" err="1">
                          <a:effectLst/>
                          <a:latin typeface="Times New Roman" panose="02020603050405020304" pitchFamily="18" charset="0"/>
                          <a:cs typeface="Times New Roman" panose="02020603050405020304" pitchFamily="18" charset="0"/>
                        </a:rPr>
                        <a:t>mượn</a:t>
                      </a:r>
                      <a:r>
                        <a:rPr lang="en-US" sz="3000" b="1" kern="100" dirty="0">
                          <a:effectLst/>
                          <a:latin typeface="Times New Roman" panose="02020603050405020304" pitchFamily="18" charset="0"/>
                          <a:cs typeface="Times New Roman" panose="02020603050405020304" pitchFamily="18" charset="0"/>
                        </a:rPr>
                        <a:t> </a:t>
                      </a:r>
                    </a:p>
                    <a:p>
                      <a:pPr algn="ctr">
                        <a:lnSpc>
                          <a:spcPct val="150000"/>
                        </a:lnSpc>
                      </a:pPr>
                      <a:r>
                        <a:rPr lang="en-US" sz="3000" b="1" kern="100" dirty="0" err="1">
                          <a:effectLst/>
                          <a:latin typeface="Times New Roman" panose="02020603050405020304" pitchFamily="18" charset="0"/>
                          <a:cs typeface="Times New Roman" panose="02020603050405020304" pitchFamily="18" charset="0"/>
                        </a:rPr>
                        <a:t>gươm</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thần</a:t>
                      </a:r>
                      <a:endParaRPr lang="en-VN"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kern="100" dirty="0" err="1">
                          <a:effectLst/>
                          <a:latin typeface="Times New Roman" panose="02020603050405020304" pitchFamily="18" charset="0"/>
                          <a:cs typeface="Times New Roman" panose="02020603050405020304" pitchFamily="18" charset="0"/>
                        </a:rPr>
                        <a:t>Buổi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đầu</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khởi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nghĩa</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khó</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khăn</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chồng</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chất</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lnSpc>
                          <a:spcPct val="150000"/>
                        </a:lnSpc>
                      </a:pPr>
                      <a:r>
                        <a:rPr lang="en-US" sz="3000" kern="100">
                          <a:effectLst/>
                          <a:latin typeface="Times New Roman" panose="02020603050405020304" pitchFamily="18" charset="0"/>
                          <a:cs typeface="Times New Roman" panose="02020603050405020304" pitchFamily="18" charset="0"/>
                        </a:rPr>
                        <a:t>Vùng núi rừng Thanh Hóa xa xôi, hiểm trở</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36049659"/>
                  </a:ext>
                </a:extLst>
              </a:tr>
              <a:tr h="3124639">
                <a:tc>
                  <a:txBody>
                    <a:bodyPr/>
                    <a:lstStyle/>
                    <a:p>
                      <a:pPr algn="ctr">
                        <a:lnSpc>
                          <a:spcPct val="150000"/>
                        </a:lnSpc>
                      </a:pPr>
                      <a:r>
                        <a:rPr lang="en-US" sz="3000" b="1" kern="100" dirty="0" err="1">
                          <a:effectLst/>
                          <a:latin typeface="Times New Roman" panose="02020603050405020304" pitchFamily="18" charset="0"/>
                          <a:cs typeface="Times New Roman" panose="02020603050405020304" pitchFamily="18" charset="0"/>
                        </a:rPr>
                        <a:t>Đòi</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lại</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gươm</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thần</a:t>
                      </a:r>
                      <a:endParaRPr lang="en-VN"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kern="100">
                          <a:effectLst/>
                          <a:latin typeface="Times New Roman" panose="02020603050405020304" pitchFamily="18" charset="0"/>
                          <a:cs typeface="Times New Roman" panose="02020603050405020304" pitchFamily="18" charset="0"/>
                        </a:rPr>
                        <a:t>Khi đã đánh đuổi quân Minh ra khỏi bờ cõi, đất nước trở ại hòa bình</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lnSpc>
                          <a:spcPct val="150000"/>
                        </a:lnSpc>
                      </a:pPr>
                      <a:r>
                        <a:rPr lang="en-US" sz="3000" kern="100" dirty="0" err="1">
                          <a:effectLst/>
                          <a:latin typeface="Times New Roman" panose="02020603050405020304" pitchFamily="18" charset="0"/>
                          <a:cs typeface="Times New Roman" panose="02020603050405020304" pitchFamily="18" charset="0"/>
                        </a:rPr>
                        <a:t>Hồ</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Tả</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Vọng</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tại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Thăng</a:t>
                      </a:r>
                      <a:r>
                        <a:rPr lang="en-US" sz="3000" kern="100" dirty="0">
                          <a:effectLst/>
                          <a:latin typeface="Times New Roman" panose="02020603050405020304" pitchFamily="18" charset="0"/>
                          <a:cs typeface="Times New Roman" panose="02020603050405020304" pitchFamily="18" charset="0"/>
                        </a:rPr>
                        <a:t> Long, </a:t>
                      </a:r>
                      <a:r>
                        <a:rPr lang="en-US" sz="3000" kern="100" dirty="0" err="1">
                          <a:effectLst/>
                          <a:latin typeface="Times New Roman" panose="02020603050405020304" pitchFamily="18" charset="0"/>
                          <a:cs typeface="Times New Roman" panose="02020603050405020304" pitchFamily="18" charset="0"/>
                        </a:rPr>
                        <a:t>sau</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đổi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tên</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thành</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Hồ</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Gươm</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Hồ</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Hoàn</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Kiếm</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45058520"/>
                  </a:ext>
                </a:extLst>
              </a:tr>
            </a:tbl>
          </a:graphicData>
        </a:graphic>
      </p:graphicFrame>
    </p:spTree>
    <p:extLst>
      <p:ext uri="{BB962C8B-B14F-4D97-AF65-F5344CB8AC3E}">
        <p14:creationId xmlns:p14="http://schemas.microsoft.com/office/powerpoint/2010/main" val="80677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2184D3F-3C0F-B84A-AFBC-FBEF221DDD30}"/>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39380" y="643467"/>
            <a:ext cx="10713239" cy="5571065"/>
          </a:xfrm>
          <a:prstGeom prst="rect">
            <a:avLst/>
          </a:prstGeom>
          <a:noFill/>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5325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TotalTime>
  <Words>856</Words>
  <Application>Microsoft Office PowerPoint</Application>
  <PresentationFormat>Widescreen</PresentationFormat>
  <Paragraphs>163</Paragraphs>
  <Slides>18</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SimSun</vt:lpstr>
      <vt:lpstr>#9Slide03 Arima Madurai</vt:lpstr>
      <vt:lpstr>#9Slide03 Arima Madurai Bold</vt:lpstr>
      <vt:lpstr>Arial</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Sắp xếp các sự kiện sau theo trình tự xuất hiện trong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Admin</cp:lastModifiedBy>
  <cp:revision>27</cp:revision>
  <dcterms:created xsi:type="dcterms:W3CDTF">2021-06-20T13:50:32Z</dcterms:created>
  <dcterms:modified xsi:type="dcterms:W3CDTF">2021-08-23T10:04:36Z</dcterms:modified>
</cp:coreProperties>
</file>