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81" r:id="rId3"/>
    <p:sldId id="257" r:id="rId5"/>
    <p:sldId id="259" r:id="rId6"/>
    <p:sldId id="283" r:id="rId7"/>
    <p:sldId id="284" r:id="rId8"/>
    <p:sldId id="285" r:id="rId9"/>
    <p:sldId id="286" r:id="rId10"/>
    <p:sldId id="263" r:id="rId11"/>
    <p:sldId id="264" r:id="rId12"/>
    <p:sldId id="288" r:id="rId13"/>
    <p:sldId id="287" r:id="rId14"/>
    <p:sldId id="266" r:id="rId15"/>
    <p:sldId id="267" r:id="rId16"/>
    <p:sldId id="268" r:id="rId17"/>
    <p:sldId id="289" r:id="rId18"/>
    <p:sldId id="269" r:id="rId19"/>
    <p:sldId id="270" r:id="rId20"/>
    <p:sldId id="290" r:id="rId21"/>
    <p:sldId id="272" r:id="rId22"/>
    <p:sldId id="271" r:id="rId23"/>
    <p:sldId id="273" r:id="rId24"/>
    <p:sldId id="275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4"/>
    <p:restoredTop sz="95728"/>
  </p:normalViewPr>
  <p:slideViewPr>
    <p:cSldViewPr snapToGrid="0" snapToObjects="1">
      <p:cViewPr varScale="1">
        <p:scale>
          <a:sx n="68" d="100"/>
          <a:sy n="68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BDAE-C654-3546-BF78-C8CAF58AC68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283A3-6F15-0A41-9FCA-72B8494034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F123-A2AA-0F40-A405-FC0FC6B66A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6A32-10A5-5A4A-9314-CDFD85E1A5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8" Type="http://schemas.openxmlformats.org/officeDocument/2006/relationships/image" Target="../media/image8.emf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5.emf"/><Relationship Id="rId14" Type="http://schemas.openxmlformats.org/officeDocument/2006/relationships/image" Target="../media/image14.emf"/><Relationship Id="rId13" Type="http://schemas.openxmlformats.org/officeDocument/2006/relationships/image" Target="../media/image13.emf"/><Relationship Id="rId12" Type="http://schemas.openxmlformats.org/officeDocument/2006/relationships/image" Target="../media/image12.emf"/><Relationship Id="rId11" Type="http://schemas.openxmlformats.org/officeDocument/2006/relationships/image" Target="../media/image11.emf"/><Relationship Id="rId10" Type="http://schemas.openxmlformats.org/officeDocument/2006/relationships/image" Target="../media/image10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emf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3.jpeg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9.emf"/><Relationship Id="rId3" Type="http://schemas.openxmlformats.org/officeDocument/2006/relationships/image" Target="../media/image53.jpeg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8" Type="http://schemas.openxmlformats.org/officeDocument/2006/relationships/image" Target="../media/image9.emf"/><Relationship Id="rId7" Type="http://schemas.openxmlformats.org/officeDocument/2006/relationships/image" Target="../media/image8.emf"/><Relationship Id="rId6" Type="http://schemas.openxmlformats.org/officeDocument/2006/relationships/image" Target="../media/image7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1" Type="http://schemas.openxmlformats.org/officeDocument/2006/relationships/notesSlide" Target="../notesSlides/notesSlide3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9" Type="http://schemas.openxmlformats.org/officeDocument/2006/relationships/image" Target="../media/image14.emf"/><Relationship Id="rId18" Type="http://schemas.openxmlformats.org/officeDocument/2006/relationships/image" Target="../media/image26.emf"/><Relationship Id="rId17" Type="http://schemas.openxmlformats.org/officeDocument/2006/relationships/image" Target="../media/image25.emf"/><Relationship Id="rId16" Type="http://schemas.openxmlformats.org/officeDocument/2006/relationships/image" Target="../media/image17.emf"/><Relationship Id="rId15" Type="http://schemas.openxmlformats.org/officeDocument/2006/relationships/image" Target="../media/image24.emf"/><Relationship Id="rId14" Type="http://schemas.openxmlformats.org/officeDocument/2006/relationships/image" Target="../media/image23.emf"/><Relationship Id="rId13" Type="http://schemas.openxmlformats.org/officeDocument/2006/relationships/image" Target="../media/image22.emf"/><Relationship Id="rId12" Type="http://schemas.openxmlformats.org/officeDocument/2006/relationships/image" Target="../media/image13.emf"/><Relationship Id="rId11" Type="http://schemas.openxmlformats.org/officeDocument/2006/relationships/image" Target="../media/image12.emf"/><Relationship Id="rId10" Type="http://schemas.openxmlformats.org/officeDocument/2006/relationships/image" Target="../media/image11.emf"/><Relationship Id="rId1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emf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449368" y="2811848"/>
            <a:ext cx="5151713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0033"/>
                </a:solidFill>
                <a:latin typeface="+mj-lt"/>
                <a:ea typeface="幼圆" panose="02010509060101010101" pitchFamily="49" charset="-122"/>
              </a:rPr>
              <a:t>Chào mừng các em học sinh </a:t>
            </a:r>
            <a:r>
              <a:rPr lang="vi-VN" altLang="zh-CN" sz="4400" b="1">
                <a:solidFill>
                  <a:srgbClr val="000033"/>
                </a:solidFill>
                <a:latin typeface="+mj-lt"/>
                <a:ea typeface="幼圆" panose="02010509060101010101" pitchFamily="49" charset="-122"/>
              </a:rPr>
              <a:t>lớp 6</a:t>
            </a:r>
            <a:r>
              <a:rPr lang="en-US" altLang="vi-VN" sz="4400" b="1">
                <a:solidFill>
                  <a:srgbClr val="000033"/>
                </a:solidFill>
                <a:latin typeface="+mj-lt"/>
                <a:ea typeface="幼圆" panose="02010509060101010101" pitchFamily="49" charset="-122"/>
              </a:rPr>
              <a:t>D</a:t>
            </a:r>
            <a:endParaRPr lang="en-US" altLang="vi-VN" sz="4400" b="1" dirty="0">
              <a:solidFill>
                <a:srgbClr val="000033"/>
              </a:solidFill>
              <a:latin typeface="+mj-lt"/>
              <a:ea typeface="幼圆" panose="02010509060101010101" pitchFamily="49" charset="-122"/>
            </a:endParaRPr>
          </a:p>
        </p:txBody>
      </p:sp>
      <p:cxnSp>
        <p:nvCxnSpPr>
          <p:cNvPr id="28" name="直接连接符 2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7567028" y="-9916"/>
            <a:ext cx="0" cy="468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1"/>
          <p:cNvSpPr txBox="1"/>
          <p:nvPr/>
        </p:nvSpPr>
        <p:spPr>
          <a:xfrm>
            <a:off x="4546600" y="1545590"/>
            <a:ext cx="67316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400" b="1" dirty="0">
                <a:solidFill>
                  <a:srgbClr val="000033"/>
                </a:solidFill>
                <a:latin typeface="+mj-lt"/>
                <a:ea typeface="幼圆" panose="02010509060101010101" pitchFamily="49" charset="-122"/>
              </a:rPr>
              <a:t>Trường THCS</a:t>
            </a:r>
            <a:r>
              <a:rPr lang="en-US" altLang="vi-VN" sz="4400" b="1" dirty="0">
                <a:solidFill>
                  <a:srgbClr val="000033"/>
                </a:solidFill>
                <a:latin typeface="+mj-lt"/>
                <a:ea typeface="幼圆" panose="02010509060101010101" pitchFamily="49" charset="-122"/>
              </a:rPr>
              <a:t> HÒA QUANG</a:t>
            </a:r>
            <a:endParaRPr lang="en-US" altLang="vi-VN" sz="4400" b="1" dirty="0">
              <a:solidFill>
                <a:srgbClr val="000033"/>
              </a:solidFill>
              <a:latin typeface="+mj-lt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625"/>
                            </p:stCondLst>
                            <p:childTnLst>
                              <p:par>
                                <p:cTn id="7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125"/>
                            </p:stCondLst>
                            <p:childTnLst>
                              <p:par>
                                <p:cTn id="7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>
            <p:ph idx="1"/>
          </p:nvPr>
        </p:nvGraphicFramePr>
        <p:xfrm>
          <a:off x="215231" y="282843"/>
          <a:ext cx="11761537" cy="62923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3581"/>
                <a:gridCol w="1958775"/>
                <a:gridCol w="9069181"/>
              </a:tblGrid>
              <a:tr h="997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chính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kì ảo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5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đời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Bà mẹ ướm chân – thụ thai, 12 tháng mới sinh; cậu bé lên ba không nói, cười, đi, đặt đâu nằm đấy.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bỗng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5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lớn lên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no,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xóm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25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trận và chiến thắng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dậy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vươn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bỗng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trượng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phun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Roi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gãy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bèn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nhổ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quật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7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bay về trời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cởi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49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534"/>
            <a:ext cx="11216940" cy="1414395"/>
          </a:xfrm>
          <a:prstGeom prst="rect">
            <a:avLst/>
          </a:prstGeom>
        </p:spPr>
      </p:pic>
      <p:pic>
        <p:nvPicPr>
          <p:cNvPr id="12" name="Picture 2" descr="F:\未标题-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>
            <a:fillRect/>
          </a:stretch>
        </p:blipFill>
        <p:spPr bwMode="auto">
          <a:xfrm flipH="1">
            <a:off x="7507705" y="2372324"/>
            <a:ext cx="3058484" cy="44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/>
          <p:nvPr/>
        </p:nvSpPr>
        <p:spPr>
          <a:xfrm>
            <a:off x="838200" y="64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Lời của nhân vật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形标注 47"/>
          <p:cNvSpPr/>
          <p:nvPr/>
        </p:nvSpPr>
        <p:spPr>
          <a:xfrm>
            <a:off x="2334452" y="1367199"/>
            <a:ext cx="4676274" cy="2929438"/>
          </a:xfrm>
          <a:prstGeom prst="wedgeEllipseCallout">
            <a:avLst>
              <a:gd name="adj1" fmla="val 70513"/>
              <a:gd name="adj2" fmla="val 3212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 Thánh Gióng đã nói gì với mẹ và sứ giả? Vì sao nghe Gióng nói, sứ giả vừa kinh ngạc, vừa mừng rõ?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形标注 48"/>
          <p:cNvSpPr/>
          <p:nvPr/>
        </p:nvSpPr>
        <p:spPr>
          <a:xfrm>
            <a:off x="1187442" y="4187827"/>
            <a:ext cx="3761549" cy="2605948"/>
          </a:xfrm>
          <a:prstGeom prst="wedgeEllipseCallout">
            <a:avLst>
              <a:gd name="adj1" fmla="val 117208"/>
              <a:gd name="adj2" fmla="val -4798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phân biệt lời của người kể chuyện và lời nhân vật?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467" y="643467"/>
            <a:ext cx="6891187" cy="5546414"/>
          </a:xfrm>
          <a:prstGeom prst="rect">
            <a:avLst/>
          </a:prstGeom>
          <a:solidFill>
            <a:schemeClr val="bg1">
              <a:alpha val="20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218" name="Picture 2" descr="Sách Truyện Cổ Tích Việt Nam Dành Cho Thiếu Nhi - Thánh Gióng - FAHASA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87438"/>
            <a:ext cx="3113088" cy="4657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ách Truyện Cổ Tích Việt Nam Dành Cho Thiếu Nhi - Thánh Gióng - FAHAS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087438"/>
            <a:ext cx="3084513" cy="4657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91804" y="643467"/>
            <a:ext cx="43353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Lời của nhân vật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1969030"/>
            <a:ext cx="4154783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Sứ giả vừa kinh ngạc vừa mừng rỡ: lời nói tình nguyện đánh giặc cứu nước lại là của cậu bé 3 tuổi; tìm được người đánh giặc cứu nước, hoàn thành nhiệm vụ.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467" y="643467"/>
            <a:ext cx="6891187" cy="5546414"/>
          </a:xfrm>
          <a:prstGeom prst="rect">
            <a:avLst/>
          </a:prstGeom>
          <a:solidFill>
            <a:schemeClr val="bg1">
              <a:alpha val="20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218" name="Picture 2" descr="Sách Truyện Cổ Tích Việt Nam Dành Cho Thiếu Nhi - Thánh Gióng - FAHASA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87438"/>
            <a:ext cx="3113088" cy="4657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ách Truyện Cổ Tích Việt Nam Dành Cho Thiếu Nhi - Thánh Gióng - FAHAS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087438"/>
            <a:ext cx="3084513" cy="4657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91804" y="643467"/>
            <a:ext cx="43353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Lời của nhân vật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1969030"/>
            <a:ext cx="4154783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54" y="97997"/>
            <a:ext cx="1098264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 của tác giả dân gian dành cho nhân vật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6"/>
          <p:cNvGraphicFramePr>
            <a:graphicFrameLocks noGrp="1"/>
          </p:cNvGraphicFramePr>
          <p:nvPr/>
        </p:nvGraphicFramePr>
        <p:xfrm>
          <a:off x="452063" y="1345915"/>
          <a:ext cx="11100800" cy="486265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550400"/>
                <a:gridCol w="5550400"/>
              </a:tblGrid>
              <a:tr h="9657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 khi Thánh Gióng ra trận đuổi đánh giặc 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và sau khi Thánh Gióng ra trận đuổi đánh giặc 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84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18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thái độ, tình cảm, cảm xúc: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thái độ, tình cảm, cảm xúc: ………………………………………………………………………………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325371"/>
            <a:ext cx="11197298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 của tác giả dân gian dành cho nhân vật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802" y="2978431"/>
            <a:ext cx="2189747" cy="13075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xưng gọi nhân vật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5408" y="2074571"/>
            <a:ext cx="4154783" cy="1307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ra trận: cậu bé, đứa trẻ, đứa bé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5408" y="3838345"/>
            <a:ext cx="4154783" cy="1953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và sau khi ra trận: tráng sĩ, Phù Đổng Thiên Vương, Thánh Gióng.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 flipV="1">
            <a:off x="2571549" y="2728340"/>
            <a:ext cx="1243859" cy="90386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2571548" y="3627721"/>
            <a:ext cx="1243860" cy="118755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70191" y="2806445"/>
            <a:ext cx="86900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35608" y="4815279"/>
            <a:ext cx="86900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39200" y="2544835"/>
            <a:ext cx="302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mật, trìu mến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04617" y="4524374"/>
            <a:ext cx="302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 quý, ngợi ca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6152" descr="1-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81" y="4669852"/>
            <a:ext cx="1874644" cy="2122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ánh Gióng » Truyện cổ tích | Truyện dân gian việt nam | Video ca nhạc hay  cho bé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3" y="1527008"/>
            <a:ext cx="62357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5870" y="1527008"/>
            <a:ext cx="48527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(7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9559" y="856180"/>
            <a:ext cx="5845965" cy="1128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Group 72"/>
          <p:cNvGrpSpPr>
            <a:grpSpLocks noGrp="1" noRot="1" noChangeAspect="1" noMove="1" noResize="1" noUngrp="1"/>
          </p:cNvGrpSpPr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ô phải trả lời chứ, sao lại mắng bạn ấy?” - Tuổi Trẻ Onlin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5662" b="1"/>
          <a:stretch>
            <a:fillRect/>
          </a:stretch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820546" y="1035728"/>
            <a:ext cx="10550907" cy="5571065"/>
            <a:chOff x="0" y="0"/>
            <a:chExt cx="11350" cy="5993"/>
          </a:xfrm>
        </p:grpSpPr>
        <p:pic>
          <p:nvPicPr>
            <p:cNvPr id="5" name="Picture 4"/>
            <p:cNvPicPr>
              <a:picLocks noChangeAspect="1" noEditPoints="1" noChangeArrowheads="1" noChangeShapeType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" y="25"/>
              <a:ext cx="279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A cartoon of a person riding a horse&#10;&#10;Description automatically generated with low confidence"/>
            <p:cNvPicPr>
              <a:picLocks noChangeAspect="1" noEditPoint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25"/>
              <a:ext cx="2763" cy="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7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327" y="2381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AutoShape 8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940" y="2381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EditPoint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" y="0"/>
              <a:ext cx="2670" cy="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EditPoint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00"/>
              <a:ext cx="2758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A group of dolls&#10;&#10;Description automatically generated with low confidence"/>
            <p:cNvPicPr>
              <a:picLocks noChangeAspect="1" noEditPoint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" y="3200"/>
              <a:ext cx="2853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EditPoint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" y="3200"/>
              <a:ext cx="279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EditPoint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3200"/>
              <a:ext cx="265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14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853" y="5584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AutoShape 15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9599" y="5584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AutoShape 16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107" y="5584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AutoShape 17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720" y="5584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EditPoint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" y="0"/>
              <a:ext cx="2758" cy="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19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9789" y="2381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AutoShape 20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333" y="2381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99382" y="56544"/>
            <a:ext cx="9267179" cy="80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lại theo đúng thứ tự</a:t>
            </a:r>
            <a:endParaRPr lang="en-US" sz="3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25241" cy="96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021" y="747768"/>
            <a:ext cx="11044989" cy="5362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 Nghe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758" y="5975106"/>
            <a:ext cx="115262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→ h → a → c → f → d → k → g →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e</a:t>
            </a:r>
            <a:endParaRPr lang="en-US" sz="4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47" name="Picture 2" descr="F:\未标题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>
            <a:fillRect/>
          </a:stretch>
        </p:blipFill>
        <p:spPr bwMode="auto">
          <a:xfrm>
            <a:off x="257543" y="2456545"/>
            <a:ext cx="3331210" cy="44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云形标注 5"/>
          <p:cNvSpPr/>
          <p:nvPr/>
        </p:nvSpPr>
        <p:spPr>
          <a:xfrm flipH="1">
            <a:off x="3846296" y="413657"/>
            <a:ext cx="7700336" cy="5360126"/>
          </a:xfrm>
          <a:prstGeom prst="cloudCallout">
            <a:avLst>
              <a:gd name="adj1" fmla="val 60701"/>
              <a:gd name="adj2" fmla="val 464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hoá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gian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Việt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Nam,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vị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tôn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“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tứ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bất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”.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vị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đó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ai?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vị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phỏng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đoán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sao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9" name="图片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534"/>
            <a:ext cx="11216940" cy="1414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Đức Thánh Gióng - Truyền thuyết Việt Nam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-1" b="-1"/>
          <a:stretch>
            <a:fillRect/>
          </a:stretch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244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9390"/>
            <a:ext cx="6450198" cy="6328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4342" y="1606318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b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b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8640" y="318837"/>
            <a:ext cx="5344860" cy="6220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24540" y="-541724"/>
            <a:ext cx="12592094" cy="78899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554" y="3819064"/>
            <a:ext cx="37260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023935" y="1872121"/>
            <a:ext cx="6408823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Thánh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Gióng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”,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suy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truyền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thống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chống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giặc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ngoại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xâm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tộc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ta? Theo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lớp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6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góp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đất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chưa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800" i="1" kern="1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góp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 rot="19583528">
            <a:off x="433138" y="1778952"/>
            <a:ext cx="283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31771" y="5332115"/>
            <a:ext cx="2751437" cy="1620820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421223" y="2877285"/>
            <a:ext cx="2469624" cy="765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5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20716" y="699637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20716" y="2225442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20716" y="3751247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Tinh thần đoàn kết của nhân dân ta.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20716" y="5277052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cần có đóng góp thiết thực cho đất nước, người nhỏ làm việc nhỏ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3" y="64162"/>
            <a:ext cx="1660358" cy="1660358"/>
          </a:xfrm>
          <a:prstGeom prst="rect">
            <a:avLst/>
          </a:prstGeom>
        </p:spPr>
      </p:pic>
      <p:grpSp>
        <p:nvGrpSpPr>
          <p:cNvPr id="10" name="组合 107"/>
          <p:cNvGrpSpPr/>
          <p:nvPr/>
        </p:nvGrpSpPr>
        <p:grpSpPr>
          <a:xfrm>
            <a:off x="840421" y="4170547"/>
            <a:ext cx="1405279" cy="2687453"/>
            <a:chOff x="181346" y="1761375"/>
            <a:chExt cx="1517253" cy="2901593"/>
          </a:xfrm>
        </p:grpSpPr>
        <p:pic>
          <p:nvPicPr>
            <p:cNvPr id="11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214296" y="794073"/>
          <a:ext cx="9424738" cy="3497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12369"/>
                <a:gridCol w="4712369"/>
              </a:tblGrid>
              <a:tr h="12727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nắm chắc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 băn khoăn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78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>
            <a:fillRect/>
          </a:stretch>
        </p:blipFill>
        <p:spPr>
          <a:xfrm>
            <a:off x="0" y="4208301"/>
            <a:ext cx="4812632" cy="2596916"/>
          </a:xfrm>
          <a:prstGeom prst="rect">
            <a:avLst/>
          </a:prstGeom>
        </p:spPr>
      </p:pic>
      <p:pic>
        <p:nvPicPr>
          <p:cNvPr id="6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7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9236" y="-41007"/>
            <a:ext cx="11216940" cy="1414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Nam Định đăng cai Hội khỏe Phù Đổng toàn quốc lần thứ X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3" r="-2" b="8567"/>
          <a:stretch>
            <a:fillRect/>
          </a:stretch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Thi đấu các môn thể thao tại Hội khỏe Phù Đổng tỉnh Ninh Bình lần thứ VII |  baoninhbinh.org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3" r="-2" b="9753"/>
          <a:stretch>
            <a:fillRect/>
          </a:stretch>
        </p:blipFill>
        <p:spPr bwMode="auto">
          <a:xfrm flipH="1"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Background pattern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t="2280" r="3639" b="61383"/>
          <a:stretch>
            <a:fillRect/>
          </a:stretch>
        </p:blipFill>
        <p:spPr>
          <a:xfrm flipH="1">
            <a:off x="848623" y="583244"/>
            <a:ext cx="5369446" cy="5418386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83" y="4354169"/>
            <a:ext cx="2526342" cy="25263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3727" y="1806047"/>
            <a:ext cx="3139238" cy="22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0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9461" name="Freeform: Shap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9458" name="Picture 2" descr="Thank you - MBSunnyTower.info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r="2" b="2"/>
          <a:stretch>
            <a:fillRect/>
          </a:stretch>
        </p:blipFill>
        <p:spPr bwMode="auto"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4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Phù Đổng Thiên Vương | Sáng Tạ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443" y="487090"/>
            <a:ext cx="2836733" cy="27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8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Sự Tích Thánh Mẫu Liễu Hạnh - Blog Tứ Ph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669" y="3603670"/>
            <a:ext cx="2116652" cy="282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hững vị thánh được tôn thờ và các di vật. - Di tích lịch sử huyện Thanh  Thủ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933797"/>
            <a:ext cx="3252903" cy="50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hử Đồng Tử – Wikipedia tiếng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1184886"/>
            <a:ext cx="3252903" cy="45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65141" y="1881946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290527" y="1580176"/>
            <a:ext cx="2508554" cy="2048256"/>
            <a:chOff x="3290527" y="1580176"/>
            <a:chExt cx="2508554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flipH="1">
              <a:off x="3290527" y="1580176"/>
              <a:ext cx="2508554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3813900" y="1831808"/>
              <a:ext cx="1707111" cy="1446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Trò</a:t>
              </a:r>
              <a:r>
                <a:rPr lang="en-US" altLang="zh-CN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chơi</a:t>
              </a:r>
              <a:endPara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502149" y="2605628"/>
            <a:ext cx="2813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565">
              <a:defRPr/>
            </a:pPr>
            <a:r>
              <a:rPr lang="vi-VN" altLang="zh-CN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TINH THẦN</a:t>
            </a:r>
            <a:endParaRPr lang="vi-VN" altLang="zh-CN" sz="3600" b="1" kern="0" dirty="0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algn="ctr" defTabSz="1218565">
              <a:defRPr/>
            </a:pPr>
            <a:r>
              <a:rPr lang="vi-VN" altLang="zh-CN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ĐỒNG ĐỘI</a:t>
            </a:r>
            <a:endParaRPr lang="zh-CN" altLang="en-US" sz="3600" b="1" kern="0" dirty="0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47" name="Picture 2" descr="F:\未标题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>
            <a:fillRect/>
          </a:stretch>
        </p:blipFill>
        <p:spPr bwMode="auto">
          <a:xfrm>
            <a:off x="257543" y="2456545"/>
            <a:ext cx="3331210" cy="44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图片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534"/>
            <a:ext cx="11216940" cy="1414395"/>
          </a:xfrm>
          <a:prstGeom prst="rect">
            <a:avLst/>
          </a:prstGeom>
        </p:spPr>
      </p:pic>
      <p:sp>
        <p:nvSpPr>
          <p:cNvPr id="9" name="云形标注 5"/>
          <p:cNvSpPr/>
          <p:nvPr/>
        </p:nvSpPr>
        <p:spPr>
          <a:xfrm flipH="1">
            <a:off x="3846295" y="413657"/>
            <a:ext cx="7030251" cy="4687732"/>
          </a:xfrm>
          <a:prstGeom prst="cloudCallout">
            <a:avLst>
              <a:gd name="adj1" fmla="val 61728"/>
              <a:gd name="adj2" fmla="val 5572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tên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truyện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gian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tài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năng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đặc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đó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thần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chống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giặc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giữ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49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534"/>
            <a:ext cx="11216940" cy="1414395"/>
          </a:xfrm>
          <a:prstGeom prst="rect">
            <a:avLst/>
          </a:prstGeom>
        </p:spPr>
      </p:pic>
      <p:sp>
        <p:nvSpPr>
          <p:cNvPr id="10" name="椭圆形标注 47"/>
          <p:cNvSpPr/>
          <p:nvPr/>
        </p:nvSpPr>
        <p:spPr>
          <a:xfrm>
            <a:off x="2953610" y="312821"/>
            <a:ext cx="3984600" cy="2908635"/>
          </a:xfrm>
          <a:prstGeom prst="wedgeEllipseCallout">
            <a:avLst>
              <a:gd name="adj1" fmla="val 60669"/>
              <a:gd name="adj2" fmla="val 5264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nghĩ thế nào về hình ảnh một cậu bé ba tuổi bống nhiên trở thành tráng sĩ?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形标注 48"/>
          <p:cNvSpPr/>
          <p:nvPr/>
        </p:nvSpPr>
        <p:spPr>
          <a:xfrm>
            <a:off x="922747" y="2625891"/>
            <a:ext cx="3492232" cy="3228583"/>
          </a:xfrm>
          <a:prstGeom prst="wedgeEllipseCallout">
            <a:avLst>
              <a:gd name="adj1" fmla="val 144380"/>
              <a:gd name="adj2" fmla="val -117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tác giả dân gian muốn thể hiện điều gì qua hình ảnh ấy?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F:\未标题-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>
            <a:fillRect/>
          </a:stretch>
        </p:blipFill>
        <p:spPr bwMode="auto">
          <a:xfrm flipH="1">
            <a:off x="7507705" y="2372324"/>
            <a:ext cx="3058484" cy="44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439" y="1105739"/>
            <a:ext cx="7721070" cy="247958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93619" y="-22359"/>
            <a:ext cx="2091119" cy="154797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sp>
        <p:nvSpPr>
          <p:cNvPr id="110" name="Title 3"/>
          <p:cNvSpPr txBox="1"/>
          <p:nvPr/>
        </p:nvSpPr>
        <p:spPr>
          <a:xfrm>
            <a:off x="3062481" y="1578502"/>
            <a:ext cx="5139530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VĂN BẢN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696" y="3429000"/>
            <a:ext cx="5722263" cy="2918353"/>
          </a:xfrm>
          <a:prstGeom prst="rect">
            <a:avLst/>
          </a:prstGeom>
        </p:spPr>
      </p:pic>
      <p:pic>
        <p:nvPicPr>
          <p:cNvPr id="11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276" y="2598661"/>
            <a:ext cx="2637795" cy="3732730"/>
          </a:xfrm>
          <a:prstGeom prst="rect">
            <a:avLst/>
          </a:prstGeom>
        </p:spPr>
      </p:pic>
      <p:pic>
        <p:nvPicPr>
          <p:cNvPr id="11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42" y="1680406"/>
            <a:ext cx="540000" cy="371250"/>
          </a:xfrm>
          <a:prstGeom prst="rect">
            <a:avLst/>
          </a:prstGeom>
        </p:spPr>
      </p:pic>
      <p:pic>
        <p:nvPicPr>
          <p:cNvPr id="11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174" y="1761939"/>
            <a:ext cx="795054" cy="419612"/>
          </a:xfrm>
          <a:prstGeom prst="rect">
            <a:avLst/>
          </a:prstGeom>
        </p:spPr>
      </p:pic>
      <p:pic>
        <p:nvPicPr>
          <p:cNvPr id="116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672" y="1376234"/>
            <a:ext cx="540000" cy="37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/>
          <p:nvPr/>
        </p:nvSpPr>
        <p:spPr>
          <a:xfrm>
            <a:off x="3509210" y="0"/>
            <a:ext cx="5173580" cy="15159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“HÁI HOA DÂN CHỦ”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18"/>
          <p:cNvGrpSpPr/>
          <p:nvPr/>
        </p:nvGrpSpPr>
        <p:grpSpPr>
          <a:xfrm>
            <a:off x="1457934" y="3082228"/>
            <a:ext cx="1414369" cy="2104307"/>
            <a:chOff x="1457934" y="3082228"/>
            <a:chExt cx="1414369" cy="2104307"/>
          </a:xfrm>
        </p:grpSpPr>
        <p:sp>
          <p:nvSpPr>
            <p:cNvPr id="31" name="任意多边形 19"/>
            <p:cNvSpPr/>
            <p:nvPr/>
          </p:nvSpPr>
          <p:spPr>
            <a:xfrm rot="16200000">
              <a:off x="1112965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4"/>
            <p:cNvSpPr>
              <a:spLocks noChangeAspect="1" noEditPoints="1"/>
            </p:cNvSpPr>
            <p:nvPr/>
          </p:nvSpPr>
          <p:spPr bwMode="auto">
            <a:xfrm>
              <a:off x="1920064" y="3983992"/>
              <a:ext cx="477732" cy="475808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组合 21"/>
          <p:cNvGrpSpPr/>
          <p:nvPr/>
        </p:nvGrpSpPr>
        <p:grpSpPr>
          <a:xfrm>
            <a:off x="6672787" y="3082228"/>
            <a:ext cx="1414369" cy="2104307"/>
            <a:chOff x="6672787" y="3082228"/>
            <a:chExt cx="1414369" cy="2104307"/>
          </a:xfrm>
        </p:grpSpPr>
        <p:sp>
          <p:nvSpPr>
            <p:cNvPr id="34" name="任意多边形 22"/>
            <p:cNvSpPr/>
            <p:nvPr/>
          </p:nvSpPr>
          <p:spPr>
            <a:xfrm rot="16200000">
              <a:off x="6327818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7177738" y="4009423"/>
              <a:ext cx="404466" cy="42494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24"/>
          <p:cNvGrpSpPr/>
          <p:nvPr/>
        </p:nvGrpSpPr>
        <p:grpSpPr>
          <a:xfrm>
            <a:off x="9299562" y="3082228"/>
            <a:ext cx="1414369" cy="2104307"/>
            <a:chOff x="9299562" y="3082228"/>
            <a:chExt cx="1414369" cy="2104307"/>
          </a:xfrm>
        </p:grpSpPr>
        <p:sp>
          <p:nvSpPr>
            <p:cNvPr id="37" name="任意多边形 25"/>
            <p:cNvSpPr/>
            <p:nvPr/>
          </p:nvSpPr>
          <p:spPr>
            <a:xfrm rot="16200000">
              <a:off x="8954593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9770114" y="4015842"/>
              <a:ext cx="473264" cy="444475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27"/>
          <p:cNvGrpSpPr/>
          <p:nvPr/>
        </p:nvGrpSpPr>
        <p:grpSpPr>
          <a:xfrm>
            <a:off x="4058910" y="3082228"/>
            <a:ext cx="1414369" cy="2104307"/>
            <a:chOff x="4058910" y="3082228"/>
            <a:chExt cx="1414369" cy="2104307"/>
          </a:xfrm>
        </p:grpSpPr>
        <p:sp>
          <p:nvSpPr>
            <p:cNvPr id="40" name="任意多边形 28"/>
            <p:cNvSpPr/>
            <p:nvPr/>
          </p:nvSpPr>
          <p:spPr>
            <a:xfrm rot="16200000">
              <a:off x="3713941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22"/>
            <p:cNvSpPr>
              <a:spLocks noChangeAspect="1" noEditPoints="1"/>
            </p:cNvSpPr>
            <p:nvPr/>
          </p:nvSpPr>
          <p:spPr bwMode="auto">
            <a:xfrm>
              <a:off x="4548943" y="3949780"/>
              <a:ext cx="434302" cy="510020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30"/>
          <p:cNvGrpSpPr/>
          <p:nvPr/>
        </p:nvGrpSpPr>
        <p:grpSpPr>
          <a:xfrm>
            <a:off x="1457932" y="2075819"/>
            <a:ext cx="1427270" cy="1614828"/>
            <a:chOff x="1457932" y="2075819"/>
            <a:chExt cx="1427270" cy="1614828"/>
          </a:xfrm>
        </p:grpSpPr>
        <p:sp>
          <p:nvSpPr>
            <p:cNvPr id="43" name="任意多边形 43"/>
            <p:cNvSpPr/>
            <p:nvPr/>
          </p:nvSpPr>
          <p:spPr>
            <a:xfrm>
              <a:off x="1457932" y="2075819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4"/>
            <p:cNvSpPr/>
            <p:nvPr/>
          </p:nvSpPr>
          <p:spPr>
            <a:xfrm>
              <a:off x="1726309" y="2447475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5"/>
          <p:cNvGrpSpPr/>
          <p:nvPr/>
        </p:nvGrpSpPr>
        <p:grpSpPr>
          <a:xfrm>
            <a:off x="4058908" y="2075818"/>
            <a:ext cx="1427270" cy="1614828"/>
            <a:chOff x="4058908" y="2075818"/>
            <a:chExt cx="1427270" cy="1614828"/>
          </a:xfrm>
        </p:grpSpPr>
        <p:sp>
          <p:nvSpPr>
            <p:cNvPr id="46" name="任意多边形 46"/>
            <p:cNvSpPr/>
            <p:nvPr/>
          </p:nvSpPr>
          <p:spPr>
            <a:xfrm>
              <a:off x="4058908" y="2075818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7"/>
            <p:cNvSpPr/>
            <p:nvPr/>
          </p:nvSpPr>
          <p:spPr>
            <a:xfrm>
              <a:off x="4314937" y="2447474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02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组合 48"/>
          <p:cNvGrpSpPr/>
          <p:nvPr/>
        </p:nvGrpSpPr>
        <p:grpSpPr>
          <a:xfrm>
            <a:off x="6672784" y="2075819"/>
            <a:ext cx="1427270" cy="1614828"/>
            <a:chOff x="6672784" y="2075819"/>
            <a:chExt cx="1427270" cy="1614828"/>
          </a:xfrm>
        </p:grpSpPr>
        <p:sp>
          <p:nvSpPr>
            <p:cNvPr id="49" name="任意多边形 49"/>
            <p:cNvSpPr/>
            <p:nvPr/>
          </p:nvSpPr>
          <p:spPr>
            <a:xfrm>
              <a:off x="6672784" y="2075819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50"/>
            <p:cNvSpPr/>
            <p:nvPr/>
          </p:nvSpPr>
          <p:spPr>
            <a:xfrm>
              <a:off x="6953786" y="2447474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03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组合 51"/>
          <p:cNvGrpSpPr/>
          <p:nvPr/>
        </p:nvGrpSpPr>
        <p:grpSpPr>
          <a:xfrm>
            <a:off x="9299559" y="2075818"/>
            <a:ext cx="1427270" cy="1614828"/>
            <a:chOff x="9299559" y="2075818"/>
            <a:chExt cx="1427270" cy="1614828"/>
          </a:xfrm>
        </p:grpSpPr>
        <p:sp>
          <p:nvSpPr>
            <p:cNvPr id="52" name="任意多边形 52"/>
            <p:cNvSpPr/>
            <p:nvPr/>
          </p:nvSpPr>
          <p:spPr>
            <a:xfrm>
              <a:off x="9299559" y="2075818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3"/>
            <p:cNvSpPr/>
            <p:nvPr/>
          </p:nvSpPr>
          <p:spPr>
            <a:xfrm>
              <a:off x="9555861" y="2447473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04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itle 3"/>
          <p:cNvSpPr txBox="1"/>
          <p:nvPr/>
        </p:nvSpPr>
        <p:spPr>
          <a:xfrm>
            <a:off x="-379335" y="5338309"/>
            <a:ext cx="5139530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itle 3"/>
          <p:cNvSpPr txBox="1"/>
          <p:nvPr/>
        </p:nvSpPr>
        <p:spPr>
          <a:xfrm>
            <a:off x="2202778" y="5338309"/>
            <a:ext cx="5139530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itle 3"/>
          <p:cNvSpPr txBox="1"/>
          <p:nvPr/>
        </p:nvSpPr>
        <p:spPr>
          <a:xfrm>
            <a:off x="5856990" y="5263581"/>
            <a:ext cx="2970635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itle 3"/>
          <p:cNvSpPr txBox="1"/>
          <p:nvPr/>
        </p:nvSpPr>
        <p:spPr>
          <a:xfrm>
            <a:off x="8527876" y="5505479"/>
            <a:ext cx="2970635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rẻ Em, Học Bài, Học Tập, Cô Bé, Tải hình PNG 100 - Free.Vector6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906" flipH="1">
            <a:off x="-628150" y="-665018"/>
            <a:ext cx="2892324" cy="38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hoa đào PNG đẹp cho dân thiết k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74873" y="-767609"/>
            <a:ext cx="3103911" cy="26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248177">
            <a:off x="32836" y="24063"/>
            <a:ext cx="3987634" cy="2807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205" y="4791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chi tiết kì ảo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</p:nvPr>
        </p:nvGraphicFramePr>
        <p:xfrm>
          <a:off x="2026654" y="2139951"/>
          <a:ext cx="9789692" cy="42388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7887"/>
                <a:gridCol w="3840209"/>
                <a:gridCol w="4951596"/>
              </a:tblGrid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sự kiện chính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kì ảo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đời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lớn lên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2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trận và chiến thắng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bay về trời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4630</Words>
  <Application>WPS Presentation</Application>
  <PresentationFormat>Widescreen</PresentationFormat>
  <Paragraphs>198</Paragraphs>
  <Slides>26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幼圆</vt:lpstr>
      <vt:lpstr>Times New Roman</vt:lpstr>
      <vt:lpstr>方正姚体</vt:lpstr>
      <vt:lpstr>Microsoft YaHei</vt:lpstr>
      <vt:lpstr>Calibri Light</vt:lpstr>
      <vt:lpstr>Arial Unicode MS</vt:lpstr>
      <vt:lpstr>Calibri</vt:lpstr>
      <vt:lpstr>Calibri</vt:lpstr>
      <vt:lpstr>Rockwell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Các chi tiết kì ảo</vt:lpstr>
      <vt:lpstr>PowerPoint 演示文稿</vt:lpstr>
      <vt:lpstr>PowerPoint 演示文稿</vt:lpstr>
      <vt:lpstr>2. Lời của nhân vật</vt:lpstr>
      <vt:lpstr>2. Lời của nhân vật</vt:lpstr>
      <vt:lpstr>3. Thái độ của tác giả dân gian dành cho nhân vật</vt:lpstr>
      <vt:lpstr>3. Thái độ của tác giả dân gian dành cho nhân vật</vt:lpstr>
      <vt:lpstr>PowerPoint 演示文稿</vt:lpstr>
      <vt:lpstr>4. Đặc điểm của nhân vật</vt:lpstr>
      <vt:lpstr>PowerPoint 演示文稿</vt:lpstr>
      <vt:lpstr>PowerPoint 演示文稿</vt:lpstr>
      <vt:lpstr>5. Đặc điểm về cốt truyện</vt:lpstr>
      <vt:lpstr>THẢO LUẬN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office014</dc:creator>
  <cp:lastModifiedBy>HP</cp:lastModifiedBy>
  <cp:revision>27</cp:revision>
  <dcterms:created xsi:type="dcterms:W3CDTF">2021-06-20T07:44:00Z</dcterms:created>
  <dcterms:modified xsi:type="dcterms:W3CDTF">2024-09-08T14:27:03Z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143D48A879F94C0A919406D245FD48A8_12</vt:lpwstr>
  </property>
  <property fmtid="{D5CDD505-2E9C-101B-9397-08002B2CF9AE}" pid="3" name="KSOProductBuildVer">
    <vt:lpwstr>1033-12.2.0.17562</vt:lpwstr>
  </property>
</Properties>
</file>